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65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18T13:08:29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3597 5482 0,'-25'0'78,"0"0"-62,0 0 31,0 0-32,1 0 32,-1 0-31,0 0 31,0 0-16,0 25 16,1-1 0,-1-24 62,25 25-62,-25-25-32,0 25 32,0-25 78,25 25-109,0 0 62,-24-25-47,24 24 1,-25-24 30,25 25 79,-25-25-16,25 25-63</inkml:trace>
  <inkml:trace contextRef="#ctx0" brushRef="#br0" timeOffset="1589.627">3125 5581 0,'0'25'141,"0"0"-126,-24-1 1,24 1 0,0 0 15,0 0 16,24-25 218,1 25-233,0-25 30,0 0 16,0 0-62,-1 0 15,1 0 47,0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Outline of Unit: </a:t>
            </a:r>
            <a:r>
              <a:rPr lang="en-US" b="1" smtClean="0">
                <a:solidFill>
                  <a:srgbClr val="002060"/>
                </a:solidFill>
              </a:rPr>
              <a:t>Number in JS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What is Number data type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Number data type examples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Problem with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2060"/>
                </a:solidFill>
              </a:rPr>
              <a:t>Typeof</a:t>
            </a:r>
            <a:r>
              <a:rPr lang="en-US" sz="2000" dirty="0" smtClean="0">
                <a:solidFill>
                  <a:srgbClr val="002060"/>
                </a:solidFill>
              </a:rPr>
              <a:t>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What is </a:t>
            </a:r>
            <a:r>
              <a:rPr lang="en-US" sz="2000" dirty="0" err="1" smtClean="0">
                <a:solidFill>
                  <a:srgbClr val="002060"/>
                </a:solidFill>
              </a:rPr>
              <a:t>NaN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What is Infinity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parseInt</a:t>
            </a:r>
            <a:r>
              <a:rPr lang="en-US" sz="2000" dirty="0" smtClean="0">
                <a:solidFill>
                  <a:srgbClr val="002060"/>
                </a:solidFill>
              </a:rPr>
              <a:t>() method 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isFinite</a:t>
            </a:r>
            <a:r>
              <a:rPr lang="en-US" sz="2000" dirty="0" smtClean="0">
                <a:solidFill>
                  <a:srgbClr val="002060"/>
                </a:solidFill>
              </a:rPr>
              <a:t>()  method 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isInteger</a:t>
            </a:r>
            <a:r>
              <a:rPr lang="en-US" sz="2000" dirty="0" smtClean="0">
                <a:solidFill>
                  <a:srgbClr val="002060"/>
                </a:solidFill>
              </a:rPr>
              <a:t>() method 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isNaN</a:t>
            </a:r>
            <a:r>
              <a:rPr lang="en-US" sz="2000" dirty="0" smtClean="0">
                <a:solidFill>
                  <a:srgbClr val="002060"/>
                </a:solidFill>
              </a:rPr>
              <a:t>() method 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toExponential</a:t>
            </a:r>
            <a:r>
              <a:rPr lang="en-US" sz="2000" dirty="0">
                <a:solidFill>
                  <a:srgbClr val="002060"/>
                </a:solidFill>
              </a:rPr>
              <a:t>(x</a:t>
            </a:r>
            <a:r>
              <a:rPr lang="en-US" sz="2000" dirty="0" smtClean="0">
                <a:solidFill>
                  <a:srgbClr val="002060"/>
                </a:solidFill>
              </a:rPr>
              <a:t>) method 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toFixed</a:t>
            </a:r>
            <a:r>
              <a:rPr lang="en-US" sz="2000" dirty="0">
                <a:solidFill>
                  <a:srgbClr val="002060"/>
                </a:solidFill>
              </a:rPr>
              <a:t>(x</a:t>
            </a:r>
            <a:r>
              <a:rPr lang="en-US" sz="2000" dirty="0" smtClean="0">
                <a:solidFill>
                  <a:srgbClr val="002060"/>
                </a:solidFill>
              </a:rPr>
              <a:t>) method </a:t>
            </a: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Number Methods </a:t>
            </a:r>
            <a:r>
              <a:rPr lang="en-US" b="1" dirty="0" err="1">
                <a:solidFill>
                  <a:srgbClr val="002060"/>
                </a:solidFill>
              </a:rPr>
              <a:t>isNaN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dirty="0" err="1" smtClean="0">
                <a:solidFill>
                  <a:srgbClr val="002060"/>
                </a:solidFill>
              </a:rPr>
              <a:t>isNaN</a:t>
            </a:r>
            <a:r>
              <a:rPr lang="en-US" sz="1600" b="1" dirty="0" smtClean="0">
                <a:solidFill>
                  <a:srgbClr val="002060"/>
                </a:solidFill>
              </a:rPr>
              <a:t>()</a:t>
            </a:r>
          </a:p>
          <a:p>
            <a:pPr algn="l"/>
            <a:r>
              <a:rPr lang="en-US" sz="1600" dirty="0" err="1">
                <a:solidFill>
                  <a:srgbClr val="002060"/>
                </a:solidFill>
              </a:rPr>
              <a:t>num</a:t>
            </a:r>
            <a:r>
              <a:rPr lang="en-US" sz="1600" dirty="0">
                <a:solidFill>
                  <a:srgbClr val="002060"/>
                </a:solidFill>
              </a:rPr>
              <a:t> = "</a:t>
            </a:r>
            <a:r>
              <a:rPr lang="en-US" sz="1600" dirty="0" err="1">
                <a:solidFill>
                  <a:srgbClr val="002060"/>
                </a:solidFill>
              </a:rPr>
              <a:t>jafricode</a:t>
            </a:r>
            <a:r>
              <a:rPr lang="en-US" sz="1600" dirty="0">
                <a:solidFill>
                  <a:srgbClr val="002060"/>
                </a:solidFill>
              </a:rPr>
              <a:t>"/32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ocument.write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dirty="0" err="1" smtClean="0">
                <a:solidFill>
                  <a:srgbClr val="002060"/>
                </a:solidFill>
              </a:rPr>
              <a:t>isNaN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dirty="0" err="1" smtClean="0">
                <a:solidFill>
                  <a:srgbClr val="002060"/>
                </a:solidFill>
              </a:rPr>
              <a:t>num</a:t>
            </a:r>
            <a:r>
              <a:rPr lang="en-US" sz="1600" dirty="0" smtClean="0">
                <a:solidFill>
                  <a:srgbClr val="002060"/>
                </a:solidFill>
              </a:rPr>
              <a:t>)) # will return true</a:t>
            </a:r>
            <a:r>
              <a:rPr lang="en-US" sz="1600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72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Number </a:t>
            </a:r>
            <a:r>
              <a:rPr lang="en-US" b="1" dirty="0" smtClean="0">
                <a:solidFill>
                  <a:srgbClr val="002060"/>
                </a:solidFill>
              </a:rPr>
              <a:t>Methods </a:t>
            </a:r>
            <a:r>
              <a:rPr lang="en-US" b="1" dirty="0" err="1">
                <a:solidFill>
                  <a:srgbClr val="002060"/>
                </a:solidFill>
              </a:rPr>
              <a:t>toExponential</a:t>
            </a:r>
            <a:r>
              <a:rPr lang="en-US" b="1" dirty="0">
                <a:solidFill>
                  <a:srgbClr val="002060"/>
                </a:solidFill>
              </a:rPr>
              <a:t>(x)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dirty="0" err="1" smtClean="0">
                <a:solidFill>
                  <a:srgbClr val="002060"/>
                </a:solidFill>
              </a:rPr>
              <a:t>toExponential</a:t>
            </a:r>
            <a:r>
              <a:rPr lang="en-US" sz="1600" b="1" dirty="0" smtClean="0">
                <a:solidFill>
                  <a:srgbClr val="002060"/>
                </a:solidFill>
              </a:rPr>
              <a:t>(x) return a exponential number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let </a:t>
            </a:r>
            <a:r>
              <a:rPr lang="en-US" sz="1600" dirty="0">
                <a:solidFill>
                  <a:srgbClr val="002060"/>
                </a:solidFill>
              </a:rPr>
              <a:t>n =  new Number(434);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dirty="0" err="1" smtClean="0">
                <a:solidFill>
                  <a:srgbClr val="002060"/>
                </a:solidFill>
              </a:rPr>
              <a:t>n.toExponential</a:t>
            </a:r>
            <a:r>
              <a:rPr lang="en-US" sz="1600" dirty="0">
                <a:solidFill>
                  <a:srgbClr val="002060"/>
                </a:solidFill>
              </a:rPr>
              <a:t>());  </a:t>
            </a:r>
            <a:r>
              <a:rPr lang="en-US" sz="1600" dirty="0" smtClean="0">
                <a:solidFill>
                  <a:srgbClr val="002060"/>
                </a:solidFill>
              </a:rPr>
              <a:t>// it will return 4.34e+2</a:t>
            </a:r>
          </a:p>
        </p:txBody>
      </p:sp>
    </p:spTree>
    <p:extLst>
      <p:ext uri="{BB962C8B-B14F-4D97-AF65-F5344CB8AC3E}">
        <p14:creationId xmlns:p14="http://schemas.microsoft.com/office/powerpoint/2010/main" val="37239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Number </a:t>
            </a:r>
            <a:r>
              <a:rPr lang="en-US" b="1" dirty="0" smtClean="0">
                <a:solidFill>
                  <a:srgbClr val="002060"/>
                </a:solidFill>
              </a:rPr>
              <a:t>Methods </a:t>
            </a:r>
            <a:r>
              <a:rPr lang="en-US" b="1" dirty="0" err="1">
                <a:solidFill>
                  <a:srgbClr val="002060"/>
                </a:solidFill>
              </a:rPr>
              <a:t>toFixed</a:t>
            </a:r>
            <a:r>
              <a:rPr lang="en-US" b="1" dirty="0">
                <a:solidFill>
                  <a:srgbClr val="002060"/>
                </a:solidFill>
              </a:rPr>
              <a:t>(x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dirty="0" err="1" smtClean="0">
                <a:solidFill>
                  <a:srgbClr val="002060"/>
                </a:solidFill>
              </a:rPr>
              <a:t>toFixed</a:t>
            </a:r>
            <a:r>
              <a:rPr lang="en-US" sz="1600" b="1" dirty="0" smtClean="0">
                <a:solidFill>
                  <a:srgbClr val="002060"/>
                </a:solidFill>
              </a:rPr>
              <a:t>(x</a:t>
            </a:r>
            <a:r>
              <a:rPr lang="en-US" sz="1600" b="1" dirty="0">
                <a:solidFill>
                  <a:srgbClr val="002060"/>
                </a:solidFill>
              </a:rPr>
              <a:t>)	</a:t>
            </a:r>
            <a:r>
              <a:rPr lang="en-US" sz="1600" b="1" dirty="0" smtClean="0">
                <a:solidFill>
                  <a:srgbClr val="002060"/>
                </a:solidFill>
              </a:rPr>
              <a:t>return a fixed number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</a:rPr>
              <a:t>let </a:t>
            </a:r>
            <a:r>
              <a:rPr lang="en-US" sz="1600" dirty="0" err="1" smtClean="0">
                <a:solidFill>
                  <a:srgbClr val="002060"/>
                </a:solidFill>
              </a:rPr>
              <a:t>num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smtClean="0">
                <a:solidFill>
                  <a:srgbClr val="002060"/>
                </a:solidFill>
              </a:rPr>
              <a:t>4341.431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num.toFixed</a:t>
            </a:r>
            <a:r>
              <a:rPr lang="en-US" sz="1600" dirty="0">
                <a:solidFill>
                  <a:srgbClr val="002060"/>
                </a:solidFill>
              </a:rPr>
              <a:t>()       // </a:t>
            </a:r>
            <a:r>
              <a:rPr lang="en-US" sz="1600" dirty="0" smtClean="0">
                <a:solidFill>
                  <a:srgbClr val="002060"/>
                </a:solidFill>
              </a:rPr>
              <a:t>return </a:t>
            </a:r>
            <a:r>
              <a:rPr lang="en-US" sz="1600" dirty="0">
                <a:solidFill>
                  <a:srgbClr val="002060"/>
                </a:solidFill>
              </a:rPr>
              <a:t>4341</a:t>
            </a:r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num.toFixed</a:t>
            </a:r>
            <a:r>
              <a:rPr lang="en-US" sz="1600" dirty="0" smtClean="0">
                <a:solidFill>
                  <a:srgbClr val="002060"/>
                </a:solidFill>
              </a:rPr>
              <a:t>(2)      </a:t>
            </a:r>
            <a:r>
              <a:rPr lang="en-US" sz="1600" dirty="0">
                <a:solidFill>
                  <a:srgbClr val="002060"/>
                </a:solidFill>
              </a:rPr>
              <a:t>// return </a:t>
            </a:r>
            <a:r>
              <a:rPr lang="en-US" sz="1600" dirty="0" smtClean="0">
                <a:solidFill>
                  <a:srgbClr val="002060"/>
                </a:solidFill>
              </a:rPr>
              <a:t>4341.43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1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Number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We can work of calculation, math related with number. In every programming language, we used number data type. 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</a:rPr>
              <a:t>Number data type is used to work with numbers as</a:t>
            </a:r>
          </a:p>
          <a:p>
            <a:pPr algn="l"/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Positive number 	e.g. 34,54, 23.4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Negative </a:t>
            </a:r>
            <a:r>
              <a:rPr lang="en-US" sz="2000" dirty="0">
                <a:solidFill>
                  <a:srgbClr val="002060"/>
                </a:solidFill>
              </a:rPr>
              <a:t>number </a:t>
            </a:r>
            <a:r>
              <a:rPr lang="en-US" sz="2000" dirty="0" smtClean="0">
                <a:solidFill>
                  <a:srgbClr val="002060"/>
                </a:solidFill>
              </a:rPr>
              <a:t>	e.g. -324,-43, -6.4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Whole number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	e.g. 2,43,69,12, -23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Floating number 	e.g. 1.2, 4.6, -4.5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Exponential </a:t>
            </a:r>
            <a:r>
              <a:rPr lang="en-US" sz="2000" dirty="0">
                <a:solidFill>
                  <a:srgbClr val="002060"/>
                </a:solidFill>
              </a:rPr>
              <a:t>number </a:t>
            </a:r>
            <a:r>
              <a:rPr lang="en-US" sz="2000" dirty="0" smtClean="0">
                <a:solidFill>
                  <a:srgbClr val="002060"/>
                </a:solidFill>
              </a:rPr>
              <a:t>	e.g. 1.2e10, 4.1e-12</a:t>
            </a:r>
          </a:p>
        </p:txBody>
      </p:sp>
    </p:spTree>
    <p:extLst>
      <p:ext uri="{BB962C8B-B14F-4D97-AF65-F5344CB8AC3E}">
        <p14:creationId xmlns:p14="http://schemas.microsoft.com/office/powerpoint/2010/main" val="229673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Number - Problem1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Problem1: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Performing mathematical operations on the number like arithmetic operations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Get 3 number from the user and perform arithmetic operations on that number. (number will be different types of number as integer, floating, negative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52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Number – </a:t>
            </a:r>
            <a:r>
              <a:rPr lang="en-US" b="1" dirty="0" err="1" smtClean="0">
                <a:solidFill>
                  <a:srgbClr val="002060"/>
                </a:solidFill>
              </a:rPr>
              <a:t>Typeof</a:t>
            </a:r>
            <a:r>
              <a:rPr lang="en-US" b="1" dirty="0" smtClean="0">
                <a:solidFill>
                  <a:srgbClr val="002060"/>
                </a:solidFill>
              </a:rPr>
              <a:t> method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dirty="0" err="1">
                <a:solidFill>
                  <a:srgbClr val="002060"/>
                </a:solidFill>
              </a:rPr>
              <a:t>t</a:t>
            </a:r>
            <a:r>
              <a:rPr lang="en-US" sz="1800" dirty="0" err="1" smtClean="0">
                <a:solidFill>
                  <a:srgbClr val="002060"/>
                </a:solidFill>
              </a:rPr>
              <a:t>ypeof</a:t>
            </a:r>
            <a:r>
              <a:rPr lang="en-US" sz="1800" dirty="0" smtClean="0">
                <a:solidFill>
                  <a:srgbClr val="002060"/>
                </a:solidFill>
              </a:rPr>
              <a:t> method which used to check data type of any data. For example in this case, we will check different types of number, It will raise its data type as Number 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Example</a:t>
            </a:r>
          </a:p>
          <a:p>
            <a:pPr algn="l"/>
            <a:r>
              <a:rPr lang="en-US" sz="1800" dirty="0" err="1" smtClean="0">
                <a:solidFill>
                  <a:srgbClr val="002060"/>
                </a:solidFill>
              </a:rPr>
              <a:t>typeof</a:t>
            </a:r>
            <a:r>
              <a:rPr lang="en-US" sz="1800" dirty="0" smtClean="0">
                <a:solidFill>
                  <a:srgbClr val="002060"/>
                </a:solidFill>
              </a:rPr>
              <a:t>(324)</a:t>
            </a:r>
          </a:p>
          <a:p>
            <a:pPr algn="l"/>
            <a:r>
              <a:rPr lang="en-US" sz="1800" dirty="0" err="1" smtClean="0">
                <a:solidFill>
                  <a:srgbClr val="002060"/>
                </a:solidFill>
              </a:rPr>
              <a:t>typeof</a:t>
            </a:r>
            <a:r>
              <a:rPr lang="en-US" sz="1800" dirty="0" smtClean="0">
                <a:solidFill>
                  <a:srgbClr val="002060"/>
                </a:solidFill>
              </a:rPr>
              <a:t>(43.43)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 smtClean="0">
                <a:solidFill>
                  <a:srgbClr val="002060"/>
                </a:solidFill>
              </a:rPr>
              <a:t>typeof</a:t>
            </a:r>
            <a:r>
              <a:rPr lang="en-US" sz="1800" dirty="0" smtClean="0">
                <a:solidFill>
                  <a:srgbClr val="002060"/>
                </a:solidFill>
              </a:rPr>
              <a:t>(12e3)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 smtClean="0">
                <a:solidFill>
                  <a:srgbClr val="002060"/>
                </a:solidFill>
              </a:rPr>
              <a:t>typeof</a:t>
            </a:r>
            <a:r>
              <a:rPr lang="en-US" sz="1800" dirty="0" smtClean="0">
                <a:solidFill>
                  <a:srgbClr val="002060"/>
                </a:solidFill>
              </a:rPr>
              <a:t>(-3.2)</a:t>
            </a:r>
          </a:p>
        </p:txBody>
      </p:sp>
    </p:spTree>
    <p:extLst>
      <p:ext uri="{BB962C8B-B14F-4D97-AF65-F5344CB8AC3E}">
        <p14:creationId xmlns:p14="http://schemas.microsoft.com/office/powerpoint/2010/main" val="240331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Number - </a:t>
            </a:r>
            <a:r>
              <a:rPr lang="en-US" b="1" dirty="0" err="1" smtClean="0">
                <a:solidFill>
                  <a:srgbClr val="002060"/>
                </a:solidFill>
              </a:rPr>
              <a:t>NaN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What is </a:t>
            </a:r>
            <a:r>
              <a:rPr lang="en-US" sz="1800" b="1" dirty="0" err="1" smtClean="0">
                <a:solidFill>
                  <a:srgbClr val="002060"/>
                </a:solidFill>
              </a:rPr>
              <a:t>NaN</a:t>
            </a:r>
            <a:r>
              <a:rPr lang="en-US" sz="1800" b="1" dirty="0" smtClean="0">
                <a:solidFill>
                  <a:srgbClr val="002060"/>
                </a:solidFill>
              </a:rPr>
              <a:t>?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It show that “not a number”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When return a </a:t>
            </a:r>
            <a:r>
              <a:rPr lang="en-US" sz="1800" b="1" dirty="0" err="1" smtClean="0">
                <a:solidFill>
                  <a:srgbClr val="002060"/>
                </a:solidFill>
              </a:rPr>
              <a:t>NaN</a:t>
            </a:r>
            <a:endParaRPr lang="en-US" sz="1800" b="1" dirty="0">
              <a:solidFill>
                <a:srgbClr val="002060"/>
              </a:solidFill>
            </a:endParaRPr>
          </a:p>
          <a:p>
            <a:pPr algn="l"/>
            <a:r>
              <a:rPr lang="en-US" sz="1800" dirty="0" smtClean="0">
                <a:solidFill>
                  <a:srgbClr val="002060"/>
                </a:solidFill>
              </a:rPr>
              <a:t>Some time, during calculation, we got </a:t>
            </a:r>
            <a:r>
              <a:rPr lang="en-US" sz="1800" dirty="0" err="1" smtClean="0">
                <a:solidFill>
                  <a:srgbClr val="002060"/>
                </a:solidFill>
              </a:rPr>
              <a:t>NaN</a:t>
            </a:r>
            <a:r>
              <a:rPr lang="en-US" sz="1800" dirty="0" smtClean="0">
                <a:solidFill>
                  <a:srgbClr val="002060"/>
                </a:solidFill>
              </a:rPr>
              <a:t>, so, you will be clear, when you got </a:t>
            </a:r>
            <a:r>
              <a:rPr lang="en-US" sz="1800" dirty="0" err="1" smtClean="0">
                <a:solidFill>
                  <a:srgbClr val="002060"/>
                </a:solidFill>
              </a:rPr>
              <a:t>NaN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in the result.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("Any </a:t>
            </a:r>
            <a:r>
              <a:rPr lang="en-US" sz="1800" dirty="0" smtClean="0">
                <a:solidFill>
                  <a:srgbClr val="002060"/>
                </a:solidFill>
              </a:rPr>
              <a:t>string“ / any number)</a:t>
            </a:r>
            <a:r>
              <a:rPr lang="en-US" sz="1800" dirty="0">
                <a:solidFill>
                  <a:srgbClr val="002060"/>
                </a:solidFill>
              </a:rPr>
              <a:t>	// give </a:t>
            </a:r>
            <a:r>
              <a:rPr lang="en-US" sz="1800" dirty="0" err="1" smtClean="0">
                <a:solidFill>
                  <a:srgbClr val="002060"/>
                </a:solidFill>
              </a:rPr>
              <a:t>NaN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parseInt</a:t>
            </a:r>
            <a:r>
              <a:rPr lang="en-US" sz="1800" dirty="0" smtClean="0">
                <a:solidFill>
                  <a:srgbClr val="002060"/>
                </a:solidFill>
              </a:rPr>
              <a:t>(“string")				// give </a:t>
            </a:r>
            <a:r>
              <a:rPr lang="en-US" sz="1800" dirty="0" err="1" smtClean="0">
                <a:solidFill>
                  <a:srgbClr val="002060"/>
                </a:solidFill>
              </a:rPr>
              <a:t>NaN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endParaRPr lang="en-US" sz="18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2060"/>
                </a:solidFill>
              </a:rPr>
              <a:t>For example:</a:t>
            </a: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(“</a:t>
            </a:r>
            <a:r>
              <a:rPr lang="en-US" sz="1800" dirty="0" err="1" smtClean="0">
                <a:solidFill>
                  <a:srgbClr val="002060"/>
                </a:solidFill>
              </a:rPr>
              <a:t>jafricode</a:t>
            </a:r>
            <a:r>
              <a:rPr lang="en-US" sz="1800" dirty="0" smtClean="0">
                <a:solidFill>
                  <a:srgbClr val="002060"/>
                </a:solidFill>
              </a:rPr>
              <a:t>"/</a:t>
            </a:r>
            <a:r>
              <a:rPr lang="en-US" sz="1800" dirty="0">
                <a:solidFill>
                  <a:srgbClr val="002060"/>
                </a:solidFill>
              </a:rPr>
              <a:t>32</a:t>
            </a:r>
            <a:r>
              <a:rPr lang="en-US" sz="1800" dirty="0" smtClean="0">
                <a:solidFill>
                  <a:srgbClr val="002060"/>
                </a:solidFill>
              </a:rPr>
              <a:t>)		// give </a:t>
            </a:r>
            <a:r>
              <a:rPr lang="en-US" sz="1800" dirty="0" err="1" smtClean="0">
                <a:solidFill>
                  <a:srgbClr val="002060"/>
                </a:solidFill>
              </a:rPr>
              <a:t>NaN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(“Faisal Zamir"/</a:t>
            </a:r>
            <a:r>
              <a:rPr lang="en-US" sz="1800" dirty="0">
                <a:solidFill>
                  <a:srgbClr val="002060"/>
                </a:solidFill>
              </a:rPr>
              <a:t>3+3</a:t>
            </a:r>
            <a:r>
              <a:rPr lang="en-US" sz="1800" dirty="0" smtClean="0">
                <a:solidFill>
                  <a:srgbClr val="002060"/>
                </a:solidFill>
              </a:rPr>
              <a:t>)	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	// </a:t>
            </a:r>
            <a:r>
              <a:rPr lang="en-US" sz="1800" dirty="0">
                <a:solidFill>
                  <a:srgbClr val="002060"/>
                </a:solidFill>
              </a:rPr>
              <a:t>give </a:t>
            </a:r>
            <a:r>
              <a:rPr lang="en-US" sz="1800" dirty="0" err="1" smtClean="0">
                <a:solidFill>
                  <a:srgbClr val="002060"/>
                </a:solidFill>
              </a:rPr>
              <a:t>NaN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 smtClean="0">
                <a:solidFill>
                  <a:srgbClr val="002060"/>
                </a:solidFill>
              </a:rPr>
              <a:t>(“Ali"/-</a:t>
            </a:r>
            <a:r>
              <a:rPr lang="en-US" sz="1800" dirty="0">
                <a:solidFill>
                  <a:srgbClr val="002060"/>
                </a:solidFill>
              </a:rPr>
              <a:t>2</a:t>
            </a:r>
            <a:r>
              <a:rPr lang="en-US" sz="1800" dirty="0" smtClean="0">
                <a:solidFill>
                  <a:srgbClr val="002060"/>
                </a:solidFill>
              </a:rPr>
              <a:t>)		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	// </a:t>
            </a:r>
            <a:r>
              <a:rPr lang="en-US" sz="1800" dirty="0">
                <a:solidFill>
                  <a:srgbClr val="002060"/>
                </a:solidFill>
              </a:rPr>
              <a:t>give </a:t>
            </a:r>
            <a:r>
              <a:rPr lang="en-US" sz="1800" dirty="0" err="1" smtClean="0">
                <a:solidFill>
                  <a:srgbClr val="002060"/>
                </a:solidFill>
              </a:rPr>
              <a:t>NaN</a:t>
            </a:r>
            <a:endParaRPr lang="en-US" sz="1800" dirty="0" smtClean="0">
              <a:solidFill>
                <a:srgbClr val="002060"/>
              </a:solidFill>
            </a:endParaRPr>
          </a:p>
          <a:p>
            <a:pPr algn="l"/>
            <a:r>
              <a:rPr lang="en-US" sz="1800" dirty="0" err="1">
                <a:solidFill>
                  <a:srgbClr val="002060"/>
                </a:solidFill>
              </a:rPr>
              <a:t>document.write</a:t>
            </a:r>
            <a:r>
              <a:rPr lang="en-US" sz="1800" dirty="0">
                <a:solidFill>
                  <a:srgbClr val="002060"/>
                </a:solidFill>
              </a:rPr>
              <a:t>(0 / 0)		 	// give </a:t>
            </a:r>
            <a:r>
              <a:rPr lang="en-US" sz="1800" dirty="0" err="1" smtClean="0">
                <a:solidFill>
                  <a:srgbClr val="002060"/>
                </a:solidFill>
              </a:rPr>
              <a:t>NaN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Number – Infinity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600" b="1" dirty="0" smtClean="0">
                <a:solidFill>
                  <a:srgbClr val="002060"/>
                </a:solidFill>
              </a:rPr>
              <a:t>What is infinity?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Infinity is the undefined number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It may be positive or negative. 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In the JavaScript, sometime it return positive or negative infinity number.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Positive infinity means highest number, no number greater than this 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</a:rPr>
              <a:t>Negative infinity means lowest number, no number less than this</a:t>
            </a:r>
          </a:p>
          <a:p>
            <a:pPr algn="l"/>
            <a:endParaRPr lang="en-US" sz="1600" dirty="0" smtClean="0">
              <a:solidFill>
                <a:srgbClr val="002060"/>
              </a:solidFill>
            </a:endParaRPr>
          </a:p>
          <a:p>
            <a:pPr algn="l"/>
            <a:r>
              <a:rPr lang="en-US" sz="1600" b="1" dirty="0" smtClean="0">
                <a:solidFill>
                  <a:srgbClr val="002060"/>
                </a:solidFill>
              </a:rPr>
              <a:t>When return infinity?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(any number / Zero)</a:t>
            </a:r>
            <a:r>
              <a:rPr lang="en-US" sz="1600" dirty="0">
                <a:solidFill>
                  <a:srgbClr val="002060"/>
                </a:solidFill>
              </a:rPr>
              <a:t>		// </a:t>
            </a:r>
            <a:r>
              <a:rPr lang="en-US" sz="1600" dirty="0" smtClean="0">
                <a:solidFill>
                  <a:srgbClr val="002060"/>
                </a:solidFill>
              </a:rPr>
              <a:t>give infinity 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(1 / -0)			// </a:t>
            </a:r>
            <a:r>
              <a:rPr lang="en-US" sz="1600" dirty="0">
                <a:solidFill>
                  <a:srgbClr val="002060"/>
                </a:solidFill>
              </a:rPr>
              <a:t>give </a:t>
            </a:r>
            <a:r>
              <a:rPr lang="en-US" sz="1600" dirty="0" smtClean="0">
                <a:solidFill>
                  <a:srgbClr val="002060"/>
                </a:solidFill>
              </a:rPr>
              <a:t>-infinity 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>
                <a:solidFill>
                  <a:srgbClr val="002060"/>
                </a:solidFill>
              </a:rPr>
              <a:t>(-1 / 0)	 	</a:t>
            </a:r>
            <a:r>
              <a:rPr lang="en-US" sz="1600" dirty="0" smtClean="0">
                <a:solidFill>
                  <a:srgbClr val="002060"/>
                </a:solidFill>
              </a:rPr>
              <a:t>	// </a:t>
            </a:r>
            <a:r>
              <a:rPr lang="en-US" sz="1600" dirty="0">
                <a:solidFill>
                  <a:srgbClr val="002060"/>
                </a:solidFill>
              </a:rPr>
              <a:t>give -</a:t>
            </a:r>
            <a:r>
              <a:rPr lang="en-US" sz="1600" dirty="0" smtClean="0">
                <a:solidFill>
                  <a:srgbClr val="002060"/>
                </a:solidFill>
              </a:rPr>
              <a:t>infinity 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document.write</a:t>
            </a:r>
            <a:r>
              <a:rPr lang="en-US" sz="1600" dirty="0" smtClean="0">
                <a:solidFill>
                  <a:srgbClr val="002060"/>
                </a:solidFill>
              </a:rPr>
              <a:t>(1 </a:t>
            </a:r>
            <a:r>
              <a:rPr lang="en-US" sz="1600" dirty="0">
                <a:solidFill>
                  <a:srgbClr val="002060"/>
                </a:solidFill>
              </a:rPr>
              <a:t>/ 0)		 	</a:t>
            </a:r>
            <a:r>
              <a:rPr lang="en-US" sz="1600" dirty="0" smtClean="0">
                <a:solidFill>
                  <a:srgbClr val="002060"/>
                </a:solidFill>
              </a:rPr>
              <a:t>	// </a:t>
            </a:r>
            <a:r>
              <a:rPr lang="en-US" sz="1600" dirty="0">
                <a:solidFill>
                  <a:srgbClr val="002060"/>
                </a:solidFill>
              </a:rPr>
              <a:t>give infinity </a:t>
            </a:r>
          </a:p>
        </p:txBody>
      </p:sp>
    </p:spTree>
    <p:extLst>
      <p:ext uri="{BB962C8B-B14F-4D97-AF65-F5344CB8AC3E}">
        <p14:creationId xmlns:p14="http://schemas.microsoft.com/office/powerpoint/2010/main" val="27249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Number </a:t>
            </a:r>
            <a:r>
              <a:rPr lang="en-US" b="1" dirty="0" smtClean="0">
                <a:solidFill>
                  <a:srgbClr val="002060"/>
                </a:solidFill>
              </a:rPr>
              <a:t>Methods </a:t>
            </a:r>
            <a:r>
              <a:rPr lang="en-US" b="1" dirty="0" err="1">
                <a:solidFill>
                  <a:srgbClr val="002060"/>
                </a:solidFill>
              </a:rPr>
              <a:t>parseInt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dirty="0" err="1" smtClean="0">
                <a:solidFill>
                  <a:srgbClr val="002060"/>
                </a:solidFill>
              </a:rPr>
              <a:t>parseInt</a:t>
            </a:r>
            <a:r>
              <a:rPr lang="en-US" sz="1600" b="1" dirty="0" smtClean="0">
                <a:solidFill>
                  <a:srgbClr val="002060"/>
                </a:solidFill>
              </a:rPr>
              <a:t>() return a integer</a:t>
            </a:r>
            <a:endParaRPr lang="en-US" sz="1600" b="1" dirty="0">
              <a:solidFill>
                <a:srgbClr val="002060"/>
              </a:solidFill>
            </a:endParaRPr>
          </a:p>
          <a:p>
            <a:pPr algn="l"/>
            <a:r>
              <a:rPr lang="en-US" sz="1600" smtClean="0">
                <a:solidFill>
                  <a:srgbClr val="002060"/>
                </a:solidFill>
              </a:rPr>
              <a:t>parseInt</a:t>
            </a:r>
            <a:r>
              <a:rPr lang="en-US" sz="1600" dirty="0">
                <a:solidFill>
                  <a:srgbClr val="002060"/>
                </a:solidFill>
              </a:rPr>
              <a:t>('3.33') give 3</a:t>
            </a:r>
          </a:p>
          <a:p>
            <a:pPr algn="l"/>
            <a:r>
              <a:rPr lang="en-US" sz="1600" smtClean="0">
                <a:solidFill>
                  <a:srgbClr val="002060"/>
                </a:solidFill>
              </a:rPr>
              <a:t>parseInt(“string </a:t>
            </a:r>
            <a:r>
              <a:rPr lang="en-US" sz="1600" dirty="0">
                <a:solidFill>
                  <a:srgbClr val="002060"/>
                </a:solidFill>
              </a:rPr>
              <a:t>3") give </a:t>
            </a:r>
            <a:r>
              <a:rPr lang="en-US" sz="1600" dirty="0" err="1">
                <a:solidFill>
                  <a:srgbClr val="002060"/>
                </a:solidFill>
              </a:rPr>
              <a:t>NaN</a:t>
            </a:r>
            <a:endParaRPr lang="en-US" sz="1600" dirty="0">
              <a:solidFill>
                <a:srgbClr val="002060"/>
              </a:solidFill>
            </a:endParaRPr>
          </a:p>
          <a:p>
            <a:pPr algn="l"/>
            <a:r>
              <a:rPr lang="en-US" sz="1600" smtClean="0">
                <a:solidFill>
                  <a:srgbClr val="002060"/>
                </a:solidFill>
              </a:rPr>
              <a:t>parseInt</a:t>
            </a:r>
            <a:r>
              <a:rPr lang="en-US" sz="1600" dirty="0">
                <a:solidFill>
                  <a:srgbClr val="002060"/>
                </a:solidFill>
              </a:rPr>
              <a:t>("</a:t>
            </a:r>
            <a:r>
              <a:rPr lang="en-US" sz="1600">
                <a:solidFill>
                  <a:srgbClr val="002060"/>
                </a:solidFill>
              </a:rPr>
              <a:t>3 </a:t>
            </a:r>
            <a:r>
              <a:rPr lang="en-US" sz="1600" smtClean="0">
                <a:solidFill>
                  <a:srgbClr val="002060"/>
                </a:solidFill>
              </a:rPr>
              <a:t>string") </a:t>
            </a:r>
            <a:r>
              <a:rPr lang="en-US" sz="1600" dirty="0">
                <a:solidFill>
                  <a:srgbClr val="002060"/>
                </a:solidFill>
              </a:rPr>
              <a:t>give 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1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Number </a:t>
            </a:r>
            <a:r>
              <a:rPr lang="en-US" b="1" dirty="0" smtClean="0">
                <a:solidFill>
                  <a:srgbClr val="002060"/>
                </a:solidFill>
              </a:rPr>
              <a:t>Methods </a:t>
            </a:r>
            <a:r>
              <a:rPr lang="en-US" b="1" dirty="0" err="1">
                <a:solidFill>
                  <a:srgbClr val="002060"/>
                </a:solidFill>
              </a:rPr>
              <a:t>isFinite</a:t>
            </a:r>
            <a:r>
              <a:rPr lang="en-US" b="1" dirty="0">
                <a:solidFill>
                  <a:srgbClr val="002060"/>
                </a:solidFill>
              </a:rPr>
              <a:t>()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dirty="0" err="1" smtClean="0">
                <a:solidFill>
                  <a:srgbClr val="002060"/>
                </a:solidFill>
              </a:rPr>
              <a:t>isFinite</a:t>
            </a:r>
            <a:r>
              <a:rPr lang="en-US" sz="1600" b="1" dirty="0">
                <a:solidFill>
                  <a:srgbClr val="002060"/>
                </a:solidFill>
              </a:rPr>
              <a:t>()	</a:t>
            </a:r>
            <a:r>
              <a:rPr lang="en-US" sz="1600" b="1" dirty="0" smtClean="0">
                <a:solidFill>
                  <a:srgbClr val="002060"/>
                </a:solidFill>
              </a:rPr>
              <a:t>return Boolean value true or false</a:t>
            </a:r>
            <a:endParaRPr lang="en-US" sz="1600" b="1" dirty="0">
              <a:solidFill>
                <a:srgbClr val="002060"/>
              </a:solidFill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isFinite</a:t>
            </a:r>
            <a:r>
              <a:rPr lang="en-US" sz="1600" dirty="0" smtClean="0">
                <a:solidFill>
                  <a:srgbClr val="002060"/>
                </a:solidFill>
              </a:rPr>
              <a:t>(3</a:t>
            </a:r>
            <a:r>
              <a:rPr lang="en-US" sz="1600" dirty="0">
                <a:solidFill>
                  <a:srgbClr val="002060"/>
                </a:solidFill>
              </a:rPr>
              <a:t>) give true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isFinite</a:t>
            </a:r>
            <a:r>
              <a:rPr lang="en-US" sz="1600" dirty="0">
                <a:solidFill>
                  <a:srgbClr val="002060"/>
                </a:solidFill>
              </a:rPr>
              <a:t>("4") give </a:t>
            </a:r>
            <a:r>
              <a:rPr lang="en-US" sz="1600" dirty="0" smtClean="0">
                <a:solidFill>
                  <a:srgbClr val="002060"/>
                </a:solidFill>
              </a:rPr>
              <a:t>true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isFinite</a:t>
            </a:r>
            <a:r>
              <a:rPr lang="en-US" sz="1600" dirty="0" smtClean="0">
                <a:solidFill>
                  <a:srgbClr val="002060"/>
                </a:solidFill>
              </a:rPr>
              <a:t>(“string") </a:t>
            </a:r>
            <a:r>
              <a:rPr lang="en-US" sz="1600" dirty="0">
                <a:solidFill>
                  <a:srgbClr val="002060"/>
                </a:solidFill>
              </a:rPr>
              <a:t>give false</a:t>
            </a:r>
          </a:p>
          <a:p>
            <a:pPr algn="l"/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16360" y="1973520"/>
              <a:ext cx="178920" cy="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1964160"/>
                <a:ext cx="19764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6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Number </a:t>
            </a:r>
            <a:r>
              <a:rPr lang="en-US" b="1" dirty="0" smtClean="0">
                <a:solidFill>
                  <a:srgbClr val="002060"/>
                </a:solidFill>
              </a:rPr>
              <a:t>Methods </a:t>
            </a:r>
            <a:r>
              <a:rPr lang="en-US" b="1" dirty="0" err="1">
                <a:solidFill>
                  <a:srgbClr val="002060"/>
                </a:solidFill>
              </a:rPr>
              <a:t>isInteger</a:t>
            </a:r>
            <a:r>
              <a:rPr lang="en-US" b="1" dirty="0">
                <a:solidFill>
                  <a:srgbClr val="002060"/>
                </a:solidFill>
              </a:rPr>
              <a:t>()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dirty="0" err="1" smtClean="0">
                <a:solidFill>
                  <a:srgbClr val="002060"/>
                </a:solidFill>
              </a:rPr>
              <a:t>isInteger</a:t>
            </a:r>
            <a:r>
              <a:rPr lang="en-US" sz="1600" b="1" dirty="0">
                <a:solidFill>
                  <a:srgbClr val="002060"/>
                </a:solidFill>
              </a:rPr>
              <a:t>()	 return Boolean value true or false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Number.isInteger</a:t>
            </a:r>
            <a:r>
              <a:rPr lang="en-US" sz="1600" dirty="0" smtClean="0">
                <a:solidFill>
                  <a:srgbClr val="002060"/>
                </a:solidFill>
              </a:rPr>
              <a:t>(“12”) return a false</a:t>
            </a:r>
          </a:p>
          <a:p>
            <a:pPr algn="l"/>
            <a:r>
              <a:rPr lang="en-US" sz="1600" dirty="0" err="1" smtClean="0">
                <a:solidFill>
                  <a:srgbClr val="002060"/>
                </a:solidFill>
              </a:rPr>
              <a:t>Number.isInteger</a:t>
            </a:r>
            <a:r>
              <a:rPr lang="en-US" sz="1600" dirty="0" smtClean="0">
                <a:solidFill>
                  <a:srgbClr val="002060"/>
                </a:solidFill>
              </a:rPr>
              <a:t>(3) return a true</a:t>
            </a:r>
          </a:p>
          <a:p>
            <a:pPr algn="l"/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2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</TotalTime>
  <Words>378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Outline of Unit: Number in JS</vt:lpstr>
      <vt:lpstr>Number</vt:lpstr>
      <vt:lpstr>Number - Problem1:</vt:lpstr>
      <vt:lpstr>Number – Typeof method</vt:lpstr>
      <vt:lpstr>Number - NaN</vt:lpstr>
      <vt:lpstr>Number – Infinity</vt:lpstr>
      <vt:lpstr>Number Methods parseInt()</vt:lpstr>
      <vt:lpstr>Number Methods isFinite() </vt:lpstr>
      <vt:lpstr>Number Methods isInteger() </vt:lpstr>
      <vt:lpstr>Number Methods isNaN()</vt:lpstr>
      <vt:lpstr>Number Methods toExponential(x)</vt:lpstr>
      <vt:lpstr>Number Methods toFixed(x)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476</cp:revision>
  <dcterms:created xsi:type="dcterms:W3CDTF">2021-05-29T23:44:42Z</dcterms:created>
  <dcterms:modified xsi:type="dcterms:W3CDTF">2022-10-28T01:13:44Z</dcterms:modified>
</cp:coreProperties>
</file>