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9" r:id="rId2"/>
    <p:sldId id="268" r:id="rId3"/>
    <p:sldId id="266" r:id="rId4"/>
    <p:sldId id="261" r:id="rId5"/>
    <p:sldId id="263" r:id="rId6"/>
    <p:sldId id="267" r:id="rId7"/>
    <p:sldId id="270"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70" d="100"/>
          <a:sy n="70"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65A70-8F76-4756-8B6B-36D7F5A535E3}"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351337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65A70-8F76-4756-8B6B-36D7F5A535E3}"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203103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65A70-8F76-4756-8B6B-36D7F5A535E3}"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133913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65A70-8F76-4756-8B6B-36D7F5A535E3}"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2753311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65A70-8F76-4756-8B6B-36D7F5A535E3}"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8184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65A70-8F76-4756-8B6B-36D7F5A535E3}"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187721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65A70-8F76-4756-8B6B-36D7F5A535E3}" type="datetimeFigureOut">
              <a:rPr lang="en-US" smtClean="0"/>
              <a:t>10/28/2022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410678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65A70-8F76-4756-8B6B-36D7F5A535E3}" type="datetimeFigureOut">
              <a:rPr lang="en-US" smtClean="0"/>
              <a:t>10/28/2022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4058058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65A70-8F76-4756-8B6B-36D7F5A535E3}" type="datetimeFigureOut">
              <a:rPr lang="en-US" smtClean="0"/>
              <a:t>10/28/2022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70707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65A70-8F76-4756-8B6B-36D7F5A535E3}"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412765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65A70-8F76-4756-8B6B-36D7F5A535E3}" type="datetimeFigureOut">
              <a:rPr lang="en-US" smtClean="0"/>
              <a:t>10/28/2022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8C262-99CA-4C90-A090-CF05A78C2A40}" type="slidenum">
              <a:rPr lang="en-US" smtClean="0"/>
              <a:t>‹#›</a:t>
            </a:fld>
            <a:endParaRPr lang="en-US"/>
          </a:p>
        </p:txBody>
      </p:sp>
    </p:spTree>
    <p:extLst>
      <p:ext uri="{BB962C8B-B14F-4D97-AF65-F5344CB8AC3E}">
        <p14:creationId xmlns:p14="http://schemas.microsoft.com/office/powerpoint/2010/main" val="176563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65A70-8F76-4756-8B6B-36D7F5A535E3}" type="datetimeFigureOut">
              <a:rPr lang="en-US" smtClean="0"/>
              <a:t>10/28/2022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8C262-99CA-4C90-A090-CF05A78C2A40}" type="slidenum">
              <a:rPr lang="en-US" smtClean="0"/>
              <a:t>‹#›</a:t>
            </a:fld>
            <a:endParaRPr lang="en-US"/>
          </a:p>
        </p:txBody>
      </p:sp>
    </p:spTree>
    <p:extLst>
      <p:ext uri="{BB962C8B-B14F-4D97-AF65-F5344CB8AC3E}">
        <p14:creationId xmlns:p14="http://schemas.microsoft.com/office/powerpoint/2010/main" val="136693726"/>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pPr algn="ctr"/>
            <a:r>
              <a:rPr lang="en-US" b="1" dirty="0" smtClean="0">
                <a:solidFill>
                  <a:srgbClr val="002060"/>
                </a:solidFill>
              </a:rPr>
              <a:t>Outline for </a:t>
            </a:r>
            <a:r>
              <a:rPr lang="en-US" b="1" dirty="0">
                <a:solidFill>
                  <a:srgbClr val="002060"/>
                </a:solidFill>
              </a:rPr>
              <a:t>U</a:t>
            </a:r>
            <a:r>
              <a:rPr lang="en-US" b="1" dirty="0" smtClean="0">
                <a:solidFill>
                  <a:srgbClr val="002060"/>
                </a:solidFill>
              </a:rPr>
              <a:t>nit: Array </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2">
            <a:normAutofit/>
          </a:bodyPr>
          <a:lstStyle/>
          <a:p>
            <a:pPr algn="l"/>
            <a:r>
              <a:rPr lang="en-US" dirty="0">
                <a:solidFill>
                  <a:srgbClr val="002060"/>
                </a:solidFill>
              </a:rPr>
              <a:t>Introduction of </a:t>
            </a:r>
            <a:r>
              <a:rPr lang="en-US" dirty="0" smtClean="0">
                <a:solidFill>
                  <a:srgbClr val="002060"/>
                </a:solidFill>
              </a:rPr>
              <a:t>Array</a:t>
            </a:r>
            <a:endParaRPr lang="en-US" dirty="0">
              <a:solidFill>
                <a:srgbClr val="002060"/>
              </a:solidFill>
            </a:endParaRPr>
          </a:p>
          <a:p>
            <a:pPr algn="l"/>
            <a:r>
              <a:rPr lang="en-US" dirty="0">
                <a:solidFill>
                  <a:srgbClr val="002060"/>
                </a:solidFill>
              </a:rPr>
              <a:t>Array Declaration and Initialization</a:t>
            </a:r>
          </a:p>
          <a:p>
            <a:pPr algn="l"/>
            <a:r>
              <a:rPr lang="en-US" dirty="0">
                <a:solidFill>
                  <a:srgbClr val="002060"/>
                </a:solidFill>
              </a:rPr>
              <a:t>Different Terminologies Of Array </a:t>
            </a:r>
          </a:p>
          <a:p>
            <a:pPr algn="l"/>
            <a:r>
              <a:rPr lang="en-US" dirty="0">
                <a:solidFill>
                  <a:srgbClr val="002060"/>
                </a:solidFill>
              </a:rPr>
              <a:t>Array with </a:t>
            </a:r>
            <a:r>
              <a:rPr lang="en-US" dirty="0" smtClean="0">
                <a:solidFill>
                  <a:srgbClr val="002060"/>
                </a:solidFill>
              </a:rPr>
              <a:t>Loops (for loop and while loop)</a:t>
            </a:r>
            <a:endParaRPr lang="en-US" dirty="0">
              <a:solidFill>
                <a:srgbClr val="002060"/>
              </a:solidFill>
            </a:endParaRPr>
          </a:p>
          <a:p>
            <a:pPr algn="l"/>
            <a:r>
              <a:rPr lang="en-US" b="1" dirty="0" smtClean="0">
                <a:solidFill>
                  <a:srgbClr val="002060"/>
                </a:solidFill>
              </a:rPr>
              <a:t>Array methods</a:t>
            </a:r>
          </a:p>
          <a:p>
            <a:pPr algn="l"/>
            <a:r>
              <a:rPr lang="en-US" dirty="0" smtClean="0">
                <a:solidFill>
                  <a:srgbClr val="002060"/>
                </a:solidFill>
              </a:rPr>
              <a:t>push()</a:t>
            </a:r>
          </a:p>
          <a:p>
            <a:pPr algn="l"/>
            <a:r>
              <a:rPr lang="en-US" dirty="0" smtClean="0">
                <a:solidFill>
                  <a:srgbClr val="002060"/>
                </a:solidFill>
              </a:rPr>
              <a:t>pop</a:t>
            </a:r>
            <a:r>
              <a:rPr lang="en-US" dirty="0">
                <a:solidFill>
                  <a:srgbClr val="002060"/>
                </a:solidFill>
              </a:rPr>
              <a:t>()</a:t>
            </a:r>
          </a:p>
          <a:p>
            <a:pPr algn="l"/>
            <a:r>
              <a:rPr lang="en-US" dirty="0" smtClean="0">
                <a:solidFill>
                  <a:srgbClr val="002060"/>
                </a:solidFill>
              </a:rPr>
              <a:t>shift()</a:t>
            </a:r>
          </a:p>
          <a:p>
            <a:pPr algn="l"/>
            <a:r>
              <a:rPr lang="en-US" dirty="0" err="1" smtClean="0">
                <a:solidFill>
                  <a:srgbClr val="002060"/>
                </a:solidFill>
              </a:rPr>
              <a:t>unshift</a:t>
            </a:r>
            <a:r>
              <a:rPr lang="en-US" dirty="0" smtClean="0">
                <a:solidFill>
                  <a:srgbClr val="002060"/>
                </a:solidFill>
              </a:rPr>
              <a:t>()</a:t>
            </a:r>
            <a:endParaRPr lang="en-US" dirty="0">
              <a:solidFill>
                <a:srgbClr val="002060"/>
              </a:solidFill>
            </a:endParaRPr>
          </a:p>
          <a:p>
            <a:pPr algn="l"/>
            <a:r>
              <a:rPr lang="en-US" dirty="0" err="1" smtClean="0">
                <a:solidFill>
                  <a:srgbClr val="002060"/>
                </a:solidFill>
              </a:rPr>
              <a:t>indexOf</a:t>
            </a:r>
            <a:r>
              <a:rPr lang="en-US" dirty="0">
                <a:solidFill>
                  <a:srgbClr val="002060"/>
                </a:solidFill>
              </a:rPr>
              <a:t>()</a:t>
            </a:r>
          </a:p>
          <a:p>
            <a:pPr algn="l"/>
            <a:r>
              <a:rPr lang="en-US" dirty="0">
                <a:solidFill>
                  <a:srgbClr val="002060"/>
                </a:solidFill>
              </a:rPr>
              <a:t>L</a:t>
            </a:r>
            <a:r>
              <a:rPr lang="en-US" dirty="0" smtClean="0">
                <a:solidFill>
                  <a:srgbClr val="002060"/>
                </a:solidFill>
              </a:rPr>
              <a:t>ength</a:t>
            </a:r>
            <a:r>
              <a:rPr lang="en-US" dirty="0">
                <a:solidFill>
                  <a:srgbClr val="002060"/>
                </a:solidFill>
              </a:rPr>
              <a:t>()</a:t>
            </a:r>
          </a:p>
          <a:p>
            <a:pPr algn="l"/>
            <a:r>
              <a:rPr lang="en-US" dirty="0" smtClean="0">
                <a:solidFill>
                  <a:srgbClr val="002060"/>
                </a:solidFill>
              </a:rPr>
              <a:t>Join</a:t>
            </a:r>
          </a:p>
          <a:p>
            <a:pPr algn="l"/>
            <a:r>
              <a:rPr lang="en-US" dirty="0" smtClean="0">
                <a:solidFill>
                  <a:srgbClr val="002060"/>
                </a:solidFill>
              </a:rPr>
              <a:t>Slice</a:t>
            </a:r>
          </a:p>
        </p:txBody>
      </p:sp>
    </p:spTree>
    <p:extLst>
      <p:ext uri="{BB962C8B-B14F-4D97-AF65-F5344CB8AC3E}">
        <p14:creationId xmlns:p14="http://schemas.microsoft.com/office/powerpoint/2010/main" val="209203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smtClean="0">
                <a:solidFill>
                  <a:srgbClr val="002060"/>
                </a:solidFill>
              </a:rPr>
              <a:t>Array </a:t>
            </a:r>
            <a:r>
              <a:rPr lang="en-US" b="1" dirty="0">
                <a:solidFill>
                  <a:srgbClr val="002060"/>
                </a:solidFill>
              </a:rPr>
              <a:t>join</a:t>
            </a:r>
            <a:r>
              <a:rPr lang="en-US" b="1" dirty="0" smtClean="0">
                <a:solidFill>
                  <a:srgbClr val="002060"/>
                </a:solidFill>
              </a:rPr>
              <a:t>()</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2">
            <a:normAutofit/>
          </a:bodyPr>
          <a:lstStyle/>
          <a:p>
            <a:pPr algn="l"/>
            <a:r>
              <a:rPr lang="en-US" b="1" u="sng" dirty="0" smtClean="0">
                <a:solidFill>
                  <a:srgbClr val="002060"/>
                </a:solidFill>
              </a:rPr>
              <a:t>join()</a:t>
            </a:r>
          </a:p>
          <a:p>
            <a:pPr algn="l"/>
            <a:r>
              <a:rPr lang="en-US" dirty="0" err="1" smtClean="0">
                <a:solidFill>
                  <a:srgbClr val="002060"/>
                </a:solidFill>
              </a:rPr>
              <a:t>colors.join</a:t>
            </a:r>
            <a:r>
              <a:rPr lang="en-US" dirty="0" smtClean="0">
                <a:solidFill>
                  <a:srgbClr val="002060"/>
                </a:solidFill>
              </a:rPr>
              <a:t>(take separator);</a:t>
            </a:r>
          </a:p>
          <a:p>
            <a:pPr algn="l"/>
            <a:r>
              <a:rPr lang="en-US" dirty="0" smtClean="0">
                <a:solidFill>
                  <a:srgbClr val="002060"/>
                </a:solidFill>
              </a:rPr>
              <a:t>Separator means “ , blank, ‘, &amp; etc. ”</a:t>
            </a:r>
          </a:p>
          <a:p>
            <a:pPr algn="l"/>
            <a:r>
              <a:rPr lang="en-US" dirty="0">
                <a:solidFill>
                  <a:srgbClr val="002060"/>
                </a:solidFill>
              </a:rPr>
              <a:t>l</a:t>
            </a:r>
            <a:r>
              <a:rPr lang="en-US" dirty="0" smtClean="0">
                <a:solidFill>
                  <a:srgbClr val="002060"/>
                </a:solidFill>
              </a:rPr>
              <a:t>et colors = [‘red', ‘white', ‘green'];</a:t>
            </a:r>
          </a:p>
          <a:p>
            <a:pPr algn="l"/>
            <a:r>
              <a:rPr lang="en-US" dirty="0" err="1" smtClean="0">
                <a:solidFill>
                  <a:srgbClr val="002060"/>
                </a:solidFill>
              </a:rPr>
              <a:t>colors.join</a:t>
            </a:r>
            <a:r>
              <a:rPr lang="en-US" dirty="0" smtClean="0">
                <a:solidFill>
                  <a:srgbClr val="002060"/>
                </a:solidFill>
              </a:rPr>
              <a:t>(“”);      // ‘</a:t>
            </a:r>
            <a:r>
              <a:rPr lang="en-US" dirty="0" err="1" smtClean="0">
                <a:solidFill>
                  <a:srgbClr val="002060"/>
                </a:solidFill>
              </a:rPr>
              <a:t>redwhitegreen</a:t>
            </a:r>
            <a:r>
              <a:rPr lang="en-US" dirty="0" smtClean="0">
                <a:solidFill>
                  <a:srgbClr val="002060"/>
                </a:solidFill>
              </a:rPr>
              <a:t>'</a:t>
            </a:r>
          </a:p>
          <a:p>
            <a:pPr algn="l"/>
            <a:r>
              <a:rPr lang="en-US" dirty="0" err="1" smtClean="0">
                <a:solidFill>
                  <a:srgbClr val="002060"/>
                </a:solidFill>
              </a:rPr>
              <a:t>colors.join</a:t>
            </a:r>
            <a:r>
              <a:rPr lang="en-US" dirty="0" smtClean="0">
                <a:solidFill>
                  <a:srgbClr val="002060"/>
                </a:solidFill>
              </a:rPr>
              <a:t>(‘+ ');  // ‘red+ white+ green'</a:t>
            </a:r>
          </a:p>
        </p:txBody>
      </p:sp>
    </p:spTree>
    <p:extLst>
      <p:ext uri="{BB962C8B-B14F-4D97-AF65-F5344CB8AC3E}">
        <p14:creationId xmlns:p14="http://schemas.microsoft.com/office/powerpoint/2010/main" val="290002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7" y="910939"/>
            <a:ext cx="11600597" cy="753115"/>
          </a:xfrm>
        </p:spPr>
        <p:txBody>
          <a:bodyPr>
            <a:normAutofit fontScale="90000"/>
          </a:bodyPr>
          <a:lstStyle/>
          <a:p>
            <a:r>
              <a:rPr lang="en-US" b="1" dirty="0" smtClean="0">
                <a:solidFill>
                  <a:srgbClr val="002060"/>
                </a:solidFill>
              </a:rPr>
              <a:t>Array </a:t>
            </a:r>
            <a:r>
              <a:rPr lang="en-US" b="1" dirty="0">
                <a:solidFill>
                  <a:srgbClr val="002060"/>
                </a:solidFill>
              </a:rPr>
              <a:t>slice</a:t>
            </a:r>
            <a:r>
              <a:rPr lang="en-US" b="1" dirty="0" smtClean="0">
                <a:solidFill>
                  <a:srgbClr val="002060"/>
                </a:solidFill>
              </a:rPr>
              <a:t>()</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1">
            <a:normAutofit/>
          </a:bodyPr>
          <a:lstStyle/>
          <a:p>
            <a:pPr algn="l"/>
            <a:r>
              <a:rPr lang="en-US" b="1" dirty="0" smtClean="0">
                <a:solidFill>
                  <a:srgbClr val="002060"/>
                </a:solidFill>
              </a:rPr>
              <a:t>slice()</a:t>
            </a:r>
          </a:p>
          <a:p>
            <a:pPr algn="l"/>
            <a:r>
              <a:rPr lang="en-US" dirty="0" smtClean="0">
                <a:solidFill>
                  <a:srgbClr val="002060"/>
                </a:solidFill>
              </a:rPr>
              <a:t>let </a:t>
            </a:r>
            <a:r>
              <a:rPr lang="en-US" dirty="0" err="1" smtClean="0">
                <a:solidFill>
                  <a:srgbClr val="002060"/>
                </a:solidFill>
              </a:rPr>
              <a:t>color_name</a:t>
            </a:r>
            <a:r>
              <a:rPr lang="en-US" dirty="0" smtClean="0">
                <a:solidFill>
                  <a:srgbClr val="002060"/>
                </a:solidFill>
              </a:rPr>
              <a:t> = [‘red', ‘gray', ‘yellow', ‘black‘];</a:t>
            </a:r>
          </a:p>
          <a:p>
            <a:pPr algn="l"/>
            <a:r>
              <a:rPr lang="en-US" dirty="0" smtClean="0">
                <a:solidFill>
                  <a:srgbClr val="002060"/>
                </a:solidFill>
              </a:rPr>
              <a:t>let </a:t>
            </a:r>
            <a:r>
              <a:rPr lang="en-US" dirty="0" err="1" smtClean="0">
                <a:solidFill>
                  <a:srgbClr val="002060"/>
                </a:solidFill>
              </a:rPr>
              <a:t>new_color</a:t>
            </a:r>
            <a:r>
              <a:rPr lang="en-US" dirty="0" smtClean="0">
                <a:solidFill>
                  <a:srgbClr val="002060"/>
                </a:solidFill>
              </a:rPr>
              <a:t> = </a:t>
            </a:r>
            <a:r>
              <a:rPr lang="en-US" dirty="0" err="1" smtClean="0">
                <a:solidFill>
                  <a:srgbClr val="002060"/>
                </a:solidFill>
              </a:rPr>
              <a:t>color_name.slice</a:t>
            </a:r>
            <a:r>
              <a:rPr lang="en-US" dirty="0" smtClean="0">
                <a:solidFill>
                  <a:srgbClr val="002060"/>
                </a:solidFill>
              </a:rPr>
              <a:t>(starting point, ending point)</a:t>
            </a:r>
          </a:p>
        </p:txBody>
      </p:sp>
    </p:spTree>
    <p:extLst>
      <p:ext uri="{BB962C8B-B14F-4D97-AF65-F5344CB8AC3E}">
        <p14:creationId xmlns:p14="http://schemas.microsoft.com/office/powerpoint/2010/main" val="342090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pPr algn="ctr"/>
            <a:r>
              <a:rPr lang="en-US" b="1" dirty="0" smtClean="0">
                <a:solidFill>
                  <a:srgbClr val="002060"/>
                </a:solidFill>
              </a:rPr>
              <a:t>Array</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2">
            <a:normAutofit/>
          </a:bodyPr>
          <a:lstStyle/>
          <a:p>
            <a:pPr algn="l"/>
            <a:r>
              <a:rPr lang="en-US" sz="2000" b="1" dirty="0" smtClean="0">
                <a:solidFill>
                  <a:srgbClr val="002060"/>
                </a:solidFill>
              </a:rPr>
              <a:t>What is Array?</a:t>
            </a:r>
          </a:p>
          <a:p>
            <a:pPr marL="342900" indent="-342900" algn="l">
              <a:buFont typeface="Arial" panose="020B0604020202020204" pitchFamily="34" charset="0"/>
              <a:buChar char="•"/>
            </a:pPr>
            <a:r>
              <a:rPr lang="en-US" sz="2000" dirty="0" smtClean="0">
                <a:solidFill>
                  <a:srgbClr val="002060"/>
                </a:solidFill>
              </a:rPr>
              <a:t>Array is the object which store the multiple values, that value is known as element or items</a:t>
            </a:r>
          </a:p>
          <a:p>
            <a:pPr marL="342900" indent="-342900" algn="l">
              <a:buFont typeface="Arial" panose="020B0604020202020204" pitchFamily="34" charset="0"/>
              <a:buChar char="•"/>
            </a:pPr>
            <a:r>
              <a:rPr lang="en-US" sz="2000" dirty="0" smtClean="0">
                <a:solidFill>
                  <a:srgbClr val="002060"/>
                </a:solidFill>
              </a:rPr>
              <a:t>Items will have same data type</a:t>
            </a:r>
          </a:p>
          <a:p>
            <a:pPr marL="342900" indent="-342900" algn="l">
              <a:buFont typeface="Arial" panose="020B0604020202020204" pitchFamily="34" charset="0"/>
              <a:buChar char="•"/>
            </a:pPr>
            <a:r>
              <a:rPr lang="en-US" sz="2000" dirty="0" smtClean="0">
                <a:solidFill>
                  <a:srgbClr val="002060"/>
                </a:solidFill>
              </a:rPr>
              <a:t>Items will have consecutive memory location </a:t>
            </a:r>
          </a:p>
          <a:p>
            <a:pPr marL="342900" indent="-342900" algn="l">
              <a:buFont typeface="Arial" panose="020B0604020202020204" pitchFamily="34" charset="0"/>
              <a:buChar char="•"/>
            </a:pPr>
            <a:r>
              <a:rPr lang="en-US" sz="2000" dirty="0" smtClean="0">
                <a:solidFill>
                  <a:srgbClr val="002060"/>
                </a:solidFill>
              </a:rPr>
              <a:t>Items will have unique index number starting 0 to n-1 where n means total number of items </a:t>
            </a:r>
          </a:p>
          <a:p>
            <a:pPr marL="342900" indent="-342900" algn="l">
              <a:buFont typeface="Arial" panose="020B0604020202020204" pitchFamily="34" charset="0"/>
              <a:buChar char="•"/>
            </a:pPr>
            <a:r>
              <a:rPr lang="en-US" sz="2000" dirty="0" smtClean="0">
                <a:solidFill>
                  <a:srgbClr val="002060"/>
                </a:solidFill>
              </a:rPr>
              <a:t>Array may be one dimensional or two dimensional (multidimensional)</a:t>
            </a:r>
          </a:p>
          <a:p>
            <a:pPr algn="l"/>
            <a:r>
              <a:rPr lang="en-US" sz="2000" b="1" dirty="0">
                <a:solidFill>
                  <a:srgbClr val="002060"/>
                </a:solidFill>
              </a:rPr>
              <a:t>Syntax of Array in </a:t>
            </a:r>
            <a:r>
              <a:rPr lang="en-US" sz="2000" b="1" dirty="0" smtClean="0">
                <a:solidFill>
                  <a:srgbClr val="002060"/>
                </a:solidFill>
              </a:rPr>
              <a:t>JavaScript</a:t>
            </a:r>
          </a:p>
          <a:p>
            <a:pPr algn="l"/>
            <a:r>
              <a:rPr lang="en-US" sz="2000" dirty="0" smtClean="0">
                <a:solidFill>
                  <a:srgbClr val="002060"/>
                </a:solidFill>
              </a:rPr>
              <a:t>Array name = [mention array elements]</a:t>
            </a:r>
            <a:endParaRPr lang="en-US" sz="2000" dirty="0">
              <a:solidFill>
                <a:srgbClr val="002060"/>
              </a:solidFill>
            </a:endParaRPr>
          </a:p>
          <a:p>
            <a:pPr algn="l"/>
            <a:r>
              <a:rPr lang="en-US" sz="2000" dirty="0" smtClean="0">
                <a:solidFill>
                  <a:srgbClr val="002060"/>
                </a:solidFill>
              </a:rPr>
              <a:t>Example</a:t>
            </a:r>
          </a:p>
          <a:p>
            <a:pPr algn="l"/>
            <a:r>
              <a:rPr lang="en-US" sz="2000" dirty="0" smtClean="0">
                <a:solidFill>
                  <a:srgbClr val="002060"/>
                </a:solidFill>
              </a:rPr>
              <a:t>let </a:t>
            </a:r>
            <a:r>
              <a:rPr lang="en-US" sz="2000" dirty="0" err="1" smtClean="0">
                <a:solidFill>
                  <a:srgbClr val="002060"/>
                </a:solidFill>
              </a:rPr>
              <a:t>std_name</a:t>
            </a:r>
            <a:r>
              <a:rPr lang="en-US" sz="2000" dirty="0" smtClean="0">
                <a:solidFill>
                  <a:srgbClr val="002060"/>
                </a:solidFill>
              </a:rPr>
              <a:t> </a:t>
            </a:r>
            <a:r>
              <a:rPr lang="en-US" sz="2000" dirty="0">
                <a:solidFill>
                  <a:srgbClr val="002060"/>
                </a:solidFill>
              </a:rPr>
              <a:t>= </a:t>
            </a:r>
            <a:r>
              <a:rPr lang="en-US" sz="2000" dirty="0" smtClean="0">
                <a:solidFill>
                  <a:srgbClr val="002060"/>
                </a:solidFill>
              </a:rPr>
              <a:t>[‘X', ‘Y‘,’Z’];</a:t>
            </a:r>
            <a:endParaRPr lang="en-US" sz="2000" dirty="0">
              <a:solidFill>
                <a:srgbClr val="002060"/>
              </a:solidFill>
            </a:endParaRPr>
          </a:p>
          <a:p>
            <a:pPr algn="l"/>
            <a:endParaRPr lang="en-US" sz="2000" dirty="0">
              <a:solidFill>
                <a:srgbClr val="002060"/>
              </a:solidFill>
            </a:endParaRPr>
          </a:p>
        </p:txBody>
      </p:sp>
    </p:spTree>
    <p:extLst>
      <p:ext uri="{BB962C8B-B14F-4D97-AF65-F5344CB8AC3E}">
        <p14:creationId xmlns:p14="http://schemas.microsoft.com/office/powerpoint/2010/main" val="27592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a:solidFill>
                  <a:srgbClr val="002060"/>
                </a:solidFill>
              </a:rPr>
              <a:t>Array </a:t>
            </a:r>
            <a:r>
              <a:rPr lang="en-US" b="1" dirty="0" smtClean="0">
                <a:solidFill>
                  <a:srgbClr val="002060"/>
                </a:solidFill>
              </a:rPr>
              <a:t>Declaration and </a:t>
            </a:r>
            <a:r>
              <a:rPr lang="en-US" b="1" dirty="0">
                <a:solidFill>
                  <a:srgbClr val="002060"/>
                </a:solidFill>
              </a:rPr>
              <a:t>Initialization</a:t>
            </a:r>
          </a:p>
        </p:txBody>
      </p:sp>
      <p:sp>
        <p:nvSpPr>
          <p:cNvPr id="3" name="Subtitle 2"/>
          <p:cNvSpPr>
            <a:spLocks noGrp="1"/>
          </p:cNvSpPr>
          <p:nvPr>
            <p:ph type="subTitle" idx="1"/>
          </p:nvPr>
        </p:nvSpPr>
        <p:spPr>
          <a:xfrm>
            <a:off x="313897" y="1675155"/>
            <a:ext cx="11600597" cy="4804984"/>
          </a:xfrm>
        </p:spPr>
        <p:txBody>
          <a:bodyPr numCol="1">
            <a:normAutofit/>
          </a:bodyPr>
          <a:lstStyle/>
          <a:p>
            <a:pPr algn="l"/>
            <a:r>
              <a:rPr lang="en-US" sz="2000" b="1" dirty="0" smtClean="0">
                <a:solidFill>
                  <a:srgbClr val="002060"/>
                </a:solidFill>
              </a:rPr>
              <a:t>Array Declaration</a:t>
            </a:r>
          </a:p>
          <a:p>
            <a:pPr algn="l"/>
            <a:r>
              <a:rPr lang="en-US" sz="2000" dirty="0" smtClean="0">
                <a:solidFill>
                  <a:srgbClr val="002060"/>
                </a:solidFill>
              </a:rPr>
              <a:t>Array name = [array elements]</a:t>
            </a:r>
          </a:p>
          <a:p>
            <a:pPr algn="l"/>
            <a:r>
              <a:rPr lang="en-US" sz="2000" b="1" dirty="0" smtClean="0">
                <a:solidFill>
                  <a:srgbClr val="002060"/>
                </a:solidFill>
              </a:rPr>
              <a:t>Array Initialization</a:t>
            </a:r>
            <a:endParaRPr lang="en-US" sz="2000" b="1" dirty="0">
              <a:solidFill>
                <a:srgbClr val="002060"/>
              </a:solidFill>
            </a:endParaRPr>
          </a:p>
          <a:p>
            <a:pPr algn="l"/>
            <a:r>
              <a:rPr lang="en-US" sz="2000" dirty="0" smtClean="0">
                <a:solidFill>
                  <a:srgbClr val="002060"/>
                </a:solidFill>
              </a:rPr>
              <a:t>After declaration, we have to assign values to that array, this process </a:t>
            </a:r>
            <a:r>
              <a:rPr lang="en-US" sz="2000" dirty="0">
                <a:solidFill>
                  <a:srgbClr val="002060"/>
                </a:solidFill>
              </a:rPr>
              <a:t>is </a:t>
            </a:r>
            <a:r>
              <a:rPr lang="en-US" sz="2000" dirty="0" smtClean="0">
                <a:solidFill>
                  <a:srgbClr val="002060"/>
                </a:solidFill>
              </a:rPr>
              <a:t>called Initialization</a:t>
            </a:r>
          </a:p>
          <a:p>
            <a:pPr algn="l"/>
            <a:r>
              <a:rPr lang="en-US" sz="2000" dirty="0">
                <a:solidFill>
                  <a:srgbClr val="002060"/>
                </a:solidFill>
              </a:rPr>
              <a:t>let </a:t>
            </a:r>
            <a:r>
              <a:rPr lang="en-US" sz="2000" dirty="0" err="1">
                <a:solidFill>
                  <a:srgbClr val="002060"/>
                </a:solidFill>
              </a:rPr>
              <a:t>std_name</a:t>
            </a:r>
            <a:r>
              <a:rPr lang="en-US" sz="2000" dirty="0">
                <a:solidFill>
                  <a:srgbClr val="002060"/>
                </a:solidFill>
              </a:rPr>
              <a:t> = [‘X', ‘Y‘,’Z</a:t>
            </a:r>
            <a:r>
              <a:rPr lang="en-US" sz="2000" dirty="0" smtClean="0">
                <a:solidFill>
                  <a:srgbClr val="002060"/>
                </a:solidFill>
              </a:rPr>
              <a:t>’];</a:t>
            </a:r>
            <a:endParaRPr lang="en-US" sz="2000" b="1" dirty="0" smtClean="0">
              <a:solidFill>
                <a:srgbClr val="002060"/>
              </a:solidFill>
            </a:endParaRPr>
          </a:p>
          <a:p>
            <a:pPr algn="l"/>
            <a:r>
              <a:rPr lang="en-US" sz="2000" b="1" dirty="0" smtClean="0">
                <a:solidFill>
                  <a:srgbClr val="002060"/>
                </a:solidFill>
              </a:rPr>
              <a:t>Accessing Array Elements</a:t>
            </a:r>
            <a:endParaRPr lang="en-US" sz="2000" dirty="0" smtClean="0">
              <a:solidFill>
                <a:srgbClr val="002060"/>
              </a:solidFill>
            </a:endParaRPr>
          </a:p>
          <a:p>
            <a:pPr algn="l"/>
            <a:r>
              <a:rPr lang="en-US" sz="2000" dirty="0" smtClean="0">
                <a:solidFill>
                  <a:srgbClr val="002060"/>
                </a:solidFill>
              </a:rPr>
              <a:t>Alter </a:t>
            </a:r>
            <a:r>
              <a:rPr lang="en-US" sz="2000" dirty="0">
                <a:solidFill>
                  <a:srgbClr val="002060"/>
                </a:solidFill>
              </a:rPr>
              <a:t>Initialization</a:t>
            </a:r>
            <a:r>
              <a:rPr lang="en-US" sz="2000" dirty="0" smtClean="0">
                <a:solidFill>
                  <a:srgbClr val="002060"/>
                </a:solidFill>
              </a:rPr>
              <a:t>, we can access elements from the array, using different methods. We will discuss all methods in </a:t>
            </a:r>
            <a:r>
              <a:rPr lang="en-US" sz="2000" dirty="0" err="1" smtClean="0">
                <a:solidFill>
                  <a:srgbClr val="002060"/>
                </a:solidFill>
              </a:rPr>
              <a:t>th</a:t>
            </a:r>
            <a:endParaRPr lang="en-US" sz="2000" dirty="0" smtClean="0">
              <a:solidFill>
                <a:srgbClr val="002060"/>
              </a:solidFill>
            </a:endParaRPr>
          </a:p>
          <a:p>
            <a:pPr algn="l"/>
            <a:r>
              <a:rPr lang="en-US" sz="2000" dirty="0" err="1" smtClean="0">
                <a:solidFill>
                  <a:srgbClr val="002060"/>
                </a:solidFill>
              </a:rPr>
              <a:t>s_name</a:t>
            </a:r>
            <a:r>
              <a:rPr lang="en-US" sz="2000" dirty="0" smtClean="0">
                <a:solidFill>
                  <a:srgbClr val="002060"/>
                </a:solidFill>
              </a:rPr>
              <a:t> </a:t>
            </a:r>
            <a:r>
              <a:rPr lang="en-US" sz="2000" dirty="0">
                <a:solidFill>
                  <a:srgbClr val="002060"/>
                </a:solidFill>
              </a:rPr>
              <a:t>= </a:t>
            </a:r>
            <a:r>
              <a:rPr lang="en-US" sz="2000" dirty="0" err="1" smtClean="0">
                <a:solidFill>
                  <a:srgbClr val="002060"/>
                </a:solidFill>
              </a:rPr>
              <a:t>std_name</a:t>
            </a:r>
            <a:r>
              <a:rPr lang="en-US" sz="2000" dirty="0" smtClean="0">
                <a:solidFill>
                  <a:srgbClr val="002060"/>
                </a:solidFill>
              </a:rPr>
              <a:t>[3]</a:t>
            </a:r>
          </a:p>
        </p:txBody>
      </p:sp>
    </p:spTree>
    <p:extLst>
      <p:ext uri="{BB962C8B-B14F-4D97-AF65-F5344CB8AC3E}">
        <p14:creationId xmlns:p14="http://schemas.microsoft.com/office/powerpoint/2010/main" val="389603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smtClean="0">
                <a:solidFill>
                  <a:srgbClr val="002060"/>
                </a:solidFill>
              </a:rPr>
              <a:t>Different Terminologies Of Array </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1">
            <a:normAutofit lnSpcReduction="10000"/>
          </a:bodyPr>
          <a:lstStyle/>
          <a:p>
            <a:pPr algn="l"/>
            <a:r>
              <a:rPr lang="en-US" sz="1800" b="1" dirty="0">
                <a:solidFill>
                  <a:srgbClr val="002060"/>
                </a:solidFill>
              </a:rPr>
              <a:t>Elements of Array in JavaScript with diagram</a:t>
            </a:r>
          </a:p>
          <a:p>
            <a:pPr algn="l"/>
            <a:r>
              <a:rPr lang="en-US" sz="1800" b="1" dirty="0">
                <a:solidFill>
                  <a:srgbClr val="002060"/>
                </a:solidFill>
              </a:rPr>
              <a:t> </a:t>
            </a:r>
            <a:r>
              <a:rPr lang="en-US" sz="1800" b="1" dirty="0" smtClean="0">
                <a:solidFill>
                  <a:srgbClr val="002060"/>
                </a:solidFill>
              </a:rPr>
              <a:t>           10	            12          14              16          18           20           22            24 		Memory Location</a:t>
            </a:r>
          </a:p>
          <a:p>
            <a:pPr algn="l"/>
            <a:r>
              <a:rPr lang="en-US" sz="1800" b="1" dirty="0" smtClean="0">
                <a:solidFill>
                  <a:srgbClr val="002060"/>
                </a:solidFill>
              </a:rPr>
              <a:t>X = [							             ]	Total element = Eight </a:t>
            </a:r>
          </a:p>
          <a:p>
            <a:pPr algn="l"/>
            <a:endParaRPr lang="en-US" sz="1800" b="1" dirty="0">
              <a:solidFill>
                <a:srgbClr val="002060"/>
              </a:solidFill>
            </a:endParaRPr>
          </a:p>
          <a:p>
            <a:pPr algn="l"/>
            <a:r>
              <a:rPr lang="en-US" sz="1800" b="1" dirty="0" smtClean="0">
                <a:solidFill>
                  <a:srgbClr val="002060"/>
                </a:solidFill>
              </a:rPr>
              <a:t>	0           1	             2             3            4              5              6             7	</a:t>
            </a:r>
          </a:p>
          <a:p>
            <a:pPr algn="l"/>
            <a:r>
              <a:rPr lang="en-US" sz="1800" b="1" dirty="0" smtClean="0">
                <a:solidFill>
                  <a:srgbClr val="002060"/>
                </a:solidFill>
              </a:rPr>
              <a:t>Name				      Index			            Array Element</a:t>
            </a:r>
          </a:p>
          <a:p>
            <a:pPr algn="l"/>
            <a:endParaRPr lang="en-US" sz="1800" b="1" dirty="0" smtClean="0">
              <a:solidFill>
                <a:srgbClr val="002060"/>
              </a:solidFill>
            </a:endParaRPr>
          </a:p>
          <a:p>
            <a:pPr algn="l"/>
            <a:r>
              <a:rPr lang="en-US" sz="1800" b="1" dirty="0" smtClean="0">
                <a:solidFill>
                  <a:srgbClr val="002060"/>
                </a:solidFill>
              </a:rPr>
              <a:t>Different terminologies of array </a:t>
            </a:r>
            <a:endParaRPr lang="en-US" sz="1800" dirty="0">
              <a:solidFill>
                <a:srgbClr val="002060"/>
              </a:solidFill>
            </a:endParaRPr>
          </a:p>
          <a:p>
            <a:pPr algn="l"/>
            <a:r>
              <a:rPr lang="en-US" sz="1800" b="1" dirty="0" smtClean="0">
                <a:solidFill>
                  <a:srgbClr val="002060"/>
                </a:solidFill>
              </a:rPr>
              <a:t>Name of array:</a:t>
            </a:r>
            <a:r>
              <a:rPr lang="en-US" sz="1800" dirty="0" smtClean="0">
                <a:solidFill>
                  <a:srgbClr val="002060"/>
                </a:solidFill>
              </a:rPr>
              <a:t> It denote the array name, when we declare the array, then that variable is the name of array</a:t>
            </a:r>
          </a:p>
          <a:p>
            <a:pPr algn="l"/>
            <a:r>
              <a:rPr lang="en-US" sz="1800" b="1" dirty="0" smtClean="0">
                <a:solidFill>
                  <a:srgbClr val="002060"/>
                </a:solidFill>
              </a:rPr>
              <a:t>Array Element:</a:t>
            </a:r>
            <a:r>
              <a:rPr lang="en-US" sz="1800" dirty="0" smtClean="0">
                <a:solidFill>
                  <a:srgbClr val="002060"/>
                </a:solidFill>
              </a:rPr>
              <a:t> Items or data in the array is the array element</a:t>
            </a:r>
          </a:p>
          <a:p>
            <a:pPr algn="l"/>
            <a:r>
              <a:rPr lang="en-US" sz="1800" b="1" dirty="0" smtClean="0">
                <a:solidFill>
                  <a:srgbClr val="002060"/>
                </a:solidFill>
              </a:rPr>
              <a:t>Index:</a:t>
            </a:r>
            <a:r>
              <a:rPr lang="en-US" sz="1800" dirty="0" smtClean="0">
                <a:solidFill>
                  <a:srgbClr val="002060"/>
                </a:solidFill>
              </a:rPr>
              <a:t> Each array element have its own unique number, which help in accessing that element</a:t>
            </a:r>
          </a:p>
          <a:p>
            <a:pPr algn="l"/>
            <a:r>
              <a:rPr lang="en-US" sz="1800" b="1" dirty="0" smtClean="0">
                <a:solidFill>
                  <a:srgbClr val="002060"/>
                </a:solidFill>
              </a:rPr>
              <a:t>Size:</a:t>
            </a:r>
            <a:r>
              <a:rPr lang="en-US" sz="1800" dirty="0" smtClean="0">
                <a:solidFill>
                  <a:srgbClr val="002060"/>
                </a:solidFill>
              </a:rPr>
              <a:t> Total number of element is the size of array</a:t>
            </a:r>
          </a:p>
          <a:p>
            <a:pPr algn="l"/>
            <a:r>
              <a:rPr lang="en-US" sz="1800" b="1" dirty="0" smtClean="0">
                <a:solidFill>
                  <a:srgbClr val="002060"/>
                </a:solidFill>
              </a:rPr>
              <a:t>Memory location:</a:t>
            </a:r>
            <a:r>
              <a:rPr lang="en-US" sz="1800" dirty="0" smtClean="0">
                <a:solidFill>
                  <a:srgbClr val="002060"/>
                </a:solidFill>
              </a:rPr>
              <a:t> Each element are stored in the computer memory device which have their own specific and unique memory address or memory location </a:t>
            </a:r>
          </a:p>
        </p:txBody>
      </p:sp>
      <p:sp>
        <p:nvSpPr>
          <p:cNvPr id="8" name="Rectangle 7"/>
          <p:cNvSpPr/>
          <p:nvPr/>
        </p:nvSpPr>
        <p:spPr>
          <a:xfrm>
            <a:off x="859809"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9" name="Rectangle 8"/>
          <p:cNvSpPr/>
          <p:nvPr/>
        </p:nvSpPr>
        <p:spPr>
          <a:xfrm>
            <a:off x="1678675"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0" name="Rectangle 9"/>
          <p:cNvSpPr/>
          <p:nvPr/>
        </p:nvSpPr>
        <p:spPr>
          <a:xfrm>
            <a:off x="2497541"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11" name="Rectangle 10"/>
          <p:cNvSpPr/>
          <p:nvPr/>
        </p:nvSpPr>
        <p:spPr>
          <a:xfrm>
            <a:off x="3316407"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t>
            </a:r>
            <a:endParaRPr lang="en-US" dirty="0"/>
          </a:p>
        </p:txBody>
      </p:sp>
      <p:sp>
        <p:nvSpPr>
          <p:cNvPr id="12" name="Rectangle 11"/>
          <p:cNvSpPr/>
          <p:nvPr/>
        </p:nvSpPr>
        <p:spPr>
          <a:xfrm>
            <a:off x="4135273"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sp>
        <p:nvSpPr>
          <p:cNvPr id="13" name="Rectangle 12"/>
          <p:cNvSpPr/>
          <p:nvPr/>
        </p:nvSpPr>
        <p:spPr>
          <a:xfrm>
            <a:off x="4954139"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a:t>
            </a:r>
            <a:endParaRPr lang="en-US" dirty="0"/>
          </a:p>
        </p:txBody>
      </p:sp>
      <p:sp>
        <p:nvSpPr>
          <p:cNvPr id="14" name="Rectangle 13"/>
          <p:cNvSpPr/>
          <p:nvPr/>
        </p:nvSpPr>
        <p:spPr>
          <a:xfrm>
            <a:off x="5773005"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dirty="0"/>
          </a:p>
        </p:txBody>
      </p:sp>
      <p:sp>
        <p:nvSpPr>
          <p:cNvPr id="15" name="Rectangle 14"/>
          <p:cNvSpPr/>
          <p:nvPr/>
        </p:nvSpPr>
        <p:spPr>
          <a:xfrm>
            <a:off x="6591871" y="2333769"/>
            <a:ext cx="818866" cy="709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t>
            </a:r>
            <a:endParaRPr lang="en-US" dirty="0"/>
          </a:p>
        </p:txBody>
      </p:sp>
      <p:cxnSp>
        <p:nvCxnSpPr>
          <p:cNvPr id="19" name="Straight Arrow Connector 18"/>
          <p:cNvCxnSpPr/>
          <p:nvPr/>
        </p:nvCxnSpPr>
        <p:spPr>
          <a:xfrm flipH="1" flipV="1">
            <a:off x="7151428" y="2702257"/>
            <a:ext cx="764273" cy="7448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flipH="1" flipV="1">
            <a:off x="3087808" y="3291140"/>
            <a:ext cx="1235121" cy="3118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p:cNvCxnSpPr/>
          <p:nvPr/>
        </p:nvCxnSpPr>
        <p:spPr>
          <a:xfrm flipH="1" flipV="1">
            <a:off x="472558" y="2804099"/>
            <a:ext cx="71649" cy="7420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p:cNvCxnSpPr/>
          <p:nvPr/>
        </p:nvCxnSpPr>
        <p:spPr>
          <a:xfrm flipH="1" flipV="1">
            <a:off x="9553433" y="2688611"/>
            <a:ext cx="1091821" cy="9144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flipH="1">
            <a:off x="7221371" y="2060813"/>
            <a:ext cx="1294832" cy="861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6290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a:solidFill>
                  <a:srgbClr val="002060"/>
                </a:solidFill>
              </a:rPr>
              <a:t>Array with </a:t>
            </a:r>
            <a:r>
              <a:rPr lang="en-US" b="1" dirty="0" smtClean="0">
                <a:solidFill>
                  <a:srgbClr val="002060"/>
                </a:solidFill>
              </a:rPr>
              <a:t>Loops</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1">
            <a:normAutofit/>
          </a:bodyPr>
          <a:lstStyle/>
          <a:p>
            <a:pPr algn="l"/>
            <a:r>
              <a:rPr lang="en-US" dirty="0" smtClean="0">
                <a:solidFill>
                  <a:srgbClr val="002060"/>
                </a:solidFill>
              </a:rPr>
              <a:t>We will discuss in this lectures, how we can get array items from the user, and store into the array, and then how we can access that items using loops. We will use for loop and while loop in these lectures.</a:t>
            </a:r>
          </a:p>
          <a:p>
            <a:pPr marL="342900" indent="-342900" algn="l">
              <a:buFont typeface="Arial" panose="020B0604020202020204" pitchFamily="34" charset="0"/>
              <a:buChar char="•"/>
            </a:pPr>
            <a:r>
              <a:rPr lang="en-US" b="1" dirty="0" smtClean="0">
                <a:solidFill>
                  <a:srgbClr val="002060"/>
                </a:solidFill>
              </a:rPr>
              <a:t>For loop</a:t>
            </a:r>
          </a:p>
          <a:p>
            <a:pPr algn="l"/>
            <a:r>
              <a:rPr lang="en-US" dirty="0" smtClean="0">
                <a:solidFill>
                  <a:srgbClr val="002060"/>
                </a:solidFill>
              </a:rPr>
              <a:t>Get element through </a:t>
            </a:r>
            <a:r>
              <a:rPr lang="en-US" b="1" dirty="0" smtClean="0">
                <a:solidFill>
                  <a:srgbClr val="002060"/>
                </a:solidFill>
              </a:rPr>
              <a:t>for loop</a:t>
            </a:r>
            <a:r>
              <a:rPr lang="en-US" dirty="0" smtClean="0">
                <a:solidFill>
                  <a:srgbClr val="002060"/>
                </a:solidFill>
              </a:rPr>
              <a:t> and display that number using </a:t>
            </a:r>
            <a:r>
              <a:rPr lang="en-US" b="1" dirty="0" smtClean="0">
                <a:solidFill>
                  <a:srgbClr val="002060"/>
                </a:solidFill>
              </a:rPr>
              <a:t>for loop</a:t>
            </a:r>
            <a:endParaRPr lang="en-US" b="1" dirty="0">
              <a:solidFill>
                <a:srgbClr val="002060"/>
              </a:solidFill>
            </a:endParaRPr>
          </a:p>
          <a:p>
            <a:pPr marL="342900" indent="-342900" algn="l">
              <a:buFont typeface="Arial" panose="020B0604020202020204" pitchFamily="34" charset="0"/>
              <a:buChar char="•"/>
            </a:pPr>
            <a:r>
              <a:rPr lang="en-US" b="1" dirty="0">
                <a:solidFill>
                  <a:srgbClr val="002060"/>
                </a:solidFill>
              </a:rPr>
              <a:t>While </a:t>
            </a:r>
            <a:r>
              <a:rPr lang="en-US" b="1" dirty="0" smtClean="0">
                <a:solidFill>
                  <a:srgbClr val="002060"/>
                </a:solidFill>
              </a:rPr>
              <a:t>loop</a:t>
            </a:r>
          </a:p>
          <a:p>
            <a:pPr algn="l"/>
            <a:r>
              <a:rPr lang="en-US" dirty="0">
                <a:solidFill>
                  <a:srgbClr val="002060"/>
                </a:solidFill>
              </a:rPr>
              <a:t>Get element through </a:t>
            </a:r>
            <a:r>
              <a:rPr lang="en-US" b="1" dirty="0" smtClean="0">
                <a:solidFill>
                  <a:srgbClr val="002060"/>
                </a:solidFill>
              </a:rPr>
              <a:t>while </a:t>
            </a:r>
            <a:r>
              <a:rPr lang="en-US" b="1" dirty="0">
                <a:solidFill>
                  <a:srgbClr val="002060"/>
                </a:solidFill>
              </a:rPr>
              <a:t>loop</a:t>
            </a:r>
            <a:r>
              <a:rPr lang="en-US" dirty="0">
                <a:solidFill>
                  <a:srgbClr val="002060"/>
                </a:solidFill>
              </a:rPr>
              <a:t> and display that number using </a:t>
            </a:r>
            <a:r>
              <a:rPr lang="en-US" b="1" dirty="0" smtClean="0">
                <a:solidFill>
                  <a:srgbClr val="002060"/>
                </a:solidFill>
              </a:rPr>
              <a:t>while </a:t>
            </a:r>
            <a:r>
              <a:rPr lang="en-US" b="1" dirty="0">
                <a:solidFill>
                  <a:srgbClr val="002060"/>
                </a:solidFill>
              </a:rPr>
              <a:t>loop</a:t>
            </a:r>
          </a:p>
          <a:p>
            <a:pPr algn="l"/>
            <a:endParaRPr lang="en-US" dirty="0">
              <a:solidFill>
                <a:srgbClr val="002060"/>
              </a:solidFill>
            </a:endParaRPr>
          </a:p>
          <a:p>
            <a:pPr algn="l"/>
            <a:endParaRPr lang="en-US" b="1" dirty="0">
              <a:solidFill>
                <a:srgbClr val="002060"/>
              </a:solidFill>
            </a:endParaRPr>
          </a:p>
        </p:txBody>
      </p:sp>
    </p:spTree>
    <p:extLst>
      <p:ext uri="{BB962C8B-B14F-4D97-AF65-F5344CB8AC3E}">
        <p14:creationId xmlns:p14="http://schemas.microsoft.com/office/powerpoint/2010/main" val="40438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smtClean="0">
                <a:solidFill>
                  <a:srgbClr val="002060"/>
                </a:solidFill>
              </a:rPr>
              <a:t>Array push</a:t>
            </a:r>
            <a:r>
              <a:rPr lang="en-US" b="1" dirty="0">
                <a:solidFill>
                  <a:srgbClr val="002060"/>
                </a:solidFill>
              </a:rPr>
              <a:t>() and pop</a:t>
            </a:r>
            <a:r>
              <a:rPr lang="en-US" b="1" dirty="0" smtClean="0">
                <a:solidFill>
                  <a:srgbClr val="002060"/>
                </a:solidFill>
              </a:rPr>
              <a:t>()</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1">
            <a:normAutofit/>
          </a:bodyPr>
          <a:lstStyle/>
          <a:p>
            <a:pPr algn="l"/>
            <a:r>
              <a:rPr lang="en-US" b="1" dirty="0" smtClean="0">
                <a:solidFill>
                  <a:srgbClr val="002060"/>
                </a:solidFill>
              </a:rPr>
              <a:t>push()</a:t>
            </a:r>
            <a:endParaRPr lang="en-US" b="1" dirty="0">
              <a:solidFill>
                <a:srgbClr val="002060"/>
              </a:solidFill>
            </a:endParaRPr>
          </a:p>
          <a:p>
            <a:pPr algn="l"/>
            <a:r>
              <a:rPr lang="en-US" dirty="0">
                <a:solidFill>
                  <a:srgbClr val="002060"/>
                </a:solidFill>
              </a:rPr>
              <a:t>let </a:t>
            </a:r>
            <a:r>
              <a:rPr lang="en-US" dirty="0" err="1" smtClean="0">
                <a:solidFill>
                  <a:srgbClr val="002060"/>
                </a:solidFill>
              </a:rPr>
              <a:t>push_element</a:t>
            </a:r>
            <a:r>
              <a:rPr lang="en-US" dirty="0" smtClean="0">
                <a:solidFill>
                  <a:srgbClr val="002060"/>
                </a:solidFill>
              </a:rPr>
              <a:t> = </a:t>
            </a:r>
            <a:r>
              <a:rPr lang="en-US" dirty="0" err="1" smtClean="0">
                <a:solidFill>
                  <a:srgbClr val="002060"/>
                </a:solidFill>
              </a:rPr>
              <a:t>colors.push</a:t>
            </a:r>
            <a:r>
              <a:rPr lang="en-US" dirty="0" smtClean="0">
                <a:solidFill>
                  <a:srgbClr val="002060"/>
                </a:solidFill>
              </a:rPr>
              <a:t>(‘gray') // add at end of the array</a:t>
            </a:r>
          </a:p>
          <a:p>
            <a:pPr algn="l"/>
            <a:r>
              <a:rPr lang="en-US" b="1" dirty="0">
                <a:solidFill>
                  <a:srgbClr val="002060"/>
                </a:solidFill>
              </a:rPr>
              <a:t>pop()</a:t>
            </a:r>
          </a:p>
          <a:p>
            <a:pPr algn="l"/>
            <a:r>
              <a:rPr lang="en-US" dirty="0">
                <a:solidFill>
                  <a:srgbClr val="002060"/>
                </a:solidFill>
              </a:rPr>
              <a:t>let </a:t>
            </a:r>
            <a:r>
              <a:rPr lang="en-US" dirty="0" err="1">
                <a:solidFill>
                  <a:srgbClr val="002060"/>
                </a:solidFill>
              </a:rPr>
              <a:t>pop_element</a:t>
            </a:r>
            <a:r>
              <a:rPr lang="en-US" dirty="0">
                <a:solidFill>
                  <a:srgbClr val="002060"/>
                </a:solidFill>
              </a:rPr>
              <a:t> = </a:t>
            </a:r>
            <a:r>
              <a:rPr lang="en-US" dirty="0" err="1" smtClean="0">
                <a:solidFill>
                  <a:srgbClr val="002060"/>
                </a:solidFill>
              </a:rPr>
              <a:t>colors.pop</a:t>
            </a:r>
            <a:r>
              <a:rPr lang="en-US" dirty="0">
                <a:solidFill>
                  <a:srgbClr val="002060"/>
                </a:solidFill>
              </a:rPr>
              <a:t>() // remove last </a:t>
            </a:r>
            <a:r>
              <a:rPr lang="en-US" dirty="0" smtClean="0">
                <a:solidFill>
                  <a:srgbClr val="002060"/>
                </a:solidFill>
              </a:rPr>
              <a:t>element of the array</a:t>
            </a:r>
          </a:p>
          <a:p>
            <a:pPr algn="l"/>
            <a:endParaRPr lang="en-US" dirty="0" smtClean="0">
              <a:solidFill>
                <a:srgbClr val="002060"/>
              </a:solidFill>
            </a:endParaRPr>
          </a:p>
          <a:p>
            <a:pPr algn="l"/>
            <a:r>
              <a:rPr lang="en-US" dirty="0" smtClean="0">
                <a:solidFill>
                  <a:srgbClr val="002060"/>
                </a:solidFill>
              </a:rPr>
              <a:t>let </a:t>
            </a:r>
            <a:r>
              <a:rPr lang="en-US" dirty="0">
                <a:solidFill>
                  <a:srgbClr val="002060"/>
                </a:solidFill>
              </a:rPr>
              <a:t>colors = ['</a:t>
            </a:r>
            <a:r>
              <a:rPr lang="en-US" dirty="0" err="1">
                <a:solidFill>
                  <a:srgbClr val="002060"/>
                </a:solidFill>
              </a:rPr>
              <a:t>red','yellow','pink','black','white</a:t>
            </a:r>
            <a:r>
              <a:rPr lang="en-US" dirty="0">
                <a:solidFill>
                  <a:srgbClr val="002060"/>
                </a:solidFill>
              </a:rPr>
              <a:t>']</a:t>
            </a:r>
          </a:p>
          <a:p>
            <a:pPr algn="l"/>
            <a:endParaRPr lang="en-US" dirty="0">
              <a:solidFill>
                <a:srgbClr val="002060"/>
              </a:solidFill>
            </a:endParaRPr>
          </a:p>
          <a:p>
            <a:pPr algn="l"/>
            <a:r>
              <a:rPr lang="en-US" dirty="0" smtClean="0">
                <a:solidFill>
                  <a:srgbClr val="002060"/>
                </a:solidFill>
              </a:rPr>
              <a:t> </a:t>
            </a:r>
          </a:p>
          <a:p>
            <a:pPr algn="l"/>
            <a:endParaRPr lang="en-US" dirty="0" smtClean="0">
              <a:solidFill>
                <a:srgbClr val="002060"/>
              </a:solidFill>
            </a:endParaRPr>
          </a:p>
        </p:txBody>
      </p:sp>
    </p:spTree>
    <p:extLst>
      <p:ext uri="{BB962C8B-B14F-4D97-AF65-F5344CB8AC3E}">
        <p14:creationId xmlns:p14="http://schemas.microsoft.com/office/powerpoint/2010/main" val="159466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smtClean="0">
                <a:solidFill>
                  <a:srgbClr val="002060"/>
                </a:solidFill>
              </a:rPr>
              <a:t>Array shift() and </a:t>
            </a:r>
            <a:r>
              <a:rPr lang="en-US" b="1" dirty="0" err="1">
                <a:solidFill>
                  <a:srgbClr val="002060"/>
                </a:solidFill>
              </a:rPr>
              <a:t>unshift</a:t>
            </a:r>
            <a:r>
              <a:rPr lang="en-US" b="1" dirty="0" smtClean="0">
                <a:solidFill>
                  <a:srgbClr val="002060"/>
                </a:solidFill>
              </a:rPr>
              <a:t>() methods</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1">
            <a:normAutofit/>
          </a:bodyPr>
          <a:lstStyle/>
          <a:p>
            <a:pPr algn="l"/>
            <a:r>
              <a:rPr lang="en-US" b="1" dirty="0" smtClean="0">
                <a:solidFill>
                  <a:srgbClr val="002060"/>
                </a:solidFill>
              </a:rPr>
              <a:t>shift()</a:t>
            </a:r>
            <a:endParaRPr lang="en-US" b="1" dirty="0">
              <a:solidFill>
                <a:srgbClr val="002060"/>
              </a:solidFill>
            </a:endParaRPr>
          </a:p>
          <a:p>
            <a:pPr algn="l"/>
            <a:r>
              <a:rPr lang="en-US" dirty="0">
                <a:solidFill>
                  <a:srgbClr val="002060"/>
                </a:solidFill>
              </a:rPr>
              <a:t>let </a:t>
            </a:r>
            <a:r>
              <a:rPr lang="en-US" dirty="0" err="1" smtClean="0">
                <a:solidFill>
                  <a:srgbClr val="002060"/>
                </a:solidFill>
              </a:rPr>
              <a:t>shift_element</a:t>
            </a:r>
            <a:r>
              <a:rPr lang="en-US" dirty="0" smtClean="0">
                <a:solidFill>
                  <a:srgbClr val="002060"/>
                </a:solidFill>
              </a:rPr>
              <a:t> </a:t>
            </a:r>
            <a:r>
              <a:rPr lang="en-US" dirty="0">
                <a:solidFill>
                  <a:srgbClr val="002060"/>
                </a:solidFill>
              </a:rPr>
              <a:t>= </a:t>
            </a:r>
            <a:r>
              <a:rPr lang="en-US" dirty="0" err="1" smtClean="0">
                <a:solidFill>
                  <a:srgbClr val="002060"/>
                </a:solidFill>
              </a:rPr>
              <a:t>std_name.shift</a:t>
            </a:r>
            <a:r>
              <a:rPr lang="en-US" dirty="0" smtClean="0">
                <a:solidFill>
                  <a:srgbClr val="002060"/>
                </a:solidFill>
              </a:rPr>
              <a:t>() //remove at first</a:t>
            </a:r>
          </a:p>
          <a:p>
            <a:pPr algn="l"/>
            <a:r>
              <a:rPr lang="en-US" b="1" dirty="0" err="1">
                <a:solidFill>
                  <a:srgbClr val="002060"/>
                </a:solidFill>
              </a:rPr>
              <a:t>u</a:t>
            </a:r>
            <a:r>
              <a:rPr lang="en-US" b="1" dirty="0" err="1" smtClean="0">
                <a:solidFill>
                  <a:srgbClr val="002060"/>
                </a:solidFill>
              </a:rPr>
              <a:t>nshift</a:t>
            </a:r>
            <a:r>
              <a:rPr lang="en-US" b="1" dirty="0" smtClean="0">
                <a:solidFill>
                  <a:srgbClr val="002060"/>
                </a:solidFill>
              </a:rPr>
              <a:t>()</a:t>
            </a:r>
          </a:p>
          <a:p>
            <a:pPr algn="l"/>
            <a:r>
              <a:rPr lang="en-US" dirty="0" smtClean="0">
                <a:solidFill>
                  <a:srgbClr val="002060"/>
                </a:solidFill>
              </a:rPr>
              <a:t>let </a:t>
            </a:r>
            <a:r>
              <a:rPr lang="en-US" dirty="0" err="1">
                <a:solidFill>
                  <a:srgbClr val="002060"/>
                </a:solidFill>
              </a:rPr>
              <a:t>unshift_element</a:t>
            </a:r>
            <a:r>
              <a:rPr lang="en-US" dirty="0">
                <a:solidFill>
                  <a:srgbClr val="002060"/>
                </a:solidFill>
              </a:rPr>
              <a:t> = </a:t>
            </a:r>
            <a:r>
              <a:rPr lang="en-US" dirty="0" err="1">
                <a:solidFill>
                  <a:srgbClr val="002060"/>
                </a:solidFill>
              </a:rPr>
              <a:t>std_name.unshift</a:t>
            </a:r>
            <a:r>
              <a:rPr lang="en-US" dirty="0">
                <a:solidFill>
                  <a:srgbClr val="002060"/>
                </a:solidFill>
              </a:rPr>
              <a:t>(‘kami') // add at begin</a:t>
            </a:r>
          </a:p>
          <a:p>
            <a:pPr algn="l"/>
            <a:endParaRPr lang="en-US" dirty="0" smtClean="0">
              <a:solidFill>
                <a:srgbClr val="002060"/>
              </a:solidFill>
            </a:endParaRPr>
          </a:p>
        </p:txBody>
      </p:sp>
    </p:spTree>
    <p:extLst>
      <p:ext uri="{BB962C8B-B14F-4D97-AF65-F5344CB8AC3E}">
        <p14:creationId xmlns:p14="http://schemas.microsoft.com/office/powerpoint/2010/main" val="347257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smtClean="0">
                <a:solidFill>
                  <a:srgbClr val="002060"/>
                </a:solidFill>
              </a:rPr>
              <a:t>Array </a:t>
            </a:r>
            <a:r>
              <a:rPr lang="en-US" b="1" dirty="0" err="1">
                <a:solidFill>
                  <a:srgbClr val="002060"/>
                </a:solidFill>
              </a:rPr>
              <a:t>indexOf</a:t>
            </a:r>
            <a:r>
              <a:rPr lang="en-US" b="1" dirty="0" smtClean="0">
                <a:solidFill>
                  <a:srgbClr val="002060"/>
                </a:solidFill>
              </a:rPr>
              <a:t>()</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2">
            <a:normAutofit/>
          </a:bodyPr>
          <a:lstStyle/>
          <a:p>
            <a:pPr algn="l"/>
            <a:r>
              <a:rPr lang="en-US" b="1" dirty="0" err="1" smtClean="0">
                <a:solidFill>
                  <a:srgbClr val="002060"/>
                </a:solidFill>
              </a:rPr>
              <a:t>indexOf</a:t>
            </a:r>
            <a:r>
              <a:rPr lang="en-US" b="1" dirty="0" smtClean="0">
                <a:solidFill>
                  <a:srgbClr val="002060"/>
                </a:solidFill>
              </a:rPr>
              <a:t>()</a:t>
            </a:r>
          </a:p>
          <a:p>
            <a:pPr algn="l"/>
            <a:r>
              <a:rPr lang="en-US" dirty="0" smtClean="0">
                <a:solidFill>
                  <a:srgbClr val="002060"/>
                </a:solidFill>
              </a:rPr>
              <a:t>let </a:t>
            </a:r>
            <a:r>
              <a:rPr lang="en-US" dirty="0" err="1" smtClean="0">
                <a:solidFill>
                  <a:srgbClr val="002060"/>
                </a:solidFill>
              </a:rPr>
              <a:t>index_element</a:t>
            </a:r>
            <a:r>
              <a:rPr lang="en-US" dirty="0" smtClean="0">
                <a:solidFill>
                  <a:srgbClr val="002060"/>
                </a:solidFill>
              </a:rPr>
              <a:t>= </a:t>
            </a:r>
            <a:r>
              <a:rPr lang="en-US" dirty="0" err="1" smtClean="0">
                <a:solidFill>
                  <a:srgbClr val="002060"/>
                </a:solidFill>
              </a:rPr>
              <a:t>colors.indexOf</a:t>
            </a:r>
            <a:r>
              <a:rPr lang="en-US" dirty="0" smtClean="0">
                <a:solidFill>
                  <a:srgbClr val="002060"/>
                </a:solidFill>
              </a:rPr>
              <a:t>(‘black')</a:t>
            </a:r>
          </a:p>
          <a:p>
            <a:pPr algn="l"/>
            <a:r>
              <a:rPr lang="en-US" dirty="0">
                <a:solidFill>
                  <a:srgbClr val="002060"/>
                </a:solidFill>
              </a:rPr>
              <a:t>let colors = ['</a:t>
            </a:r>
            <a:r>
              <a:rPr lang="en-US" dirty="0" err="1">
                <a:solidFill>
                  <a:srgbClr val="002060"/>
                </a:solidFill>
              </a:rPr>
              <a:t>red','yellow','pink','black','white</a:t>
            </a:r>
            <a:r>
              <a:rPr lang="en-US" dirty="0">
                <a:solidFill>
                  <a:srgbClr val="002060"/>
                </a:solidFill>
              </a:rPr>
              <a:t>']</a:t>
            </a:r>
          </a:p>
          <a:p>
            <a:pPr algn="l"/>
            <a:endParaRPr lang="en-US" dirty="0">
              <a:solidFill>
                <a:srgbClr val="002060"/>
              </a:solidFill>
            </a:endParaRPr>
          </a:p>
        </p:txBody>
      </p:sp>
    </p:spTree>
    <p:extLst>
      <p:ext uri="{BB962C8B-B14F-4D97-AF65-F5344CB8AC3E}">
        <p14:creationId xmlns:p14="http://schemas.microsoft.com/office/powerpoint/2010/main" val="312235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3898" y="823959"/>
            <a:ext cx="11600597" cy="753115"/>
          </a:xfrm>
        </p:spPr>
        <p:txBody>
          <a:bodyPr>
            <a:normAutofit fontScale="90000"/>
          </a:bodyPr>
          <a:lstStyle/>
          <a:p>
            <a:r>
              <a:rPr lang="en-US" b="1" dirty="0" smtClean="0">
                <a:solidFill>
                  <a:srgbClr val="002060"/>
                </a:solidFill>
              </a:rPr>
              <a:t>Array </a:t>
            </a:r>
            <a:r>
              <a:rPr lang="en-US" b="1" dirty="0">
                <a:solidFill>
                  <a:srgbClr val="002060"/>
                </a:solidFill>
              </a:rPr>
              <a:t>length</a:t>
            </a:r>
            <a:r>
              <a:rPr lang="en-US" b="1" dirty="0" smtClean="0">
                <a:solidFill>
                  <a:srgbClr val="002060"/>
                </a:solidFill>
              </a:rPr>
              <a:t>()</a:t>
            </a:r>
            <a:endParaRPr lang="en-US" b="1" dirty="0">
              <a:solidFill>
                <a:srgbClr val="002060"/>
              </a:solidFill>
            </a:endParaRPr>
          </a:p>
        </p:txBody>
      </p:sp>
      <p:sp>
        <p:nvSpPr>
          <p:cNvPr id="3" name="Subtitle 2"/>
          <p:cNvSpPr>
            <a:spLocks noGrp="1"/>
          </p:cNvSpPr>
          <p:nvPr>
            <p:ph type="subTitle" idx="1"/>
          </p:nvPr>
        </p:nvSpPr>
        <p:spPr>
          <a:xfrm>
            <a:off x="313897" y="1675155"/>
            <a:ext cx="11600597" cy="4804984"/>
          </a:xfrm>
        </p:spPr>
        <p:txBody>
          <a:bodyPr numCol="2">
            <a:normAutofit/>
          </a:bodyPr>
          <a:lstStyle/>
          <a:p>
            <a:pPr algn="l"/>
            <a:r>
              <a:rPr lang="en-US" b="1" dirty="0" smtClean="0">
                <a:solidFill>
                  <a:srgbClr val="002060"/>
                </a:solidFill>
              </a:rPr>
              <a:t>length()</a:t>
            </a:r>
          </a:p>
          <a:p>
            <a:pPr algn="l"/>
            <a:r>
              <a:rPr lang="en-US" dirty="0" err="1" smtClean="0">
                <a:solidFill>
                  <a:srgbClr val="002060"/>
                </a:solidFill>
              </a:rPr>
              <a:t>document.write</a:t>
            </a:r>
            <a:r>
              <a:rPr lang="en-US" dirty="0" smtClean="0">
                <a:solidFill>
                  <a:srgbClr val="002060"/>
                </a:solidFill>
              </a:rPr>
              <a:t>(</a:t>
            </a:r>
            <a:r>
              <a:rPr lang="en-US" dirty="0" err="1" smtClean="0">
                <a:solidFill>
                  <a:srgbClr val="002060"/>
                </a:solidFill>
              </a:rPr>
              <a:t>colors.length</a:t>
            </a:r>
            <a:r>
              <a:rPr lang="en-US" dirty="0" smtClean="0">
                <a:solidFill>
                  <a:srgbClr val="002060"/>
                </a:solidFill>
              </a:rPr>
              <a:t>)</a:t>
            </a:r>
          </a:p>
        </p:txBody>
      </p:sp>
    </p:spTree>
    <p:extLst>
      <p:ext uri="{BB962C8B-B14F-4D97-AF65-F5344CB8AC3E}">
        <p14:creationId xmlns:p14="http://schemas.microsoft.com/office/powerpoint/2010/main" val="72542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5183</TotalTime>
  <Words>492</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Outline for Unit: Array </vt:lpstr>
      <vt:lpstr>Array</vt:lpstr>
      <vt:lpstr>Array Declaration and Initialization</vt:lpstr>
      <vt:lpstr>Different Terminologies Of Array </vt:lpstr>
      <vt:lpstr>Array with Loops</vt:lpstr>
      <vt:lpstr>Array push() and pop()</vt:lpstr>
      <vt:lpstr>Array shift() and unshift() methods</vt:lpstr>
      <vt:lpstr>Array indexOf()</vt:lpstr>
      <vt:lpstr>Array length()</vt:lpstr>
      <vt:lpstr>Array join()</vt:lpstr>
      <vt:lpstr>Array slice()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Complete Course</dc:title>
  <dc:creator>Faisal Zamir</dc:creator>
  <cp:lastModifiedBy>Faisal Zamir</cp:lastModifiedBy>
  <cp:revision>509</cp:revision>
  <dcterms:created xsi:type="dcterms:W3CDTF">2021-05-29T23:44:42Z</dcterms:created>
  <dcterms:modified xsi:type="dcterms:W3CDTF">2022-10-28T01:12:48Z</dcterms:modified>
</cp:coreProperties>
</file>