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5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B18E3F-4B79-43B3-B1E7-53E7C77B0A29}">
  <a:tblStyle styleId="{01B18E3F-4B79-43B3-B1E7-53E7C77B0A2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AF6"/>
          </a:solidFill>
        </a:fill>
      </a:tcStyle>
    </a:wholeTbl>
    <a:band1H>
      <a:tcTxStyle/>
      <a:tcStyle>
        <a:fill>
          <a:solidFill>
            <a:srgbClr val="CAD2EC"/>
          </a:solidFill>
        </a:fill>
      </a:tcStyle>
    </a:band1H>
    <a:band2H>
      <a:tcTxStyle/>
    </a:band2H>
    <a:band1V>
      <a:tcTxStyle/>
      <a:tcStyle>
        <a:fill>
          <a:solidFill>
            <a:srgbClr val="CAD2EC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6A396D26-CBC2-4723-A92A-BFE673DDD41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2eaa3408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12eaa3408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2eaa340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12eaa340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56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468313" y="897731"/>
            <a:ext cx="8207375" cy="812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69900" y="1816894"/>
            <a:ext cx="8212138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630238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228600" lvl="1" marL="914400" algn="l"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2pPr>
            <a:lvl3pPr indent="-228600" lvl="2" marL="1371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4pPr>
            <a:lvl5pPr indent="-228600" lvl="4" marL="2286000" algn="l"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714625" y="-1376362"/>
            <a:ext cx="371475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5431631" y="1340644"/>
            <a:ext cx="445293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240631" y="-640556"/>
            <a:ext cx="445293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2pPr>
            <a:lvl3pPr indent="-228600" lvl="2" marL="13716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881063"/>
            <a:ext cx="4038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48200" y="881063"/>
            <a:ext cx="4038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30238" y="1260872"/>
            <a:ext cx="38687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sz="135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630238" y="1878806"/>
            <a:ext cx="3868737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4629150" y="1260872"/>
            <a:ext cx="388778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sz="135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4629150" y="1878806"/>
            <a:ext cx="3887788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/>
            </a:lvl2pPr>
            <a:lvl3pPr indent="-3429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630238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228600" lvl="1" marL="914400" algn="l"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2pPr>
            <a:lvl3pPr indent="-228600" lvl="2" marL="1371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4pPr>
            <a:lvl5pPr indent="-228600" lvl="4" marL="2286000" algn="l"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56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311785" y="454660"/>
            <a:ext cx="8520430" cy="15424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1" lang="en-GB" sz="3200">
                <a:solidFill>
                  <a:schemeClr val="lt1"/>
                </a:solidFill>
              </a:rPr>
              <a:t>SIGN LANGUAGE RECOGNITION</a:t>
            </a:r>
            <a:endParaRPr b="1" i="1" sz="3200">
              <a:solidFill>
                <a:schemeClr val="lt1"/>
              </a:solidFill>
            </a:endParaRP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247650" y="1953900"/>
            <a:ext cx="87156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Arial"/>
              <a:buNone/>
            </a:pPr>
            <a:r>
              <a:rPr b="1" lang="en-GB" sz="2000">
                <a:solidFill>
                  <a:srgbClr val="47A3FF"/>
                </a:solidFill>
              </a:rPr>
              <a:t> </a:t>
            </a:r>
            <a:r>
              <a:rPr b="1" lang="en-GB" sz="2000">
                <a:solidFill>
                  <a:srgbClr val="FF0000"/>
                </a:solidFill>
              </a:rPr>
              <a:t> </a:t>
            </a:r>
            <a:r>
              <a:rPr b="1" lang="en-GB" sz="1300">
                <a:solidFill>
                  <a:srgbClr val="FF0000"/>
                </a:solidFill>
              </a:rPr>
              <a:t>Guided By:  </a:t>
            </a:r>
            <a:r>
              <a:rPr b="1" lang="en-GB" sz="1300">
                <a:solidFill>
                  <a:srgbClr val="47A3FF"/>
                </a:solidFill>
              </a:rPr>
              <a:t> </a:t>
            </a:r>
            <a:r>
              <a:rPr b="1" lang="en-GB" sz="1300">
                <a:solidFill>
                  <a:srgbClr val="FFD966"/>
                </a:solidFill>
              </a:rPr>
              <a:t>                                                                                                                           </a:t>
            </a:r>
            <a:r>
              <a:rPr b="1" lang="en-GB" sz="1300"/>
              <a:t>    </a:t>
            </a:r>
            <a:r>
              <a:rPr b="1" lang="en-GB" sz="1300">
                <a:solidFill>
                  <a:srgbClr val="FF0000"/>
                </a:solidFill>
              </a:rPr>
              <a:t>   Presented By:</a:t>
            </a:r>
            <a:endParaRPr b="1"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al"/>
              <a:buNone/>
            </a:pPr>
            <a:r>
              <a:rPr b="1" lang="en-GB" sz="1300"/>
              <a:t>DR . FOUSIA M SHAMSUDEEN					                                                              SHAFI S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al"/>
              <a:buNone/>
            </a:pPr>
            <a:r>
              <a:rPr b="1" lang="en-GB" sz="1300"/>
              <a:t>													                            MCA23-156</a:t>
            </a:r>
            <a:endParaRPr b="1"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168190" y="6275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/>
              <a:t>Model Comparison</a:t>
            </a:r>
            <a:endParaRPr b="1"/>
          </a:p>
        </p:txBody>
      </p:sp>
      <p:graphicFrame>
        <p:nvGraphicFramePr>
          <p:cNvPr id="168" name="Google Shape;168;p23"/>
          <p:cNvGraphicFramePr/>
          <p:nvPr/>
        </p:nvGraphicFramePr>
        <p:xfrm>
          <a:off x="1698625" y="93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{6A396D26-CBC2-4723-A92A-BFE673DDD414}</a:tableStyleId>
              </a:tblPr>
              <a:tblGrid>
                <a:gridCol w="2413800"/>
                <a:gridCol w="2413800"/>
              </a:tblGrid>
              <a:tr h="51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       </a:t>
                      </a:r>
                      <a:r>
                        <a:rPr b="1" lang="en-GB" sz="1700"/>
                        <a:t>  MODEL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        </a:t>
                      </a:r>
                      <a:r>
                        <a:rPr b="1" lang="en-GB" sz="1700"/>
                        <a:t> ACCURACY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50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   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       99.94%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  </a:t>
                      </a:r>
                      <a:r>
                        <a:rPr b="1" lang="en-GB"/>
                        <a:t> VGG16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       </a:t>
                      </a:r>
                      <a:r>
                        <a:rPr b="1" lang="en-GB"/>
                        <a:t>99.97%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1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InceptionV3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       94.24%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        </a:t>
            </a:r>
            <a:r>
              <a:rPr b="1" i="0" lang="en-GB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52315" y="9514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/>
              <a:t>Problem Statement:</a:t>
            </a:r>
            <a:endParaRPr b="1"/>
          </a:p>
        </p:txBody>
      </p:sp>
      <p:sp>
        <p:nvSpPr>
          <p:cNvPr id="98" name="Google Shape;98;p15"/>
          <p:cNvSpPr txBox="1"/>
          <p:nvPr>
            <p:ph idx="4294967295" type="body"/>
          </p:nvPr>
        </p:nvSpPr>
        <p:spPr>
          <a:xfrm>
            <a:off x="53255" y="920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❖"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between hearing-impaired individuals and those who do not understand sign language remains a significant challenge.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❖"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communication tools for hearing-impaired and mute people often lack real-time recognition capabilities.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❖"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system capable of translating sign language into words in real time could bridge this gap.</a:t>
            </a: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65735" y="142875"/>
            <a:ext cx="83896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Literature Review:</a:t>
            </a:r>
            <a:endParaRPr b="1"/>
          </a:p>
        </p:txBody>
      </p:sp>
      <p:sp>
        <p:nvSpPr>
          <p:cNvPr id="104" name="Google Shape;104;p16"/>
          <p:cNvSpPr txBox="1"/>
          <p:nvPr/>
        </p:nvSpPr>
        <p:spPr>
          <a:xfrm>
            <a:off x="325755" y="816610"/>
            <a:ext cx="8499475" cy="4157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218440" y="8166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{01B18E3F-4B79-43B3-B1E7-53E7C77B0A29}</a:tableStyleId>
              </a:tblPr>
              <a:tblGrid>
                <a:gridCol w="726450"/>
                <a:gridCol w="3145150"/>
                <a:gridCol w="2373000"/>
                <a:gridCol w="1497975"/>
              </a:tblGrid>
              <a:tr h="56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>
                          <a:solidFill>
                            <a:schemeClr val="lt1"/>
                          </a:solidFill>
                        </a:rPr>
                        <a:t>Sl.No</a:t>
                      </a:r>
                      <a:endParaRPr sz="135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47A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>
                          <a:solidFill>
                            <a:schemeClr val="lt1"/>
                          </a:solidFill>
                        </a:rPr>
                        <a:t>                         Title</a:t>
                      </a:r>
                      <a:endParaRPr sz="135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47A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>
                          <a:solidFill>
                            <a:schemeClr val="lt1"/>
                          </a:solidFill>
                        </a:rPr>
                        <a:t>         Authors</a:t>
                      </a:r>
                      <a:endParaRPr sz="135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47A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>
                          <a:solidFill>
                            <a:schemeClr val="lt1"/>
                          </a:solidFill>
                        </a:rPr>
                        <a:t>   Published</a:t>
                      </a:r>
                      <a:endParaRPr sz="135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>
                          <a:solidFill>
                            <a:schemeClr val="lt1"/>
                          </a:solidFill>
                        </a:rPr>
                        <a:t>       Year</a:t>
                      </a:r>
                      <a:endParaRPr sz="135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47A3FF"/>
                    </a:solidFill>
                  </a:tcPr>
                </a:tc>
              </a:tr>
              <a:tr h="96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/>
                        <a:t>1.</a:t>
                      </a:r>
                      <a:endParaRPr sz="13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b="0" lang="en-GB" sz="1350" u="none" cap="none" strike="noStrike"/>
                        <a:t>DeepASLR: A CNN based human computer interface for American Sign </a:t>
                      </a:r>
                      <a:endParaRPr b="0" sz="1350" u="none" cap="none" strike="noStrike"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b="0" lang="en-GB" sz="1350" u="none" cap="none" strike="noStrike"/>
                        <a:t>Language recognition for hearing-impaired individuals</a:t>
                      </a:r>
                      <a:endParaRPr b="0" sz="13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Ahmed Kasapbasi, Ahmed Eltayeb AHMED ELBUSHRA</a:t>
                      </a:r>
                      <a:endParaRPr sz="1200" u="none" cap="none" strike="noStrike"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, Omar AL-HARDANEE,Arif YILMAZ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/>
                        <a:t> </a:t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/>
                        <a:t>         2022</a:t>
                      </a:r>
                      <a:endParaRPr sz="1350" u="none" cap="none" strike="noStrike"/>
                    </a:p>
                  </a:txBody>
                  <a:tcPr marT="45725" marB="45725" marR="91450" marL="91450"/>
                </a:tc>
              </a:tr>
              <a:tr h="83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/>
                        <a:t>2.</a:t>
                      </a:r>
                      <a:endParaRPr sz="13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/>
                        <a:t>American Sign Language Recognition for Alphabets Using MediaPipe and LSTM</a:t>
                      </a:r>
                      <a:endParaRPr sz="13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Sundar B , Bagyammal T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/>
                        <a:t>         2023</a:t>
                      </a:r>
                      <a:endParaRPr sz="1350" u="none" cap="none" strike="noStrike"/>
                    </a:p>
                  </a:txBody>
                  <a:tcPr marT="45725" marB="45725" marR="91450" marL="91450"/>
                </a:tc>
              </a:tr>
              <a:tr h="83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/>
                        <a:t>3.</a:t>
                      </a:r>
                      <a:endParaRPr sz="13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/>
                        <a:t>Development of a Sign Language Recognition using Machine Learning</a:t>
                      </a:r>
                      <a:endParaRPr sz="13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Orovwode, Hope &amp; Oduntan, Ibukun &amp; Abubakar, John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/>
                        <a:t>         2023</a:t>
                      </a:r>
                      <a:endParaRPr sz="135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8815" y="11101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/>
              <a:t>Gap Identified</a:t>
            </a:r>
            <a:endParaRPr b="1"/>
          </a:p>
        </p:txBody>
      </p: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88815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29"/>
              <a:t>In previous works,</a:t>
            </a:r>
            <a:endParaRPr b="1" i="0" sz="1729" u="none" cap="none" strike="noStrike">
              <a:solidFill>
                <a:schemeClr val="dk1"/>
              </a:solidFill>
            </a:endParaRPr>
          </a:p>
          <a:p>
            <a:pPr indent="-338455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30"/>
              <a:buChar char="❖"/>
            </a:pPr>
            <a:r>
              <a:rPr lang="en-GB" sz="1729"/>
              <a:t>There is a shortage in size of datasets available for sign language gestures for training the models.</a:t>
            </a:r>
            <a:endParaRPr sz="1729"/>
          </a:p>
          <a:p>
            <a:pPr indent="-33845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30"/>
              <a:buChar char="❖"/>
            </a:pPr>
            <a:r>
              <a:rPr lang="en-GB" sz="1729"/>
              <a:t>Most previous studies in sign language recognition have relied on custom CNN architectures without exploring the potential of advanced pretrained models like VGG16 and InceptionV3.</a:t>
            </a:r>
            <a:endParaRPr sz="1729"/>
          </a:p>
          <a:p>
            <a:pPr indent="-33845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30"/>
              <a:buChar char="❖"/>
            </a:pPr>
            <a:r>
              <a:rPr lang="en-GB" sz="1729"/>
              <a:t>Many studies focus on static images for each sign rather than dynamic, real-time gestures, which are closer to real-world applications.</a:t>
            </a:r>
            <a:endParaRPr sz="1729"/>
          </a:p>
          <a:p>
            <a:pPr indent="0" lvl="0" marL="457200" marR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2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20565" y="1345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/>
              <a:t>STRATEGY</a:t>
            </a:r>
            <a:endParaRPr b="1"/>
          </a:p>
        </p:txBody>
      </p: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120575" y="589450"/>
            <a:ext cx="85206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-324627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❖"/>
            </a:pPr>
            <a:r>
              <a:rPr b="1" i="0" lang="en-GB" sz="333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Collection:</a:t>
            </a:r>
            <a:endParaRPr b="1" i="0" sz="333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49"/>
              <a:t>Using OpenCV and a webcam, a dataset with </a:t>
            </a:r>
            <a:r>
              <a:rPr b="1" lang="en-GB" sz="3449"/>
              <a:t>2000 samples</a:t>
            </a:r>
            <a:r>
              <a:rPr lang="en-GB" sz="3449"/>
              <a:t> for each alphabet letter (A-Z) was manually collected, ensuring a more representative range of lighting conditions, backgrounds, and hand shapes</a:t>
            </a:r>
            <a:endParaRPr sz="3449"/>
          </a:p>
          <a:p>
            <a:pPr indent="-344299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163"/>
              <a:buFont typeface="Arial"/>
              <a:buChar char="❖"/>
            </a:pPr>
            <a:r>
              <a:rPr b="1" lang="en-GB" sz="3425"/>
              <a:t>Ad</a:t>
            </a:r>
            <a:r>
              <a:rPr b="1" lang="en-GB" sz="3396"/>
              <a:t>vanced Model Architectures (VGG16 and InceptionV3)</a:t>
            </a:r>
            <a:r>
              <a:rPr lang="en-GB" sz="3396"/>
              <a:t>: Rather than relying on a single model, this project includes a comparative analysis of CNN, VGG16, and InceptionV3 architectures, allowing for a comprehensive evaluation of each model's performance.</a:t>
            </a:r>
            <a:endParaRPr sz="3396"/>
          </a:p>
          <a:p>
            <a:pPr indent="-326733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b="1" lang="en-GB" sz="3396"/>
              <a:t>Real-Time Detection</a:t>
            </a:r>
            <a:r>
              <a:rPr lang="en-GB" sz="3396"/>
              <a:t> and combine predicted letters to form meaningful sentences.</a:t>
            </a:r>
            <a:endParaRPr sz="3396"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9"/>
          <p:cNvGrpSpPr/>
          <p:nvPr/>
        </p:nvGrpSpPr>
        <p:grpSpPr>
          <a:xfrm>
            <a:off x="136800" y="307350"/>
            <a:ext cx="8794200" cy="4159200"/>
            <a:chOff x="0" y="704225"/>
            <a:chExt cx="8794200" cy="4159200"/>
          </a:xfrm>
        </p:grpSpPr>
        <p:sp>
          <p:nvSpPr>
            <p:cNvPr id="123" name="Google Shape;123;p19"/>
            <p:cNvSpPr txBox="1"/>
            <p:nvPr/>
          </p:nvSpPr>
          <p:spPr>
            <a:xfrm>
              <a:off x="0" y="704225"/>
              <a:ext cx="8794200" cy="415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</p:txBody>
        </p:sp>
        <p:sp>
          <p:nvSpPr>
            <p:cNvPr id="124" name="Google Shape;124;p19"/>
            <p:cNvSpPr txBox="1"/>
            <p:nvPr/>
          </p:nvSpPr>
          <p:spPr>
            <a:xfrm>
              <a:off x="1660525" y="1688425"/>
              <a:ext cx="1524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</a:rPr>
                <a:t>Data Collection</a:t>
              </a:r>
              <a:endParaRPr sz="1500">
                <a:solidFill>
                  <a:schemeClr val="dk1"/>
                </a:solidFill>
              </a:endParaRPr>
            </a:p>
          </p:txBody>
        </p:sp>
        <p:pic>
          <p:nvPicPr>
            <p:cNvPr id="125" name="Google Shape;12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12925" y="895300"/>
              <a:ext cx="996950" cy="85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9"/>
            <p:cNvSpPr/>
            <p:nvPr/>
          </p:nvSpPr>
          <p:spPr>
            <a:xfrm>
              <a:off x="4802125" y="959200"/>
              <a:ext cx="1635000" cy="73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  </a:t>
              </a:r>
              <a:r>
                <a:rPr b="1" lang="en-GB" sz="1500"/>
                <a:t>Data Preprocessing</a:t>
              </a:r>
              <a:endParaRPr b="1" sz="1500"/>
            </a:p>
          </p:txBody>
        </p:sp>
        <p:cxnSp>
          <p:nvCxnSpPr>
            <p:cNvPr id="127" name="Google Shape;127;p19"/>
            <p:cNvCxnSpPr>
              <a:stCxn id="125" idx="3"/>
              <a:endCxn id="126" idx="1"/>
            </p:cNvCxnSpPr>
            <p:nvPr/>
          </p:nvCxnSpPr>
          <p:spPr>
            <a:xfrm flipH="1" rot="10800000">
              <a:off x="2809875" y="1324300"/>
              <a:ext cx="1992300" cy="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8" name="Google Shape;128;p19"/>
            <p:cNvSpPr txBox="1"/>
            <p:nvPr/>
          </p:nvSpPr>
          <p:spPr>
            <a:xfrm>
              <a:off x="5699075" y="2013150"/>
              <a:ext cx="2603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</a:rPr>
                <a:t>Train the model</a:t>
              </a:r>
              <a:endParaRPr sz="1500">
                <a:solidFill>
                  <a:schemeClr val="dk1"/>
                </a:solidFill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4889425" y="3000375"/>
              <a:ext cx="1460400" cy="859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MODEL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CNN/VGG16/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InceptionV3</a:t>
              </a:r>
              <a:endParaRPr sz="1100"/>
            </a:p>
          </p:txBody>
        </p:sp>
        <p:cxnSp>
          <p:nvCxnSpPr>
            <p:cNvPr id="130" name="Google Shape;130;p19"/>
            <p:cNvCxnSpPr>
              <a:stCxn id="126" idx="2"/>
              <a:endCxn id="129" idx="0"/>
            </p:cNvCxnSpPr>
            <p:nvPr/>
          </p:nvCxnSpPr>
          <p:spPr>
            <a:xfrm>
              <a:off x="5619625" y="1689400"/>
              <a:ext cx="0" cy="131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31" name="Google Shape;13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3000375"/>
              <a:ext cx="996950" cy="85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82013" y="2965450"/>
              <a:ext cx="858775" cy="9296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3" name="Google Shape;133;p19"/>
            <p:cNvCxnSpPr>
              <a:stCxn id="131" idx="3"/>
              <a:endCxn id="132" idx="1"/>
            </p:cNvCxnSpPr>
            <p:nvPr/>
          </p:nvCxnSpPr>
          <p:spPr>
            <a:xfrm>
              <a:off x="996950" y="3430275"/>
              <a:ext cx="885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" name="Google Shape;134;p19"/>
            <p:cNvCxnSpPr>
              <a:stCxn id="132" idx="3"/>
              <a:endCxn id="129" idx="1"/>
            </p:cNvCxnSpPr>
            <p:nvPr/>
          </p:nvCxnSpPr>
          <p:spPr>
            <a:xfrm>
              <a:off x="2740787" y="3430275"/>
              <a:ext cx="2148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5" name="Google Shape;135;p19"/>
            <p:cNvSpPr txBox="1"/>
            <p:nvPr/>
          </p:nvSpPr>
          <p:spPr>
            <a:xfrm>
              <a:off x="2809950" y="3609350"/>
              <a:ext cx="1992300" cy="85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</a:rPr>
                <a:t>Capture each frame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</a:rPr>
                <a:t>And send for prediction</a:t>
              </a:r>
              <a:endParaRPr b="1" sz="1200">
                <a:solidFill>
                  <a:schemeClr val="dk1"/>
                </a:solidFill>
              </a:endParaRPr>
            </a:p>
          </p:txBody>
        </p:sp>
        <p:pic>
          <p:nvPicPr>
            <p:cNvPr id="136" name="Google Shape;136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63900" y="3065175"/>
              <a:ext cx="730300" cy="730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7" name="Google Shape;137;p19"/>
            <p:cNvCxnSpPr>
              <a:stCxn id="129" idx="3"/>
              <a:endCxn id="136" idx="1"/>
            </p:cNvCxnSpPr>
            <p:nvPr/>
          </p:nvCxnSpPr>
          <p:spPr>
            <a:xfrm>
              <a:off x="6349825" y="3430275"/>
              <a:ext cx="1714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8" name="Google Shape;138;p19"/>
            <p:cNvSpPr txBox="1"/>
            <p:nvPr/>
          </p:nvSpPr>
          <p:spPr>
            <a:xfrm>
              <a:off x="6615250" y="3609350"/>
              <a:ext cx="15240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</a:rPr>
                <a:t>Predicted as</a:t>
              </a:r>
              <a:endParaRPr b="1" sz="12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273875" y="151925"/>
            <a:ext cx="85206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2600"/>
              <a:t>Results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600"/>
              <a:t>CNN ( Model 1 ) :</a:t>
            </a:r>
            <a:endParaRPr b="1" sz="1600"/>
          </a:p>
        </p:txBody>
      </p:sp>
      <p:pic>
        <p:nvPicPr>
          <p:cNvPr descr="cnnplot"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95" y="1006485"/>
            <a:ext cx="3866514" cy="313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cnn" id="145" name="Google Shape;145;p20"/>
          <p:cNvPicPr preferRelativeResize="0"/>
          <p:nvPr/>
        </p:nvPicPr>
        <p:blipFill rotWithShape="1">
          <a:blip r:embed="rId4">
            <a:alphaModFix/>
          </a:blip>
          <a:srcRect b="0" l="0" r="0" t="73558"/>
          <a:stretch/>
        </p:blipFill>
        <p:spPr>
          <a:xfrm>
            <a:off x="130810" y="4221515"/>
            <a:ext cx="4790440" cy="70548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4408805" y="800735"/>
            <a:ext cx="3954780" cy="3020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Takeaways: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graph shows 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Accuracy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 Accuracy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 epochs</a:t>
            </a: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is performing very well with almost perfect accuracy on both training and validation data.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sign of overfitting</a:t>
            </a: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the validation accuracy follows closely with the training accuracy.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VGG16 ( Model 2 ) :</a:t>
            </a:r>
            <a:endParaRPr b="1" sz="1600"/>
          </a:p>
        </p:txBody>
      </p:sp>
      <p:pic>
        <p:nvPicPr>
          <p:cNvPr descr="vgg16plot"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810" y="682625"/>
            <a:ext cx="3223895" cy="31737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gg16acc" id="153" name="Google Shape;153;p21"/>
          <p:cNvPicPr preferRelativeResize="0"/>
          <p:nvPr/>
        </p:nvPicPr>
        <p:blipFill rotWithShape="1">
          <a:blip r:embed="rId4">
            <a:alphaModFix/>
          </a:blip>
          <a:srcRect b="0" l="0" r="0" t="40883"/>
          <a:stretch/>
        </p:blipFill>
        <p:spPr>
          <a:xfrm>
            <a:off x="198120" y="4023995"/>
            <a:ext cx="5836920" cy="90995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4136390" y="750570"/>
            <a:ext cx="3848100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Takeaways: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graph shows 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Accuracy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 Accuracy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 epochs</a:t>
            </a: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VGG16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high validation accuracy from the start indicates that the model is performing exceptionally well on unseen data as well.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sign of 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overfitting</a:t>
            </a: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as the training and validation accuracy are very close to each other.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InceptionV3</a:t>
            </a:r>
            <a:r>
              <a:rPr b="1" lang="en-GB" sz="1600"/>
              <a:t> ( Model 3) :</a:t>
            </a:r>
            <a:endParaRPr b="1" sz="1600"/>
          </a:p>
        </p:txBody>
      </p:sp>
      <p:sp>
        <p:nvSpPr>
          <p:cNvPr id="160" name="Google Shape;160;p22"/>
          <p:cNvSpPr txBox="1"/>
          <p:nvPr/>
        </p:nvSpPr>
        <p:spPr>
          <a:xfrm>
            <a:off x="4136390" y="750570"/>
            <a:ext cx="38481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Takeaways: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lang="en-GB" sz="1200"/>
              <a:t>The training accuracy quickly rises and stabilizes near 100% within the first few epochs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1" lang="en-GB" sz="1200"/>
              <a:t>Early stopping </a:t>
            </a:r>
            <a:r>
              <a:rPr lang="en-GB" sz="1200"/>
              <a:t>appears to be beneficial here, as it prevents the model from continuing to train in a state where it’s likely overfitting.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50575"/>
            <a:ext cx="3408325" cy="32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176400"/>
            <a:ext cx="39624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