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14CB88-5915-2900-56B9-325995F9E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604007"/>
            <a:ext cx="9440034" cy="3909269"/>
          </a:xfrm>
        </p:spPr>
        <p:txBody>
          <a:bodyPr>
            <a:normAutofit fontScale="90000"/>
          </a:bodyPr>
          <a:lstStyle/>
          <a:p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r>
              <a:rPr lang="tr-TR" dirty="0"/>
              <a:t>İlişkisel ve İlişkisel Olmayan (</a:t>
            </a:r>
            <a:r>
              <a:rPr lang="tr-TR" dirty="0" err="1"/>
              <a:t>NoSQL</a:t>
            </a:r>
            <a:r>
              <a:rPr lang="tr-TR" dirty="0"/>
              <a:t>) Veri Tabanı Sistemleri Mimari Performansının Yönetim Bilişim Sistemleri Kapsamında İncelenmesi</a:t>
            </a:r>
          </a:p>
        </p:txBody>
      </p:sp>
    </p:spTree>
    <p:extLst>
      <p:ext uri="{BB962C8B-B14F-4D97-AF65-F5344CB8AC3E}">
        <p14:creationId xmlns:p14="http://schemas.microsoft.com/office/powerpoint/2010/main" val="411644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6716EA-C2A5-E3F4-43E1-AD2581088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24793"/>
            <a:ext cx="10353762" cy="4566407"/>
          </a:xfrm>
        </p:spPr>
        <p:txBody>
          <a:bodyPr/>
          <a:lstStyle/>
          <a:p>
            <a:pPr marL="36900" indent="0">
              <a:buNone/>
            </a:pPr>
            <a:r>
              <a:rPr lang="tr-TR" dirty="0"/>
              <a:t>7.çoklu ortam veri </a:t>
            </a:r>
            <a:r>
              <a:rPr lang="tr-TR" dirty="0" err="1"/>
              <a:t>modeli:Nesne</a:t>
            </a:r>
            <a:r>
              <a:rPr lang="tr-TR" dirty="0"/>
              <a:t> ilişkisel veri tabanına çok </a:t>
            </a:r>
            <a:r>
              <a:rPr lang="tr-TR" dirty="0" err="1"/>
              <a:t>benzerdir.Büyük</a:t>
            </a:r>
            <a:r>
              <a:rPr lang="tr-TR" dirty="0"/>
              <a:t> nesneleri işlemek ve işleme adımlarını kullanıcıya göstermemek için farklı </a:t>
            </a:r>
            <a:r>
              <a:rPr lang="tr-TR" dirty="0" err="1"/>
              <a:t>özelliklrei</a:t>
            </a:r>
            <a:r>
              <a:rPr lang="tr-TR" dirty="0"/>
              <a:t> </a:t>
            </a:r>
            <a:r>
              <a:rPr lang="tr-TR" dirty="0" err="1"/>
              <a:t>vardır.Bu</a:t>
            </a:r>
            <a:r>
              <a:rPr lang="tr-TR" dirty="0"/>
              <a:t> </a:t>
            </a:r>
            <a:r>
              <a:rPr lang="tr-TR" dirty="0" err="1"/>
              <a:t>veritabanının</a:t>
            </a:r>
            <a:r>
              <a:rPr lang="tr-TR" dirty="0"/>
              <a:t> desteklemesi gereken üç </a:t>
            </a:r>
            <a:r>
              <a:rPr lang="tr-TR" dirty="0" err="1"/>
              <a:t>özellik:veri</a:t>
            </a:r>
            <a:r>
              <a:rPr lang="tr-TR" dirty="0"/>
              <a:t> </a:t>
            </a:r>
            <a:r>
              <a:rPr lang="tr-TR" dirty="0" err="1"/>
              <a:t>miktarı,süreklilik,senkronzisayson,özellikle</a:t>
            </a:r>
            <a:r>
              <a:rPr lang="tr-TR" dirty="0"/>
              <a:t> tıp bilgi sistemlerinde kullanılır.</a:t>
            </a:r>
          </a:p>
          <a:p>
            <a:endParaRPr lang="tr-TR" dirty="0"/>
          </a:p>
          <a:p>
            <a:pPr marL="36900" indent="0">
              <a:buNone/>
            </a:pPr>
            <a:r>
              <a:rPr lang="tr-TR" dirty="0"/>
              <a:t>8.Dağıtık veri </a:t>
            </a:r>
            <a:r>
              <a:rPr lang="tr-TR" dirty="0" err="1"/>
              <a:t>modeli:İki</a:t>
            </a:r>
            <a:r>
              <a:rPr lang="tr-TR" dirty="0"/>
              <a:t> ya da daha fazla bilgisayarda depolanan ve bir ağ üzerinde dağıtılan bilgiler için kullanılan veri tabanı </a:t>
            </a:r>
            <a:r>
              <a:rPr lang="tr-TR" dirty="0" err="1"/>
              <a:t>grubudur.Parçalara</a:t>
            </a:r>
            <a:r>
              <a:rPr lang="tr-TR" dirty="0"/>
              <a:t> ayırarak sorgu hızlanmasını sağlar.</a:t>
            </a:r>
          </a:p>
        </p:txBody>
      </p:sp>
    </p:spTree>
    <p:extLst>
      <p:ext uri="{BB962C8B-B14F-4D97-AF65-F5344CB8AC3E}">
        <p14:creationId xmlns:p14="http://schemas.microsoft.com/office/powerpoint/2010/main" val="314825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1FA64A-9004-6242-92CA-795B2D06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9392"/>
            <a:ext cx="10353762" cy="763398"/>
          </a:xfrm>
        </p:spPr>
        <p:txBody>
          <a:bodyPr/>
          <a:lstStyle/>
          <a:p>
            <a:r>
              <a:rPr lang="tr-TR" dirty="0"/>
              <a:t>Veri tabanı tasarımı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6CF8D1-2728-3707-0EDC-C30EF0E5B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22791"/>
            <a:ext cx="10353762" cy="3070369"/>
          </a:xfrm>
        </p:spPr>
        <p:txBody>
          <a:bodyPr/>
          <a:lstStyle/>
          <a:p>
            <a:pPr marL="36900" indent="0">
              <a:buNone/>
            </a:pPr>
            <a:r>
              <a:rPr lang="tr-TR" dirty="0"/>
              <a:t>Gerçeğin , gereksinim ve beklentiler çerçevesinde modellenerek </a:t>
            </a:r>
            <a:r>
              <a:rPr lang="tr-TR" dirty="0" err="1"/>
              <a:t>veritabanına</a:t>
            </a:r>
            <a:r>
              <a:rPr lang="tr-TR" dirty="0"/>
              <a:t> aktarılması gerekir.</a:t>
            </a:r>
          </a:p>
          <a:p>
            <a:pPr marL="36900" indent="0">
              <a:buNone/>
            </a:pPr>
            <a:r>
              <a:rPr lang="tr-TR" dirty="0"/>
              <a:t>ilk kullanıcı gereksinimleri belirlenerek bunlar veri </a:t>
            </a:r>
            <a:r>
              <a:rPr lang="tr-TR" dirty="0" err="1"/>
              <a:t>grupları,veri</a:t>
            </a:r>
            <a:r>
              <a:rPr lang="tr-TR" dirty="0"/>
              <a:t> tipleri ve verinin fiziksel olarak depolama için kullanılacak veri yapılarını belirlemek.</a:t>
            </a:r>
          </a:p>
          <a:p>
            <a:pPr marL="36900" indent="0">
              <a:buNone/>
            </a:pPr>
            <a:r>
              <a:rPr lang="tr-TR" dirty="0"/>
              <a:t>Gerçeğin kullanıcılar ve bilgisayar tarafından anlaşılacak tarzda tanımlanması </a:t>
            </a:r>
            <a:r>
              <a:rPr lang="tr-TR" dirty="0" err="1"/>
              <a:t>gerekir.böye</a:t>
            </a:r>
            <a:r>
              <a:rPr lang="tr-TR" dirty="0"/>
              <a:t> tanımlamaya şema denir.</a:t>
            </a:r>
          </a:p>
          <a:p>
            <a:pPr marL="36900" indent="0">
              <a:buNone/>
            </a:pPr>
            <a:r>
              <a:rPr lang="tr-TR" dirty="0"/>
              <a:t>Kullanıcı ve bilgisayar düzeyleri kavramsal ve fiziksel düzeyler, bu düzeylerdeki şemalarda kavramsal şema ve iç şema olarak </a:t>
            </a:r>
            <a:r>
              <a:rPr lang="tr-TR" dirty="0" err="1"/>
              <a:t>anılır.Kavramsal</a:t>
            </a:r>
            <a:r>
              <a:rPr lang="tr-TR" dirty="0"/>
              <a:t> ve fiziksel şemalar farklı anlayışlarda oldukları için hitap edecekleri veri modelleri </a:t>
            </a:r>
            <a:r>
              <a:rPr lang="tr-TR" dirty="0" err="1"/>
              <a:t>farklıdır.her</a:t>
            </a:r>
            <a:r>
              <a:rPr lang="tr-TR" dirty="0"/>
              <a:t> iki düzeyde kullanılan veri modelleri gelişmiştir.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21C874F-2741-2707-AA13-6AF0D1245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305" y="3954220"/>
            <a:ext cx="2287775" cy="274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33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0DA27F-E60D-ADE7-DDED-FE2357180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tr-TR" dirty="0"/>
              <a:t>Geleneksel veri tabanı kullanıcı düzeyinden fiziksel düzeye </a:t>
            </a:r>
            <a:r>
              <a:rPr lang="tr-TR" dirty="0" err="1"/>
              <a:t>doğrudur.Kavramsal</a:t>
            </a:r>
            <a:r>
              <a:rPr lang="tr-TR" dirty="0"/>
              <a:t> şema kullanıcı için </a:t>
            </a:r>
            <a:r>
              <a:rPr lang="tr-TR" dirty="0" err="1"/>
              <a:t>veritabanı</a:t>
            </a:r>
            <a:r>
              <a:rPr lang="tr-TR" dirty="0"/>
              <a:t> yapısını </a:t>
            </a:r>
            <a:r>
              <a:rPr lang="tr-TR" dirty="0" err="1"/>
              <a:t>tanımlar.Kavramsal</a:t>
            </a:r>
            <a:r>
              <a:rPr lang="tr-TR" dirty="0"/>
              <a:t> şema fiziksel depo yapılarına girmeden varlıkları , veri tipler, varlıkla arasındaki ilişki gibi şeyler üzerinde </a:t>
            </a:r>
            <a:r>
              <a:rPr lang="tr-TR" dirty="0" err="1"/>
              <a:t>yoğunlaşır.Yani</a:t>
            </a:r>
            <a:r>
              <a:rPr lang="tr-TR" dirty="0"/>
              <a:t> kavramsal şema yüksek düzeyli tanımlamadır.</a:t>
            </a:r>
          </a:p>
          <a:p>
            <a:endParaRPr lang="tr-TR" dirty="0"/>
          </a:p>
          <a:p>
            <a:pPr marL="36900" indent="0">
              <a:buNone/>
            </a:pPr>
            <a:r>
              <a:rPr lang="tr-TR" dirty="0"/>
              <a:t>Geleneksel veri tabanı </a:t>
            </a:r>
            <a:r>
              <a:rPr lang="tr-TR" dirty="0" err="1"/>
              <a:t>tasarımda,kavramsal</a:t>
            </a:r>
            <a:r>
              <a:rPr lang="tr-TR" dirty="0"/>
              <a:t> tasarım sonraki adım bir veri tabanı yönetim sistemini </a:t>
            </a:r>
            <a:r>
              <a:rPr lang="tr-TR" dirty="0" err="1"/>
              <a:t>seçmektir.Kavramsal</a:t>
            </a:r>
            <a:r>
              <a:rPr lang="tr-TR" dirty="0"/>
              <a:t> veri modelinde şema veri </a:t>
            </a:r>
            <a:r>
              <a:rPr lang="tr-TR" dirty="0" err="1"/>
              <a:t>tabanı,yönetim</a:t>
            </a:r>
            <a:r>
              <a:rPr lang="tr-TR" dirty="0"/>
              <a:t> sistemini veri modelinde yeniden </a:t>
            </a:r>
            <a:r>
              <a:rPr lang="tr-TR" dirty="0" err="1"/>
              <a:t>tanımlamalıdır.Burdaki</a:t>
            </a:r>
            <a:r>
              <a:rPr lang="tr-TR" dirty="0"/>
              <a:t> işlem iki veri modeli arası </a:t>
            </a:r>
            <a:r>
              <a:rPr lang="tr-TR" dirty="0" err="1"/>
              <a:t>dönüşümdür.Buna</a:t>
            </a:r>
            <a:r>
              <a:rPr lang="tr-TR" dirty="0"/>
              <a:t> da mantıksal veri tabanı tasarımı denir.</a:t>
            </a:r>
          </a:p>
        </p:txBody>
      </p:sp>
    </p:spTree>
    <p:extLst>
      <p:ext uri="{BB962C8B-B14F-4D97-AF65-F5344CB8AC3E}">
        <p14:creationId xmlns:p14="http://schemas.microsoft.com/office/powerpoint/2010/main" val="120326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DCAF14-D51B-EC99-7878-25D0614D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İlişkisel ve ilişkisel olmayan veri tabanı sistemleri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F38F5B-7B36-7E2F-A7B0-4FEBA19BA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tr-TR" dirty="0"/>
              <a:t>İlişkisel veri </a:t>
            </a:r>
            <a:r>
              <a:rPr lang="tr-TR" dirty="0" err="1"/>
              <a:t>tabanı:Satır</a:t>
            </a:r>
            <a:r>
              <a:rPr lang="tr-TR" dirty="0"/>
              <a:t> ve sütunlardan meydana gelen tablolardan </a:t>
            </a:r>
            <a:r>
              <a:rPr lang="tr-TR" dirty="0" err="1"/>
              <a:t>oluşur.Veri</a:t>
            </a:r>
            <a:r>
              <a:rPr lang="tr-TR" dirty="0"/>
              <a:t> tabanı ilişkisi için en az 2 tablo lazımdır ve verilerin birbirleriyle ilişkili olması lazım.</a:t>
            </a:r>
          </a:p>
          <a:p>
            <a:pPr marL="36900" indent="0">
              <a:buNone/>
            </a:pPr>
            <a:r>
              <a:rPr lang="tr-TR" dirty="0" err="1"/>
              <a:t>ACID:İlişkisel</a:t>
            </a:r>
            <a:r>
              <a:rPr lang="tr-TR" dirty="0"/>
              <a:t> veri tabanı sistemlerinde sağlanan temel özellikler</a:t>
            </a:r>
          </a:p>
          <a:p>
            <a:pPr marL="36900" indent="0">
              <a:buNone/>
            </a:pPr>
            <a:r>
              <a:rPr lang="tr-TR" dirty="0"/>
              <a:t>•Bölünmezlik</a:t>
            </a:r>
          </a:p>
          <a:p>
            <a:pPr marL="36900" indent="0">
              <a:buNone/>
            </a:pPr>
            <a:r>
              <a:rPr lang="tr-TR" dirty="0"/>
              <a:t>•Tutarlılık</a:t>
            </a:r>
          </a:p>
          <a:p>
            <a:pPr marL="36900" indent="0">
              <a:buNone/>
            </a:pPr>
            <a:r>
              <a:rPr lang="tr-TR" dirty="0"/>
              <a:t>•İzolasyon</a:t>
            </a:r>
          </a:p>
          <a:p>
            <a:pPr marL="36900" indent="0">
              <a:buNone/>
            </a:pPr>
            <a:r>
              <a:rPr lang="tr-TR" dirty="0"/>
              <a:t>•Dayanıklılık</a:t>
            </a:r>
          </a:p>
        </p:txBody>
      </p:sp>
    </p:spTree>
    <p:extLst>
      <p:ext uri="{BB962C8B-B14F-4D97-AF65-F5344CB8AC3E}">
        <p14:creationId xmlns:p14="http://schemas.microsoft.com/office/powerpoint/2010/main" val="163643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93D9D2-827E-68A6-C065-BE70A20DC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02673"/>
            <a:ext cx="10353762" cy="5388528"/>
          </a:xfrm>
        </p:spPr>
        <p:txBody>
          <a:bodyPr/>
          <a:lstStyle/>
          <a:p>
            <a:pPr marL="36900" indent="0">
              <a:buNone/>
            </a:pPr>
            <a:r>
              <a:rPr lang="tr-TR" dirty="0"/>
              <a:t>İlişkisel olmayan veri tabanı: Yatay olarak ölçeklendirilen bir veri depolama </a:t>
            </a:r>
            <a:r>
              <a:rPr lang="tr-TR" dirty="0" err="1"/>
              <a:t>sistemidir.ölçek</a:t>
            </a:r>
            <a:r>
              <a:rPr lang="tr-TR" dirty="0"/>
              <a:t> sorununa en iyi cevap veren </a:t>
            </a:r>
            <a:r>
              <a:rPr lang="tr-TR" dirty="0" err="1"/>
              <a:t>veritabanıdır.İlişkisel</a:t>
            </a:r>
            <a:r>
              <a:rPr lang="tr-TR" dirty="0"/>
              <a:t> veri tabanı kullanıcılar </a:t>
            </a:r>
            <a:r>
              <a:rPr lang="tr-TR" dirty="0" err="1"/>
              <a:t>NoSQL</a:t>
            </a:r>
            <a:r>
              <a:rPr lang="tr-TR" dirty="0"/>
              <a:t> e geçme nedenleri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36900" indent="0">
              <a:buNone/>
            </a:pPr>
            <a:r>
              <a:rPr lang="tr-TR" dirty="0"/>
              <a:t>İlişkisel yerine </a:t>
            </a:r>
            <a:r>
              <a:rPr lang="tr-TR" dirty="0" err="1"/>
              <a:t>NoSQL</a:t>
            </a:r>
            <a:r>
              <a:rPr lang="tr-TR" dirty="0"/>
              <a:t> tercihini </a:t>
            </a:r>
            <a:r>
              <a:rPr lang="tr-TR" dirty="0" err="1"/>
              <a:t>özelllikler</a:t>
            </a:r>
            <a:r>
              <a:rPr lang="tr-TR" dirty="0"/>
              <a:t> hız ve yatay büyüme ile gereksiz ek maliyetten kurtarmaya dayanmaktır.</a:t>
            </a:r>
          </a:p>
          <a:p>
            <a:pPr marL="3690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E73BE33-24AD-3972-BE87-4C1BAB051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878" y="1303072"/>
            <a:ext cx="3130721" cy="19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0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8F1C8F-56F7-53C5-9E82-8F127FA78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94951"/>
            <a:ext cx="10353762" cy="5296250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tr-TR" dirty="0"/>
              <a:t>BASE:</a:t>
            </a:r>
          </a:p>
          <a:p>
            <a:pPr marL="36900" indent="0">
              <a:buNone/>
            </a:pPr>
            <a:r>
              <a:rPr lang="tr-TR" dirty="0"/>
              <a:t>•kolay ulaşılabilirlik</a:t>
            </a:r>
          </a:p>
          <a:p>
            <a:pPr marL="36900" indent="0">
              <a:buNone/>
            </a:pPr>
            <a:r>
              <a:rPr lang="tr-TR" dirty="0"/>
              <a:t>•Esnek durum</a:t>
            </a:r>
          </a:p>
          <a:p>
            <a:pPr marL="36900" indent="0">
              <a:buNone/>
            </a:pPr>
            <a:r>
              <a:rPr lang="tr-TR" dirty="0"/>
              <a:t>•Eninde sonunda tutarlı</a:t>
            </a:r>
          </a:p>
          <a:p>
            <a:pPr marL="36900" indent="0">
              <a:buNone/>
            </a:pPr>
            <a:endParaRPr lang="tr-TR" dirty="0"/>
          </a:p>
          <a:p>
            <a:pPr marL="36900" indent="0">
              <a:buNone/>
            </a:pPr>
            <a:r>
              <a:rPr lang="tr-TR" dirty="0"/>
              <a:t>                                  </a:t>
            </a:r>
            <a:r>
              <a:rPr lang="tr-TR" dirty="0" err="1"/>
              <a:t>Veritabanı</a:t>
            </a:r>
            <a:r>
              <a:rPr lang="tr-TR" dirty="0"/>
              <a:t> mimarilerinin performans karşılaştırılması</a:t>
            </a:r>
          </a:p>
          <a:p>
            <a:pPr marL="36900" indent="0">
              <a:buNone/>
            </a:pPr>
            <a:endParaRPr lang="tr-TR" dirty="0"/>
          </a:p>
          <a:p>
            <a:pPr marL="36900" indent="0">
              <a:buNone/>
            </a:pPr>
            <a:r>
              <a:rPr lang="tr-TR" dirty="0"/>
              <a:t>MySQL ve </a:t>
            </a:r>
            <a:r>
              <a:rPr lang="tr-TR" dirty="0" err="1"/>
              <a:t>MongoDB</a:t>
            </a:r>
            <a:r>
              <a:rPr lang="tr-TR" dirty="0"/>
              <a:t> veri tabanı sistemlerin performans ve yatay ölçeklenebilirlik incelenmesi için aşağıdaki işlemleri yapılmalı</a:t>
            </a:r>
          </a:p>
          <a:p>
            <a:pPr marL="36900" indent="0">
              <a:buNone/>
            </a:pPr>
            <a:r>
              <a:rPr lang="tr-TR" dirty="0"/>
              <a:t>Veri tabanı sunucu </a:t>
            </a:r>
            <a:r>
              <a:rPr lang="tr-TR" dirty="0" err="1"/>
              <a:t>sistmeleri</a:t>
            </a:r>
            <a:r>
              <a:rPr lang="tr-TR" dirty="0"/>
              <a:t> ve özellikleri belirlenmesi</a:t>
            </a:r>
          </a:p>
          <a:p>
            <a:pPr marL="36900" indent="0">
              <a:buNone/>
            </a:pPr>
            <a:r>
              <a:rPr lang="tr-TR" dirty="0"/>
              <a:t>Veri tabanı şemaları oluşturulması</a:t>
            </a:r>
          </a:p>
          <a:p>
            <a:pPr marL="36900" indent="0">
              <a:buNone/>
            </a:pPr>
            <a:r>
              <a:rPr lang="tr-TR" dirty="0"/>
              <a:t>Sorguların belirlenmesi</a:t>
            </a:r>
          </a:p>
          <a:p>
            <a:pPr marL="36900" indent="0">
              <a:buNone/>
            </a:pPr>
            <a:r>
              <a:rPr lang="tr-TR" dirty="0"/>
              <a:t>Veri tabanı şemaları oluşturulması</a:t>
            </a:r>
          </a:p>
          <a:p>
            <a:pPr marL="36900" indent="0">
              <a:buNone/>
            </a:pPr>
            <a:r>
              <a:rPr lang="tr-TR" dirty="0"/>
              <a:t>Sorguların belirlenmesi</a:t>
            </a:r>
          </a:p>
          <a:p>
            <a:pPr marL="36900" indent="0">
              <a:buNone/>
            </a:pPr>
            <a:r>
              <a:rPr lang="tr-TR" dirty="0" err="1"/>
              <a:t>Veritabanı</a:t>
            </a:r>
            <a:r>
              <a:rPr lang="tr-TR" dirty="0"/>
              <a:t> ayarları yapılması</a:t>
            </a:r>
          </a:p>
          <a:p>
            <a:pPr marL="36900" indent="0">
              <a:buNone/>
            </a:pPr>
            <a:r>
              <a:rPr lang="tr-TR" dirty="0"/>
              <a:t>Ölçümlerin ve ölçülen metrikleri bilgileri</a:t>
            </a:r>
          </a:p>
          <a:p>
            <a:pPr marL="36900" indent="0">
              <a:buNone/>
            </a:pPr>
            <a:r>
              <a:rPr lang="tr-TR" dirty="0"/>
              <a:t>Performans analizi ve sonuçları</a:t>
            </a:r>
          </a:p>
        </p:txBody>
      </p:sp>
    </p:spTree>
    <p:extLst>
      <p:ext uri="{BB962C8B-B14F-4D97-AF65-F5344CB8AC3E}">
        <p14:creationId xmlns:p14="http://schemas.microsoft.com/office/powerpoint/2010/main" val="79670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6A555A-7BEB-312E-E8FC-1E835497C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20785"/>
            <a:ext cx="10353762" cy="5170415"/>
          </a:xfrm>
        </p:spPr>
        <p:txBody>
          <a:bodyPr/>
          <a:lstStyle/>
          <a:p>
            <a:pPr marL="36900" indent="0">
              <a:buNone/>
            </a:pPr>
            <a:r>
              <a:rPr lang="tr-TR" dirty="0" err="1"/>
              <a:t>Veritabanı</a:t>
            </a:r>
            <a:r>
              <a:rPr lang="tr-TR" dirty="0"/>
              <a:t> şeması:2 farklı şema </a:t>
            </a:r>
            <a:r>
              <a:rPr lang="tr-TR" dirty="0" err="1"/>
              <a:t>tasarlanmıştır.Bir</a:t>
            </a:r>
            <a:r>
              <a:rPr lang="tr-TR" dirty="0"/>
              <a:t> müzik uygulaması için Tablolar arasında herhangi bir veri tekrarını ortadan kaldırmak için normalizasyon değerlendirmesi sağlanmış.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987E11D-BDF9-F913-EBB4-38DC969C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24" y="1744771"/>
            <a:ext cx="5006774" cy="320067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2F7B0EB-1B85-C5F4-E892-BDE2C92D8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347" y="1744771"/>
            <a:ext cx="4854361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3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EE1B5C-0601-7819-77F2-3B1D20C7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C8DCE1-A7FA-4FCD-54BB-CBACE51D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tr-TR" dirty="0"/>
              <a:t>Veri tabanı sorguları : 3 farklı </a:t>
            </a:r>
            <a:r>
              <a:rPr lang="tr-TR" dirty="0" err="1"/>
              <a:t>veritabanı</a:t>
            </a:r>
            <a:r>
              <a:rPr lang="tr-TR" dirty="0"/>
              <a:t> sorgusu</a:t>
            </a:r>
          </a:p>
          <a:p>
            <a:pPr marL="36900" indent="0">
              <a:buNone/>
            </a:pPr>
            <a:r>
              <a:rPr lang="tr-TR" dirty="0"/>
              <a:t>•</a:t>
            </a:r>
            <a:r>
              <a:rPr lang="tr-TR" dirty="0" err="1"/>
              <a:t>Select:basit</a:t>
            </a:r>
            <a:endParaRPr lang="tr-TR" dirty="0"/>
          </a:p>
          <a:p>
            <a:pPr marL="36900" indent="0">
              <a:buNone/>
            </a:pPr>
            <a:r>
              <a:rPr lang="tr-TR" dirty="0"/>
              <a:t>•</a:t>
            </a:r>
            <a:r>
              <a:rPr lang="tr-TR" dirty="0" err="1"/>
              <a:t>inner</a:t>
            </a:r>
            <a:r>
              <a:rPr lang="tr-TR" dirty="0"/>
              <a:t> </a:t>
            </a:r>
            <a:r>
              <a:rPr lang="tr-TR" dirty="0" err="1"/>
              <a:t>join:karmaşık</a:t>
            </a:r>
            <a:endParaRPr lang="tr-TR" dirty="0"/>
          </a:p>
          <a:p>
            <a:pPr marL="36900" indent="0">
              <a:buNone/>
            </a:pPr>
            <a:r>
              <a:rPr lang="tr-TR" dirty="0"/>
              <a:t>•</a:t>
            </a:r>
            <a:r>
              <a:rPr lang="tr-TR" dirty="0" err="1"/>
              <a:t>select</a:t>
            </a:r>
            <a:r>
              <a:rPr lang="tr-TR" dirty="0"/>
              <a:t> </a:t>
            </a:r>
            <a:r>
              <a:rPr lang="tr-TR" dirty="0" err="1"/>
              <a:t>join</a:t>
            </a:r>
            <a:r>
              <a:rPr lang="tr-TR" dirty="0"/>
              <a:t> </a:t>
            </a:r>
            <a:r>
              <a:rPr lang="tr-TR" dirty="0" err="1"/>
              <a:t>inner</a:t>
            </a:r>
            <a:r>
              <a:rPr lang="tr-TR" dirty="0"/>
              <a:t> </a:t>
            </a:r>
            <a:r>
              <a:rPr lang="tr-TR" dirty="0" err="1"/>
              <a:t>join</a:t>
            </a:r>
            <a:r>
              <a:rPr lang="tr-TR" dirty="0"/>
              <a:t> ve </a:t>
            </a:r>
            <a:r>
              <a:rPr lang="tr-TR" dirty="0" err="1"/>
              <a:t>where:detaylı</a:t>
            </a:r>
            <a:r>
              <a:rPr lang="tr-TR" dirty="0"/>
              <a:t> karmaşık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AFDA879-8D12-A6F9-4C60-D077A768E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00" y="3680277"/>
            <a:ext cx="4549534" cy="211092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2518947-CB87-420B-B5AF-B779D989B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042" y="3626932"/>
            <a:ext cx="4595258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54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E470F7-537A-F74F-E1D6-852B2B3B9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85895"/>
            <a:ext cx="10353762" cy="5405306"/>
          </a:xfrm>
        </p:spPr>
        <p:txBody>
          <a:bodyPr/>
          <a:lstStyle/>
          <a:p>
            <a:pPr marL="36900" indent="0">
              <a:buNone/>
            </a:pPr>
            <a:r>
              <a:rPr lang="tr-TR" dirty="0"/>
              <a:t>Ölçümler: zaman ölçümleri </a:t>
            </a:r>
            <a:r>
              <a:rPr lang="tr-TR" dirty="0" err="1"/>
              <a:t>önemli.Zaman</a:t>
            </a:r>
            <a:r>
              <a:rPr lang="tr-TR" dirty="0"/>
              <a:t>  ölçümleri için 3 yöntem</a:t>
            </a:r>
          </a:p>
          <a:p>
            <a:endParaRPr lang="tr-TR" dirty="0"/>
          </a:p>
          <a:p>
            <a:pPr marL="36900" indent="0">
              <a:buNone/>
            </a:pPr>
            <a:r>
              <a:rPr lang="tr-TR" dirty="0"/>
              <a:t>•</a:t>
            </a:r>
            <a:r>
              <a:rPr lang="tr-TR" dirty="0" err="1"/>
              <a:t>clock</a:t>
            </a:r>
            <a:r>
              <a:rPr lang="tr-TR" dirty="0"/>
              <a:t>() </a:t>
            </a:r>
            <a:r>
              <a:rPr lang="tr-TR" dirty="0" err="1"/>
              <a:t>fonksiynu</a:t>
            </a:r>
            <a:r>
              <a:rPr lang="tr-TR" dirty="0"/>
              <a:t> ile CPU üzerinde zaman sonuçları elde etmek</a:t>
            </a:r>
          </a:p>
          <a:p>
            <a:pPr marL="36900" indent="0">
              <a:buNone/>
            </a:pPr>
            <a:r>
              <a:rPr lang="tr-TR" dirty="0"/>
              <a:t>•Çok hassas sonuçlar veren </a:t>
            </a:r>
            <a:r>
              <a:rPr lang="tr-TR" dirty="0" err="1"/>
              <a:t>Gettimeofday</a:t>
            </a:r>
            <a:r>
              <a:rPr lang="tr-TR" dirty="0"/>
              <a:t>() fonksiyonu</a:t>
            </a:r>
          </a:p>
          <a:p>
            <a:pPr marL="36900" indent="0">
              <a:buNone/>
            </a:pPr>
            <a:r>
              <a:rPr lang="tr-TR" dirty="0"/>
              <a:t>•</a:t>
            </a:r>
            <a:r>
              <a:rPr lang="tr-TR" dirty="0" err="1"/>
              <a:t>Slow</a:t>
            </a:r>
            <a:r>
              <a:rPr lang="tr-TR" dirty="0"/>
              <a:t> Query Log(yavaş sorgu kaydı):her veri tabanı zamanını ölçmek için kendi yöntemini </a:t>
            </a:r>
            <a:r>
              <a:rPr lang="tr-TR" dirty="0" err="1"/>
              <a:t>sunar.Formül</a:t>
            </a:r>
            <a:r>
              <a:rPr lang="tr-TR" dirty="0"/>
              <a:t> sorguları (foto)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D201C1E-526A-5A84-CCE7-06E51DE6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432" y="3233825"/>
            <a:ext cx="4359018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9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410C8E-80F9-FF88-813A-A1A50A98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96287"/>
            <a:ext cx="10353762" cy="5094914"/>
          </a:xfrm>
        </p:spPr>
        <p:txBody>
          <a:bodyPr/>
          <a:lstStyle/>
          <a:p>
            <a:endParaRPr lang="tr-TR" dirty="0"/>
          </a:p>
          <a:p>
            <a:pPr marL="36900" indent="0">
              <a:buNone/>
            </a:pPr>
            <a:r>
              <a:rPr lang="tr-TR" dirty="0"/>
              <a:t>Analiz ve </a:t>
            </a:r>
            <a:r>
              <a:rPr lang="tr-TR" dirty="0" err="1"/>
              <a:t>sonuçlar:Öncelikleri</a:t>
            </a:r>
            <a:r>
              <a:rPr lang="tr-TR" dirty="0"/>
              <a:t> veri tabanlarının farklı sorgu türlerine nasıl yanıt verdiği şekillerle gösterilmiştir.</a:t>
            </a:r>
          </a:p>
          <a:p>
            <a:pPr marL="36900" indent="0">
              <a:buNone/>
            </a:pPr>
            <a:r>
              <a:rPr lang="tr-TR" dirty="0"/>
              <a:t>şekil 6.3 de MySQL ve </a:t>
            </a:r>
            <a:r>
              <a:rPr lang="tr-TR" dirty="0" err="1"/>
              <a:t>MongoDB</a:t>
            </a:r>
            <a:r>
              <a:rPr lang="tr-TR" dirty="0"/>
              <a:t> basit sorgu yapılmıştır.</a:t>
            </a:r>
          </a:p>
          <a:p>
            <a:pPr marL="3690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A0CC36B-D4CC-B620-6323-F5AA927A6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83" y="2902971"/>
            <a:ext cx="4419983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1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88647C-E4A7-9C38-E512-AD464934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87897"/>
            <a:ext cx="10353762" cy="5629013"/>
          </a:xfrm>
        </p:spPr>
        <p:txBody>
          <a:bodyPr/>
          <a:lstStyle/>
          <a:p>
            <a:pPr marL="36900" indent="0">
              <a:buNone/>
            </a:pPr>
            <a:r>
              <a:rPr lang="tr-TR" dirty="0"/>
              <a:t>Bilişim sistemi , organizasyonlarda karar verme aşamasına kadar bilgiyi toplamak , düzenlemek , işlemek ve saklamak olarak tanımlanabilir.</a:t>
            </a:r>
          </a:p>
          <a:p>
            <a:pPr marL="36900" indent="0">
              <a:buNone/>
            </a:pPr>
            <a:r>
              <a:rPr lang="tr-TR" dirty="0"/>
              <a:t>Bilgiyi üretmek için 3 aktivite : Girdi, işlem ,çıktı</a:t>
            </a:r>
          </a:p>
          <a:p>
            <a:pPr marL="36900" indent="0">
              <a:buNone/>
            </a:pPr>
            <a:r>
              <a:rPr lang="tr-TR" dirty="0"/>
              <a:t> 	Girdi: Ham bilgileri toplamak. </a:t>
            </a:r>
          </a:p>
          <a:p>
            <a:pPr marL="36900" indent="0">
              <a:buNone/>
            </a:pPr>
            <a:r>
              <a:rPr lang="tr-TR" dirty="0"/>
              <a:t> 	İşlem: Ham bilgiyi anlamlı hale getirmek .</a:t>
            </a:r>
          </a:p>
          <a:p>
            <a:pPr marL="36900" indent="0">
              <a:buNone/>
            </a:pPr>
            <a:r>
              <a:rPr lang="tr-TR" dirty="0"/>
              <a:t> 	Çıktı: işlenmiş bilgiyi kullanılacak olan aktivitelere aktarır.</a:t>
            </a:r>
          </a:p>
          <a:p>
            <a:pPr marL="36900" indent="0">
              <a:buNone/>
            </a:pPr>
            <a:r>
              <a:rPr lang="tr-TR" dirty="0"/>
              <a:t>Veri tabanı: kullanım amacına uygun olarak düzenlemiş veriler topluluğu ,gerçekte var olan ve birbirleriyle ilişkisi olan nesneleri ve ilişkileri modeller.</a:t>
            </a:r>
          </a:p>
          <a:p>
            <a:pPr marL="3690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9737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045A0E-DD2A-5F82-A9C6-B47DBE1A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2F43ED9-C53C-8C1F-43F6-5C71D3B53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597" y="337917"/>
            <a:ext cx="4419983" cy="288823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CF4E5A3-962E-2C82-9974-18605D6C9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302" y="357628"/>
            <a:ext cx="4656223" cy="288823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34A2739-F030-C28A-6C27-0BF7D61A3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925" y="3360170"/>
            <a:ext cx="4473328" cy="288823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FA3C3381-3D99-E4AC-2CDB-BCCDE02F3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302" y="3360170"/>
            <a:ext cx="4610500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57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839530-1B9C-3DD7-A8D2-83800E19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919DA09-5E39-E225-C2DA-0DCD269A9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032" y="557458"/>
            <a:ext cx="4298428" cy="2805327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AF1EF21-6987-F09E-64C9-BBA667C3C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542" y="609601"/>
            <a:ext cx="4022835" cy="280532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B1D27A1-C824-7FB5-30ED-6D231D1C5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032" y="3551485"/>
            <a:ext cx="4298427" cy="299053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B05237BC-22D2-9322-BC36-BF97D400A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542" y="3630363"/>
            <a:ext cx="4022835" cy="285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21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581C54-AB3A-17DE-422E-4D267C32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CAEDAB4-BED7-5D0C-9AAA-3BE05F0B3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227" y="609600"/>
            <a:ext cx="3396679" cy="2258586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A911A27-09A0-1EA1-FB51-EBD83CC4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43" y="609600"/>
            <a:ext cx="4172582" cy="225858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8C15472-EF09-D972-7857-9FD8B5827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84" y="3429000"/>
            <a:ext cx="2659864" cy="266432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4CD0D03-10E3-9BE0-673F-B7732CDBB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144" y="3428999"/>
            <a:ext cx="3621064" cy="271666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D7182903-728F-0DC7-B6FE-97408DD57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309" y="3428998"/>
            <a:ext cx="2543007" cy="271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3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38B6C2-672D-35ED-3856-4A5A26844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55165"/>
            <a:ext cx="10353762" cy="4736035"/>
          </a:xfrm>
        </p:spPr>
        <p:txBody>
          <a:bodyPr/>
          <a:lstStyle/>
          <a:p>
            <a:pPr marL="36900" indent="0">
              <a:buNone/>
            </a:pPr>
            <a:r>
              <a:rPr lang="tr-TR" dirty="0"/>
              <a:t> VTYS(veri tabanı yönetim sistemi) aynı anda birden çok bağlantı sağlar. Bu sistemler VTY bir parçası olarak verinin işlevselliğini yönlendiren kurallar sistemidir.</a:t>
            </a:r>
          </a:p>
          <a:p>
            <a:pPr marL="3690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2198CBE-2605-4D75-0CA8-94D4D3ECD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611" y="1947720"/>
            <a:ext cx="3347701" cy="385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6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315AE3-654F-FBBB-5262-F952D8B4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95619"/>
            <a:ext cx="10353762" cy="5195582"/>
          </a:xfrm>
        </p:spPr>
        <p:txBody>
          <a:bodyPr/>
          <a:lstStyle/>
          <a:p>
            <a:pPr marL="36900" indent="0">
              <a:buNone/>
            </a:pPr>
            <a:r>
              <a:rPr lang="tr-TR" dirty="0"/>
              <a:t>Veri tabanı modelleri 8 kategoriye ayrılır.</a:t>
            </a:r>
          </a:p>
          <a:p>
            <a:pPr marL="36900" indent="0">
              <a:buNone/>
            </a:pPr>
            <a:r>
              <a:rPr lang="tr-TR" dirty="0"/>
              <a:t>1. Düz model veya tablo modeli : İki boyutlu veri gruplarından oluşur. Sütunlar benzer özellik , satırlar da veri grupları yer alır.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2D51EAD-CD7F-73F0-219A-BE0771EE7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85" y="2290194"/>
            <a:ext cx="6744749" cy="21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3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D0F47A-01D9-88C5-D6BE-8EF014A1C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46621"/>
            <a:ext cx="10353762" cy="5044580"/>
          </a:xfrm>
        </p:spPr>
        <p:txBody>
          <a:bodyPr/>
          <a:lstStyle/>
          <a:p>
            <a:pPr marL="36900" indent="0">
              <a:buNone/>
            </a:pPr>
            <a:r>
              <a:rPr lang="tr-TR" dirty="0"/>
              <a:t>2.Hiyerarşık veri modeli: veri tabanın depoladığı yapısal verilere kayıt denir . Kayıtlar ağaç şeklinde yukarıdan aşağıyadır . Kök ilk kayıttır ve çocuk kayıtları vardır . Kök hariç bütün kayıtların ebeveyni olur.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BAFD8B5-1DFF-7503-4E48-AA2B7C708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484" y="2260828"/>
            <a:ext cx="6340792" cy="342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2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8C69D8-CCB1-C507-7E7B-045E10E3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20785"/>
            <a:ext cx="10353762" cy="5170415"/>
          </a:xfrm>
        </p:spPr>
        <p:txBody>
          <a:bodyPr/>
          <a:lstStyle/>
          <a:p>
            <a:pPr marL="36900" indent="0">
              <a:buNone/>
            </a:pPr>
            <a:r>
              <a:rPr lang="tr-TR" dirty="0"/>
              <a:t>3.Ağ veri modeli: Hiyerarşiğin gelişmiş hali . bir veri doğal olarak başka veriler ile ilişkili olması . Ağın hiyerarşiden farkı üç düğümün üç düğüme işaret edebilmesidir. Böylece bire çok yanında çoğa çok ilişkiler de modellenebilir . Bu da veri tekrarını azaltır.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34C35C2-EE12-91CC-90B9-60FF36945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036" y="2364412"/>
            <a:ext cx="6214291" cy="303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2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9D7BA8-C373-D8A7-6534-5F8DB7E38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1"/>
            <a:ext cx="10353762" cy="4876800"/>
          </a:xfrm>
        </p:spPr>
        <p:txBody>
          <a:bodyPr/>
          <a:lstStyle/>
          <a:p>
            <a:pPr marL="36900" indent="0">
              <a:buNone/>
            </a:pPr>
            <a:r>
              <a:rPr lang="tr-TR" dirty="0"/>
              <a:t>4.İlişkisel veri modeli : Temel kavram ilişki , veri içerisinde ilişkiler modellenir . Kavramsal olarak satır ve sütunlardan oluşan iki boyutlu tablolarla verilir . Veri tabanından her tablo için bir dosya olur her satır ilişkili veri topluluğudur 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75B8339-E106-B548-81AA-139AE098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180" y="2447874"/>
            <a:ext cx="6788324" cy="28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9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8A5B41-4932-97A8-B61F-B10BDB63A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73791"/>
            <a:ext cx="10353762" cy="4717409"/>
          </a:xfrm>
        </p:spPr>
        <p:txBody>
          <a:bodyPr/>
          <a:lstStyle/>
          <a:p>
            <a:pPr marL="36900" indent="0">
              <a:buNone/>
            </a:pPr>
            <a:r>
              <a:rPr lang="tr-TR" dirty="0"/>
              <a:t>5.Nesne yönelimli veri modeli: Nesne yönelimli programlamaya dayanan veri modeli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F00E869-FE67-9ADC-7499-12E4D9E03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479" y="2435883"/>
            <a:ext cx="6861874" cy="244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6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FE297E-00BA-A70C-4C0A-2EC2756B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95619"/>
            <a:ext cx="10353762" cy="5195582"/>
          </a:xfrm>
        </p:spPr>
        <p:txBody>
          <a:bodyPr/>
          <a:lstStyle/>
          <a:p>
            <a:pPr marL="36900" indent="0">
              <a:buNone/>
            </a:pPr>
            <a:r>
              <a:rPr lang="tr-TR" dirty="0"/>
              <a:t>6.Nesne ilişkisel veri </a:t>
            </a:r>
            <a:r>
              <a:rPr lang="tr-TR" dirty="0" err="1"/>
              <a:t>modeli:İlişkiler</a:t>
            </a:r>
            <a:r>
              <a:rPr lang="tr-TR" dirty="0"/>
              <a:t> nesne yönelimli özellik içerir.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1A2DCDF-84A9-2981-5635-CA6C4C724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441" y="1960967"/>
            <a:ext cx="6022720" cy="337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35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TM04033929[[fn=Kurşun Rengi]]</Template>
  <TotalTime>98</TotalTime>
  <Words>869</Words>
  <Application>Microsoft Office PowerPoint</Application>
  <PresentationFormat>Geniş ekran</PresentationFormat>
  <Paragraphs>69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5" baseType="lpstr">
      <vt:lpstr>Calisto MT</vt:lpstr>
      <vt:lpstr>Wingdings 2</vt:lpstr>
      <vt:lpstr>Kurşun Rengi</vt:lpstr>
      <vt:lpstr>             İlişkisel ve İlişkisel Olmayan (NoSQL) Veri Tabanı Sistemleri Mimari Performansının Yönetim Bilişim Sistemleri Kapsamında İncelenmesi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Veri tabanı tasarımı</vt:lpstr>
      <vt:lpstr>PowerPoint Sunusu</vt:lpstr>
      <vt:lpstr>İlişkisel ve ilişkisel olmayan veri tabanı sistemleri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İlişkisel ve İlişkisel Olmayan (NoSQL) Veri Tabanı Sistemleri Mimari Performansının Yönetim Bilişim Sistemleri Kapsamında İncelenmesi</dc:title>
  <dc:creator>Yağız Aykut</dc:creator>
  <cp:lastModifiedBy>Yağız Aykut</cp:lastModifiedBy>
  <cp:revision>1</cp:revision>
  <dcterms:created xsi:type="dcterms:W3CDTF">2024-03-19T16:50:34Z</dcterms:created>
  <dcterms:modified xsi:type="dcterms:W3CDTF">2024-03-19T18:29:22Z</dcterms:modified>
</cp:coreProperties>
</file>