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6" r:id="rId11"/>
    <p:sldId id="267" r:id="rId12"/>
    <p:sldId id="269" r:id="rId13"/>
    <p:sldId id="270" r:id="rId14"/>
    <p:sldId id="271" r:id="rId15"/>
    <p:sldId id="28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  <p:ext uri="{1BD7E111-0CB8-44D6-8891-C1BB2F81B7CC}">
      <p1710:readonlyRecommended xmlns=""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B998DCD6-5CBC-4764-91DE-F073B823C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34887FFE-6DCE-4A11-A5B9-201161787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79169326-69E4-42F5-BE8B-48299695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DC6E-CB02-4267-9859-959720AB3C85}" type="datetimeFigureOut">
              <a:rPr lang="tr-TR" smtClean="0"/>
              <a:pPr/>
              <a:t>31.12.2020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B5E6E4C5-A297-4341-B6D0-774EFC15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B47CFFE0-ACC9-48D1-B39B-CA205068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7836-4735-4BE6-B6F1-14B40E0EF3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2004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284990F2-19D9-4163-989F-6EB73435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F1E1E5B8-1DE3-42B1-9C68-99FEB05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88001DF4-0102-442B-956E-FA42A8FF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DC6E-CB02-4267-9859-959720AB3C85}" type="datetimeFigureOut">
              <a:rPr lang="tr-TR" smtClean="0"/>
              <a:pPr/>
              <a:t>31.12.2020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415DD7B-0B15-4E8E-A892-987F5DB4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2A7D9C01-50E8-4AAD-9DA3-881BD11A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7836-4735-4BE6-B6F1-14B40E0EF3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70489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FC475743-E0D2-4ADB-80C4-A98EC71A6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6CC18022-9DF3-4C5D-BE2E-41E2FCB4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95900C25-2FEC-4829-91C8-24ABCF3F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DC6E-CB02-4267-9859-959720AB3C85}" type="datetimeFigureOut">
              <a:rPr lang="tr-TR" smtClean="0"/>
              <a:pPr/>
              <a:t>31.12.2020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F7179F16-B053-4D10-9D84-AB5BE91A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DAF99EA3-9162-43EA-9B80-A442728A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7836-4735-4BE6-B6F1-14B40E0EF3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428451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827629AD-E74F-4CFE-A626-A9577299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5D6A3C70-627A-46E5-A4C2-64F8744F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A1FC375E-F002-4759-9D72-11F4DD64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DC6E-CB02-4267-9859-959720AB3C85}" type="datetimeFigureOut">
              <a:rPr lang="tr-TR" smtClean="0"/>
              <a:pPr/>
              <a:t>31.12.2020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E94468E9-6F14-4671-9791-4DDED562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B42FD9F7-AD8E-455C-AE4D-FFE1021B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7836-4735-4BE6-B6F1-14B40E0EF3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27611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BBDCE03-8C12-4756-A127-C9A497B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E9418C99-0624-485C-8DA9-AA6DC2FA6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75FF46AB-D0AF-4613-A3F0-EE003E74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DC6E-CB02-4267-9859-959720AB3C85}" type="datetimeFigureOut">
              <a:rPr lang="tr-TR" smtClean="0"/>
              <a:pPr/>
              <a:t>31.12.2020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52BEF632-2812-44F8-9B74-BE8963E4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1EC36AF0-724C-46D0-8899-BEF593F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7836-4735-4BE6-B6F1-14B40E0EF3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57221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FCBA3E6A-25C5-48DA-BC2E-64795274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6B4F4727-CAA2-4E52-B2B9-AD1DC30A5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C2F8CF0B-C407-47B9-BF25-3BCFE84CF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EC745CCF-8302-4EAF-8039-3827913E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DC6E-CB02-4267-9859-959720AB3C85}" type="datetimeFigureOut">
              <a:rPr lang="tr-TR" smtClean="0"/>
              <a:pPr/>
              <a:t>31.12.2020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19F9E04B-4CB9-42A8-9210-14696D4E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85AC825C-1483-4DAB-BD17-235406D1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7836-4735-4BE6-B6F1-14B40E0EF3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92826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290B3CF3-1B54-44E6-BD68-81D22B63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4717DA3E-A474-40D7-924C-B77E41176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9D885288-CCEE-48AD-B645-240031CC7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C7F34804-AD1F-40D8-B4E6-6A5FE82BB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6E3241A6-A08F-4ED0-9F07-13AF0516C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6B00D212-8676-4685-86CF-D1BE2B6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DC6E-CB02-4267-9859-959720AB3C85}" type="datetimeFigureOut">
              <a:rPr lang="tr-TR" smtClean="0"/>
              <a:pPr/>
              <a:t>31.12.2020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97D5B80A-1A96-4A71-9688-067CD83B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FE82C96E-4A23-46C9-9C8A-D4EDB5D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7836-4735-4BE6-B6F1-14B40E0EF3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66663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E51CD44-195D-485A-8EDB-49FB66C8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98F6840B-CF50-451E-8CB1-3E32AB37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DC6E-CB02-4267-9859-959720AB3C85}" type="datetimeFigureOut">
              <a:rPr lang="tr-TR" smtClean="0"/>
              <a:pPr/>
              <a:t>31.12.2020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2BFFE591-2142-432E-AF7C-2AE5D5F9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0C367BE7-8D1E-4DCE-AEAB-060E92B5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7836-4735-4BE6-B6F1-14B40E0EF3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84446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AE7D0B47-809D-4ACC-B94F-10D3C355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DC6E-CB02-4267-9859-959720AB3C85}" type="datetimeFigureOut">
              <a:rPr lang="tr-TR" smtClean="0"/>
              <a:pPr/>
              <a:t>31.12.2020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9262077B-54E0-485D-ABA8-415034ED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85E3491E-C120-4621-9179-9D1E1991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7836-4735-4BE6-B6F1-14B40E0EF3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00282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8F2A5C58-16B7-4B78-B885-3A4DC675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9E5082B6-5120-4182-B1E8-CF03AC4C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80B93458-2E86-4BE5-9137-033FA8928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A08E0AD-9DB5-4047-AAFE-27D36E57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DC6E-CB02-4267-9859-959720AB3C85}" type="datetimeFigureOut">
              <a:rPr lang="tr-TR" smtClean="0"/>
              <a:pPr/>
              <a:t>31.12.2020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A5F23AAB-476E-491C-A006-0544D461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FC9A5B02-44D9-471B-A183-8B7AA6CB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7836-4735-4BE6-B6F1-14B40E0EF3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76835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51E4D681-4CAD-4AD0-86FB-8D346284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AFCC8F9C-F58B-4617-B2DF-13A4CDCBE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3B57E77D-5EF5-4DC6-83E7-0C4C9EFD7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9A0A6A66-AC57-4493-AF17-3B61C9D3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DC6E-CB02-4267-9859-959720AB3C85}" type="datetimeFigureOut">
              <a:rPr lang="tr-TR" smtClean="0"/>
              <a:pPr/>
              <a:t>31.12.2020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82F529C-DEB6-4EF6-80FA-5EB013B0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36E4132-AB51-445C-9AEE-F56E8D8E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7836-4735-4BE6-B6F1-14B40E0EF3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99143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090BE719-8C6C-480F-8409-62CCB2A1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BE46A51D-50D2-4EA0-BD29-828A84BFE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145101C4-3F44-4976-997F-3F9D6B15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6DC6E-CB02-4267-9859-959720AB3C85}" type="datetimeFigureOut">
              <a:rPr lang="tr-TR" smtClean="0"/>
              <a:pPr/>
              <a:t>31.12.2020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D016DD07-EBBE-4E12-BAE6-D5A7BCEDB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25D13A52-1789-422F-8564-C2C24D3FB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7836-4735-4BE6-B6F1-14B40E0EF34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52383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CB6C291-6CAF-46DF-ACFF-AADF0FD03F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1EBADBCA-DA20-4279-93C6-011DEF18A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0A28C14-0C2B-473F-8119-AC2B9043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SÜPER MARKET OTOMASYONU</a:t>
            </a:r>
            <a:br>
              <a:rPr lang="tr-TR">
                <a:solidFill>
                  <a:srgbClr val="FFFFFF"/>
                </a:solidFill>
              </a:rPr>
            </a:br>
            <a:endParaRPr lang="tr-TR">
              <a:solidFill>
                <a:srgbClr val="FFFFFF"/>
              </a:solidFill>
            </a:endParaRPr>
          </a:p>
        </p:txBody>
      </p:sp>
      <p:sp>
        <p:nvSpPr>
          <p:cNvPr id="38" name="Rectangle 23">
            <a:extLst>
              <a:ext uri="{FF2B5EF4-FFF2-40B4-BE49-F238E27FC236}">
                <a16:creationId xmlns="" xmlns:a16="http://schemas.microsoft.com/office/drawing/2014/main" id="{4735DC46-5663-471D-AADB-81E00E65BC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6C72F384-CB12-4D52-9479-2A196A97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5" y="393895"/>
            <a:ext cx="6179126" cy="5641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</a:rPr>
              <a:t>ÖĞRENCİLERİN </a:t>
            </a:r>
            <a:endParaRPr lang="tr-T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dirty="0">
                <a:solidFill>
                  <a:schemeClr val="accent1">
                    <a:lumMod val="75000"/>
                  </a:schemeClr>
                </a:solidFill>
              </a:rPr>
              <a:t>Adı Soyadı :Zeynep ÇAĞLAYAN 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accent1">
                    <a:lumMod val="75000"/>
                  </a:schemeClr>
                </a:solidFill>
              </a:rPr>
              <a:t>Numarası </a:t>
            </a: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tr-TR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tr-T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dirty="0">
                <a:solidFill>
                  <a:schemeClr val="accent1">
                    <a:lumMod val="75000"/>
                  </a:schemeClr>
                </a:solidFill>
              </a:rPr>
              <a:t>Adı Soyadı :Muhammed Hüseyin YILDIZBAŞ </a:t>
            </a:r>
            <a:endParaRPr lang="tr-T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</a:rPr>
              <a:t>Numarası </a:t>
            </a: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tr-T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dirty="0">
                <a:solidFill>
                  <a:schemeClr val="accent1">
                    <a:lumMod val="75000"/>
                  </a:schemeClr>
                </a:solidFill>
              </a:rPr>
              <a:t>Bölümü ve Sınıfı :</a:t>
            </a: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</a:rPr>
              <a:t>BİLGİSAYAR MÜHENDİSLİĞİ 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</a:rPr>
              <a:t>/ 2 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accent1">
                    <a:lumMod val="75000"/>
                  </a:schemeClr>
                </a:solidFill>
              </a:rPr>
              <a:t>Dersin Adı :Nesne Dayalı Programlama </a:t>
            </a:r>
          </a:p>
          <a:p>
            <a:endParaRPr lang="tr-T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406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4B6DE72-C8BA-42BA-9FC3-0A4480DA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FFFFFF"/>
                </a:solidFill>
              </a:rPr>
              <a:t>ÜRÜN İADE TABLOSU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1D27AB12-AE3F-45C9-8E4D-0F451852D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tr-TR" dirty="0"/>
              <a:t>Depo görevlisi tarafından ürünlerin iade edildiği tablo.</a:t>
            </a:r>
          </a:p>
          <a:p>
            <a:endParaRPr lang="tr-TR" dirty="0"/>
          </a:p>
        </p:txBody>
      </p:sp>
      <p:pic>
        <p:nvPicPr>
          <p:cNvPr id="9" name="Picture 396">
            <a:extLst>
              <a:ext uri="{FF2B5EF4-FFF2-40B4-BE49-F238E27FC236}">
                <a16:creationId xmlns="" xmlns:a16="http://schemas.microsoft.com/office/drawing/2014/main" id="{AC069C92-77E0-4775-BDFF-5B37E49FA794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4738" y="3428999"/>
            <a:ext cx="9692640" cy="30984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941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D8C4E9ED-7219-4D34-8088-5BC2AF54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41008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FFFFFF"/>
                </a:solidFill>
              </a:rPr>
              <a:t>ÜRÜN SİPARİŞ TABLOSU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="" xmlns:a16="http://schemas.microsoft.com/office/drawing/2014/main" id="{A56AAA2B-9EE9-40EA-BBA4-0492D2C66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6251"/>
            <a:ext cx="10515600" cy="3630711"/>
          </a:xfrm>
        </p:spPr>
        <p:txBody>
          <a:bodyPr/>
          <a:lstStyle/>
          <a:p>
            <a:r>
              <a:rPr lang="tr-TR" dirty="0"/>
              <a:t>Depo görevlisinin vermiş olduğu siparişler tutulur.</a:t>
            </a:r>
          </a:p>
          <a:p>
            <a:endParaRPr lang="tr-TR" dirty="0"/>
          </a:p>
        </p:txBody>
      </p:sp>
      <p:pic>
        <p:nvPicPr>
          <p:cNvPr id="9" name="Picture 430">
            <a:extLst>
              <a:ext uri="{FF2B5EF4-FFF2-40B4-BE49-F238E27FC236}">
                <a16:creationId xmlns="" xmlns:a16="http://schemas.microsoft.com/office/drawing/2014/main" id="{BC4E5D22-6F6D-4A35-830F-41A90B5ED03C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050246"/>
            <a:ext cx="10373751" cy="29810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294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D9DCA48-08C5-4BFC-8F35-9F15E7FD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>
                <a:solidFill>
                  <a:srgbClr val="FFFFFF"/>
                </a:solidFill>
              </a:rPr>
              <a:t>SATIŞ TOPLAM TABLOSU</a:t>
            </a:r>
            <a:endParaRPr lang="tr-TR" sz="40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05241FFC-CEA9-46AB-B891-B351590AA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155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</a:rPr>
              <a:t>      Kasadan yapılan  satışların tutulduğu tablo.</a:t>
            </a:r>
          </a:p>
          <a:p>
            <a:endParaRPr lang="tr-TR" sz="2000" dirty="0">
              <a:solidFill>
                <a:srgbClr val="000000"/>
              </a:solidFill>
            </a:endParaRPr>
          </a:p>
        </p:txBody>
      </p:sp>
      <p:pic>
        <p:nvPicPr>
          <p:cNvPr id="6" name="Picture 389">
            <a:extLst>
              <a:ext uri="{FF2B5EF4-FFF2-40B4-BE49-F238E27FC236}">
                <a16:creationId xmlns="" xmlns:a16="http://schemas.microsoft.com/office/drawing/2014/main" id="{A0D9E551-534A-4412-99B4-C9CD5E1975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6613" y="3580616"/>
            <a:ext cx="8765344" cy="26682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838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FE7C112D-A3E1-4BD3-AAC0-DB552B7B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FFFFFF"/>
                </a:solidFill>
              </a:rPr>
              <a:t>MÜSTERİ ÜRÜN  İADE TABLOSU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0D7EAA0E-372C-4515-B55B-7AAE9B60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</a:rPr>
              <a:t>Müşterilerin ürünleri iade ettiği zaman verilerin tutulacağı tablodur.</a:t>
            </a:r>
          </a:p>
          <a:p>
            <a:pPr marL="0" indent="0">
              <a:buNone/>
            </a:pPr>
            <a:endParaRPr lang="tr-TR" sz="2000" dirty="0">
              <a:solidFill>
                <a:srgbClr val="000000"/>
              </a:solidFill>
            </a:endParaRPr>
          </a:p>
        </p:txBody>
      </p:sp>
      <p:pic>
        <p:nvPicPr>
          <p:cNvPr id="7" name="Picture 360">
            <a:extLst>
              <a:ext uri="{FF2B5EF4-FFF2-40B4-BE49-F238E27FC236}">
                <a16:creationId xmlns="" xmlns:a16="http://schemas.microsoft.com/office/drawing/2014/main" id="{5E014B79-6429-4BD7-BDCA-50290B9D035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468" y="3469281"/>
            <a:ext cx="10691446" cy="29457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288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16AC088F-CE4F-420F-91B5-714816D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3024553"/>
            <a:ext cx="6105194" cy="12098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ARAYÜZ TASARIMI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44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E2A64E1F-176E-42B8-8F10-C7F1F828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025"/>
            <a:ext cx="3747868" cy="4557931"/>
          </a:xfrm>
        </p:spPr>
        <p:txBody>
          <a:bodyPr>
            <a:normAutofit/>
          </a:bodyPr>
          <a:lstStyle/>
          <a:p>
            <a:r>
              <a:rPr lang="tr-TR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Kullanıcıların kullanacağı ana ekran  ara yüzünde 5 farklı giriş bulunacaktır. </a:t>
            </a:r>
            <a:r>
              <a:rPr lang="tr-TR" sz="27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Bunlar: </a:t>
            </a:r>
            <a:r>
              <a:rPr lang="tr-TR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 ,Şef. Yönetici, Personel,  Kasiyer girişleridir.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tr-TR" dirty="0"/>
          </a:p>
        </p:txBody>
      </p:sp>
      <p:pic>
        <p:nvPicPr>
          <p:cNvPr id="4" name="Picture 462">
            <a:extLst>
              <a:ext uri="{FF2B5EF4-FFF2-40B4-BE49-F238E27FC236}">
                <a16:creationId xmlns="" xmlns:a16="http://schemas.microsoft.com/office/drawing/2014/main" id="{9173AE86-B40E-42FD-A8D6-5FD9D5736C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83250" y="971122"/>
            <a:ext cx="5670550" cy="45579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593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E9831E1C-9523-4E8F-8CAD-7846B072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845" cy="5888191"/>
          </a:xfrm>
        </p:spPr>
        <p:txBody>
          <a:bodyPr>
            <a:normAutofit fontScale="90000"/>
          </a:bodyPr>
          <a:lstStyle/>
          <a:p>
            <a:r>
              <a:rPr lang="tr-TR" dirty="0"/>
              <a:t>Kullanıcı departmanını seçtikten Kullanıcı bilgilerini kontrol edecek olan bir </a:t>
            </a:r>
            <a:r>
              <a:rPr lang="tr-TR" dirty="0" err="1"/>
              <a:t>login</a:t>
            </a:r>
            <a:r>
              <a:rPr lang="tr-TR" dirty="0"/>
              <a:t> ekranı ile karşılaşacaktır. Sonra kullanıcı adı ve şifresi doğru ise kullanıcının departman formuna yönlendirilecektir.</a:t>
            </a:r>
          </a:p>
        </p:txBody>
      </p:sp>
      <p:sp>
        <p:nvSpPr>
          <p:cNvPr id="6" name="Rectangle 488">
            <a:extLst>
              <a:ext uri="{FF2B5EF4-FFF2-40B4-BE49-F238E27FC236}">
                <a16:creationId xmlns="" xmlns:a16="http://schemas.microsoft.com/office/drawing/2014/main" id="{266196F2-5AF3-4704-8D0B-2AC67F2DDAE6}"/>
              </a:ext>
            </a:extLst>
          </p:cNvPr>
          <p:cNvSpPr/>
          <p:nvPr/>
        </p:nvSpPr>
        <p:spPr>
          <a:xfrm>
            <a:off x="7478077" y="4650954"/>
            <a:ext cx="50673" cy="2243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indent="-6350">
              <a:lnSpc>
                <a:spcPct val="107000"/>
              </a:lnSpc>
              <a:spcAft>
                <a:spcPts val="800"/>
              </a:spcAft>
            </a:pPr>
            <a:r>
              <a:rPr lang="tr-T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pic>
        <p:nvPicPr>
          <p:cNvPr id="23" name="Picture 487">
            <a:extLst>
              <a:ext uri="{FF2B5EF4-FFF2-40B4-BE49-F238E27FC236}">
                <a16:creationId xmlns="" xmlns:a16="http://schemas.microsoft.com/office/drawing/2014/main" id="{77A7AC00-A318-4E32-B201-C1ADD27C5F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77575" y="707923"/>
            <a:ext cx="4791637" cy="52061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526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3157391D-CD15-4049-8B2E-418B3E28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508760"/>
          </a:xfrm>
        </p:spPr>
        <p:txBody>
          <a:bodyPr>
            <a:normAutofit fontScale="90000"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Kullanıcı Yönetici ise      sağdaki ara yüz ile karşılaşacaktır. Burada yapabileceği işlemler şunlardır: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BEB9B980-EFE2-4DF8-A602-4D2240EC3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5424" cy="4251960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Kişisel bilgilerim butonuna tıkladığında kedine ait bilgileri görüp güncelleyebilir.</a:t>
            </a:r>
          </a:p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Yönetici ekle butonu tıkladığında süper markete yeni bir yönetici ekleyebilir.</a:t>
            </a:r>
          </a:p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Personel işlemler butonuna tıkladığında mevcut olan personel bilgilerini görebilir. Ayrıca bu ara yüz de personel eklenip silinebilir.</a:t>
            </a:r>
          </a:p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Ürün işlemleri butonuna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tıklandğında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Ürün Talep formunu ,Depodaki ürünler ,Raftaki ürünler ,Tüm ürünler, Sipariş ürünlerine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erişebilir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Kasa butonuna tıkladığında Süper Markette gerçekleşen gelir – giderlere kontrol edebilir.</a:t>
            </a:r>
          </a:p>
        </p:txBody>
      </p:sp>
      <p:pic>
        <p:nvPicPr>
          <p:cNvPr id="5" name="Picture 496">
            <a:extLst>
              <a:ext uri="{FF2B5EF4-FFF2-40B4-BE49-F238E27FC236}">
                <a16:creationId xmlns="" xmlns:a16="http://schemas.microsoft.com/office/drawing/2014/main" id="{B08BB0AD-9C7C-489B-B974-C4C20813AA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78768" y="717452"/>
            <a:ext cx="5711483" cy="54142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712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B09CB0E4-6ECA-4D55-A910-9CB70B25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94920" cy="160020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Kullanıcı Şef ise sağda ki form ile karşılaşacaktır. Bu ara yüz aracılığıyla yapabileceği  işlemler bunlardır:  </a:t>
            </a:r>
          </a:p>
        </p:txBody>
      </p:sp>
      <p:pic>
        <p:nvPicPr>
          <p:cNvPr id="5" name="Picture 652">
            <a:extLst>
              <a:ext uri="{FF2B5EF4-FFF2-40B4-BE49-F238E27FC236}">
                <a16:creationId xmlns="" xmlns:a16="http://schemas.microsoft.com/office/drawing/2014/main" id="{310BD45D-AA83-462A-ACB3-BD42D28234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25331" y="351692"/>
            <a:ext cx="5876925" cy="5517295"/>
          </a:xfrm>
          <a:prstGeom prst="rect">
            <a:avLst/>
          </a:prstGeom>
        </p:spPr>
      </p:pic>
      <p:sp>
        <p:nvSpPr>
          <p:cNvPr id="6" name="Metin Yer Tutucusu 3">
            <a:extLst>
              <a:ext uri="{FF2B5EF4-FFF2-40B4-BE49-F238E27FC236}">
                <a16:creationId xmlns="" xmlns:a16="http://schemas.microsoft.com/office/drawing/2014/main" id="{6D5F3419-27BB-4038-B10A-B38E73498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10000"/>
          </a:bodyPr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Şef kendisine ait olan kişisel bilgilerini görebilir ve güncelleyebilir.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Market işlemleri butonuna tıkladığında personel işlemleri ve market işlemleri butonları ile karşılaşacaktır .Bu butonlar aracılığıyla ürünlerde ve personellerde ekleme silme yapabilecektir.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Şifre değiştir butonu aracılığıyla mevcut olan şifresini  değişecektir.</a:t>
            </a:r>
          </a:p>
        </p:txBody>
      </p:sp>
    </p:spTree>
    <p:extLst>
      <p:ext uri="{BB962C8B-B14F-4D97-AF65-F5344CB8AC3E}">
        <p14:creationId xmlns="" xmlns:p14="http://schemas.microsoft.com/office/powerpoint/2010/main" val="33226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C380FDC-A37F-4A7C-87F1-584011A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8977"/>
            <a:ext cx="3932237" cy="1603717"/>
          </a:xfrm>
        </p:spPr>
        <p:txBody>
          <a:bodyPr>
            <a:normAutofit fontScale="90000"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Kullanıcı Kasiyer ise sağda ki ara yüz  ile karşılaşacaktır. Bu ara yüz aracılığıyla yapabileceği  işlemler bunlardır: 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AF6558EA-5FCC-4C08-AC03-C461633D1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75914"/>
            <a:ext cx="3932237" cy="3393074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Kasa seçimi butonuna tıkladığında kullanıcı kasa seçimini yaptıktan sonra satış ara yüzüne erişerek satış gerçekleşecektir.</a:t>
            </a: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Müşteri ürün iade butonu aracılığıyla müşterinin iade etmek istediği ürünün kaydı yapılacaktır.</a:t>
            </a:r>
          </a:p>
        </p:txBody>
      </p:sp>
      <p:pic>
        <p:nvPicPr>
          <p:cNvPr id="5" name="Picture 737">
            <a:extLst>
              <a:ext uri="{FF2B5EF4-FFF2-40B4-BE49-F238E27FC236}">
                <a16:creationId xmlns="" xmlns:a16="http://schemas.microsoft.com/office/drawing/2014/main" id="{B8BC40F6-A45A-484C-8D81-BA797692B9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11862" y="457200"/>
            <a:ext cx="5340349" cy="54117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288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D7726211-DE25-4FE3-8C39-1BFA8A39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2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Süper Market Otomasyonunun İçeriği ve Kullanılan Programlar </a:t>
            </a:r>
            <a:r>
              <a:rPr lang="tr-TR" sz="2500" b="1">
                <a:solidFill>
                  <a:srgbClr val="FFFFFF"/>
                </a:solidFill>
              </a:rPr>
              <a:t/>
            </a:r>
            <a:br>
              <a:rPr lang="tr-TR" sz="2500" b="1">
                <a:solidFill>
                  <a:srgbClr val="FFFFFF"/>
                </a:solidFill>
              </a:rPr>
            </a:br>
            <a:endParaRPr lang="tr-TR" sz="250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275DDAF6-4828-481C-8C17-D22F7B3F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1338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</a:rPr>
              <a:t>	Projemiz için veri tabanı sunucusu olarak PHPMYADMİN ,Nesne tabanlı geliştirme ortamı NETBEANS ve Yazılım dili olarak Java  kullanılmıştır .</a:t>
            </a:r>
          </a:p>
          <a:p>
            <a:endParaRPr lang="tr-T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0364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24755B27-97E1-437A-A8D9-5890FC27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Kullanıcı Kasiyer ise sağda ki ara yüz  ile karşılaşacaktır. Bu ara yüz aracılığıyla yapabileceği  işlemler bunlardır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B61097D2-94B2-44EC-9C49-36B25978D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91508"/>
            <a:ext cx="4238649" cy="3094892"/>
          </a:xfrm>
        </p:spPr>
        <p:txBody>
          <a:bodyPr>
            <a:normAutofit fontScale="92500"/>
          </a:bodyPr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Kişisel bilgiler butonu aracılığıyla bilgilerini görebilir ve güncelleyebilir.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Ürün talep et butonu aracılığıyla bulunduğu departmanın ihtiyaç duyulan ürünlerini şefe bildirir.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Şifre değiştir butonu aracılığıyla mevcut olan şifresini  değişecektir.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Şifre değiştir butonu aracılığıyla mevcut olan şifresini  değişecektir.</a:t>
            </a:r>
          </a:p>
          <a:p>
            <a:endParaRPr lang="tr-TR" sz="2000" dirty="0"/>
          </a:p>
          <a:p>
            <a:endParaRPr lang="tr-TR" sz="2000" dirty="0"/>
          </a:p>
        </p:txBody>
      </p:sp>
      <p:pic>
        <p:nvPicPr>
          <p:cNvPr id="5" name="Picture 819">
            <a:extLst>
              <a:ext uri="{FF2B5EF4-FFF2-40B4-BE49-F238E27FC236}">
                <a16:creationId xmlns="" xmlns:a16="http://schemas.microsoft.com/office/drawing/2014/main" id="{718D1EEF-0E1E-471A-B25F-0AC8ADC891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92725" y="457200"/>
            <a:ext cx="5953125" cy="51839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2679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6E8B70F-8C6F-42A4-A0C6-2B6D8D87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0166"/>
            <a:ext cx="3932237" cy="1607234"/>
          </a:xfrm>
        </p:spPr>
        <p:txBody>
          <a:bodyPr>
            <a:normAutofit fontScale="90000"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Kullanıcı Kasiyer ise sağda ki ara yüz  ile karşılaşacaktır. Bu ara yüz aracılığıyla yapabileceği  işlemler bunlardır:</a:t>
            </a:r>
            <a:endParaRPr lang="tr-TR" sz="2400" dirty="0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5FB99FD7-2628-444F-BAA6-D5C6D92B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828" y="2391507"/>
            <a:ext cx="4529797" cy="4135902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Depodaki ürünler butonu aracığıyla depodaki ürünler bilgisine erişebilir ve depoya ürün ekleyebilir.</a:t>
            </a:r>
          </a:p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Sipariş edilecek  ürünler   butonu aracılığıyla hem personelin istediği ürünü ve depoda biten ürünlerin siparişini verebilir.</a:t>
            </a:r>
          </a:p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Personelin istediği ürün butonu aracılığıyla personelin istediği ürün bilgisine ulaşabilir ve onaylayabilir.</a:t>
            </a:r>
          </a:p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Kişisel bilgilerim butonuna tıkladığında kedine ait bilgileri görüp güncelleyebilir.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858">
            <a:extLst>
              <a:ext uri="{FF2B5EF4-FFF2-40B4-BE49-F238E27FC236}">
                <a16:creationId xmlns="" xmlns:a16="http://schemas.microsoft.com/office/drawing/2014/main" id="{C83C51BE-C3BA-44B1-A8B4-D769050C20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3188" y="450167"/>
            <a:ext cx="6172200" cy="60772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168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2D01FDE6-B132-42C3-838E-720CDC39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2" y="1794281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Kod Taslak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899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216F7615-CAC6-4B74-9B06-50078507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039" y="520506"/>
            <a:ext cx="9833548" cy="1658264"/>
          </a:xfrm>
        </p:spPr>
        <p:txBody>
          <a:bodyPr>
            <a:normAutofit/>
          </a:bodyPr>
          <a:lstStyle/>
          <a:p>
            <a:pPr algn="ctr"/>
            <a:r>
              <a:rPr lang="tr-TR" sz="2700" dirty="0">
                <a:solidFill>
                  <a:srgbClr val="000000"/>
                </a:solidFill>
              </a:rPr>
              <a:t>Projenin kod için kullanılan dil  nesneye dayalı olan </a:t>
            </a:r>
            <a:r>
              <a:rPr lang="tr-TR" sz="2700" dirty="0" err="1">
                <a:solidFill>
                  <a:srgbClr val="000000"/>
                </a:solidFill>
              </a:rPr>
              <a:t>java</a:t>
            </a:r>
            <a:r>
              <a:rPr lang="tr-TR" sz="2700" dirty="0">
                <a:solidFill>
                  <a:srgbClr val="000000"/>
                </a:solidFill>
              </a:rPr>
              <a:t> dili seçildi. Projenin kodları paket ve sınıflara </a:t>
            </a:r>
            <a:r>
              <a:rPr lang="tr-TR" sz="2700" dirty="0" err="1">
                <a:solidFill>
                  <a:srgbClr val="000000"/>
                </a:solidFill>
              </a:rPr>
              <a:t>ayırıldı.Bu</a:t>
            </a:r>
            <a:r>
              <a:rPr lang="tr-TR" sz="2700" dirty="0">
                <a:solidFill>
                  <a:srgbClr val="000000"/>
                </a:solidFill>
              </a:rPr>
              <a:t> paketler şunlardır:</a:t>
            </a:r>
            <a:r>
              <a:rPr lang="tr-TR" sz="4000" dirty="0">
                <a:solidFill>
                  <a:srgbClr val="000000"/>
                </a:solidFill>
              </a:rPr>
              <a:t/>
            </a:r>
            <a:br>
              <a:rPr lang="tr-TR" sz="4000" dirty="0">
                <a:solidFill>
                  <a:srgbClr val="000000"/>
                </a:solidFill>
              </a:rPr>
            </a:br>
            <a:endParaRPr lang="tr-TR" sz="40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126BD83A-D33C-40E8-A7FF-1A1B8EAB5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000000"/>
                </a:solidFill>
              </a:rPr>
              <a:t>-Database</a:t>
            </a:r>
          </a:p>
          <a:p>
            <a:r>
              <a:rPr lang="tr-TR" sz="2000" dirty="0">
                <a:solidFill>
                  <a:srgbClr val="000000"/>
                </a:solidFill>
              </a:rPr>
              <a:t>-</a:t>
            </a:r>
            <a:r>
              <a:rPr lang="tr-TR" sz="2000" dirty="0" err="1">
                <a:solidFill>
                  <a:srgbClr val="000000"/>
                </a:solidFill>
              </a:rPr>
              <a:t>Entities</a:t>
            </a:r>
            <a:endParaRPr lang="tr-TR" sz="2000" dirty="0">
              <a:solidFill>
                <a:srgbClr val="000000"/>
              </a:solidFill>
            </a:endParaRPr>
          </a:p>
          <a:p>
            <a:r>
              <a:rPr lang="tr-TR" sz="2000" dirty="0">
                <a:solidFill>
                  <a:srgbClr val="000000"/>
                </a:solidFill>
              </a:rPr>
              <a:t>-Image</a:t>
            </a:r>
          </a:p>
          <a:p>
            <a:r>
              <a:rPr lang="tr-TR" sz="2000" dirty="0">
                <a:solidFill>
                  <a:srgbClr val="000000"/>
                </a:solidFill>
              </a:rPr>
              <a:t>-</a:t>
            </a:r>
            <a:r>
              <a:rPr lang="tr-TR" sz="2000" dirty="0" err="1">
                <a:solidFill>
                  <a:srgbClr val="000000"/>
                </a:solidFill>
              </a:rPr>
              <a:t>Wievs</a:t>
            </a:r>
            <a:endParaRPr lang="tr-TR" sz="2000" dirty="0">
              <a:solidFill>
                <a:srgbClr val="000000"/>
              </a:solidFill>
            </a:endParaRPr>
          </a:p>
          <a:p>
            <a:r>
              <a:rPr lang="tr-TR" sz="2000" dirty="0">
                <a:solidFill>
                  <a:srgbClr val="000000"/>
                </a:solidFill>
              </a:rPr>
              <a:t>-Model</a:t>
            </a:r>
          </a:p>
          <a:p>
            <a:endParaRPr lang="tr-T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372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B0B3520E-5D94-48CD-95EC-96922EDB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>
                <a:solidFill>
                  <a:srgbClr val="FFFFFF"/>
                </a:solidFill>
              </a:rPr>
              <a:t>Bu paketlerin görevleri şunlardır</a:t>
            </a:r>
            <a:endParaRPr lang="tr-TR" sz="4000" dirty="0">
              <a:solidFill>
                <a:srgbClr val="FFFFFF"/>
              </a:solidFill>
            </a:endParaRPr>
          </a:p>
        </p:txBody>
      </p:sp>
      <p:sp>
        <p:nvSpPr>
          <p:cNvPr id="23" name="İçerik Yer Tutucusu 2">
            <a:extLst>
              <a:ext uri="{FF2B5EF4-FFF2-40B4-BE49-F238E27FC236}">
                <a16:creationId xmlns="" xmlns:a16="http://schemas.microsoft.com/office/drawing/2014/main" id="{AA100518-649B-4D3D-A2C6-A4018890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3448507"/>
          </a:xfrm>
        </p:spPr>
        <p:txBody>
          <a:bodyPr>
            <a:normAutofit/>
          </a:bodyPr>
          <a:lstStyle/>
          <a:p>
            <a:r>
              <a:rPr lang="tr-TR" sz="1900" dirty="0">
                <a:solidFill>
                  <a:srgbClr val="000000"/>
                </a:solidFill>
              </a:rPr>
              <a:t>Database: Projemiz için gerekli olan veri tabanı bağlantıları bu paketler aracılığıyla gerçekleştirildi.</a:t>
            </a:r>
          </a:p>
          <a:p>
            <a:r>
              <a:rPr lang="tr-TR" sz="1900" dirty="0" err="1">
                <a:solidFill>
                  <a:srgbClr val="000000"/>
                </a:solidFill>
              </a:rPr>
              <a:t>Entities</a:t>
            </a:r>
            <a:r>
              <a:rPr lang="tr-TR" sz="1900" dirty="0">
                <a:solidFill>
                  <a:srgbClr val="000000"/>
                </a:solidFill>
              </a:rPr>
              <a:t>: Proje  için gerekli olan sınıflar  bu paket içerisinde tanımlandı.</a:t>
            </a:r>
          </a:p>
          <a:p>
            <a:r>
              <a:rPr lang="tr-TR" sz="1900" dirty="0">
                <a:solidFill>
                  <a:srgbClr val="000000"/>
                </a:solidFill>
              </a:rPr>
              <a:t>Image: Proje tasarımı için gerekli </a:t>
            </a:r>
            <a:r>
              <a:rPr lang="tr-TR" sz="1900" dirty="0" err="1">
                <a:solidFill>
                  <a:srgbClr val="000000"/>
                </a:solidFill>
              </a:rPr>
              <a:t>icon</a:t>
            </a:r>
            <a:r>
              <a:rPr lang="tr-TR" sz="1900" dirty="0">
                <a:solidFill>
                  <a:srgbClr val="000000"/>
                </a:solidFill>
              </a:rPr>
              <a:t> görselleri bu paket içerisinde tutuldu. </a:t>
            </a:r>
          </a:p>
          <a:p>
            <a:r>
              <a:rPr lang="tr-TR" sz="1900" dirty="0" err="1">
                <a:solidFill>
                  <a:srgbClr val="000000"/>
                </a:solidFill>
              </a:rPr>
              <a:t>Wievs</a:t>
            </a:r>
            <a:r>
              <a:rPr lang="tr-TR" sz="1900" dirty="0">
                <a:solidFill>
                  <a:srgbClr val="000000"/>
                </a:solidFill>
              </a:rPr>
              <a:t>: Projede kullanıcıların görebileceği ara yüz tasarımı  ve kodlamalar bu paket içerisinde yapıldı.</a:t>
            </a:r>
          </a:p>
          <a:p>
            <a:r>
              <a:rPr lang="tr-TR" sz="1900" dirty="0">
                <a:solidFill>
                  <a:srgbClr val="000000"/>
                </a:solidFill>
              </a:rPr>
              <a:t>Model: Proje için gerekli olan hem veri tabanı hem de  ara yüzle olan kodlar bu paket içerisinde tanımlandı.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0000"/>
                </a:solidFill>
              </a:rPr>
              <a:t>	Bu paketlerde yazılan kodlar aracılığıyla toplamda 39 form(ara yüz) ve 23 sınıf oluşturulmuştur. Bunlarla birlikte 13 tane veri tabanı tablosu kullanılmıştır.</a:t>
            </a:r>
          </a:p>
        </p:txBody>
      </p:sp>
    </p:spTree>
    <p:extLst>
      <p:ext uri="{BB962C8B-B14F-4D97-AF65-F5344CB8AC3E}">
        <p14:creationId xmlns="" xmlns:p14="http://schemas.microsoft.com/office/powerpoint/2010/main" val="239191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39EACF94-A1E1-4834-AA32-A3C7671E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FFFF"/>
                </a:solidFill>
              </a:rPr>
              <a:t>SÜPER MARKET İÇİN GEREKLİ OLAN VERİTABANI TABLOLARI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175F4B98-7E01-47F7-ACF6-369FF4D2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337625"/>
            <a:ext cx="5306084" cy="5694875"/>
          </a:xfrm>
        </p:spPr>
        <p:txBody>
          <a:bodyPr anchor="ctr">
            <a:normAutofit/>
          </a:bodyPr>
          <a:lstStyle/>
          <a:p>
            <a:r>
              <a:rPr lang="tr-TR" sz="2400" dirty="0" err="1"/>
              <a:t>Adminler</a:t>
            </a:r>
            <a:r>
              <a:rPr lang="tr-TR" sz="2400" dirty="0"/>
              <a:t> </a:t>
            </a:r>
          </a:p>
          <a:p>
            <a:r>
              <a:rPr lang="tr-TR" sz="2400" dirty="0"/>
              <a:t>Kasalar </a:t>
            </a:r>
          </a:p>
          <a:p>
            <a:r>
              <a:rPr lang="tr-TR" sz="2400" dirty="0"/>
              <a:t>Müşteri Fiş </a:t>
            </a:r>
          </a:p>
          <a:p>
            <a:r>
              <a:rPr lang="tr-TR" sz="2400" dirty="0"/>
              <a:t>Müşteri Ürün İade </a:t>
            </a:r>
          </a:p>
          <a:p>
            <a:r>
              <a:rPr lang="tr-TR" sz="2400" dirty="0"/>
              <a:t>Personel Görevleri </a:t>
            </a:r>
          </a:p>
          <a:p>
            <a:r>
              <a:rPr lang="tr-TR" sz="2400" dirty="0"/>
              <a:t>Personeller </a:t>
            </a:r>
          </a:p>
          <a:p>
            <a:r>
              <a:rPr lang="tr-TR" sz="2400" dirty="0"/>
              <a:t>Satış Toplam </a:t>
            </a:r>
          </a:p>
          <a:p>
            <a:r>
              <a:rPr lang="tr-TR" sz="2400" dirty="0"/>
              <a:t>Ürün İade </a:t>
            </a:r>
          </a:p>
          <a:p>
            <a:r>
              <a:rPr lang="tr-TR" sz="2400" dirty="0"/>
              <a:t>Ürün İstek </a:t>
            </a:r>
          </a:p>
          <a:p>
            <a:r>
              <a:rPr lang="tr-TR" sz="2400" dirty="0"/>
              <a:t>Ürün Kategori </a:t>
            </a:r>
          </a:p>
          <a:p>
            <a:r>
              <a:rPr lang="tr-TR" sz="2400" dirty="0"/>
              <a:t>Ürünler </a:t>
            </a:r>
          </a:p>
          <a:p>
            <a:r>
              <a:rPr lang="tr-TR" sz="2400" dirty="0"/>
              <a:t>Ürün Sipariş </a:t>
            </a:r>
          </a:p>
          <a:p>
            <a:endParaRPr lang="tr-T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493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3310D0B9-1CE1-475C-AC2E-F46D581F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TABLOLARDAKİ SUTUNLARDA BULUNCAK OLAN </a:t>
            </a:r>
            <a:r>
              <a:rPr lang="tr-TR" sz="4200" dirty="0">
                <a:solidFill>
                  <a:srgbClr val="FFFFFF"/>
                </a:solidFill>
              </a:rPr>
              <a:t>VERİLER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743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FD458E26-5F79-4B8C-B2CB-6D74FFD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FFFFFF"/>
                </a:solidFill>
              </a:rPr>
              <a:t>ADMİN TABLOSU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5B226020-0D75-48EE-AC11-CFA18083C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13" y="2379614"/>
            <a:ext cx="9832975" cy="3406824"/>
          </a:xfrm>
        </p:spPr>
        <p:txBody>
          <a:bodyPr>
            <a:normAutofit/>
          </a:bodyPr>
          <a:lstStyle/>
          <a:p>
            <a:r>
              <a:rPr lang="tr-TR" dirty="0" err="1"/>
              <a:t>Admin</a:t>
            </a:r>
            <a:r>
              <a:rPr lang="tr-TR" dirty="0"/>
              <a:t> bilgilerinin tutulduğu tablodur.</a:t>
            </a:r>
          </a:p>
          <a:p>
            <a:endParaRPr lang="tr-TR" dirty="0"/>
          </a:p>
          <a:p>
            <a:endParaRPr lang="tr-TR" sz="2000" dirty="0">
              <a:solidFill>
                <a:srgbClr val="000000"/>
              </a:solidFill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="" xmlns:a16="http://schemas.microsoft.com/office/drawing/2014/main" id="{3524CA47-E3FA-436F-97BF-B6BD65916348}"/>
              </a:ext>
            </a:extLst>
          </p:cNvPr>
          <p:cNvSpPr txBox="1">
            <a:spLocks/>
          </p:cNvSpPr>
          <p:nvPr/>
        </p:nvSpPr>
        <p:spPr>
          <a:xfrm>
            <a:off x="1178939" y="2609683"/>
            <a:ext cx="9833548" cy="3659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  <a:p>
            <a:endParaRPr lang="tr-TR" sz="2000" dirty="0">
              <a:solidFill>
                <a:srgbClr val="000000"/>
              </a:solidFill>
            </a:endParaRPr>
          </a:p>
        </p:txBody>
      </p:sp>
      <p:pic>
        <p:nvPicPr>
          <p:cNvPr id="11" name="Picture 332">
            <a:extLst>
              <a:ext uri="{FF2B5EF4-FFF2-40B4-BE49-F238E27FC236}">
                <a16:creationId xmlns="" xmlns:a16="http://schemas.microsoft.com/office/drawing/2014/main" id="{F7807A7F-C739-4A99-A53E-2F8CFD586DDA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6432" y="3092450"/>
            <a:ext cx="9566030" cy="34068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948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A3CFA3B0-BD95-45F8-AFC2-10EF287F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FFFFFF"/>
                </a:solidFill>
              </a:rPr>
              <a:t>KASA TABLOSU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559A2EBE-C081-4FDD-803F-EA8AD071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tr-TR" dirty="0"/>
              <a:t>Kasa bilgilerinin tutulduğu tablo.</a:t>
            </a:r>
          </a:p>
          <a:p>
            <a:endParaRPr lang="tr-TR" dirty="0"/>
          </a:p>
        </p:txBody>
      </p:sp>
      <p:pic>
        <p:nvPicPr>
          <p:cNvPr id="9" name="Picture 339">
            <a:extLst>
              <a:ext uri="{FF2B5EF4-FFF2-40B4-BE49-F238E27FC236}">
                <a16:creationId xmlns="" xmlns:a16="http://schemas.microsoft.com/office/drawing/2014/main" id="{050DAD97-037F-4D40-A908-4BF9EE170A83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7785" y="3544094"/>
            <a:ext cx="8454683" cy="1790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191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17C33F92-0BC2-43A9-A9EC-E3B0F6B4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FFFFFF"/>
                </a:solidFill>
              </a:rPr>
              <a:t>PERSONEL TABLOSU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EB2FF74F-CDD0-4FA6-A0E6-92CAD907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7777"/>
            <a:ext cx="10515600" cy="3729185"/>
          </a:xfrm>
        </p:spPr>
        <p:txBody>
          <a:bodyPr/>
          <a:lstStyle/>
          <a:p>
            <a:r>
              <a:rPr lang="tr-TR" dirty="0"/>
              <a:t>Personel bilgilerinin tutulduğu tablo.</a:t>
            </a:r>
          </a:p>
          <a:p>
            <a:endParaRPr lang="tr-TR" dirty="0"/>
          </a:p>
        </p:txBody>
      </p:sp>
      <p:pic>
        <p:nvPicPr>
          <p:cNvPr id="9" name="Picture 375">
            <a:extLst>
              <a:ext uri="{FF2B5EF4-FFF2-40B4-BE49-F238E27FC236}">
                <a16:creationId xmlns="" xmlns:a16="http://schemas.microsoft.com/office/drawing/2014/main" id="{F921A364-2080-474D-8B98-EEF5FF145C91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9226" y="2869808"/>
            <a:ext cx="10174573" cy="35169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866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588FE45A-877D-4936-8D83-C88E5A17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FFFFFF"/>
                </a:solidFill>
              </a:rPr>
              <a:t>ÜRÜNLER TABLOSU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E9C93DA0-6A2A-4EE4-BF74-B658C279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9981"/>
            <a:ext cx="10515600" cy="3686981"/>
          </a:xfrm>
        </p:spPr>
        <p:txBody>
          <a:bodyPr/>
          <a:lstStyle/>
          <a:p>
            <a:r>
              <a:rPr lang="tr-TR" dirty="0"/>
              <a:t>Markette bulunan ürünlerin tutulacağı tablodur.</a:t>
            </a:r>
          </a:p>
          <a:p>
            <a:endParaRPr lang="tr-TR" dirty="0"/>
          </a:p>
        </p:txBody>
      </p:sp>
      <p:pic>
        <p:nvPicPr>
          <p:cNvPr id="9" name="Picture 444">
            <a:extLst>
              <a:ext uri="{FF2B5EF4-FFF2-40B4-BE49-F238E27FC236}">
                <a16:creationId xmlns="" xmlns:a16="http://schemas.microsoft.com/office/drawing/2014/main" id="{C77733C0-433B-4280-9E76-515A7AE7784E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092450"/>
            <a:ext cx="10174574" cy="30845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744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C1BB6636-C515-4A79-80B7-D4023D78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rgbClr val="FFFFFF"/>
                </a:solidFill>
              </a:rPr>
              <a:t>ÜRÜN İSTEK TABLOSU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="" xmlns:a16="http://schemas.microsoft.com/office/drawing/2014/main" id="{C4129A33-90AE-4168-8287-10D4F464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4726"/>
            <a:ext cx="10515600" cy="3532237"/>
          </a:xfrm>
        </p:spPr>
        <p:txBody>
          <a:bodyPr/>
          <a:lstStyle/>
          <a:p>
            <a:r>
              <a:rPr lang="tr-TR" dirty="0"/>
              <a:t>Personelin ürün kalmaması durumunda sipariş verilmesi istenilen ürünler.</a:t>
            </a:r>
          </a:p>
          <a:p>
            <a:endParaRPr lang="tr-TR" dirty="0"/>
          </a:p>
        </p:txBody>
      </p:sp>
      <p:pic>
        <p:nvPicPr>
          <p:cNvPr id="12" name="Picture 416">
            <a:extLst>
              <a:ext uri="{FF2B5EF4-FFF2-40B4-BE49-F238E27FC236}">
                <a16:creationId xmlns="" xmlns:a16="http://schemas.microsoft.com/office/drawing/2014/main" id="{DF6143F1-9342-4829-BA75-BDBEEFFA0640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0671" y="3576220"/>
            <a:ext cx="10383129" cy="30932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322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315</Words>
  <Application>Microsoft Office PowerPoint</Application>
  <PresentationFormat>Özel</PresentationFormat>
  <Paragraphs>86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Office Teması</vt:lpstr>
      <vt:lpstr>SÜPER MARKET OTOMASYONU </vt:lpstr>
      <vt:lpstr> Süper Market Otomasyonunun İçeriği ve Kullanılan Programlar  </vt:lpstr>
      <vt:lpstr>SÜPER MARKET İÇİN GEREKLİ OLAN VERİTABANI TABLOLARI</vt:lpstr>
      <vt:lpstr>TABLOLARDAKİ SUTUNLARDA BULUNCAK OLAN VERİLER</vt:lpstr>
      <vt:lpstr>ADMİN TABLOSU</vt:lpstr>
      <vt:lpstr>KASA TABLOSU</vt:lpstr>
      <vt:lpstr>PERSONEL TABLOSU</vt:lpstr>
      <vt:lpstr>ÜRÜNLER TABLOSU</vt:lpstr>
      <vt:lpstr>ÜRÜN İSTEK TABLOSU</vt:lpstr>
      <vt:lpstr>ÜRÜN İADE TABLOSU</vt:lpstr>
      <vt:lpstr>ÜRÜN SİPARİŞ TABLOSU</vt:lpstr>
      <vt:lpstr>SATIŞ TOPLAM TABLOSU</vt:lpstr>
      <vt:lpstr>MÜSTERİ ÜRÜN  İADE TABLOSU</vt:lpstr>
      <vt:lpstr>ARAYÜZ TASARIMI</vt:lpstr>
      <vt:lpstr>Kullanıcıların kullanacağı ana ekran  ara yüzünde 5 farklı giriş bulunacaktır. Bunlar: Depo ,Şef. Yönetici, Personel,  Kasiyer girişleridir. </vt:lpstr>
      <vt:lpstr>Kullanıcı departmanını seçtikten Kullanıcı bilgilerini kontrol edecek olan bir login ekranı ile karşılaşacaktır. Sonra kullanıcı adı ve şifresi doğru ise kullanıcının departman formuna yönlendirilecektir.</vt:lpstr>
      <vt:lpstr> Kullanıcı Yönetici ise      sağdaki ara yüz ile karşılaşacaktır. Burada yapabileceği işlemler şunlardır:</vt:lpstr>
      <vt:lpstr> Kullanıcı Şef ise sağda ki form ile karşılaşacaktır. Bu ara yüz aracılığıyla yapabileceği  işlemler bunlardır:  </vt:lpstr>
      <vt:lpstr>   Kullanıcı Kasiyer ise sağda ki ara yüz  ile karşılaşacaktır. Bu ara yüz aracılığıyla yapabileceği  işlemler bunlardır: </vt:lpstr>
      <vt:lpstr> Kullanıcı Kasiyer ise sağda ki ara yüz  ile karşılaşacaktır. Bu ara yüz aracılığıyla yapabileceği  işlemler bunlardır</vt:lpstr>
      <vt:lpstr> Kullanıcı Kasiyer ise sağda ki ara yüz  ile karşılaşacaktır. Bu ara yüz aracılığıyla yapabileceği  işlemler bunlardır:</vt:lpstr>
      <vt:lpstr>Kod Taslak</vt:lpstr>
      <vt:lpstr>Projenin kod için kullanılan dil  nesneye dayalı olan java dili seçildi. Projenin kodları paket ve sınıflara ayırıldı.Bu paketler şunlardır: </vt:lpstr>
      <vt:lpstr>Bu paketlerin görevleri şunlardır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SÜPER MARKET OTOMASYONU </dc:title>
  <dc:creator>zeynep ÇAĞLAYAN</dc:creator>
  <cp:lastModifiedBy>Muhammed</cp:lastModifiedBy>
  <cp:revision>32</cp:revision>
  <dcterms:created xsi:type="dcterms:W3CDTF">2020-06-07T11:06:59Z</dcterms:created>
  <dcterms:modified xsi:type="dcterms:W3CDTF">2020-12-31T11:45:10Z</dcterms:modified>
</cp:coreProperties>
</file>