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2" r:id="rId6"/>
    <p:sldId id="286" r:id="rId7"/>
    <p:sldId id="285" r:id="rId8"/>
    <p:sldId id="287" r:id="rId9"/>
    <p:sldId id="288" r:id="rId10"/>
    <p:sldId id="271" r:id="rId11"/>
    <p:sldId id="272" r:id="rId12"/>
    <p:sldId id="289" r:id="rId13"/>
    <p:sldId id="298" r:id="rId14"/>
    <p:sldId id="274" r:id="rId15"/>
    <p:sldId id="296" r:id="rId16"/>
    <p:sldId id="297" r:id="rId17"/>
    <p:sldId id="275" r:id="rId18"/>
    <p:sldId id="277" r:id="rId19"/>
    <p:sldId id="295" r:id="rId20"/>
    <p:sldId id="292" r:id="rId21"/>
    <p:sldId id="293" r:id="rId22"/>
    <p:sldId id="283" r:id="rId23"/>
  </p:sldIdLst>
  <p:sldSz cx="9144000" cy="5143500" type="screen16x9"/>
  <p:notesSz cx="6858000" cy="9144000"/>
  <p:embeddedFontLst>
    <p:embeddedFont>
      <p:font typeface="Roboto Condensed Light" charset="0"/>
      <p:regular r:id="rId25"/>
      <p:bold r:id="rId26"/>
      <p:italic r:id="rId27"/>
      <p:boldItalic r:id="rId28"/>
    </p:embeddedFont>
    <p:embeddedFont>
      <p:font typeface="Exo 2" charset="0"/>
      <p:regular r:id="rId29"/>
      <p:bold r:id="rId30"/>
      <p:italic r:id="rId31"/>
      <p:boldItalic r:id="rId32"/>
    </p:embeddedFont>
    <p:embeddedFont>
      <p:font typeface="Squada One" charset="0"/>
      <p:regular r:id="rId33"/>
    </p:embeddedFont>
    <p:embeddedFont>
      <p:font typeface="Fira Sans Extra Condensed Medium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5"/>
    <a:srgbClr val="000000"/>
    <a:srgbClr val="AAFFEE"/>
  </p:clrMru>
</p:presentationPr>
</file>

<file path=ppt/tableStyles.xml><?xml version="1.0" encoding="utf-8"?>
<a:tblStyleLst xmlns:a="http://schemas.openxmlformats.org/drawingml/2006/main" def="{5F99F29E-14B6-4EAE-9438-6E63A142D733}">
  <a:tblStyle styleId="{5F99F29E-14B6-4EAE-9438-6E63A142D7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19515fe0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19515fe0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d3b44f0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8d3b44f0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7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4572000" y="3409950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lt2"/>
                </a:solidFill>
              </a:rPr>
              <a:t>Tasllim,</a:t>
            </a:r>
            <a:r>
              <a:rPr lang="en" sz="2400" dirty="0" smtClean="0"/>
              <a:t>Yusuf, </a:t>
            </a:r>
            <a:r>
              <a:rPr lang="en" sz="2400" dirty="0" smtClean="0">
                <a:solidFill>
                  <a:schemeClr val="lt2"/>
                </a:solidFill>
              </a:rPr>
              <a:t>Shezan</a:t>
            </a:r>
            <a:endParaRPr sz="2400" dirty="0">
              <a:solidFill>
                <a:schemeClr val="lt2"/>
              </a:solidFill>
            </a:endParaRPr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PREDICTING</a:t>
            </a:r>
            <a:br>
              <a:rPr lang="en-US" dirty="0" smtClean="0">
                <a:solidFill>
                  <a:schemeClr val="dk2"/>
                </a:solidFill>
              </a:rPr>
            </a:br>
            <a:r>
              <a:rPr lang="en-US" dirty="0" smtClean="0"/>
              <a:t>MOVIE</a:t>
            </a:r>
            <a:br>
              <a:rPr lang="en-US" dirty="0" smtClean="0"/>
            </a:br>
            <a:r>
              <a:rPr lang="en-US" dirty="0" smtClean="0"/>
              <a:t>SUCCESS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>
            <a:spLocks noGrp="1"/>
          </p:cNvSpPr>
          <p:nvPr>
            <p:ph type="ctrTitle"/>
          </p:nvPr>
        </p:nvSpPr>
        <p:spPr>
          <a:xfrm flipH="1">
            <a:off x="381000" y="15049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smtClean="0"/>
              <a:t>FEATURE SELECTION &amp; DIMENSIONALITY REDUCTION</a:t>
            </a:r>
            <a:endParaRPr lang="en-US" b="0"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title" idx="2"/>
          </p:nvPr>
        </p:nvSpPr>
        <p:spPr>
          <a:xfrm flipH="1">
            <a:off x="457200" y="4381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399" name="Google Shape;399;p43"/>
          <p:cNvCxnSpPr/>
          <p:nvPr/>
        </p:nvCxnSpPr>
        <p:spPr>
          <a:xfrm>
            <a:off x="0" y="34861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 SELECTION</a:t>
            </a:r>
            <a:endParaRPr dirty="0"/>
          </a:p>
        </p:txBody>
      </p:sp>
      <p:cxnSp>
        <p:nvCxnSpPr>
          <p:cNvPr id="410" name="Google Shape;410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4"/>
          <p:cNvSpPr txBox="1">
            <a:spLocks noGrp="1"/>
          </p:cNvSpPr>
          <p:nvPr>
            <p:ph type="ctrTitle" idx="2"/>
          </p:nvPr>
        </p:nvSpPr>
        <p:spPr>
          <a:xfrm>
            <a:off x="1371600" y="1581150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SelectKbest</a:t>
            </a:r>
            <a:endParaRPr sz="1800" dirty="0"/>
          </a:p>
        </p:txBody>
      </p:sp>
      <p:sp>
        <p:nvSpPr>
          <p:cNvPr id="415" name="Google Shape;415;p44"/>
          <p:cNvSpPr txBox="1">
            <a:spLocks noGrp="1"/>
          </p:cNvSpPr>
          <p:nvPr>
            <p:ph type="ctrTitle" idx="5"/>
          </p:nvPr>
        </p:nvSpPr>
        <p:spPr>
          <a:xfrm>
            <a:off x="5733097" y="1652042"/>
            <a:ext cx="2344103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SelectPercentile</a:t>
            </a:r>
            <a:endParaRPr sz="1800" dirty="0"/>
          </a:p>
        </p:txBody>
      </p:sp>
      <p:cxnSp>
        <p:nvCxnSpPr>
          <p:cNvPr id="419" name="Google Shape;419;p44"/>
          <p:cNvCxnSpPr/>
          <p:nvPr/>
        </p:nvCxnSpPr>
        <p:spPr>
          <a:xfrm>
            <a:off x="6916600" y="4522975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Rectangle 22"/>
          <p:cNvSpPr/>
          <p:nvPr/>
        </p:nvSpPr>
        <p:spPr>
          <a:xfrm>
            <a:off x="609600" y="2190750"/>
            <a:ext cx="525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Selects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k highest scoring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features</a:t>
            </a:r>
          </a:p>
          <a:p>
            <a:pPr fontAlgn="base"/>
            <a:endParaRPr lang="en-US" sz="1600" dirty="0" smtClean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K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=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5</a:t>
            </a:r>
          </a:p>
          <a:p>
            <a:pPr fontAlgn="base"/>
            <a:endParaRPr lang="en-US" sz="1600" dirty="0" smtClean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Scoring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Function: Chi-squared test</a:t>
            </a:r>
          </a:p>
          <a:p>
            <a:endParaRPr lang="en-US" sz="1600" dirty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5400" y="2190750"/>
            <a:ext cx="3886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Selects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features with percentile of the </a:t>
            </a:r>
          </a:p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   highest score</a:t>
            </a:r>
          </a:p>
          <a:p>
            <a:pPr fontAlgn="base"/>
            <a:endParaRPr lang="en-US" sz="1600" dirty="0" smtClean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Percentile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  = 50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%</a:t>
            </a:r>
          </a:p>
          <a:p>
            <a:pPr fontAlgn="base"/>
            <a:endParaRPr lang="en-US" sz="1600" dirty="0" smtClean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Scoring 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Function: </a:t>
            </a:r>
            <a:r>
              <a:rPr lang="en-US" sz="1600" dirty="0" err="1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f_classif</a:t>
            </a: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 </a:t>
            </a:r>
          </a:p>
          <a:p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</a:b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</a:br>
            <a: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/>
            </a:r>
            <a:br>
              <a:rPr lang="en-US" sz="1600" dirty="0" smtClean="0">
                <a:solidFill>
                  <a:schemeClr val="lt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</a:br>
            <a:endParaRPr lang="en-US" sz="1600" dirty="0">
              <a:solidFill>
                <a:schemeClr val="lt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4" name="Google Shape;410;p44"/>
          <p:cNvCxnSpPr/>
          <p:nvPr/>
        </p:nvCxnSpPr>
        <p:spPr>
          <a:xfrm>
            <a:off x="4572000" y="1352550"/>
            <a:ext cx="0" cy="27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DIMENSIONALITY REDUCTION</a:t>
            </a:r>
            <a:endParaRPr dirty="0"/>
          </a:p>
        </p:txBody>
      </p:sp>
      <p:cxnSp>
        <p:nvCxnSpPr>
          <p:cNvPr id="410" name="Google Shape;410;p44"/>
          <p:cNvCxnSpPr/>
          <p:nvPr/>
        </p:nvCxnSpPr>
        <p:spPr>
          <a:xfrm>
            <a:off x="2232425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4"/>
          <p:cNvSpPr txBox="1">
            <a:spLocks noGrp="1"/>
          </p:cNvSpPr>
          <p:nvPr>
            <p:ph type="ctrTitle" idx="2"/>
          </p:nvPr>
        </p:nvSpPr>
        <p:spPr>
          <a:xfrm>
            <a:off x="228600" y="1428750"/>
            <a:ext cx="42672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Principal Component Analysis (PCA)</a:t>
            </a:r>
            <a:endParaRPr sz="1800" dirty="0"/>
          </a:p>
        </p:txBody>
      </p:sp>
      <p:cxnSp>
        <p:nvCxnSpPr>
          <p:cNvPr id="419" name="Google Shape;419;p44"/>
          <p:cNvCxnSpPr/>
          <p:nvPr/>
        </p:nvCxnSpPr>
        <p:spPr>
          <a:xfrm>
            <a:off x="0" y="2038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Rectangle 22"/>
          <p:cNvSpPr/>
          <p:nvPr/>
        </p:nvSpPr>
        <p:spPr>
          <a:xfrm>
            <a:off x="381000" y="2356068"/>
            <a:ext cx="411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- Selects </a:t>
            </a: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specified  number of components</a:t>
            </a:r>
          </a:p>
          <a:p>
            <a:pPr fontAlgn="base"/>
            <a:endParaRPr lang="en-US" sz="1600" dirty="0" smtClean="0">
              <a:solidFill>
                <a:schemeClr val="tx2"/>
              </a:solidFill>
              <a:latin typeface="+mn-lt"/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  <a:latin typeface="+mn-lt"/>
              </a:rPr>
              <a:t>- Chose </a:t>
            </a: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first 5 </a:t>
            </a: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components</a:t>
            </a:r>
          </a:p>
          <a:p>
            <a:pPr fontAlgn="base"/>
            <a:endParaRPr lang="en-US" sz="1600" dirty="0" smtClean="0">
              <a:solidFill>
                <a:schemeClr val="tx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First 5 components – 92.3%</a:t>
            </a:r>
          </a:p>
          <a:p>
            <a:pPr fontAlgn="base"/>
            <a:endParaRPr lang="en-US" sz="1600" dirty="0" smtClean="0">
              <a:solidFill>
                <a:schemeClr val="tx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- 6</a:t>
            </a:r>
            <a:r>
              <a:rPr lang="en-US" sz="1600" baseline="30000" dirty="0" smtClean="0">
                <a:solidFill>
                  <a:schemeClr val="tx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th</a:t>
            </a:r>
            <a:r>
              <a:rPr lang="en-US" sz="1600" dirty="0" smtClean="0">
                <a:solidFill>
                  <a:schemeClr val="tx2"/>
                </a:solidFill>
                <a:latin typeface="+mn-lt"/>
                <a:ea typeface="Roboto Condensed Light"/>
                <a:cs typeface="Roboto Condensed Light"/>
                <a:sym typeface="Roboto Condensed Light"/>
              </a:rPr>
              <a:t> component – 6.5%</a:t>
            </a:r>
            <a:endParaRPr lang="en-US" sz="1600" dirty="0">
              <a:solidFill>
                <a:schemeClr val="tx2"/>
              </a:solidFill>
              <a:latin typeface="+mn-l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4514" name="Picture 2" descr="https://lh3.googleusercontent.com/A8m4H741WcK5rTmPzPCNe9G59fO2f920kcJH7rGVHLV3qYTcREwaR5S--vgbeDAtLs3EyLWhkuBLlJIda7I-P-drji-_1sWIBQY7i2VxoKSI5nc9tBvjgnrK1VAVNvlxb2PyHmEfjDg"/>
          <p:cNvPicPr>
            <a:picLocks noChangeAspect="1" noChangeArrowheads="1"/>
          </p:cNvPicPr>
          <p:nvPr/>
        </p:nvPicPr>
        <p:blipFill>
          <a:blip r:embed="rId3"/>
          <a:srcRect l="4790" r="4192"/>
          <a:stretch>
            <a:fillRect/>
          </a:stretch>
        </p:blipFill>
        <p:spPr bwMode="auto">
          <a:xfrm>
            <a:off x="4648200" y="1914525"/>
            <a:ext cx="4343400" cy="30194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ctrTitle"/>
          </p:nvPr>
        </p:nvSpPr>
        <p:spPr>
          <a:xfrm>
            <a:off x="-718500" y="6349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POSTPROCESSING</a:t>
            </a:r>
            <a:endParaRPr dirty="0"/>
          </a:p>
        </p:txBody>
      </p:sp>
      <p:cxnSp>
        <p:nvCxnSpPr>
          <p:cNvPr id="410" name="Google Shape;410;p44"/>
          <p:cNvCxnSpPr/>
          <p:nvPr/>
        </p:nvCxnSpPr>
        <p:spPr>
          <a:xfrm>
            <a:off x="0" y="1276350"/>
            <a:ext cx="19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4"/>
          <p:cNvSpPr txBox="1">
            <a:spLocks noGrp="1"/>
          </p:cNvSpPr>
          <p:nvPr>
            <p:ph type="ctrTitle" idx="2"/>
          </p:nvPr>
        </p:nvSpPr>
        <p:spPr>
          <a:xfrm>
            <a:off x="3540900" y="2114550"/>
            <a:ext cx="17931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INPUT DATA</a:t>
            </a:r>
            <a:endParaRPr sz="2000" dirty="0"/>
          </a:p>
        </p:txBody>
      </p:sp>
      <p:sp>
        <p:nvSpPr>
          <p:cNvPr id="12" name="Google Shape;468;p53"/>
          <p:cNvSpPr txBox="1"/>
          <p:nvPr/>
        </p:nvSpPr>
        <p:spPr>
          <a:xfrm>
            <a:off x="1828800" y="3562350"/>
            <a:ext cx="1295400" cy="533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Squada One"/>
                <a:sym typeface="Squada One"/>
              </a:rPr>
              <a:t>Raw Data</a:t>
            </a:r>
            <a:endParaRPr sz="18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Squada One"/>
              <a:sym typeface="Squada One"/>
            </a:endParaRPr>
          </a:p>
        </p:txBody>
      </p:sp>
      <p:sp>
        <p:nvSpPr>
          <p:cNvPr id="24" name="Google Shape;468;p53"/>
          <p:cNvSpPr txBox="1"/>
          <p:nvPr/>
        </p:nvSpPr>
        <p:spPr>
          <a:xfrm>
            <a:off x="3124200" y="3562350"/>
            <a:ext cx="1295400" cy="533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Squada One"/>
                <a:sym typeface="Squada One"/>
              </a:rPr>
              <a:t>S</a:t>
            </a:r>
            <a:r>
              <a:rPr lang="en-US" sz="1800" dirty="0" err="1" smtClean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Squada One"/>
                <a:sym typeface="Squada One"/>
              </a:rPr>
              <a:t>electKbest</a:t>
            </a:r>
            <a:endParaRPr sz="18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Squada One"/>
              <a:sym typeface="Squada One"/>
            </a:endParaRPr>
          </a:p>
        </p:txBody>
      </p:sp>
      <p:sp>
        <p:nvSpPr>
          <p:cNvPr id="26" name="Google Shape;468;p53"/>
          <p:cNvSpPr txBox="1"/>
          <p:nvPr/>
        </p:nvSpPr>
        <p:spPr>
          <a:xfrm>
            <a:off x="4419600" y="3562349"/>
            <a:ext cx="1600199" cy="533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Squada One"/>
                <a:sym typeface="Squada One"/>
              </a:rPr>
              <a:t>SelectPercentile</a:t>
            </a:r>
            <a:endParaRPr sz="18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Squada One"/>
              <a:sym typeface="Squada One"/>
            </a:endParaRPr>
          </a:p>
        </p:txBody>
      </p:sp>
      <p:sp>
        <p:nvSpPr>
          <p:cNvPr id="28" name="Google Shape;468;p53"/>
          <p:cNvSpPr txBox="1"/>
          <p:nvPr/>
        </p:nvSpPr>
        <p:spPr>
          <a:xfrm>
            <a:off x="6019800" y="3562349"/>
            <a:ext cx="1295400" cy="5334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Roboto Condensed Light" charset="0"/>
                <a:ea typeface="Roboto Condensed Light" charset="0"/>
                <a:cs typeface="Squada One"/>
                <a:sym typeface="Squada One"/>
              </a:rPr>
              <a:t>PCA</a:t>
            </a:r>
            <a:endParaRPr sz="1800" dirty="0">
              <a:solidFill>
                <a:srgbClr val="FFFFFF"/>
              </a:solidFill>
              <a:latin typeface="Roboto Condensed Light" charset="0"/>
              <a:ea typeface="Roboto Condensed Light" charset="0"/>
              <a:cs typeface="Squada One"/>
              <a:sym typeface="Squada One"/>
            </a:endParaRPr>
          </a:p>
        </p:txBody>
      </p:sp>
      <p:sp>
        <p:nvSpPr>
          <p:cNvPr id="9" name="Google Shape;398;p43"/>
          <p:cNvSpPr txBox="1">
            <a:spLocks/>
          </p:cNvSpPr>
          <p:nvPr/>
        </p:nvSpPr>
        <p:spPr>
          <a:xfrm flipH="1">
            <a:off x="2209800" y="3028950"/>
            <a:ext cx="533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01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" name="Google Shape;398;p43"/>
          <p:cNvSpPr txBox="1">
            <a:spLocks/>
          </p:cNvSpPr>
          <p:nvPr/>
        </p:nvSpPr>
        <p:spPr>
          <a:xfrm flipH="1">
            <a:off x="3581400" y="3028950"/>
            <a:ext cx="533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02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" name="Google Shape;398;p43"/>
          <p:cNvSpPr txBox="1">
            <a:spLocks/>
          </p:cNvSpPr>
          <p:nvPr/>
        </p:nvSpPr>
        <p:spPr>
          <a:xfrm flipH="1">
            <a:off x="4876800" y="3028950"/>
            <a:ext cx="533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03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" name="Google Shape;398;p43"/>
          <p:cNvSpPr txBox="1">
            <a:spLocks/>
          </p:cNvSpPr>
          <p:nvPr/>
        </p:nvSpPr>
        <p:spPr>
          <a:xfrm flipH="1">
            <a:off x="6400800" y="3028950"/>
            <a:ext cx="5334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xo 2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04</a:t>
            </a:r>
            <a:endParaRPr kumimoji="0" lang="en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MODELS</a:t>
            </a:r>
            <a:endParaRPr dirty="0"/>
          </a:p>
        </p:txBody>
      </p:sp>
      <p:sp>
        <p:nvSpPr>
          <p:cNvPr id="438" name="Google Shape;438;p4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39" name="Google Shape;439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7;p42"/>
          <p:cNvSpPr txBox="1">
            <a:spLocks/>
          </p:cNvSpPr>
          <p:nvPr/>
        </p:nvSpPr>
        <p:spPr>
          <a:xfrm>
            <a:off x="228600" y="133350"/>
            <a:ext cx="617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24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MODELS – HYPERPARAMETER TUNING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5" name="Google Shape;419;p44"/>
          <p:cNvCxnSpPr/>
          <p:nvPr/>
        </p:nvCxnSpPr>
        <p:spPr>
          <a:xfrm>
            <a:off x="0" y="81915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533400" y="2141102"/>
            <a:ext cx="8001000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dirty="0" smtClean="0">
                <a:solidFill>
                  <a:schemeClr val="tx2"/>
                </a:solidFill>
              </a:rPr>
              <a:t>parameters tuned with their respective </a:t>
            </a:r>
            <a:r>
              <a:rPr lang="en-US" dirty="0" smtClean="0">
                <a:solidFill>
                  <a:schemeClr val="tx2"/>
                </a:solidFill>
              </a:rPr>
              <a:t>range: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2"/>
                </a:solidFill>
              </a:rPr>
              <a:t>         -Minimum </a:t>
            </a:r>
            <a:r>
              <a:rPr lang="en-US" i="1" dirty="0" smtClean="0">
                <a:solidFill>
                  <a:schemeClr val="tx2"/>
                </a:solidFill>
              </a:rPr>
              <a:t>samples required to split a node – range from 5 to 80 with increments of </a:t>
            </a:r>
            <a:r>
              <a:rPr lang="en-US" i="1" dirty="0" smtClean="0">
                <a:solidFill>
                  <a:schemeClr val="tx2"/>
                </a:solidFill>
              </a:rPr>
              <a:t>5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         -</a:t>
            </a:r>
            <a:r>
              <a:rPr lang="en-US" i="1" dirty="0" smtClean="0">
                <a:solidFill>
                  <a:schemeClr val="tx2"/>
                </a:solidFill>
              </a:rPr>
              <a:t>Maximum </a:t>
            </a:r>
            <a:r>
              <a:rPr lang="en-US" i="1" dirty="0" smtClean="0">
                <a:solidFill>
                  <a:schemeClr val="tx2"/>
                </a:solidFill>
              </a:rPr>
              <a:t>leaf nodes in the model – range from 5 to 80 with increments of 5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Google Shape;445;p47"/>
          <p:cNvSpPr txBox="1">
            <a:spLocks/>
          </p:cNvSpPr>
          <p:nvPr/>
        </p:nvSpPr>
        <p:spPr>
          <a:xfrm>
            <a:off x="304800" y="1741736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1) Decision Tree Classifier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" name="Google Shape;445;p47"/>
          <p:cNvSpPr txBox="1">
            <a:spLocks/>
          </p:cNvSpPr>
          <p:nvPr/>
        </p:nvSpPr>
        <p:spPr>
          <a:xfrm>
            <a:off x="304800" y="3562350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) Naïve </a:t>
            </a:r>
            <a:r>
              <a:rPr lang="en-US" sz="1800" b="1" dirty="0" err="1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Bayes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 Classifier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1273373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Grid search was used to find the best hyper-parameters for each model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3943350"/>
            <a:ext cx="632460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err="1" smtClean="0">
                <a:solidFill>
                  <a:schemeClr val="tx2"/>
                </a:solidFill>
              </a:rPr>
              <a:t>Var_smoothing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tx2"/>
                </a:solidFill>
              </a:rPr>
              <a:t>(portion of the largest variance added for calculation stability)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2"/>
                </a:solidFill>
              </a:rPr>
              <a:t>     -Range </a:t>
            </a:r>
            <a:r>
              <a:rPr lang="en-US" i="1" dirty="0" smtClean="0">
                <a:solidFill>
                  <a:schemeClr val="tx2"/>
                </a:solidFill>
              </a:rPr>
              <a:t>from 1e-6 to 1e-15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7;p42"/>
          <p:cNvSpPr txBox="1">
            <a:spLocks/>
          </p:cNvSpPr>
          <p:nvPr/>
        </p:nvSpPr>
        <p:spPr>
          <a:xfrm>
            <a:off x="228600" y="133350"/>
            <a:ext cx="617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24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MODELS – HYPERPARAMETER TUNING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5" name="Google Shape;419;p44"/>
          <p:cNvCxnSpPr/>
          <p:nvPr/>
        </p:nvCxnSpPr>
        <p:spPr>
          <a:xfrm>
            <a:off x="0" y="81915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Rectangle 5"/>
          <p:cNvSpPr/>
          <p:nvPr/>
        </p:nvSpPr>
        <p:spPr>
          <a:xfrm>
            <a:off x="533400" y="1389282"/>
            <a:ext cx="8001000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2"/>
                </a:solidFill>
              </a:rPr>
              <a:t>-Weight </a:t>
            </a:r>
            <a:r>
              <a:rPr lang="en-US" i="1" dirty="0" smtClean="0">
                <a:solidFill>
                  <a:schemeClr val="tx2"/>
                </a:solidFill>
              </a:rPr>
              <a:t>function used in prediction – either ‘uniform’ or ‘distance’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i="1" dirty="0" smtClean="0">
                <a:solidFill>
                  <a:schemeClr val="tx2"/>
                </a:solidFill>
              </a:rPr>
              <a:t>Number </a:t>
            </a:r>
            <a:r>
              <a:rPr lang="en-US" i="1" dirty="0" smtClean="0">
                <a:solidFill>
                  <a:schemeClr val="tx2"/>
                </a:solidFill>
              </a:rPr>
              <a:t>of neighbors to use for classification - range from 5 to 80 with increments of 5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" name="Google Shape;445;p47"/>
          <p:cNvSpPr txBox="1">
            <a:spLocks/>
          </p:cNvSpPr>
          <p:nvPr/>
        </p:nvSpPr>
        <p:spPr>
          <a:xfrm>
            <a:off x="304800" y="989916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) KNN Classifier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" name="Google Shape;445;p47"/>
          <p:cNvSpPr txBox="1">
            <a:spLocks/>
          </p:cNvSpPr>
          <p:nvPr/>
        </p:nvSpPr>
        <p:spPr>
          <a:xfrm>
            <a:off x="304800" y="2263973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1800" b="1" noProof="0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4) SVM Non-Linear Classifier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2644973"/>
            <a:ext cx="7848600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i="1" dirty="0" smtClean="0">
                <a:solidFill>
                  <a:schemeClr val="tx2"/>
                </a:solidFill>
              </a:rPr>
              <a:t>Kernel </a:t>
            </a:r>
            <a:r>
              <a:rPr lang="en-US" i="1" dirty="0" smtClean="0">
                <a:solidFill>
                  <a:schemeClr val="tx2"/>
                </a:solidFill>
              </a:rPr>
              <a:t>– either '</a:t>
            </a:r>
            <a:r>
              <a:rPr lang="en-US" i="1" dirty="0" err="1" smtClean="0">
                <a:solidFill>
                  <a:schemeClr val="tx2"/>
                </a:solidFill>
              </a:rPr>
              <a:t>rbf</a:t>
            </a:r>
            <a:r>
              <a:rPr lang="en-US" i="1" dirty="0" smtClean="0">
                <a:solidFill>
                  <a:schemeClr val="tx2"/>
                </a:solidFill>
              </a:rPr>
              <a:t>' and 'sigmoid'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i="1" dirty="0" smtClean="0">
                <a:solidFill>
                  <a:schemeClr val="tx2"/>
                </a:solidFill>
              </a:rPr>
              <a:t>C </a:t>
            </a:r>
            <a:r>
              <a:rPr lang="en-US" i="1" dirty="0" smtClean="0">
                <a:solidFill>
                  <a:schemeClr val="tx2"/>
                </a:solidFill>
              </a:rPr>
              <a:t>– a selection from the list: 0.1,1,10,100,1000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tx2"/>
                </a:solidFill>
              </a:rPr>
              <a:t>-Gamma </a:t>
            </a:r>
            <a:r>
              <a:rPr lang="en-US" i="1" dirty="0" smtClean="0">
                <a:solidFill>
                  <a:schemeClr val="tx2"/>
                </a:solidFill>
              </a:rPr>
              <a:t>– a selection from the list: 1e-4,1e-3,1e-2,0.1,1,5,10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-</a:t>
            </a:r>
            <a:r>
              <a:rPr lang="en-US" i="1" dirty="0" smtClean="0">
                <a:solidFill>
                  <a:schemeClr val="tx2"/>
                </a:solidFill>
              </a:rPr>
              <a:t>coef0 </a:t>
            </a:r>
            <a:r>
              <a:rPr lang="en-US" i="1" dirty="0" smtClean="0">
                <a:solidFill>
                  <a:schemeClr val="tx2"/>
                </a:solidFill>
              </a:rPr>
              <a:t>( Independent term in kernel function) – range from -200 to 200, increments of 50.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9600" y="4626173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-C </a:t>
            </a:r>
            <a:r>
              <a:rPr lang="en-US" i="1" dirty="0" smtClean="0">
                <a:solidFill>
                  <a:schemeClr val="tx2"/>
                </a:solidFill>
              </a:rPr>
              <a:t>– a selection from the list: 0.1,1,10,100,1000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3" name="Google Shape;445;p47"/>
          <p:cNvSpPr txBox="1">
            <a:spLocks/>
          </p:cNvSpPr>
          <p:nvPr/>
        </p:nvSpPr>
        <p:spPr>
          <a:xfrm>
            <a:off x="381000" y="4226807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2"/>
              </a:buClr>
              <a:buSzPts val="2400"/>
              <a:defRPr/>
            </a:pP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) 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SVM 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Linear-kernel </a:t>
            </a:r>
            <a:r>
              <a:rPr lang="en-US" sz="18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Classifier</a:t>
            </a:r>
            <a:endParaRPr lang="en-US" sz="1800" b="1" dirty="0">
              <a:solidFill>
                <a:schemeClr val="dk2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ctrTitle"/>
          </p:nvPr>
        </p:nvSpPr>
        <p:spPr>
          <a:xfrm>
            <a:off x="-685800" y="2857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WORKFLOW DIAGRAM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6146" name="Picture 2" descr="https://lh5.googleusercontent.com/3aOBxG9jnI8CbOY5KUnw_Xheb4VjKnMDJ7mC9Xky1clNqzFbNWK7bIWeR2EgRgCgr1mGkh8lAcfCBg-P_xpiEcwnOvGk-wss-ka0_RPSNbsH1vnNHIuAVZFwS2g8f-e9unGPPH_5Qc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200586"/>
            <a:ext cx="2362200" cy="4793878"/>
          </a:xfrm>
          <a:prstGeom prst="rect">
            <a:avLst/>
          </a:prstGeom>
          <a:noFill/>
        </p:spPr>
      </p:pic>
      <p:cxnSp>
        <p:nvCxnSpPr>
          <p:cNvPr id="31" name="Google Shape;410;p44"/>
          <p:cNvCxnSpPr/>
          <p:nvPr/>
        </p:nvCxnSpPr>
        <p:spPr>
          <a:xfrm>
            <a:off x="3810000" y="0"/>
            <a:ext cx="0" cy="106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Rectangle 31"/>
          <p:cNvSpPr/>
          <p:nvPr/>
        </p:nvSpPr>
        <p:spPr>
          <a:xfrm>
            <a:off x="304800" y="1733550"/>
            <a:ext cx="4572000" cy="166821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1) Decision </a:t>
            </a:r>
            <a:r>
              <a:rPr lang="en-US" dirty="0" smtClean="0">
                <a:solidFill>
                  <a:schemeClr val="tx2"/>
                </a:solidFill>
              </a:rPr>
              <a:t>Tree</a:t>
            </a:r>
          </a:p>
          <a:p>
            <a:pPr lvl="2"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2) Naive </a:t>
            </a:r>
            <a:r>
              <a:rPr lang="en-US" dirty="0" err="1" smtClean="0">
                <a:solidFill>
                  <a:schemeClr val="tx2"/>
                </a:solidFill>
              </a:rPr>
              <a:t>Bayes</a:t>
            </a:r>
            <a:endParaRPr lang="en-US" dirty="0" smtClean="0">
              <a:solidFill>
                <a:schemeClr val="tx2"/>
              </a:solidFill>
            </a:endParaRPr>
          </a:p>
          <a:p>
            <a:pPr lvl="2"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3) KNN</a:t>
            </a:r>
            <a:endParaRPr lang="en-US" dirty="0" smtClean="0">
              <a:solidFill>
                <a:schemeClr val="tx2"/>
              </a:solidFill>
            </a:endParaRPr>
          </a:p>
          <a:p>
            <a:pPr lvl="2"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4) SVM </a:t>
            </a:r>
            <a:r>
              <a:rPr lang="en-US" dirty="0" smtClean="0">
                <a:solidFill>
                  <a:schemeClr val="tx2"/>
                </a:solidFill>
              </a:rPr>
              <a:t>non-linear</a:t>
            </a:r>
          </a:p>
          <a:p>
            <a:pPr lvl="2"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5) SVM linear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35" name="Google Shape;445;p47"/>
          <p:cNvSpPr txBox="1">
            <a:spLocks/>
          </p:cNvSpPr>
          <p:nvPr/>
        </p:nvSpPr>
        <p:spPr>
          <a:xfrm>
            <a:off x="304800" y="1284536"/>
            <a:ext cx="1632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20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5 Models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" name="Google Shape;445;p47"/>
          <p:cNvSpPr txBox="1">
            <a:spLocks/>
          </p:cNvSpPr>
          <p:nvPr/>
        </p:nvSpPr>
        <p:spPr>
          <a:xfrm>
            <a:off x="2590800" y="2952750"/>
            <a:ext cx="2928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lang="en-US" sz="2000" b="1" dirty="0" smtClean="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rPr>
              <a:t>4 Input Data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90800" y="34861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1) No </a:t>
            </a:r>
            <a:r>
              <a:rPr lang="en-US" dirty="0" smtClean="0">
                <a:solidFill>
                  <a:schemeClr val="tx2"/>
                </a:solidFill>
              </a:rPr>
              <a:t>feature selection (default)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2</a:t>
            </a:r>
            <a:r>
              <a:rPr lang="en-US" dirty="0" smtClean="0">
                <a:solidFill>
                  <a:schemeClr val="tx2"/>
                </a:solidFill>
              </a:rPr>
              <a:t>) </a:t>
            </a:r>
            <a:r>
              <a:rPr lang="en-US" dirty="0" err="1" smtClean="0">
                <a:solidFill>
                  <a:schemeClr val="tx2"/>
                </a:solidFill>
              </a:rPr>
              <a:t>selectKBest</a:t>
            </a:r>
            <a:endParaRPr lang="en-US" dirty="0" smtClean="0">
              <a:solidFill>
                <a:schemeClr val="tx2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3) </a:t>
            </a:r>
            <a:r>
              <a:rPr lang="en-US" dirty="0" err="1" smtClean="0">
                <a:solidFill>
                  <a:schemeClr val="tx2"/>
                </a:solidFill>
              </a:rPr>
              <a:t>selectPercentile</a:t>
            </a:r>
            <a:r>
              <a:rPr lang="en-US" dirty="0" smtClean="0">
                <a:solidFill>
                  <a:schemeClr val="tx2"/>
                </a:solidFill>
              </a:rPr>
              <a:t> 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>
                <a:solidFill>
                  <a:schemeClr val="tx2"/>
                </a:solidFill>
              </a:rPr>
              <a:t>4) PCA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8" name="Google Shape;410;p44"/>
          <p:cNvCxnSpPr/>
          <p:nvPr/>
        </p:nvCxnSpPr>
        <p:spPr>
          <a:xfrm>
            <a:off x="381000" y="1733550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10;p44"/>
          <p:cNvCxnSpPr/>
          <p:nvPr/>
        </p:nvCxnSpPr>
        <p:spPr>
          <a:xfrm>
            <a:off x="2667000" y="3409950"/>
            <a:ext cx="1752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ctrTitle"/>
          </p:nvPr>
        </p:nvSpPr>
        <p:spPr>
          <a:xfrm flipH="1">
            <a:off x="1698072" y="25717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&amp; DISCUSSION</a:t>
            </a:r>
            <a:endParaRPr dirty="0"/>
          </a:p>
        </p:txBody>
      </p:sp>
      <p:sp>
        <p:nvSpPr>
          <p:cNvPr id="564" name="Google Shape;564;p49"/>
          <p:cNvSpPr txBox="1">
            <a:spLocks noGrp="1"/>
          </p:cNvSpPr>
          <p:nvPr>
            <p:ph type="title" idx="2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565" name="Google Shape;565;p49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7;p42"/>
          <p:cNvSpPr txBox="1">
            <a:spLocks/>
          </p:cNvSpPr>
          <p:nvPr/>
        </p:nvSpPr>
        <p:spPr>
          <a:xfrm>
            <a:off x="228600" y="590550"/>
            <a:ext cx="5214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Exo 2"/>
                <a:ea typeface="Exo 2"/>
                <a:cs typeface="Exo 2"/>
                <a:sym typeface="Exo 2"/>
              </a:rPr>
              <a:t>EVALUATION CRITERIA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733550"/>
            <a:ext cx="6705600" cy="2610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1) Macro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F1-Score from </a:t>
            </a:r>
            <a:r>
              <a:rPr lang="en-US" dirty="0" err="1" smtClean="0">
                <a:solidFill>
                  <a:schemeClr val="tx2"/>
                </a:solidFill>
                <a:latin typeface="+mn-lt"/>
              </a:rPr>
              <a:t>GridSearch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 applied on each model</a:t>
            </a:r>
          </a:p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2) Training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Score of best classifier</a:t>
            </a:r>
          </a:p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3) Testing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score of best classifier</a:t>
            </a:r>
          </a:p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4) Classification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report with precision, recall and f1-score for each rating class</a:t>
            </a:r>
          </a:p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5) Confusion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Matrix</a:t>
            </a:r>
          </a:p>
          <a:p>
            <a:pPr fontAlgn="base">
              <a:lnSpc>
                <a:spcPct val="200000"/>
              </a:lnSpc>
            </a:pPr>
            <a:r>
              <a:rPr lang="en-US" dirty="0" smtClean="0">
                <a:solidFill>
                  <a:schemeClr val="tx2"/>
                </a:solidFill>
                <a:latin typeface="+mn-lt"/>
              </a:rPr>
              <a:t>6) F1-scores 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from 5-fold cross-validation with best classifier</a:t>
            </a:r>
            <a:endParaRPr lang="en-US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5" name="Google Shape;419;p44"/>
          <p:cNvCxnSpPr/>
          <p:nvPr/>
        </p:nvCxnSpPr>
        <p:spPr>
          <a:xfrm>
            <a:off x="0" y="1276350"/>
            <a:ext cx="220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OUTLINE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57200" y="5905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4605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DATASET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ctrTitle" idx="14"/>
          </p:nvPr>
        </p:nvSpPr>
        <p:spPr>
          <a:xfrm>
            <a:off x="390296" y="25273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DATA PREPROCESSINIG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6781800" y="2222550"/>
            <a:ext cx="2362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FEATURE SELECTION &amp; DIMENSIONALITY REDUCTION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30289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412755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RESULTS &amp; DISCUSSION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86;p42"/>
          <p:cNvSpPr/>
          <p:nvPr/>
        </p:nvSpPr>
        <p:spPr>
          <a:xfrm>
            <a:off x="1676400" y="742950"/>
            <a:ext cx="5181600" cy="4038599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88" name="Google Shape;388;p42"/>
          <p:cNvGraphicFramePr/>
          <p:nvPr/>
        </p:nvGraphicFramePr>
        <p:xfrm>
          <a:off x="1447800" y="819151"/>
          <a:ext cx="5086725" cy="3733800"/>
        </p:xfrm>
        <a:graphic>
          <a:graphicData uri="http://schemas.openxmlformats.org/drawingml/2006/table">
            <a:tbl>
              <a:tblPr>
                <a:noFill/>
                <a:tableStyleId>{5F99F29E-14B6-4EAE-9438-6E63A142D733}</a:tableStyleId>
              </a:tblPr>
              <a:tblGrid>
                <a:gridCol w="1143000"/>
                <a:gridCol w="2248150"/>
                <a:gridCol w="16955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" sz="1400" b="1" i="0" u="none" strike="noStrike" cap="none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MODEL</a:t>
                      </a:r>
                      <a:endParaRPr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MACRO f1 SCORE</a:t>
                      </a:r>
                      <a:endParaRPr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1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Decision Tree Classifier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0.656956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2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Naive </a:t>
                      </a:r>
                      <a:r>
                        <a:rPr lang="en-US" sz="1400" b="0" i="0" u="none" strike="noStrike" dirty="0" err="1">
                          <a:solidFill>
                            <a:schemeClr val="tx2"/>
                          </a:solidFill>
                          <a:latin typeface="Merriweather"/>
                        </a:rPr>
                        <a:t>Bayes</a:t>
                      </a: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 Classifier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0.547154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3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KNN Classifier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0.783097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4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SVM Non-Linear Kernel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0.651570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5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SVM Linear Kernel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0.579962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dk2"/>
                          </a:solidFill>
                          <a:latin typeface="Exo 2"/>
                          <a:ea typeface="Exo 2"/>
                          <a:cs typeface="Exo 2"/>
                          <a:sym typeface="Exo 2"/>
                        </a:rPr>
                        <a:t>6</a:t>
                      </a:r>
                      <a:endParaRPr sz="1200" b="1" dirty="0">
                        <a:solidFill>
                          <a:schemeClr val="dk2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Decision Tree Classifier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0.656956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7" name="Google Shape;387;p42"/>
          <p:cNvSpPr txBox="1">
            <a:spLocks noGrp="1"/>
          </p:cNvSpPr>
          <p:nvPr>
            <p:ph type="ctrTitle"/>
          </p:nvPr>
        </p:nvSpPr>
        <p:spPr>
          <a:xfrm>
            <a:off x="1964851" y="-190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&amp; DISCUSSION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6" name="Google Shape;392;p42"/>
          <p:cNvCxnSpPr/>
          <p:nvPr/>
        </p:nvCxnSpPr>
        <p:spPr>
          <a:xfrm flipV="1">
            <a:off x="1676400" y="1856626"/>
            <a:ext cx="52578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392;p42"/>
          <p:cNvCxnSpPr/>
          <p:nvPr/>
        </p:nvCxnSpPr>
        <p:spPr>
          <a:xfrm flipV="1">
            <a:off x="1676400" y="2390026"/>
            <a:ext cx="52578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392;p42"/>
          <p:cNvCxnSpPr/>
          <p:nvPr/>
        </p:nvCxnSpPr>
        <p:spPr>
          <a:xfrm flipV="1">
            <a:off x="1676400" y="2923426"/>
            <a:ext cx="52578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392;p42"/>
          <p:cNvCxnSpPr/>
          <p:nvPr/>
        </p:nvCxnSpPr>
        <p:spPr>
          <a:xfrm flipV="1">
            <a:off x="1676400" y="3456826"/>
            <a:ext cx="52578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392;p42"/>
          <p:cNvCxnSpPr/>
          <p:nvPr/>
        </p:nvCxnSpPr>
        <p:spPr>
          <a:xfrm flipV="1">
            <a:off x="1676400" y="3990226"/>
            <a:ext cx="52578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92;p42"/>
          <p:cNvCxnSpPr/>
          <p:nvPr/>
        </p:nvCxnSpPr>
        <p:spPr>
          <a:xfrm flipV="1">
            <a:off x="2438400" y="742950"/>
            <a:ext cx="0" cy="403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392;p42"/>
          <p:cNvCxnSpPr/>
          <p:nvPr/>
        </p:nvCxnSpPr>
        <p:spPr>
          <a:xfrm flipV="1">
            <a:off x="4800600" y="742950"/>
            <a:ext cx="0" cy="403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386;p42"/>
          <p:cNvSpPr/>
          <p:nvPr/>
        </p:nvSpPr>
        <p:spPr>
          <a:xfrm>
            <a:off x="228600" y="1581150"/>
            <a:ext cx="4572000" cy="2590800"/>
          </a:xfrm>
          <a:prstGeom prst="snip2DiagRect">
            <a:avLst>
              <a:gd name="adj1" fmla="val 18257"/>
              <a:gd name="adj2" fmla="val 0"/>
            </a:avLst>
          </a:prstGeom>
          <a:solidFill>
            <a:srgbClr val="AAFFEE">
              <a:alpha val="28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2"/>
          <p:cNvSpPr txBox="1">
            <a:spLocks noGrp="1"/>
          </p:cNvSpPr>
          <p:nvPr>
            <p:ph type="ctrTitle"/>
          </p:nvPr>
        </p:nvSpPr>
        <p:spPr>
          <a:xfrm>
            <a:off x="1964851" y="1777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&amp; DISCUSSION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228600" y="819150"/>
            <a:ext cx="9144000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itchFamily="34" charset="0"/>
              </a:rPr>
              <a:t>KNN with 20 nearest neighbors and distance similarity measure (default data)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72706" name="Picture 2" descr="https://lh5.googleusercontent.com/41je5RSgUYHquOUDiV1LD7BahiyojGInwUY63JKJqVinuv00aIE0v6TPg6xsTbVO3uBtagOXFRm9-hI5XGgeGx7HorRLfDLr-TAQ_pyE2HZc4gcAGzYojlQynGreID7JPy-kNirxYZ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1504950"/>
            <a:ext cx="3744520" cy="2743200"/>
          </a:xfrm>
          <a:prstGeom prst="rect">
            <a:avLst/>
          </a:prstGeom>
          <a:noFill/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4800" y="4400550"/>
            <a:ext cx="6904454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itchFamily="34" charset="0"/>
              </a:rPr>
              <a:t>Cross Validation Scores: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cs typeface="Arial" pitchFamily="34" charset="0"/>
              </a:rPr>
              <a:t>0.81469157, 0.7833312, 0.80917577, 0.77961212, 0.79184328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lt"/>
              <a:cs typeface="Arial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42900" y="1809750"/>
          <a:ext cx="4457700" cy="2438400"/>
        </p:xfrm>
        <a:graphic>
          <a:graphicData uri="http://schemas.openxmlformats.org/drawingml/2006/table">
            <a:tbl>
              <a:tblPr/>
              <a:tblGrid>
                <a:gridCol w="1333500"/>
                <a:gridCol w="1066800"/>
                <a:gridCol w="1019175"/>
                <a:gridCol w="1038225"/>
              </a:tblGrid>
              <a:tr h="5905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Class Label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Precision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Recall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F1-Score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Average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0.92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0.49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0.64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Bad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0.78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0.93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0.85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Good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2"/>
                          </a:solidFill>
                          <a:latin typeface="Merriweather"/>
                        </a:rPr>
                        <a:t>0.77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0.98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latin typeface="Merriweather"/>
                        </a:rPr>
                        <a:t>0.86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95250" marR="95250" marT="95250" marB="95250">
                    <a:lnL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468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oogle Shape;392;p42"/>
          <p:cNvCxnSpPr/>
          <p:nvPr/>
        </p:nvCxnSpPr>
        <p:spPr>
          <a:xfrm flipV="1">
            <a:off x="228600" y="2313826"/>
            <a:ext cx="45720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392;p42"/>
          <p:cNvCxnSpPr/>
          <p:nvPr/>
        </p:nvCxnSpPr>
        <p:spPr>
          <a:xfrm flipV="1">
            <a:off x="228600" y="2923426"/>
            <a:ext cx="45720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392;p42"/>
          <p:cNvCxnSpPr/>
          <p:nvPr/>
        </p:nvCxnSpPr>
        <p:spPr>
          <a:xfrm flipV="1">
            <a:off x="228600" y="3456826"/>
            <a:ext cx="4572000" cy="2932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392;p42"/>
          <p:cNvCxnSpPr/>
          <p:nvPr/>
        </p:nvCxnSpPr>
        <p:spPr>
          <a:xfrm flipV="1">
            <a:off x="1676400" y="158115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92;p42"/>
          <p:cNvCxnSpPr/>
          <p:nvPr/>
        </p:nvCxnSpPr>
        <p:spPr>
          <a:xfrm flipV="1">
            <a:off x="2819400" y="158115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92;p42"/>
          <p:cNvCxnSpPr/>
          <p:nvPr/>
        </p:nvCxnSpPr>
        <p:spPr>
          <a:xfrm flipV="1">
            <a:off x="3733800" y="1581150"/>
            <a:ext cx="0" cy="259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4;p51"/>
          <p:cNvSpPr txBox="1">
            <a:spLocks noGrp="1"/>
          </p:cNvSpPr>
          <p:nvPr>
            <p:ph type="ctrTitle"/>
          </p:nvPr>
        </p:nvSpPr>
        <p:spPr>
          <a:xfrm flipH="1">
            <a:off x="1738500" y="1733550"/>
            <a:ext cx="5576700" cy="16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dk2"/>
                </a:solidFill>
              </a:rPr>
              <a:t>THANK YOU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389048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Please let us know if you have any questions!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40555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2"/>
                </a:solidFill>
              </a:rPr>
              <a:t>PROBLEM STATEMENT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ctrTitle"/>
          </p:nvPr>
        </p:nvSpPr>
        <p:spPr>
          <a:xfrm>
            <a:off x="1143000" y="1733550"/>
            <a:ext cx="6810450" cy="15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 smtClean="0">
                <a:solidFill>
                  <a:schemeClr val="tx2"/>
                </a:solidFill>
              </a:rPr>
              <a:t>What exactly determines the success of a movie and makes it a box office winner?</a:t>
            </a:r>
            <a:endParaRPr sz="2800" b="0" dirty="0">
              <a:solidFill>
                <a:schemeClr val="tx2"/>
              </a:solidFill>
            </a:endParaRPr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DATASET</a:t>
            </a:r>
            <a:endParaRPr b="0"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82880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2"/>
                </a:solidFill>
              </a:rPr>
              <a:t>DATASET DETAILS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70" name="Google Shape;270;p38"/>
          <p:cNvSpPr txBox="1">
            <a:spLocks noGrp="1"/>
          </p:cNvSpPr>
          <p:nvPr>
            <p:ph type="ctrTitle" idx="2"/>
          </p:nvPr>
        </p:nvSpPr>
        <p:spPr>
          <a:xfrm>
            <a:off x="561600" y="3105150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 smtClean="0">
                <a:solidFill>
                  <a:schemeClr val="dk1"/>
                </a:solidFill>
              </a:rPr>
              <a:t>Kaggle</a:t>
            </a:r>
            <a:endParaRPr lang="en-US" sz="2000" b="0" dirty="0">
              <a:solidFill>
                <a:schemeClr val="dk1"/>
              </a:solidFill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ctrTitle" idx="3"/>
          </p:nvPr>
        </p:nvSpPr>
        <p:spPr>
          <a:xfrm>
            <a:off x="3124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0" dirty="0" smtClean="0"/>
              <a:t>Metadata for 45,000 movies</a:t>
            </a:r>
            <a:br>
              <a:rPr lang="en-US" sz="2000" b="0" dirty="0" smtClean="0"/>
            </a:b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ctrTitle" idx="5"/>
          </p:nvPr>
        </p:nvSpPr>
        <p:spPr>
          <a:xfrm>
            <a:off x="5908800" y="3287250"/>
            <a:ext cx="2625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0" dirty="0" smtClean="0">
                <a:solidFill>
                  <a:schemeClr val="dk1"/>
                </a:solidFill>
              </a:rPr>
              <a:t>Several features that weren’t needed</a:t>
            </a:r>
          </a:p>
        </p:txBody>
      </p:sp>
      <p:cxnSp>
        <p:nvCxnSpPr>
          <p:cNvPr id="276" name="Google Shape;276;p38"/>
          <p:cNvCxnSpPr/>
          <p:nvPr/>
        </p:nvCxnSpPr>
        <p:spPr>
          <a:xfrm>
            <a:off x="2971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8"/>
          <p:cNvCxnSpPr/>
          <p:nvPr/>
        </p:nvCxnSpPr>
        <p:spPr>
          <a:xfrm>
            <a:off x="5908800" y="2186175"/>
            <a:ext cx="0" cy="16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482" name="Picture 2" descr="Kaggle, logo, logos 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266950"/>
            <a:ext cx="533400" cy="533400"/>
          </a:xfrm>
          <a:prstGeom prst="rect">
            <a:avLst/>
          </a:prstGeom>
          <a:noFill/>
        </p:spPr>
      </p:pic>
      <p:sp>
        <p:nvSpPr>
          <p:cNvPr id="20486" name="AutoShape 6" descr="https://image.flaticon.com/icons/svg/2824/2824516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https://image.flaticon.com/icons/svg/2824/2824516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https://image.flaticon.com/icons/svg/2824/2824516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https://image.flaticon.com/icons/svg/2824/2824516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4" name="Picture 14" descr="Clapperboard PNG Clipart | PNG Al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2400" y="3077780"/>
            <a:ext cx="609600" cy="636970"/>
          </a:xfrm>
          <a:prstGeom prst="rect">
            <a:avLst/>
          </a:prstGeom>
          <a:noFill/>
        </p:spPr>
      </p:pic>
      <p:pic>
        <p:nvPicPr>
          <p:cNvPr id="60418" name="Picture 2" descr="C:\Users\dell\Downloads\comput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219075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;p39"/>
          <p:cNvSpPr txBox="1">
            <a:spLocks noGrp="1"/>
          </p:cNvSpPr>
          <p:nvPr>
            <p:ph type="ctrTitle"/>
          </p:nvPr>
        </p:nvSpPr>
        <p:spPr>
          <a:xfrm flipH="1">
            <a:off x="3872100" y="30127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/>
              <a:t>DATA PREPROCESSINIG</a:t>
            </a:r>
            <a:endParaRPr b="0" dirty="0"/>
          </a:p>
        </p:txBody>
      </p:sp>
      <p:sp>
        <p:nvSpPr>
          <p:cNvPr id="6" name="Google Shape;314;p39"/>
          <p:cNvSpPr txBox="1">
            <a:spLocks noGrp="1"/>
          </p:cNvSpPr>
          <p:nvPr>
            <p:ph type="title" idx="2"/>
          </p:nvPr>
        </p:nvSpPr>
        <p:spPr>
          <a:xfrm flipH="1">
            <a:off x="6096000" y="2561062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7" name="Google Shape;315;p39"/>
          <p:cNvCxnSpPr/>
          <p:nvPr/>
        </p:nvCxnSpPr>
        <p:spPr>
          <a:xfrm>
            <a:off x="7626825" y="4410412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1;p40"/>
          <p:cNvSpPr txBox="1">
            <a:spLocks noGrp="1"/>
          </p:cNvSpPr>
          <p:nvPr>
            <p:ph type="ctrTitle"/>
          </p:nvPr>
        </p:nvSpPr>
        <p:spPr>
          <a:xfrm>
            <a:off x="1964851" y="1333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 - 1</a:t>
            </a:r>
            <a:endParaRPr dirty="0"/>
          </a:p>
        </p:txBody>
      </p:sp>
      <p:sp>
        <p:nvSpPr>
          <p:cNvPr id="5" name="Google Shape;322;p40"/>
          <p:cNvSpPr txBox="1">
            <a:spLocks/>
          </p:cNvSpPr>
          <p:nvPr/>
        </p:nvSpPr>
        <p:spPr>
          <a:xfrm>
            <a:off x="464478" y="136012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dk2"/>
                </a:solidFill>
                <a:latin typeface="Exo 2"/>
                <a:ea typeface="Exo 2"/>
                <a:cs typeface="Exo 2"/>
              </a:rPr>
              <a:t>BUDGET</a:t>
            </a:r>
            <a:endParaRPr lang="en-US" b="1" dirty="0">
              <a:solidFill>
                <a:schemeClr val="dk2"/>
              </a:solidFill>
              <a:latin typeface="Exo 2"/>
              <a:ea typeface="Exo 2"/>
              <a:cs typeface="Exo 2"/>
            </a:endParaRPr>
          </a:p>
        </p:txBody>
      </p:sp>
      <p:sp>
        <p:nvSpPr>
          <p:cNvPr id="6" name="Google Shape;323;p40"/>
          <p:cNvSpPr txBox="1">
            <a:spLocks/>
          </p:cNvSpPr>
          <p:nvPr/>
        </p:nvSpPr>
        <p:spPr>
          <a:xfrm>
            <a:off x="616128" y="1654374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sym typeface="Arial"/>
              </a:rPr>
              <a:t>in US dollars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oboto Condensed Light" charset="0"/>
              <a:ea typeface="Roboto Condensed Light" charset="0"/>
              <a:sym typeface="Arial"/>
            </a:endParaRPr>
          </a:p>
        </p:txBody>
      </p:sp>
      <p:sp>
        <p:nvSpPr>
          <p:cNvPr id="7" name="Google Shape;324;p40"/>
          <p:cNvSpPr txBox="1">
            <a:spLocks/>
          </p:cNvSpPr>
          <p:nvPr/>
        </p:nvSpPr>
        <p:spPr>
          <a:xfrm>
            <a:off x="2077426" y="136012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dk2"/>
                </a:solidFill>
                <a:latin typeface="Exo 2"/>
                <a:ea typeface="Exo 2"/>
                <a:cs typeface="Exo 2"/>
              </a:rPr>
              <a:t>GENRES</a:t>
            </a:r>
            <a:endParaRPr lang="en-US" b="1" dirty="0">
              <a:solidFill>
                <a:schemeClr val="dk2"/>
              </a:solidFill>
              <a:latin typeface="Exo 2"/>
              <a:ea typeface="Exo 2"/>
              <a:cs typeface="Exo 2"/>
            </a:endParaRPr>
          </a:p>
        </p:txBody>
      </p:sp>
      <p:sp>
        <p:nvSpPr>
          <p:cNvPr id="8" name="Google Shape;325;p40"/>
          <p:cNvSpPr txBox="1">
            <a:spLocks/>
          </p:cNvSpPr>
          <p:nvPr/>
        </p:nvSpPr>
        <p:spPr>
          <a:xfrm>
            <a:off x="2229076" y="1654374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sym typeface="Arial"/>
              </a:rPr>
              <a:t>multiple genres per movie if applicable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oboto Condensed Light" charset="0"/>
              <a:ea typeface="Roboto Condensed Light" charset="0"/>
              <a:sym typeface="Arial"/>
            </a:endParaRPr>
          </a:p>
        </p:txBody>
      </p:sp>
      <p:sp>
        <p:nvSpPr>
          <p:cNvPr id="9" name="Google Shape;326;p40"/>
          <p:cNvSpPr txBox="1">
            <a:spLocks/>
          </p:cNvSpPr>
          <p:nvPr/>
        </p:nvSpPr>
        <p:spPr>
          <a:xfrm>
            <a:off x="3690375" y="136012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dk2"/>
                </a:solidFill>
                <a:latin typeface="Exo 2"/>
                <a:ea typeface="Exo 2"/>
                <a:cs typeface="Exo 2"/>
              </a:rPr>
              <a:t>POPULARITY</a:t>
            </a:r>
            <a:endParaRPr lang="en-US" b="1" dirty="0">
              <a:solidFill>
                <a:schemeClr val="dk2"/>
              </a:solidFill>
              <a:latin typeface="Exo 2"/>
              <a:ea typeface="Exo 2"/>
              <a:cs typeface="Exo 2"/>
            </a:endParaRPr>
          </a:p>
        </p:txBody>
      </p:sp>
      <p:sp>
        <p:nvSpPr>
          <p:cNvPr id="10" name="Google Shape;327;p40"/>
          <p:cNvSpPr txBox="1">
            <a:spLocks/>
          </p:cNvSpPr>
          <p:nvPr/>
        </p:nvSpPr>
        <p:spPr>
          <a:xfrm>
            <a:off x="3842025" y="1654374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sym typeface="Arial"/>
              </a:rPr>
              <a:t>quantified popularity measure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oboto Condensed Light" charset="0"/>
              <a:ea typeface="Roboto Condensed Light" charset="0"/>
              <a:sym typeface="Arial"/>
            </a:endParaRPr>
          </a:p>
        </p:txBody>
      </p:sp>
      <p:sp>
        <p:nvSpPr>
          <p:cNvPr id="11" name="Google Shape;328;p40"/>
          <p:cNvSpPr txBox="1">
            <a:spLocks/>
          </p:cNvSpPr>
          <p:nvPr/>
        </p:nvSpPr>
        <p:spPr>
          <a:xfrm>
            <a:off x="5221598" y="136337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dk2"/>
                </a:solidFill>
                <a:latin typeface="Exo 2"/>
                <a:ea typeface="Exo 2"/>
                <a:cs typeface="Exo 2"/>
              </a:rPr>
              <a:t>RUNTIME</a:t>
            </a:r>
            <a:endParaRPr lang="en-US" b="1" dirty="0">
              <a:solidFill>
                <a:schemeClr val="dk2"/>
              </a:solidFill>
              <a:latin typeface="Exo 2"/>
              <a:ea typeface="Exo 2"/>
              <a:cs typeface="Exo 2"/>
            </a:endParaRPr>
          </a:p>
        </p:txBody>
      </p:sp>
      <p:sp>
        <p:nvSpPr>
          <p:cNvPr id="12" name="Google Shape;329;p40"/>
          <p:cNvSpPr txBox="1">
            <a:spLocks/>
          </p:cNvSpPr>
          <p:nvPr/>
        </p:nvSpPr>
        <p:spPr>
          <a:xfrm>
            <a:off x="5373253" y="1703714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sym typeface="Arial"/>
              </a:rPr>
              <a:t>length of movie in minutes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oboto Condensed Light" charset="0"/>
              <a:ea typeface="Roboto Condensed Light" charset="0"/>
              <a:sym typeface="Arial"/>
            </a:endParaRPr>
          </a:p>
        </p:txBody>
      </p:sp>
      <p:sp>
        <p:nvSpPr>
          <p:cNvPr id="13" name="Google Shape;330;p40"/>
          <p:cNvSpPr txBox="1">
            <a:spLocks/>
          </p:cNvSpPr>
          <p:nvPr/>
        </p:nvSpPr>
        <p:spPr>
          <a:xfrm>
            <a:off x="6858000" y="1363375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smtClean="0">
                <a:solidFill>
                  <a:schemeClr val="dk2"/>
                </a:solidFill>
                <a:latin typeface="Exo 2"/>
                <a:ea typeface="Exo 2"/>
                <a:cs typeface="Exo 2"/>
              </a:rPr>
              <a:t>VOTE_AVERAGE</a:t>
            </a:r>
            <a:endParaRPr lang="en-US" b="1" dirty="0">
              <a:solidFill>
                <a:schemeClr val="dk2"/>
              </a:solidFill>
              <a:latin typeface="Exo 2"/>
              <a:ea typeface="Exo 2"/>
              <a:cs typeface="Exo 2"/>
            </a:endParaRPr>
          </a:p>
        </p:txBody>
      </p:sp>
      <p:sp>
        <p:nvSpPr>
          <p:cNvPr id="14" name="Google Shape;331;p40"/>
          <p:cNvSpPr txBox="1">
            <a:spLocks/>
          </p:cNvSpPr>
          <p:nvPr/>
        </p:nvSpPr>
        <p:spPr>
          <a:xfrm>
            <a:off x="7014742" y="1703714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Roboto Condensed Light" charset="0"/>
                <a:ea typeface="Roboto Condensed Light" charset="0"/>
                <a:sym typeface="Arial"/>
              </a:rPr>
              <a:t>the average of all the votes from users per movie – from 0 to 10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oboto Condensed Light" charset="0"/>
              <a:ea typeface="Roboto Condensed Light" charset="0"/>
              <a:sym typeface="Arial"/>
            </a:endParaRPr>
          </a:p>
        </p:txBody>
      </p:sp>
      <p:cxnSp>
        <p:nvCxnSpPr>
          <p:cNvPr id="15" name="Google Shape;334;p40"/>
          <p:cNvCxnSpPr/>
          <p:nvPr/>
        </p:nvCxnSpPr>
        <p:spPr>
          <a:xfrm flipH="1" flipV="1">
            <a:off x="-49600" y="1276350"/>
            <a:ext cx="9193600" cy="1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Rectangle 45"/>
          <p:cNvSpPr/>
          <p:nvPr/>
        </p:nvSpPr>
        <p:spPr>
          <a:xfrm>
            <a:off x="228600" y="2915781"/>
            <a:ext cx="510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2) Convert </a:t>
            </a:r>
            <a:r>
              <a:rPr lang="en-US" dirty="0" smtClean="0">
                <a:solidFill>
                  <a:schemeClr val="tx2"/>
                </a:solidFill>
              </a:rPr>
              <a:t>to Integer (Budget, Popularity, Runtime, </a:t>
            </a:r>
            <a:r>
              <a:rPr lang="en-US" dirty="0" smtClean="0">
                <a:solidFill>
                  <a:schemeClr val="tx2"/>
                </a:solidFill>
              </a:rPr>
              <a:t>Vote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Average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3) Check </a:t>
            </a:r>
            <a:r>
              <a:rPr lang="en-US" dirty="0" smtClean="0">
                <a:solidFill>
                  <a:schemeClr val="tx2"/>
                </a:solidFill>
              </a:rPr>
              <a:t>distribution of data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4) Remove </a:t>
            </a:r>
            <a:r>
              <a:rPr lang="en-US" dirty="0" smtClean="0">
                <a:solidFill>
                  <a:schemeClr val="tx2"/>
                </a:solidFill>
              </a:rPr>
              <a:t>0 values, null</a:t>
            </a:r>
            <a:r>
              <a:rPr lang="en-US" dirty="0" smtClean="0">
                <a:solidFill>
                  <a:schemeClr val="tx2"/>
                </a:solidFill>
              </a:rPr>
              <a:t>,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 and </a:t>
            </a:r>
            <a:r>
              <a:rPr lang="en-US" dirty="0" smtClean="0">
                <a:solidFill>
                  <a:schemeClr val="tx2"/>
                </a:solidFill>
              </a:rPr>
              <a:t>duplicates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7" name="Picture 2" descr="https://lh4.googleusercontent.com/ZPNNOCu7aLXzQ5ITYke4CoTnE4fpXTqV26o8xOFl1xLTVcKFBe4qXw5mKev-MtDtlZDweZejkasAL7QhGMPZlKnodjQPwN2zNNCL2O8HzKxrE9WsugNZvq6ysCNKzaHq-b8jmPyw0C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952750"/>
            <a:ext cx="3037005" cy="203835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04800" y="742950"/>
            <a:ext cx="48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1) Drop unwanted columns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51" name="Google Shape;334;p40"/>
          <p:cNvCxnSpPr/>
          <p:nvPr/>
        </p:nvCxnSpPr>
        <p:spPr>
          <a:xfrm flipH="1" flipV="1">
            <a:off x="0" y="2467489"/>
            <a:ext cx="9193600" cy="10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1;p40"/>
          <p:cNvSpPr txBox="1">
            <a:spLocks noGrp="1"/>
          </p:cNvSpPr>
          <p:nvPr>
            <p:ph type="ctrTitle"/>
          </p:nvPr>
        </p:nvSpPr>
        <p:spPr>
          <a:xfrm>
            <a:off x="1964851" y="1333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PREPROCESSING- 2</a:t>
            </a:r>
            <a:endParaRPr dirty="0"/>
          </a:p>
        </p:txBody>
      </p:sp>
      <p:sp>
        <p:nvSpPr>
          <p:cNvPr id="50" name="Rectangle 49"/>
          <p:cNvSpPr/>
          <p:nvPr/>
        </p:nvSpPr>
        <p:spPr>
          <a:xfrm>
            <a:off x="533400" y="112395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1) Process </a:t>
            </a:r>
            <a:r>
              <a:rPr lang="en-US" sz="1600" dirty="0" smtClean="0">
                <a:solidFill>
                  <a:schemeClr val="tx2"/>
                </a:solidFill>
              </a:rPr>
              <a:t>JSON list of </a:t>
            </a:r>
            <a:r>
              <a:rPr lang="en-US" sz="1600" dirty="0" smtClean="0">
                <a:solidFill>
                  <a:schemeClr val="tx2"/>
                </a:solidFill>
              </a:rPr>
              <a:t>Genres</a:t>
            </a:r>
          </a:p>
          <a:p>
            <a:pPr fontAlgn="base"/>
            <a:endParaRPr lang="en-US" sz="1600" dirty="0" smtClean="0">
              <a:solidFill>
                <a:schemeClr val="tx2"/>
              </a:solidFill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2) Convert </a:t>
            </a:r>
            <a:r>
              <a:rPr lang="en-US" sz="1600" dirty="0" smtClean="0">
                <a:solidFill>
                  <a:schemeClr val="tx2"/>
                </a:solidFill>
              </a:rPr>
              <a:t>the vote average to class labels:</a:t>
            </a:r>
          </a:p>
          <a:p>
            <a:pPr lvl="1"/>
            <a:r>
              <a:rPr lang="en-US" sz="1600" dirty="0" smtClean="0">
                <a:solidFill>
                  <a:schemeClr val="tx2"/>
                </a:solidFill>
              </a:rPr>
              <a:t>	Good </a:t>
            </a:r>
            <a:r>
              <a:rPr lang="en-US" sz="1600" dirty="0" smtClean="0">
                <a:solidFill>
                  <a:schemeClr val="tx2"/>
                </a:solidFill>
              </a:rPr>
              <a:t>(7.5+) | Average (5 to 7.5) | Bad (0 to 5). </a:t>
            </a:r>
            <a:endParaRPr lang="en-US" sz="1600" dirty="0" smtClean="0">
              <a:solidFill>
                <a:schemeClr val="tx2"/>
              </a:solidFill>
            </a:endParaRPr>
          </a:p>
          <a:p>
            <a:endParaRPr lang="en-US" sz="1600" dirty="0" smtClean="0">
              <a:solidFill>
                <a:schemeClr val="tx2"/>
              </a:solidFill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3) Initial </a:t>
            </a:r>
            <a:r>
              <a:rPr lang="en-US" sz="1600" dirty="0" smtClean="0">
                <a:solidFill>
                  <a:schemeClr val="tx2"/>
                </a:solidFill>
              </a:rPr>
              <a:t>number of samples per category : Average 5204, Bad 884, Good </a:t>
            </a:r>
            <a:r>
              <a:rPr lang="en-US" sz="1600" dirty="0" smtClean="0">
                <a:solidFill>
                  <a:schemeClr val="tx2"/>
                </a:solidFill>
              </a:rPr>
              <a:t>479</a:t>
            </a:r>
          </a:p>
          <a:p>
            <a:pPr fontAlgn="base"/>
            <a:endParaRPr lang="en-US" sz="1600" dirty="0" smtClean="0">
              <a:solidFill>
                <a:schemeClr val="tx2"/>
              </a:solidFill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4) Over </a:t>
            </a:r>
            <a:r>
              <a:rPr lang="en-US" sz="1600" dirty="0" smtClean="0">
                <a:solidFill>
                  <a:schemeClr val="tx2"/>
                </a:solidFill>
              </a:rPr>
              <a:t>sample Bad and Good, Under sample the Average - 2000 data points </a:t>
            </a:r>
            <a:r>
              <a:rPr lang="en-US" sz="1600" dirty="0" smtClean="0">
                <a:solidFill>
                  <a:schemeClr val="tx2"/>
                </a:solidFill>
              </a:rPr>
              <a:t>each</a:t>
            </a:r>
          </a:p>
          <a:p>
            <a:pPr fontAlgn="base"/>
            <a:endParaRPr lang="en-US" sz="1600" dirty="0" smtClean="0">
              <a:solidFill>
                <a:schemeClr val="tx2"/>
              </a:solidFill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5) Use </a:t>
            </a:r>
            <a:r>
              <a:rPr lang="en-US" sz="1600" dirty="0" smtClean="0">
                <a:solidFill>
                  <a:schemeClr val="tx2"/>
                </a:solidFill>
              </a:rPr>
              <a:t>Min-Max scaling for numerical </a:t>
            </a:r>
            <a:r>
              <a:rPr lang="en-US" sz="1600" dirty="0" smtClean="0">
                <a:solidFill>
                  <a:schemeClr val="tx2"/>
                </a:solidFill>
              </a:rPr>
              <a:t>columns</a:t>
            </a:r>
          </a:p>
          <a:p>
            <a:pPr fontAlgn="base"/>
            <a:endParaRPr lang="en-US" sz="1600" dirty="0" smtClean="0">
              <a:solidFill>
                <a:schemeClr val="tx2"/>
              </a:solidFill>
            </a:endParaRPr>
          </a:p>
          <a:p>
            <a:pPr fontAlgn="base"/>
            <a:r>
              <a:rPr lang="en-US" sz="1600" dirty="0" smtClean="0">
                <a:solidFill>
                  <a:schemeClr val="tx2"/>
                </a:solidFill>
              </a:rPr>
              <a:t>6) Apply </a:t>
            </a:r>
            <a:r>
              <a:rPr lang="en-US" sz="1600" dirty="0" smtClean="0">
                <a:solidFill>
                  <a:schemeClr val="tx2"/>
                </a:solidFill>
              </a:rPr>
              <a:t>one hot-encoding for the Genre feature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584</Words>
  <Application>Microsoft Office PowerPoint</Application>
  <PresentationFormat>On-screen Show (16:9)</PresentationFormat>
  <Paragraphs>180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Roboto Condensed Light</vt:lpstr>
      <vt:lpstr>Exo 2</vt:lpstr>
      <vt:lpstr>Squada One</vt:lpstr>
      <vt:lpstr>Merriweather</vt:lpstr>
      <vt:lpstr>Fira Sans Extra Condensed Medium</vt:lpstr>
      <vt:lpstr>Tech Newsletter by Slidesgo</vt:lpstr>
      <vt:lpstr>PREDICTING MOVIE SUCCESS</vt:lpstr>
      <vt:lpstr>OUTLINE</vt:lpstr>
      <vt:lpstr>PROBLEM STATEMENT</vt:lpstr>
      <vt:lpstr>What exactly determines the success of a movie and makes it a box office winner?</vt:lpstr>
      <vt:lpstr>DATASET</vt:lpstr>
      <vt:lpstr>DATASET DETAILS</vt:lpstr>
      <vt:lpstr>DATA PREPROCESSINIG</vt:lpstr>
      <vt:lpstr>DATA PREPROCESSING - 1</vt:lpstr>
      <vt:lpstr>DATA PREPROCESSING- 2</vt:lpstr>
      <vt:lpstr>FEATURE SELECTION &amp; DIMENSIONALITY REDUCTION</vt:lpstr>
      <vt:lpstr>SelectKbest</vt:lpstr>
      <vt:lpstr>DIMENSIONALITY REDUCTION</vt:lpstr>
      <vt:lpstr>DATA POSTPROCESSING</vt:lpstr>
      <vt:lpstr>MODELS</vt:lpstr>
      <vt:lpstr>Slide 15</vt:lpstr>
      <vt:lpstr>Slide 16</vt:lpstr>
      <vt:lpstr>WORKFLOW DIAGRAM</vt:lpstr>
      <vt:lpstr>RESULTS &amp; DISCUSSION</vt:lpstr>
      <vt:lpstr>Slide 19</vt:lpstr>
      <vt:lpstr>RESULTS &amp; DISCUSSION</vt:lpstr>
      <vt:lpstr>RESULTS &amp; DISCUSSION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SUCCESS</dc:title>
  <dc:creator>dell</dc:creator>
  <cp:lastModifiedBy>dell</cp:lastModifiedBy>
  <cp:revision>7</cp:revision>
  <dcterms:modified xsi:type="dcterms:W3CDTF">2020-05-05T00:37:14Z</dcterms:modified>
</cp:coreProperties>
</file>