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283" r:id="rId4"/>
    <p:sldId id="284" r:id="rId5"/>
    <p:sldId id="318" r:id="rId6"/>
    <p:sldId id="317" r:id="rId7"/>
    <p:sldId id="316" r:id="rId8"/>
    <p:sldId id="286" r:id="rId9"/>
    <p:sldId id="296" r:id="rId10"/>
    <p:sldId id="297" r:id="rId11"/>
    <p:sldId id="285" r:id="rId12"/>
    <p:sldId id="294" r:id="rId13"/>
    <p:sldId id="29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4590" autoAdjust="0"/>
  </p:normalViewPr>
  <p:slideViewPr>
    <p:cSldViewPr>
      <p:cViewPr varScale="1">
        <p:scale>
          <a:sx n="63" d="100"/>
          <a:sy n="63" d="100"/>
        </p:scale>
        <p:origin x="-9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7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9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/>
              <a:t>Práce S </a:t>
            </a:r>
            <a:r>
              <a:rPr lang="en-US" b="1" dirty="0" err="1" smtClean="0"/>
              <a:t>Proudy</a:t>
            </a:r>
            <a:r>
              <a:rPr lang="en-US" b="1" dirty="0" smtClean="0"/>
              <a:t> v </a:t>
            </a:r>
            <a:r>
              <a:rPr lang="cs-CZ" b="1" dirty="0" smtClean="0"/>
              <a:t>.NET Framework </a:t>
            </a:r>
            <a:r>
              <a:rPr lang="cs-CZ" b="1" dirty="0" smtClean="0"/>
              <a:t>aplikacích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Pokra</a:t>
            </a:r>
            <a:r>
              <a:rPr lang="cs-CZ" b="1" smtClean="0"/>
              <a:t>čování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Architektura technologie .NET</a:t>
            </a:r>
          </a:p>
          <a:p>
            <a:r>
              <a:rPr lang="en-US" dirty="0" smtClean="0"/>
              <a:t>Jan </a:t>
            </a:r>
            <a:r>
              <a:rPr lang="en-US" dirty="0" err="1" smtClean="0"/>
              <a:t>Martinovi</a:t>
            </a:r>
            <a:r>
              <a:rPr lang="cs-CZ" smtClean="0"/>
              <a:t>č, FEI - Katedra Informatiky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Jak zapisovat do binárních souborů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fileName</a:t>
            </a:r>
            <a:r>
              <a:rPr lang="cs-CZ" dirty="0" smtClean="0"/>
              <a:t> = "Test.data";</a:t>
            </a:r>
          </a:p>
          <a:p>
            <a:pPr lvl="1"/>
            <a:endParaRPr lang="cs-CZ" dirty="0" smtClean="0"/>
          </a:p>
          <a:p>
            <a:pPr lvl="1"/>
            <a:r>
              <a:rPr lang="cs-CZ" dirty="0" err="1" smtClean="0"/>
              <a:t>if</a:t>
            </a:r>
            <a:r>
              <a:rPr lang="cs-CZ" dirty="0" smtClean="0"/>
              <a:t> (</a:t>
            </a:r>
            <a:r>
              <a:rPr lang="cs-CZ" dirty="0" err="1" smtClean="0"/>
              <a:t>File.Exists</a:t>
            </a:r>
            <a:r>
              <a:rPr lang="cs-CZ" dirty="0" smtClean="0"/>
              <a:t>(</a:t>
            </a:r>
            <a:r>
              <a:rPr lang="cs-CZ" dirty="0" err="1" smtClean="0"/>
              <a:t>fileName</a:t>
            </a:r>
            <a:r>
              <a:rPr lang="cs-CZ" dirty="0" smtClean="0"/>
              <a:t>))</a:t>
            </a:r>
          </a:p>
          <a:p>
            <a:pPr lvl="1"/>
            <a:r>
              <a:rPr lang="cs-CZ" dirty="0" smtClean="0"/>
              <a:t>{</a:t>
            </a:r>
          </a:p>
          <a:p>
            <a:pPr lvl="1"/>
            <a:r>
              <a:rPr lang="cs-CZ" dirty="0" smtClean="0"/>
              <a:t>    </a:t>
            </a:r>
            <a:r>
              <a:rPr lang="cs-CZ" dirty="0" err="1" smtClean="0"/>
              <a:t>File.Delete</a:t>
            </a:r>
            <a:r>
              <a:rPr lang="cs-CZ" dirty="0" smtClean="0"/>
              <a:t>(</a:t>
            </a:r>
            <a:r>
              <a:rPr lang="cs-CZ" dirty="0" err="1" smtClean="0"/>
              <a:t>fileName</a:t>
            </a:r>
            <a:r>
              <a:rPr lang="cs-CZ" dirty="0" smtClean="0"/>
              <a:t>);</a:t>
            </a:r>
          </a:p>
          <a:p>
            <a:pPr lvl="1"/>
            <a:r>
              <a:rPr lang="cs-CZ" dirty="0" smtClean="0"/>
              <a:t>}</a:t>
            </a:r>
          </a:p>
          <a:p>
            <a:pPr lvl="1"/>
            <a:r>
              <a:rPr lang="en-US" dirty="0" smtClean="0"/>
              <a:t>using (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new </a:t>
            </a:r>
            <a:r>
              <a:rPr lang="en-US" dirty="0" err="1" smtClean="0"/>
              <a:t>FileStream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</a:t>
            </a:r>
            <a:r>
              <a:rPr lang="en-US" dirty="0" err="1" smtClean="0"/>
              <a:t>FileMode.CreateNew</a:t>
            </a:r>
            <a:r>
              <a:rPr lang="en-US" dirty="0" smtClean="0"/>
              <a:t>))</a:t>
            </a:r>
          </a:p>
          <a:p>
            <a:pPr lvl="1"/>
            <a:r>
              <a:rPr lang="cs-CZ" dirty="0" smtClean="0"/>
              <a:t>{</a:t>
            </a:r>
          </a:p>
          <a:p>
            <a:pPr lvl="1"/>
            <a:r>
              <a:rPr lang="en-US" dirty="0" smtClean="0"/>
              <a:t>    using (</a:t>
            </a:r>
            <a:r>
              <a:rPr lang="en-US" dirty="0" err="1" smtClean="0"/>
              <a:t>BinaryWriter</a:t>
            </a:r>
            <a:r>
              <a:rPr lang="en-US" dirty="0" smtClean="0"/>
              <a:t> w = new </a:t>
            </a:r>
            <a:r>
              <a:rPr lang="en-US" dirty="0" err="1" smtClean="0"/>
              <a:t>BinaryWriter</a:t>
            </a:r>
            <a:r>
              <a:rPr lang="en-US" dirty="0" smtClean="0"/>
              <a:t>(</a:t>
            </a:r>
            <a:r>
              <a:rPr lang="en-US" dirty="0" err="1" smtClean="0"/>
              <a:t>fs</a:t>
            </a:r>
            <a:r>
              <a:rPr lang="en-US" dirty="0" smtClean="0"/>
              <a:t>))</a:t>
            </a:r>
          </a:p>
          <a:p>
            <a:pPr lvl="1"/>
            <a:r>
              <a:rPr lang="cs-CZ" dirty="0" smtClean="0"/>
              <a:t>    {</a:t>
            </a:r>
          </a:p>
          <a:p>
            <a:pPr lvl="1"/>
            <a:r>
              <a:rPr lang="nn-NO" dirty="0" smtClean="0"/>
              <a:t>        for (int i = 0; i &lt; 11; i++)</a:t>
            </a:r>
          </a:p>
          <a:p>
            <a:pPr lvl="1"/>
            <a:r>
              <a:rPr lang="cs-CZ" dirty="0" smtClean="0"/>
              <a:t>        {</a:t>
            </a:r>
          </a:p>
          <a:p>
            <a:pPr lvl="1"/>
            <a:r>
              <a:rPr lang="cs-CZ" dirty="0" smtClean="0"/>
              <a:t>            </a:t>
            </a:r>
            <a:r>
              <a:rPr lang="cs-CZ" dirty="0" err="1" smtClean="0"/>
              <a:t>w.Write</a:t>
            </a:r>
            <a:r>
              <a:rPr lang="cs-CZ" dirty="0" smtClean="0"/>
              <a:t>(i);</a:t>
            </a:r>
          </a:p>
          <a:p>
            <a:pPr lvl="1"/>
            <a:r>
              <a:rPr lang="cs-CZ" dirty="0" smtClean="0"/>
              <a:t>        }</a:t>
            </a:r>
          </a:p>
          <a:p>
            <a:pPr lvl="1"/>
            <a:r>
              <a:rPr lang="cs-CZ" dirty="0" smtClean="0"/>
              <a:t>    }</a:t>
            </a:r>
          </a:p>
          <a:p>
            <a:pPr lvl="1"/>
            <a:r>
              <a:rPr lang="cs-CZ" dirty="0" smtClean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/>
              <a:t>StreamReader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smtClean="0"/>
              <a:t>Odvozený od </a:t>
            </a:r>
            <a:r>
              <a:rPr lang="cs-CZ" i="1" dirty="0" err="1" smtClean="0"/>
              <a:t>TextReader</a:t>
            </a:r>
            <a:endParaRPr lang="cs-CZ" i="1" dirty="0" smtClean="0"/>
          </a:p>
          <a:p>
            <a:r>
              <a:rPr lang="cs-CZ" dirty="0" smtClean="0"/>
              <a:t>Vlastnosti</a:t>
            </a:r>
          </a:p>
          <a:p>
            <a:pPr lvl="1"/>
            <a:r>
              <a:rPr lang="cs-CZ" b="1" dirty="0" err="1" smtClean="0"/>
              <a:t>BaseStream</a:t>
            </a:r>
            <a:r>
              <a:rPr lang="cs-CZ" dirty="0" smtClean="0"/>
              <a:t> – získání připojeného proudu</a:t>
            </a:r>
            <a:endParaRPr lang="cs-CZ" b="1" dirty="0" smtClean="0"/>
          </a:p>
          <a:p>
            <a:pPr lvl="1"/>
            <a:r>
              <a:rPr lang="cs-CZ" b="1" dirty="0" err="1" smtClean="0"/>
              <a:t>CurrentEncoding</a:t>
            </a:r>
            <a:r>
              <a:rPr lang="cs-CZ" dirty="0" smtClean="0"/>
              <a:t> – získání kódování, která aktuální </a:t>
            </a:r>
            <a:r>
              <a:rPr lang="cs-CZ" i="1" dirty="0" err="1" smtClean="0"/>
              <a:t>StreamReader</a:t>
            </a:r>
            <a:r>
              <a:rPr lang="cs-CZ" dirty="0" smtClean="0"/>
              <a:t> používá</a:t>
            </a:r>
            <a:endParaRPr lang="cs-CZ" b="1" dirty="0" smtClean="0"/>
          </a:p>
          <a:p>
            <a:pPr lvl="1"/>
            <a:r>
              <a:rPr lang="cs-CZ" b="1" dirty="0" err="1" smtClean="0"/>
              <a:t>EndOfStream</a:t>
            </a:r>
            <a:r>
              <a:rPr lang="cs-CZ" dirty="0" smtClean="0"/>
              <a:t> – indikace zda je aktuální pozice v proudu na konci proudu</a:t>
            </a:r>
            <a:endParaRPr lang="cs-CZ" b="1" dirty="0" smtClean="0"/>
          </a:p>
          <a:p>
            <a:r>
              <a:rPr lang="cs-CZ" dirty="0" smtClean="0"/>
              <a:t>Metody</a:t>
            </a:r>
          </a:p>
          <a:p>
            <a:pPr lvl="1"/>
            <a:r>
              <a:rPr lang="cs-CZ" b="1" dirty="0" err="1" smtClean="0"/>
              <a:t>Close</a:t>
            </a:r>
            <a:r>
              <a:rPr lang="cs-CZ" dirty="0" smtClean="0"/>
              <a:t> – </a:t>
            </a:r>
            <a:r>
              <a:rPr lang="cs-CZ" sz="2400" dirty="0" smtClean="0"/>
              <a:t>uzavření proudu a uvolnění prostředků přiřazených tomuto proudu</a:t>
            </a:r>
            <a:endParaRPr lang="cs-CZ" b="1" dirty="0" smtClean="0"/>
          </a:p>
          <a:p>
            <a:pPr lvl="1"/>
            <a:r>
              <a:rPr lang="cs-CZ" b="1" dirty="0" err="1" smtClean="0"/>
              <a:t>Peek</a:t>
            </a:r>
            <a:r>
              <a:rPr lang="cs-CZ" dirty="0" smtClean="0"/>
              <a:t> – vrátí další dostupný znak, ale neposune pozici v proudu</a:t>
            </a:r>
            <a:endParaRPr lang="cs-CZ" b="1" dirty="0" smtClean="0"/>
          </a:p>
          <a:p>
            <a:pPr lvl="1"/>
            <a:r>
              <a:rPr lang="cs-CZ" b="1" dirty="0" err="1" smtClean="0"/>
              <a:t>Read</a:t>
            </a:r>
            <a:r>
              <a:rPr lang="cs-CZ" dirty="0" smtClean="0"/>
              <a:t> – přečte následující znak nebo další množinu znaků ze vstupního proudu</a:t>
            </a:r>
            <a:endParaRPr lang="cs-CZ" b="1" dirty="0" smtClean="0"/>
          </a:p>
          <a:p>
            <a:pPr lvl="1"/>
            <a:r>
              <a:rPr lang="cs-CZ" b="1" dirty="0" err="1" smtClean="0"/>
              <a:t>ReadBlock</a:t>
            </a:r>
            <a:r>
              <a:rPr lang="cs-CZ" dirty="0" smtClean="0"/>
              <a:t> – přečte maximum možných znaků zadaných parametrem </a:t>
            </a:r>
            <a:r>
              <a:rPr lang="cs-CZ" i="1" dirty="0" err="1" smtClean="0"/>
              <a:t>count</a:t>
            </a:r>
            <a:r>
              <a:rPr lang="cs-CZ" dirty="0" smtClean="0"/>
              <a:t> a zapíše je do </a:t>
            </a:r>
            <a:r>
              <a:rPr lang="cs-CZ" i="1" dirty="0" err="1" smtClean="0"/>
              <a:t>buffer</a:t>
            </a:r>
            <a:r>
              <a:rPr lang="cs-CZ" i="1" dirty="0" smtClean="0"/>
              <a:t> </a:t>
            </a:r>
            <a:r>
              <a:rPr lang="en-US" dirty="0" smtClean="0"/>
              <a:t>(char[])</a:t>
            </a:r>
            <a:r>
              <a:rPr lang="cs-CZ" dirty="0" smtClean="0"/>
              <a:t> – zápis bude probíhat od pozice </a:t>
            </a:r>
            <a:r>
              <a:rPr lang="cs-CZ" i="1" dirty="0" smtClean="0"/>
              <a:t>index</a:t>
            </a:r>
          </a:p>
          <a:p>
            <a:pPr lvl="1"/>
            <a:r>
              <a:rPr lang="cs-CZ" b="1" dirty="0" err="1" smtClean="0"/>
              <a:t>ReadLine</a:t>
            </a:r>
            <a:r>
              <a:rPr lang="cs-CZ" dirty="0" smtClean="0"/>
              <a:t> –</a:t>
            </a:r>
            <a:r>
              <a:rPr lang="en-US" dirty="0" smtClean="0"/>
              <a:t> </a:t>
            </a:r>
            <a:r>
              <a:rPr lang="cs-CZ" dirty="0" smtClean="0"/>
              <a:t>přečte řádek znaků z aktuálního proudu a vrátí ho jako řetězec</a:t>
            </a:r>
            <a:endParaRPr lang="cs-CZ" b="1" dirty="0" smtClean="0"/>
          </a:p>
          <a:p>
            <a:pPr lvl="1"/>
            <a:r>
              <a:rPr lang="cs-CZ" b="1" dirty="0" err="1" smtClean="0"/>
              <a:t>ReadToEnd</a:t>
            </a:r>
            <a:r>
              <a:rPr lang="cs-CZ" dirty="0" smtClean="0"/>
              <a:t> – přečte proud od aktuální pozice do konce a vrátí jako řetězec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číst z textových souborů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fileName</a:t>
            </a:r>
            <a:r>
              <a:rPr lang="cs-CZ" dirty="0" smtClean="0"/>
              <a:t> = "</a:t>
            </a:r>
            <a:r>
              <a:rPr lang="cs-CZ" dirty="0" err="1" smtClean="0"/>
              <a:t>MujSoubor.txt</a:t>
            </a:r>
            <a:r>
              <a:rPr lang="cs-CZ" dirty="0" smtClean="0"/>
              <a:t>";</a:t>
            </a:r>
          </a:p>
          <a:p>
            <a:pPr lvl="1"/>
            <a:endParaRPr lang="cs-CZ" dirty="0" smtClean="0"/>
          </a:p>
          <a:p>
            <a:pPr lvl="1"/>
            <a:r>
              <a:rPr lang="cs-CZ" dirty="0" err="1" smtClean="0"/>
              <a:t>if</a:t>
            </a:r>
            <a:r>
              <a:rPr lang="cs-CZ" dirty="0" smtClean="0"/>
              <a:t> (!</a:t>
            </a:r>
            <a:r>
              <a:rPr lang="cs-CZ" dirty="0" err="1" smtClean="0"/>
              <a:t>File.Exists</a:t>
            </a:r>
            <a:r>
              <a:rPr lang="cs-CZ" dirty="0" smtClean="0"/>
              <a:t>(</a:t>
            </a:r>
            <a:r>
              <a:rPr lang="cs-CZ" dirty="0" err="1" smtClean="0"/>
              <a:t>fileName</a:t>
            </a:r>
            <a:r>
              <a:rPr lang="cs-CZ" dirty="0" smtClean="0"/>
              <a:t>))</a:t>
            </a:r>
          </a:p>
          <a:p>
            <a:pPr lvl="1"/>
            <a:r>
              <a:rPr lang="cs-CZ" dirty="0" smtClean="0"/>
              <a:t>{</a:t>
            </a:r>
          </a:p>
          <a:p>
            <a:pPr lvl="1"/>
            <a:r>
              <a:rPr lang="pt-BR" dirty="0" smtClean="0"/>
              <a:t>    Console.WriteLine("Soubor {0} neexistuje.", fileName);</a:t>
            </a:r>
          </a:p>
          <a:p>
            <a:pPr lvl="1"/>
            <a:r>
              <a:rPr lang="cs-CZ" dirty="0" smtClean="0"/>
              <a:t>    </a:t>
            </a:r>
            <a:r>
              <a:rPr lang="cs-CZ" dirty="0" err="1" smtClean="0"/>
              <a:t>return</a:t>
            </a:r>
            <a:r>
              <a:rPr lang="cs-CZ" dirty="0" smtClean="0"/>
              <a:t>;</a:t>
            </a:r>
          </a:p>
          <a:p>
            <a:pPr lvl="1"/>
            <a:r>
              <a:rPr lang="cs-CZ" dirty="0" smtClean="0"/>
              <a:t>}</a:t>
            </a:r>
          </a:p>
          <a:p>
            <a:pPr lvl="1"/>
            <a:r>
              <a:rPr lang="cs-CZ" dirty="0" err="1" smtClean="0"/>
              <a:t>using</a:t>
            </a:r>
            <a:r>
              <a:rPr lang="cs-CZ" dirty="0" smtClean="0"/>
              <a:t> (</a:t>
            </a:r>
            <a:r>
              <a:rPr lang="cs-CZ" dirty="0" err="1" smtClean="0"/>
              <a:t>StreamReader</a:t>
            </a:r>
            <a:r>
              <a:rPr lang="cs-CZ" dirty="0" smtClean="0"/>
              <a:t> </a:t>
            </a:r>
            <a:r>
              <a:rPr lang="cs-CZ" dirty="0" err="1" smtClean="0"/>
              <a:t>sr</a:t>
            </a:r>
            <a:r>
              <a:rPr lang="cs-CZ" dirty="0" smtClean="0"/>
              <a:t> = </a:t>
            </a:r>
            <a:r>
              <a:rPr lang="cs-CZ" dirty="0" err="1" smtClean="0"/>
              <a:t>File.OpenText</a:t>
            </a:r>
            <a:r>
              <a:rPr lang="cs-CZ" dirty="0" smtClean="0"/>
              <a:t>(</a:t>
            </a:r>
            <a:r>
              <a:rPr lang="cs-CZ" dirty="0" err="1" smtClean="0"/>
              <a:t>fileName</a:t>
            </a:r>
            <a:r>
              <a:rPr lang="cs-CZ" dirty="0" smtClean="0"/>
              <a:t>))</a:t>
            </a:r>
          </a:p>
          <a:p>
            <a:pPr lvl="1"/>
            <a:r>
              <a:rPr lang="cs-CZ" dirty="0" smtClean="0"/>
              <a:t>{</a:t>
            </a:r>
          </a:p>
          <a:p>
            <a:pPr lvl="1"/>
            <a:r>
              <a:rPr lang="cs-CZ" dirty="0" smtClean="0"/>
              <a:t>    </a:t>
            </a:r>
            <a:r>
              <a:rPr lang="cs-CZ" dirty="0" err="1" smtClean="0"/>
              <a:t>String</a:t>
            </a:r>
            <a:r>
              <a:rPr lang="cs-CZ" dirty="0" smtClean="0"/>
              <a:t> input;</a:t>
            </a:r>
          </a:p>
          <a:p>
            <a:pPr lvl="1"/>
            <a:r>
              <a:rPr lang="cs-CZ" dirty="0" smtClean="0"/>
              <a:t>    </a:t>
            </a:r>
            <a:r>
              <a:rPr lang="cs-CZ" dirty="0" err="1" smtClean="0"/>
              <a:t>while</a:t>
            </a:r>
            <a:r>
              <a:rPr lang="cs-CZ" dirty="0" smtClean="0"/>
              <a:t> ((input = </a:t>
            </a:r>
            <a:r>
              <a:rPr lang="cs-CZ" dirty="0" err="1" smtClean="0"/>
              <a:t>sr.ReadLine</a:t>
            </a:r>
            <a:r>
              <a:rPr lang="cs-CZ" dirty="0" smtClean="0"/>
              <a:t>()) != </a:t>
            </a:r>
            <a:r>
              <a:rPr lang="cs-CZ" dirty="0" err="1" smtClean="0"/>
              <a:t>null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    {</a:t>
            </a:r>
          </a:p>
          <a:p>
            <a:pPr lvl="1"/>
            <a:r>
              <a:rPr lang="cs-CZ" dirty="0" smtClean="0"/>
              <a:t>        </a:t>
            </a:r>
            <a:r>
              <a:rPr lang="cs-CZ" dirty="0" err="1" smtClean="0"/>
              <a:t>Console.WriteLine</a:t>
            </a:r>
            <a:r>
              <a:rPr lang="cs-CZ" dirty="0" smtClean="0"/>
              <a:t>(input);</a:t>
            </a:r>
          </a:p>
          <a:p>
            <a:pPr lvl="1"/>
            <a:r>
              <a:rPr lang="cs-CZ" dirty="0" smtClean="0"/>
              <a:t>    }</a:t>
            </a:r>
          </a:p>
          <a:p>
            <a:pPr lvl="1"/>
            <a:r>
              <a:rPr lang="en-US" dirty="0" smtClean="0"/>
              <a:t>    </a:t>
            </a:r>
            <a:r>
              <a:rPr lang="cs-CZ" dirty="0" err="1" smtClean="0"/>
              <a:t>Console.WriteLine</a:t>
            </a:r>
            <a:r>
              <a:rPr lang="cs-CZ" dirty="0" smtClean="0"/>
              <a:t>("Byl dosažen konec souboru.");</a:t>
            </a:r>
          </a:p>
          <a:p>
            <a:pPr lvl="1"/>
            <a:r>
              <a:rPr lang="cs-CZ" dirty="0" smtClean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číst z binárních souborů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600" dirty="0" err="1" smtClean="0"/>
              <a:t>string</a:t>
            </a:r>
            <a:r>
              <a:rPr lang="cs-CZ" sz="1600" dirty="0" smtClean="0"/>
              <a:t> </a:t>
            </a:r>
            <a:r>
              <a:rPr lang="cs-CZ" sz="1600" dirty="0" err="1" smtClean="0"/>
              <a:t>fileName</a:t>
            </a:r>
            <a:r>
              <a:rPr lang="cs-CZ" sz="1600" dirty="0" smtClean="0"/>
              <a:t> = "Test.data";</a:t>
            </a:r>
          </a:p>
          <a:p>
            <a:pPr lvl="1"/>
            <a:endParaRPr lang="cs-CZ" sz="1600" dirty="0" smtClean="0"/>
          </a:p>
          <a:p>
            <a:pPr lvl="1"/>
            <a:r>
              <a:rPr lang="cs-CZ" sz="1600" dirty="0" err="1" smtClean="0"/>
              <a:t>if</a:t>
            </a:r>
            <a:r>
              <a:rPr lang="cs-CZ" sz="1600" dirty="0" smtClean="0"/>
              <a:t> (!</a:t>
            </a:r>
            <a:r>
              <a:rPr lang="cs-CZ" sz="1600" dirty="0" err="1" smtClean="0"/>
              <a:t>File.Exists</a:t>
            </a:r>
            <a:r>
              <a:rPr lang="cs-CZ" sz="1600" dirty="0" smtClean="0"/>
              <a:t>(</a:t>
            </a:r>
            <a:r>
              <a:rPr lang="cs-CZ" sz="1600" dirty="0" err="1" smtClean="0"/>
              <a:t>fileName</a:t>
            </a:r>
            <a:r>
              <a:rPr lang="cs-CZ" sz="1600" dirty="0" smtClean="0"/>
              <a:t>))</a:t>
            </a:r>
          </a:p>
          <a:p>
            <a:pPr lvl="1"/>
            <a:r>
              <a:rPr lang="cs-CZ" sz="1600" dirty="0" smtClean="0"/>
              <a:t>{</a:t>
            </a:r>
          </a:p>
          <a:p>
            <a:pPr lvl="1"/>
            <a:r>
              <a:rPr lang="pt-BR" sz="1600" dirty="0" smtClean="0"/>
              <a:t>    Console.WriteLine("Soubor {0} neexistuje.", fileName);</a:t>
            </a:r>
          </a:p>
          <a:p>
            <a:pPr lvl="1"/>
            <a:r>
              <a:rPr lang="cs-CZ" sz="1600" dirty="0" smtClean="0"/>
              <a:t>}</a:t>
            </a:r>
          </a:p>
          <a:p>
            <a:pPr lvl="1"/>
            <a:endParaRPr lang="cs-CZ" sz="1600" dirty="0" smtClean="0"/>
          </a:p>
          <a:p>
            <a:pPr lvl="1"/>
            <a:r>
              <a:rPr lang="en-US" sz="1600" dirty="0" smtClean="0"/>
              <a:t>using (</a:t>
            </a:r>
            <a:r>
              <a:rPr lang="en-US" sz="1600" dirty="0" err="1" smtClean="0"/>
              <a:t>FileStream</a:t>
            </a:r>
            <a:r>
              <a:rPr lang="en-US" sz="1600" dirty="0" smtClean="0"/>
              <a:t> </a:t>
            </a:r>
            <a:r>
              <a:rPr lang="en-US" sz="1600" dirty="0" err="1" smtClean="0"/>
              <a:t>fs</a:t>
            </a:r>
            <a:r>
              <a:rPr lang="en-US" sz="1600" dirty="0" smtClean="0"/>
              <a:t> = new </a:t>
            </a:r>
            <a:r>
              <a:rPr lang="en-US" sz="1600" dirty="0" err="1" smtClean="0"/>
              <a:t>FileStream</a:t>
            </a:r>
            <a:r>
              <a:rPr lang="en-US" sz="1600" dirty="0" smtClean="0"/>
              <a:t>(</a:t>
            </a:r>
            <a:r>
              <a:rPr lang="en-US" sz="1600" dirty="0" err="1" smtClean="0"/>
              <a:t>fileName</a:t>
            </a:r>
            <a:r>
              <a:rPr lang="en-US" sz="1600" dirty="0" smtClean="0"/>
              <a:t>, </a:t>
            </a:r>
            <a:r>
              <a:rPr lang="en-US" sz="1600" dirty="0" err="1" smtClean="0"/>
              <a:t>FileMode.Open</a:t>
            </a:r>
            <a:r>
              <a:rPr lang="en-US" sz="1600" dirty="0" smtClean="0"/>
              <a:t>, </a:t>
            </a:r>
            <a:r>
              <a:rPr lang="en-US" sz="1600" dirty="0" err="1" smtClean="0"/>
              <a:t>FileAccess.Read</a:t>
            </a:r>
            <a:r>
              <a:rPr lang="en-US" sz="1600" dirty="0" smtClean="0"/>
              <a:t>))</a:t>
            </a:r>
          </a:p>
          <a:p>
            <a:pPr lvl="1"/>
            <a:r>
              <a:rPr lang="cs-CZ" sz="1600" dirty="0" smtClean="0"/>
              <a:t>{</a:t>
            </a:r>
          </a:p>
          <a:p>
            <a:pPr lvl="1"/>
            <a:r>
              <a:rPr lang="en-US" sz="1600" dirty="0" smtClean="0"/>
              <a:t>    using (</a:t>
            </a:r>
            <a:r>
              <a:rPr lang="en-US" sz="1600" dirty="0" err="1" smtClean="0"/>
              <a:t>BinaryReader</a:t>
            </a:r>
            <a:r>
              <a:rPr lang="en-US" sz="1600" dirty="0" smtClean="0"/>
              <a:t> r = new </a:t>
            </a:r>
            <a:r>
              <a:rPr lang="en-US" sz="1600" dirty="0" err="1" smtClean="0"/>
              <a:t>BinaryReader</a:t>
            </a:r>
            <a:r>
              <a:rPr lang="en-US" sz="1600" dirty="0" smtClean="0"/>
              <a:t>(</a:t>
            </a:r>
            <a:r>
              <a:rPr lang="en-US" sz="1600" dirty="0" err="1" smtClean="0"/>
              <a:t>fs</a:t>
            </a:r>
            <a:r>
              <a:rPr lang="en-US" sz="1600" dirty="0" smtClean="0"/>
              <a:t>))</a:t>
            </a:r>
          </a:p>
          <a:p>
            <a:pPr lvl="1"/>
            <a:r>
              <a:rPr lang="cs-CZ" sz="1600" dirty="0" smtClean="0"/>
              <a:t>    {</a:t>
            </a:r>
          </a:p>
          <a:p>
            <a:pPr lvl="1"/>
            <a:r>
              <a:rPr lang="nn-NO" sz="1600" dirty="0" smtClean="0"/>
              <a:t>        for (int i = 0; i &lt; 11; i++)</a:t>
            </a:r>
          </a:p>
          <a:p>
            <a:pPr lvl="1"/>
            <a:r>
              <a:rPr lang="cs-CZ" sz="1600" dirty="0" smtClean="0"/>
              <a:t>        {</a:t>
            </a:r>
          </a:p>
          <a:p>
            <a:pPr lvl="1"/>
            <a:r>
              <a:rPr lang="cs-CZ" sz="1600" dirty="0" smtClean="0"/>
              <a:t>            </a:t>
            </a:r>
            <a:r>
              <a:rPr lang="cs-CZ" sz="1600" dirty="0" err="1" smtClean="0"/>
              <a:t>Console.WriteLine</a:t>
            </a:r>
            <a:r>
              <a:rPr lang="cs-CZ" sz="1600" dirty="0" smtClean="0"/>
              <a:t>(r.ReadInt32());</a:t>
            </a:r>
          </a:p>
          <a:p>
            <a:pPr lvl="1"/>
            <a:r>
              <a:rPr lang="cs-CZ" sz="1600" dirty="0" smtClean="0"/>
              <a:t>        }</a:t>
            </a:r>
          </a:p>
          <a:p>
            <a:pPr lvl="1"/>
            <a:r>
              <a:rPr lang="cs-CZ" sz="1600" dirty="0" smtClean="0"/>
              <a:t>    }</a:t>
            </a:r>
          </a:p>
          <a:p>
            <a:pPr lvl="1"/>
            <a:r>
              <a:rPr lang="cs-CZ" sz="1600" dirty="0" smtClean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/>
              <a:t>FileAccess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Enumerátor</a:t>
            </a:r>
            <a:endParaRPr lang="cs-CZ" dirty="0" smtClean="0"/>
          </a:p>
          <a:p>
            <a:pPr lvl="1"/>
            <a:r>
              <a:rPr lang="cs-CZ" b="1" dirty="0" err="1" smtClean="0"/>
              <a:t>Read</a:t>
            </a:r>
            <a:r>
              <a:rPr lang="cs-CZ" dirty="0" smtClean="0"/>
              <a:t> – přístup ke čtení</a:t>
            </a:r>
          </a:p>
          <a:p>
            <a:pPr lvl="1"/>
            <a:r>
              <a:rPr lang="cs-CZ" b="1" dirty="0" err="1" smtClean="0"/>
              <a:t>Write</a:t>
            </a:r>
            <a:r>
              <a:rPr lang="cs-CZ" dirty="0" smtClean="0"/>
              <a:t> – přístup pro zápis</a:t>
            </a:r>
            <a:endParaRPr lang="cs-CZ" b="1" dirty="0" smtClean="0"/>
          </a:p>
          <a:p>
            <a:pPr lvl="1"/>
            <a:r>
              <a:rPr lang="cs-CZ" b="1" dirty="0" err="1" smtClean="0"/>
              <a:t>ReadWrite</a:t>
            </a:r>
            <a:r>
              <a:rPr lang="cs-CZ" dirty="0" smtClean="0"/>
              <a:t> – přístup ke čtení i pro zápis</a:t>
            </a:r>
            <a:endParaRPr lang="cs-CZ" b="1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/>
              <a:t>FileMode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 smtClean="0"/>
              <a:t>Enumerátor</a:t>
            </a:r>
            <a:endParaRPr lang="cs-CZ" dirty="0" smtClean="0"/>
          </a:p>
          <a:p>
            <a:pPr lvl="1"/>
            <a:r>
              <a:rPr lang="cs-CZ" b="1" dirty="0" err="1" smtClean="0"/>
              <a:t>Append</a:t>
            </a:r>
            <a:r>
              <a:rPr lang="cs-CZ" dirty="0" smtClean="0"/>
              <a:t> – otevření souboru pokud existuje a přesun na konec tohoto souboru, nebo vytvoření nového souboru</a:t>
            </a:r>
          </a:p>
          <a:p>
            <a:pPr lvl="1"/>
            <a:r>
              <a:rPr lang="cs-CZ" b="1" dirty="0" err="1" smtClean="0"/>
              <a:t>Create</a:t>
            </a:r>
            <a:r>
              <a:rPr lang="cs-CZ" dirty="0" smtClean="0"/>
              <a:t> – bude vytvořen nový soubor – pokud soubor již existuje bude přepsán</a:t>
            </a:r>
            <a:endParaRPr lang="cs-CZ" b="1" dirty="0" smtClean="0"/>
          </a:p>
          <a:p>
            <a:pPr lvl="1"/>
            <a:r>
              <a:rPr lang="cs-CZ" b="1" dirty="0" err="1" smtClean="0"/>
              <a:t>CreateNew</a:t>
            </a:r>
            <a:r>
              <a:rPr lang="cs-CZ" dirty="0" smtClean="0"/>
              <a:t> – bude vytvořen nový soubor – pokud soubor existuje dojde k výjimce</a:t>
            </a:r>
            <a:endParaRPr lang="cs-CZ" b="1" dirty="0" smtClean="0"/>
          </a:p>
          <a:p>
            <a:pPr lvl="1"/>
            <a:r>
              <a:rPr lang="cs-CZ" b="1" dirty="0" smtClean="0"/>
              <a:t>Open</a:t>
            </a:r>
            <a:r>
              <a:rPr lang="cs-CZ" dirty="0" smtClean="0"/>
              <a:t> – otevření souboru – pokud soubor neexistuje dojde k výjimce</a:t>
            </a:r>
            <a:endParaRPr lang="cs-CZ" b="1" dirty="0" smtClean="0"/>
          </a:p>
          <a:p>
            <a:pPr lvl="1"/>
            <a:r>
              <a:rPr lang="cs-CZ" b="1" dirty="0" err="1" smtClean="0"/>
              <a:t>OpenOrCreate</a:t>
            </a:r>
            <a:r>
              <a:rPr lang="cs-CZ" dirty="0" smtClean="0"/>
              <a:t> – otevření souboru – pokud soubor neexistuje bude vytvořen nový</a:t>
            </a:r>
            <a:endParaRPr lang="cs-CZ" b="1" dirty="0" smtClean="0"/>
          </a:p>
          <a:p>
            <a:pPr lvl="1"/>
            <a:r>
              <a:rPr lang="cs-CZ" b="1" dirty="0" err="1" smtClean="0"/>
              <a:t>Truncate</a:t>
            </a:r>
            <a:r>
              <a:rPr lang="cs-CZ" dirty="0" smtClean="0"/>
              <a:t> – otevření existujícího souboru a oříznutí jeho velikosti na 0 bytů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/>
              <a:t>FileStream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Odvozený od třídy </a:t>
            </a:r>
            <a:r>
              <a:rPr lang="cs-CZ" i="1" dirty="0" err="1" smtClean="0"/>
              <a:t>Stream</a:t>
            </a:r>
            <a:endParaRPr lang="cs-CZ" dirty="0" smtClean="0"/>
          </a:p>
          <a:p>
            <a:r>
              <a:rPr lang="cs-CZ" dirty="0" smtClean="0"/>
              <a:t>Vlastnosti</a:t>
            </a:r>
          </a:p>
          <a:p>
            <a:pPr lvl="1"/>
            <a:r>
              <a:rPr lang="cs-CZ" b="1" dirty="0" smtClean="0"/>
              <a:t>Handle</a:t>
            </a:r>
            <a:r>
              <a:rPr lang="cs-CZ" dirty="0" smtClean="0"/>
              <a:t> – získání ukazatele operačního systému na soubor, který </a:t>
            </a:r>
            <a:r>
              <a:rPr lang="cs-CZ" i="1" dirty="0" err="1" smtClean="0"/>
              <a:t>FileStream</a:t>
            </a:r>
            <a:r>
              <a:rPr lang="cs-CZ" dirty="0" smtClean="0"/>
              <a:t> zapouzdřuje</a:t>
            </a:r>
            <a:endParaRPr lang="cs-CZ" b="1" dirty="0" smtClean="0"/>
          </a:p>
          <a:p>
            <a:pPr lvl="1"/>
            <a:r>
              <a:rPr lang="cs-CZ" b="1" dirty="0" err="1" smtClean="0"/>
              <a:t>Name</a:t>
            </a:r>
            <a:r>
              <a:rPr lang="cs-CZ" dirty="0" smtClean="0"/>
              <a:t> – získání jména, které bylo zadáno v </a:t>
            </a:r>
            <a:r>
              <a:rPr lang="cs-CZ" dirty="0" err="1" smtClean="0"/>
              <a:t>konstruktoru</a:t>
            </a:r>
            <a:r>
              <a:rPr lang="cs-CZ" dirty="0" smtClean="0"/>
              <a:t> </a:t>
            </a:r>
            <a:r>
              <a:rPr lang="cs-CZ" i="1" dirty="0" err="1" smtClean="0"/>
              <a:t>FileStream</a:t>
            </a:r>
            <a:endParaRPr lang="cs-CZ" b="1" dirty="0" smtClean="0"/>
          </a:p>
          <a:p>
            <a:r>
              <a:rPr lang="cs-CZ" dirty="0" smtClean="0"/>
              <a:t>Metody</a:t>
            </a:r>
          </a:p>
          <a:p>
            <a:pPr lvl="1"/>
            <a:r>
              <a:rPr lang="cs-CZ" b="1" dirty="0" err="1" smtClean="0"/>
              <a:t>Lock</a:t>
            </a:r>
            <a:r>
              <a:rPr lang="cs-CZ" dirty="0" smtClean="0"/>
              <a:t> – zakázání ostatním procesům měnit </a:t>
            </a:r>
            <a:r>
              <a:rPr lang="cs-CZ" i="1" dirty="0" err="1" smtClean="0"/>
              <a:t>FileStream</a:t>
            </a:r>
            <a:r>
              <a:rPr lang="cs-CZ" i="1" dirty="0" smtClean="0"/>
              <a:t> – povolení pouze čtení</a:t>
            </a:r>
            <a:endParaRPr lang="cs-CZ" b="1" dirty="0" smtClean="0"/>
          </a:p>
          <a:p>
            <a:pPr lvl="1"/>
            <a:r>
              <a:rPr lang="cs-CZ" b="1" dirty="0" err="1" smtClean="0"/>
              <a:t>Unlock</a:t>
            </a:r>
            <a:r>
              <a:rPr lang="cs-CZ" dirty="0" smtClean="0"/>
              <a:t> – povolení ostatním procesům měnit </a:t>
            </a:r>
            <a:r>
              <a:rPr lang="cs-CZ" i="1" dirty="0" err="1" smtClean="0"/>
              <a:t>FileStream</a:t>
            </a:r>
            <a:r>
              <a:rPr lang="cs-CZ" i="1" dirty="0" smtClean="0"/>
              <a:t> – povolení pouze čtení</a:t>
            </a:r>
            <a:endParaRPr lang="cs-CZ" b="1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67524E-413F-4044-8F93-A437DE13EA00}" type="slidenum">
              <a:rPr lang="de-DE" sz="1400" smtClean="0"/>
              <a:pPr/>
              <a:t>5</a:t>
            </a:fld>
            <a:endParaRPr lang="de-DE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FileStream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using System;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using System.IO;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endParaRPr lang="en-US" sz="1200" dirty="0" smtClean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class Test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endParaRPr lang="en-US" sz="1200" dirty="0" smtClean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static void Copy(string from, string to, </a:t>
            </a:r>
            <a:r>
              <a:rPr lang="en-US" sz="1200" dirty="0" err="1" smtClean="0">
                <a:latin typeface="Arial" charset="0"/>
              </a:rPr>
              <a:t>int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pos</a:t>
            </a:r>
            <a:r>
              <a:rPr lang="en-US" sz="1200" dirty="0" smtClean="0">
                <a:latin typeface="Arial" charset="0"/>
              </a:rPr>
              <a:t>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try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latin typeface="Arial" charset="0"/>
              </a:rPr>
              <a:t>FileStream</a:t>
            </a:r>
            <a:r>
              <a:rPr lang="en-US" sz="1200" dirty="0" smtClean="0">
                <a:latin typeface="Arial" charset="0"/>
              </a:rPr>
              <a:t> sin = 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new 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FileStream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(from, 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FileMode.Open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);</a:t>
            </a:r>
            <a:endParaRPr lang="en-US" sz="1200" dirty="0" smtClean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latin typeface="Arial" charset="0"/>
              </a:rPr>
              <a:t>FileStream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sout</a:t>
            </a:r>
            <a:r>
              <a:rPr lang="en-US" sz="1200" dirty="0" smtClean="0">
                <a:latin typeface="Arial" charset="0"/>
              </a:rPr>
              <a:t> = 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new 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FileStream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(to, 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FileMode.Create</a:t>
            </a:r>
            <a:r>
              <a:rPr lang="en-US" sz="1200" dirty="0" smtClean="0">
                <a:solidFill>
                  <a:srgbClr val="FF0000"/>
                </a:solidFill>
                <a:latin typeface="Arial" charset="0"/>
              </a:rPr>
              <a:t>);</a:t>
            </a:r>
            <a:endParaRPr lang="en-US" sz="1200" dirty="0" smtClean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sin.Seek</a:t>
            </a:r>
            <a:r>
              <a:rPr lang="en-US" sz="1200" dirty="0" smtClean="0">
                <a:latin typeface="Arial" charset="0"/>
              </a:rPr>
              <a:t>(</a:t>
            </a:r>
            <a:r>
              <a:rPr lang="en-US" sz="1200" dirty="0" err="1" smtClean="0">
                <a:latin typeface="Arial" charset="0"/>
              </a:rPr>
              <a:t>pos</a:t>
            </a:r>
            <a:r>
              <a:rPr lang="en-US" sz="1200" dirty="0" smtClean="0">
                <a:latin typeface="Arial" charset="0"/>
              </a:rPr>
              <a:t>, </a:t>
            </a:r>
            <a:r>
              <a:rPr lang="en-US" sz="1200" dirty="0" err="1" smtClean="0">
                <a:latin typeface="Arial" charset="0"/>
              </a:rPr>
              <a:t>SeekOrigin.Begin</a:t>
            </a:r>
            <a:r>
              <a:rPr lang="en-US" sz="1200" dirty="0" smtClean="0">
                <a:latin typeface="Arial" charset="0"/>
              </a:rPr>
              <a:t>);	// Seek after end of file =&gt; </a:t>
            </a:r>
            <a:r>
              <a:rPr lang="en-US" sz="1200" dirty="0" err="1" smtClean="0">
                <a:latin typeface="Arial" charset="0"/>
              </a:rPr>
              <a:t>pos</a:t>
            </a:r>
            <a:r>
              <a:rPr lang="en-US" sz="1200" dirty="0" smtClean="0">
                <a:latin typeface="Arial" charset="0"/>
              </a:rPr>
              <a:t> = end of file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latin typeface="Arial" charset="0"/>
              </a:rPr>
              <a:t>int</a:t>
            </a:r>
            <a:r>
              <a:rPr lang="en-US" sz="1200" dirty="0" smtClean="0">
                <a:latin typeface="Arial" charset="0"/>
              </a:rPr>
              <a:t> </a:t>
            </a:r>
            <a:r>
              <a:rPr lang="en-US" sz="1200" dirty="0" err="1" smtClean="0">
                <a:latin typeface="Arial" charset="0"/>
              </a:rPr>
              <a:t>ch</a:t>
            </a:r>
            <a:r>
              <a:rPr lang="en-US" sz="1200" dirty="0" smtClean="0">
                <a:latin typeface="Arial" charset="0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sin.ReadByte</a:t>
            </a:r>
            <a:r>
              <a:rPr lang="en-US" sz="1200" dirty="0" smtClean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while (</a:t>
            </a:r>
            <a:r>
              <a:rPr lang="en-US" sz="1200" dirty="0" err="1" smtClean="0">
                <a:latin typeface="Arial" charset="0"/>
              </a:rPr>
              <a:t>ch</a:t>
            </a:r>
            <a:r>
              <a:rPr lang="en-US" sz="1200" dirty="0" smtClean="0">
                <a:latin typeface="Arial" charset="0"/>
              </a:rPr>
              <a:t> &gt;= 0)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	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sout.WriteByte</a:t>
            </a:r>
            <a:r>
              <a:rPr lang="en-US" sz="1200" dirty="0" smtClean="0">
                <a:latin typeface="Arial" charset="0"/>
              </a:rPr>
              <a:t>((byte)</a:t>
            </a:r>
            <a:r>
              <a:rPr lang="en-US" sz="1200" dirty="0" err="1" smtClean="0">
                <a:latin typeface="Arial" charset="0"/>
              </a:rPr>
              <a:t>ch</a:t>
            </a:r>
            <a:r>
              <a:rPr lang="en-US" sz="1200" dirty="0" smtClean="0">
                <a:latin typeface="Arial" charset="0"/>
              </a:rPr>
              <a:t>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	</a:t>
            </a:r>
            <a:r>
              <a:rPr lang="en-US" sz="1200" dirty="0" err="1" smtClean="0">
                <a:latin typeface="Arial" charset="0"/>
              </a:rPr>
              <a:t>ch</a:t>
            </a:r>
            <a:r>
              <a:rPr lang="en-US" sz="1200" dirty="0" smtClean="0">
                <a:latin typeface="Arial" charset="0"/>
              </a:rPr>
              <a:t> = </a:t>
            </a:r>
            <a:r>
              <a:rPr lang="en-US" sz="1200" dirty="0" err="1" smtClean="0">
                <a:latin typeface="Arial" charset="0"/>
              </a:rPr>
              <a:t>sin.ReadByte</a:t>
            </a:r>
            <a:r>
              <a:rPr lang="en-US" sz="1200" dirty="0" smtClean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sin.Close</a:t>
            </a:r>
            <a:r>
              <a:rPr lang="en-US" sz="1200" dirty="0" smtClean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solidFill>
                  <a:srgbClr val="FF0000"/>
                </a:solidFill>
                <a:latin typeface="Arial" charset="0"/>
              </a:rPr>
              <a:t>sout.Close</a:t>
            </a:r>
            <a:r>
              <a:rPr lang="en-US" sz="1200" dirty="0" smtClean="0">
                <a:latin typeface="Arial" charset="0"/>
              </a:rPr>
              <a:t>();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} catch (</a:t>
            </a:r>
            <a:r>
              <a:rPr lang="en-US" sz="1200" dirty="0" err="1" smtClean="0">
                <a:latin typeface="Arial" charset="0"/>
              </a:rPr>
              <a:t>FileNotFoundException</a:t>
            </a:r>
            <a:r>
              <a:rPr lang="en-US" sz="1200" dirty="0" smtClean="0">
                <a:latin typeface="Arial" charset="0"/>
              </a:rPr>
              <a:t> e)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	</a:t>
            </a:r>
            <a:r>
              <a:rPr lang="en-US" sz="1200" dirty="0" err="1" smtClean="0">
                <a:latin typeface="Arial" charset="0"/>
              </a:rPr>
              <a:t>Console.WriteLine</a:t>
            </a:r>
            <a:r>
              <a:rPr lang="en-US" sz="1200" dirty="0" smtClean="0">
                <a:latin typeface="Arial" charset="0"/>
              </a:rPr>
              <a:t>("-- file {0} not found", </a:t>
            </a:r>
            <a:r>
              <a:rPr lang="en-US" sz="1200" dirty="0" err="1" smtClean="0">
                <a:latin typeface="Arial" charset="0"/>
              </a:rPr>
              <a:t>e.FileName</a:t>
            </a:r>
            <a:r>
              <a:rPr lang="en-US" sz="1200" dirty="0" smtClean="0">
                <a:latin typeface="Arial" charset="0"/>
              </a:rPr>
              <a:t>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endParaRPr lang="en-US" sz="1200" dirty="0" smtClean="0">
              <a:latin typeface="Arial" charset="0"/>
            </a:endParaRP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static void Main(string[] </a:t>
            </a:r>
            <a:r>
              <a:rPr lang="en-US" sz="1200" dirty="0" err="1" smtClean="0">
                <a:latin typeface="Arial" charset="0"/>
              </a:rPr>
              <a:t>arg</a:t>
            </a:r>
            <a:r>
              <a:rPr lang="en-US" sz="1200" dirty="0" smtClean="0">
                <a:latin typeface="Arial" charset="0"/>
              </a:rPr>
              <a:t>) {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	Copy(</a:t>
            </a:r>
            <a:r>
              <a:rPr lang="en-US" sz="1200" dirty="0" err="1" smtClean="0">
                <a:latin typeface="Arial" charset="0"/>
              </a:rPr>
              <a:t>arg</a:t>
            </a:r>
            <a:r>
              <a:rPr lang="en-US" sz="1200" dirty="0" smtClean="0">
                <a:latin typeface="Arial" charset="0"/>
              </a:rPr>
              <a:t>[0], </a:t>
            </a:r>
            <a:r>
              <a:rPr lang="en-US" sz="1200" dirty="0" err="1" smtClean="0">
                <a:latin typeface="Arial" charset="0"/>
              </a:rPr>
              <a:t>arg</a:t>
            </a:r>
            <a:r>
              <a:rPr lang="en-US" sz="1200" dirty="0" smtClean="0">
                <a:latin typeface="Arial" charset="0"/>
              </a:rPr>
              <a:t>[1], 10);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	}</a:t>
            </a:r>
          </a:p>
          <a:p>
            <a:pPr marL="228600" indent="-228600">
              <a:spcBef>
                <a:spcPct val="0"/>
              </a:spcBef>
              <a:buFontTx/>
              <a:buNone/>
              <a:tabLst>
                <a:tab pos="457200" algn="l"/>
                <a:tab pos="685800" algn="l"/>
                <a:tab pos="914400" algn="l"/>
                <a:tab pos="1143000" algn="l"/>
                <a:tab pos="1371600" algn="l"/>
                <a:tab pos="3086100" algn="l"/>
              </a:tabLst>
            </a:pPr>
            <a:r>
              <a:rPr lang="en-US" sz="1200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6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53003E-F1F7-48BC-BE20-B0E855D1D644}" type="slidenum">
              <a:rPr lang="de-DE" sz="1400" smtClean="0"/>
              <a:pPr/>
              <a:t>6</a:t>
            </a:fld>
            <a:endParaRPr lang="de-DE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Reader Classes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12925" y="1314450"/>
            <a:ext cx="3143250" cy="1584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 i="1"/>
              <a:t>(TextReader)</a:t>
            </a:r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Read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ReadBlock</a:t>
            </a:r>
            <a:r>
              <a:rPr lang="en-US" sz="1400"/>
              <a:t>(char[] buf, int pos, int len)</a:t>
            </a:r>
          </a:p>
          <a:p>
            <a:pPr>
              <a:lnSpc>
                <a:spcPts val="1600"/>
              </a:lnSpc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Peek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ReadLine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ReadToEnd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66800" y="3419475"/>
            <a:ext cx="1933575" cy="771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StreamReader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Stream </a:t>
            </a:r>
            <a:r>
              <a:rPr lang="en-US" sz="1400">
                <a:solidFill>
                  <a:srgbClr val="FF0000"/>
                </a:solidFill>
              </a:rPr>
              <a:t>BaseStream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StreamReader</a:t>
            </a:r>
            <a:r>
              <a:rPr lang="en-US" sz="1400"/>
              <a:t>(Stream s)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644900" y="3419475"/>
            <a:ext cx="1765300" cy="568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StringReader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>
                <a:solidFill>
                  <a:srgbClr val="FF0000"/>
                </a:solidFill>
              </a:rPr>
              <a:t>StringReader</a:t>
            </a:r>
            <a:r>
              <a:rPr lang="en-US" sz="1400"/>
              <a:t>(string s)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3124200" y="28956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057400" y="3276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0574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4958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2258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62000" y="4572000"/>
            <a:ext cx="6999288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5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TextReader	reads characters</a:t>
            </a:r>
          </a:p>
          <a:p>
            <a:r>
              <a:rPr lang="en-US" sz="1600"/>
              <a:t>BinaryReader	reads primitive types in binary form</a:t>
            </a:r>
          </a:p>
          <a:p>
            <a:endParaRPr lang="en-US" sz="1600"/>
          </a:p>
          <a:p>
            <a:r>
              <a:rPr lang="en-US" sz="1600"/>
              <a:t>Unfortunately, it is not possible to set multiple readers to a stream at the same time.</a:t>
            </a:r>
          </a:p>
          <a:p>
            <a:endParaRPr lang="en-US" sz="1600"/>
          </a:p>
          <a:p>
            <a:r>
              <a:rPr lang="en-US" sz="1600"/>
              <a:t>There is no formatted input of numbers, words, etc.</a:t>
            </a:r>
          </a:p>
          <a:p>
            <a:r>
              <a:rPr lang="en-US" sz="1600"/>
              <a:t>There is no Tokenizer like in Java.</a:t>
            </a:r>
            <a:endParaRPr lang="en-US"/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5781675" y="1295400"/>
            <a:ext cx="2808288" cy="2193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BinaryReader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>
                <a:solidFill>
                  <a:srgbClr val="FF0000"/>
                </a:solidFill>
              </a:rPr>
              <a:t>BinaryReader</a:t>
            </a:r>
            <a:r>
              <a:rPr lang="en-US" sz="1400"/>
              <a:t>(Stream s)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BinaryReader</a:t>
            </a:r>
            <a:r>
              <a:rPr lang="en-US" sz="1400"/>
              <a:t>(Stream s, Encoding e)</a:t>
            </a:r>
          </a:p>
          <a:p>
            <a:pPr>
              <a:lnSpc>
                <a:spcPts val="1600"/>
              </a:lnSpc>
            </a:pPr>
            <a:r>
              <a:rPr lang="en-US" sz="1400"/>
              <a:t>byte </a:t>
            </a:r>
            <a:r>
              <a:rPr lang="en-US" sz="1400">
                <a:solidFill>
                  <a:srgbClr val="FF0000"/>
                </a:solidFill>
              </a:rPr>
              <a:t>ReadByte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bool </a:t>
            </a:r>
            <a:r>
              <a:rPr lang="en-US" sz="1400">
                <a:solidFill>
                  <a:srgbClr val="FF0000"/>
                </a:solidFill>
              </a:rPr>
              <a:t>ReadBoolean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char </a:t>
            </a:r>
            <a:r>
              <a:rPr lang="en-US" sz="1400">
                <a:solidFill>
                  <a:srgbClr val="FF0000"/>
                </a:solidFill>
              </a:rPr>
              <a:t>ReadChar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short </a:t>
            </a:r>
            <a:r>
              <a:rPr lang="en-US" sz="1400">
                <a:solidFill>
                  <a:srgbClr val="FF0000"/>
                </a:solidFill>
              </a:rPr>
              <a:t>ReadInt16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int </a:t>
            </a:r>
            <a:r>
              <a:rPr lang="en-US" sz="1400">
                <a:solidFill>
                  <a:srgbClr val="FF0000"/>
                </a:solidFill>
              </a:rPr>
              <a:t>ReadInt32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1816100" y="1600200"/>
            <a:ext cx="313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5778500" y="1600200"/>
            <a:ext cx="280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>
            <a:off x="1066800" y="3683000"/>
            <a:ext cx="193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49" name="Line 24"/>
          <p:cNvSpPr>
            <a:spLocks noChangeShapeType="1"/>
          </p:cNvSpPr>
          <p:nvPr/>
        </p:nvSpPr>
        <p:spPr bwMode="auto">
          <a:xfrm>
            <a:off x="3644900" y="3683000"/>
            <a:ext cx="176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0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2CA9D3-8E98-4611-860C-4B835CD32B95}" type="slidenum">
              <a:rPr lang="de-DE" sz="1400" smtClean="0"/>
              <a:pPr/>
              <a:t>7</a:t>
            </a:fld>
            <a:endParaRPr lang="de-DE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Writer Classes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47800" y="1314450"/>
            <a:ext cx="3432175" cy="3209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 i="1"/>
              <a:t>(TextWriter)</a:t>
            </a:r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NewLine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(bool b)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(char c)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(int i)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(string format, params object[] arg)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(bool b)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(char c)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(int i)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WriteLine</a:t>
            </a:r>
            <a:r>
              <a:rPr lang="en-US" sz="1400"/>
              <a:t>(string format, params object[] arg)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Flush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19225" y="5029200"/>
            <a:ext cx="1892300" cy="771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StreamWriter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Stream </a:t>
            </a:r>
            <a:r>
              <a:rPr lang="en-US" sz="1400">
                <a:solidFill>
                  <a:srgbClr val="FF0000"/>
                </a:solidFill>
              </a:rPr>
              <a:t>BaseStream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StreamWriter</a:t>
            </a:r>
            <a:r>
              <a:rPr lang="en-US" sz="1400"/>
              <a:t>(Stream s)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565525" y="5029200"/>
            <a:ext cx="1387475" cy="771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StringWriter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>
                <a:solidFill>
                  <a:srgbClr val="FF0000"/>
                </a:solidFill>
              </a:rPr>
              <a:t>StringWriter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/>
              <a:t>string </a:t>
            </a:r>
            <a:r>
              <a:rPr lang="en-US" sz="1400">
                <a:solidFill>
                  <a:srgbClr val="FF0000"/>
                </a:solidFill>
              </a:rPr>
              <a:t>ToString</a:t>
            </a:r>
            <a:r>
              <a:rPr lang="en-US" sz="1400"/>
              <a:t>()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632450" y="1295400"/>
            <a:ext cx="2767013" cy="23971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sz="1400" b="1"/>
              <a:t>BinaryWriter</a:t>
            </a:r>
            <a:endParaRPr lang="en-US" sz="1400" b="1" i="1"/>
          </a:p>
          <a:p>
            <a:pPr>
              <a:lnSpc>
                <a:spcPts val="1600"/>
              </a:lnSpc>
              <a:spcBef>
                <a:spcPct val="30000"/>
              </a:spcBef>
            </a:pPr>
            <a:r>
              <a:rPr lang="en-US" sz="1400"/>
              <a:t>Stream </a:t>
            </a:r>
            <a:r>
              <a:rPr lang="en-US" sz="1400">
                <a:solidFill>
                  <a:srgbClr val="FF0000"/>
                </a:solidFill>
              </a:rPr>
              <a:t>BaseStream</a:t>
            </a:r>
            <a:endParaRPr lang="en-US" sz="1400"/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BinaryWriter</a:t>
            </a:r>
            <a:r>
              <a:rPr lang="en-US" sz="1400"/>
              <a:t>(Stream s)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BinaryWriter</a:t>
            </a:r>
            <a:r>
              <a:rPr lang="en-US" sz="1400"/>
              <a:t>(Stream s, Encoding e)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(bool b)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(char c)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Write</a:t>
            </a:r>
            <a:r>
              <a:rPr lang="en-US" sz="1400"/>
              <a:t>(int i)</a:t>
            </a:r>
          </a:p>
          <a:p>
            <a:pPr>
              <a:lnSpc>
                <a:spcPts val="1600"/>
              </a:lnSpc>
            </a:pPr>
            <a:r>
              <a:rPr lang="en-US" sz="1400"/>
              <a:t>...</a:t>
            </a:r>
          </a:p>
          <a:p>
            <a:pPr>
              <a:lnSpc>
                <a:spcPts val="1600"/>
              </a:lnSpc>
            </a:pPr>
            <a:r>
              <a:rPr lang="en-US" sz="1400"/>
              <a:t>long </a:t>
            </a:r>
            <a:r>
              <a:rPr lang="en-US" sz="1400">
                <a:solidFill>
                  <a:srgbClr val="FF0000"/>
                </a:solidFill>
              </a:rPr>
              <a:t>Seek</a:t>
            </a:r>
            <a:r>
              <a:rPr lang="en-US" sz="1400"/>
              <a:t>(int pos, SeekOrigin org)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Flush</a:t>
            </a:r>
            <a:r>
              <a:rPr lang="en-US" sz="1400"/>
              <a:t>()</a:t>
            </a:r>
          </a:p>
          <a:p>
            <a:pPr>
              <a:lnSpc>
                <a:spcPts val="1600"/>
              </a:lnSpc>
            </a:pPr>
            <a:r>
              <a:rPr lang="en-US" sz="1400">
                <a:solidFill>
                  <a:srgbClr val="FF0000"/>
                </a:solidFill>
              </a:rPr>
              <a:t>Close</a:t>
            </a:r>
            <a:r>
              <a:rPr lang="en-US" sz="1400"/>
              <a:t>()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2971800" y="4521200"/>
            <a:ext cx="304800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4876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1910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3124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035175" y="5943600"/>
            <a:ext cx="2476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/>
              <a:t>Formatted text output</a:t>
            </a:r>
          </a:p>
          <a:p>
            <a:pPr algn="ctr"/>
            <a:r>
              <a:rPr lang="en-US" sz="1600"/>
              <a:t>(only sequentially; no Seek)</a:t>
            </a:r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668963" y="3810000"/>
            <a:ext cx="2838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i="1"/>
              <a:t>Output of data of primitive types</a:t>
            </a:r>
          </a:p>
          <a:p>
            <a:pPr algn="ctr"/>
            <a:r>
              <a:rPr lang="en-US" sz="1600" i="1"/>
              <a:t>in binary form</a:t>
            </a:r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447800" y="15875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5638800" y="1587500"/>
            <a:ext cx="275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422400" y="5295900"/>
            <a:ext cx="189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568700" y="5295900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12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 smtClean="0"/>
              <a:t>StreamWriter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Odvozený od třídy </a:t>
            </a:r>
            <a:r>
              <a:rPr lang="cs-CZ" i="1" dirty="0" err="1" smtClean="0"/>
              <a:t>TextWriter</a:t>
            </a:r>
            <a:endParaRPr lang="cs-CZ" dirty="0" smtClean="0"/>
          </a:p>
          <a:p>
            <a:r>
              <a:rPr lang="cs-CZ" dirty="0" smtClean="0"/>
              <a:t>Vlastnosti</a:t>
            </a:r>
          </a:p>
          <a:p>
            <a:pPr lvl="1"/>
            <a:r>
              <a:rPr lang="cs-CZ" b="1" dirty="0" err="1" smtClean="0"/>
              <a:t>AutoFlush</a:t>
            </a:r>
            <a:r>
              <a:rPr lang="cs-CZ" dirty="0" smtClean="0"/>
              <a:t> – získání či nastavení informace o tom zda proud bude zapisovat jeho vyrovnávací paměť po každém volání </a:t>
            </a:r>
            <a:r>
              <a:rPr lang="cs-CZ" b="1" dirty="0" err="1" smtClean="0"/>
              <a:t>StreamWriter.Write</a:t>
            </a:r>
            <a:endParaRPr lang="cs-CZ" b="1" dirty="0" smtClean="0"/>
          </a:p>
          <a:p>
            <a:pPr lvl="1"/>
            <a:r>
              <a:rPr lang="cs-CZ" b="1" dirty="0" err="1" smtClean="0"/>
              <a:t>BaseStream</a:t>
            </a:r>
            <a:r>
              <a:rPr lang="cs-CZ" dirty="0" smtClean="0"/>
              <a:t> – získání připojeného proudu </a:t>
            </a:r>
            <a:endParaRPr lang="cs-CZ" b="1" dirty="0" smtClean="0"/>
          </a:p>
          <a:p>
            <a:pPr lvl="1"/>
            <a:r>
              <a:rPr lang="cs-CZ" b="1" dirty="0" err="1" smtClean="0"/>
              <a:t>Encoding</a:t>
            </a:r>
            <a:r>
              <a:rPr lang="cs-CZ" dirty="0" smtClean="0"/>
              <a:t> – získání kódování, ve kterém se bude zapisovat</a:t>
            </a:r>
            <a:endParaRPr lang="cs-CZ" b="1" dirty="0" smtClean="0"/>
          </a:p>
          <a:p>
            <a:pPr lvl="1"/>
            <a:r>
              <a:rPr lang="cs-CZ" b="1" dirty="0" err="1" smtClean="0"/>
              <a:t>NewLine</a:t>
            </a:r>
            <a:r>
              <a:rPr lang="cs-CZ" dirty="0" smtClean="0"/>
              <a:t> – získání nebo nastavení řetězce, kterým budou ukončovány jednotlivé řádky</a:t>
            </a:r>
            <a:endParaRPr lang="cs-CZ" b="1" dirty="0" smtClean="0"/>
          </a:p>
          <a:p>
            <a:r>
              <a:rPr lang="cs-CZ" dirty="0" smtClean="0"/>
              <a:t>Metody</a:t>
            </a:r>
          </a:p>
          <a:p>
            <a:pPr lvl="1"/>
            <a:r>
              <a:rPr lang="cs-CZ" b="1" dirty="0" err="1" smtClean="0"/>
              <a:t>Close</a:t>
            </a:r>
            <a:r>
              <a:rPr lang="cs-CZ" dirty="0" smtClean="0"/>
              <a:t> – uzavření proudu a proudu s ním spojeného</a:t>
            </a:r>
            <a:endParaRPr lang="cs-CZ" b="1" dirty="0" smtClean="0"/>
          </a:p>
          <a:p>
            <a:pPr lvl="1"/>
            <a:r>
              <a:rPr lang="cs-CZ" b="1" dirty="0" err="1" smtClean="0"/>
              <a:t>Write</a:t>
            </a:r>
            <a:r>
              <a:rPr lang="cs-CZ" dirty="0" smtClean="0"/>
              <a:t> – zápis do proudu</a:t>
            </a:r>
            <a:endParaRPr lang="cs-CZ" b="1" dirty="0" smtClean="0"/>
          </a:p>
          <a:p>
            <a:pPr lvl="1"/>
            <a:r>
              <a:rPr lang="cs-CZ" b="1" dirty="0" err="1" smtClean="0"/>
              <a:t>WriteLine</a:t>
            </a:r>
            <a:r>
              <a:rPr lang="cs-CZ" dirty="0" smtClean="0"/>
              <a:t> – zápis dat dle specifikace parametry a ukončení řádku ukončovacím řetězcem 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Jak zapisovat do textových souborů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2000" dirty="0" err="1" smtClean="0"/>
              <a:t>string</a:t>
            </a:r>
            <a:r>
              <a:rPr lang="cs-CZ" sz="2000" dirty="0" smtClean="0"/>
              <a:t> </a:t>
            </a:r>
            <a:r>
              <a:rPr lang="cs-CZ" sz="2000" dirty="0" err="1" smtClean="0"/>
              <a:t>fileName</a:t>
            </a:r>
            <a:r>
              <a:rPr lang="cs-CZ" sz="2000" dirty="0" smtClean="0"/>
              <a:t> = "</a:t>
            </a:r>
            <a:r>
              <a:rPr lang="cs-CZ" sz="2000" dirty="0" err="1" smtClean="0"/>
              <a:t>MujSoubor.txt</a:t>
            </a:r>
            <a:r>
              <a:rPr lang="cs-CZ" sz="2000" dirty="0" smtClean="0"/>
              <a:t>";</a:t>
            </a:r>
          </a:p>
          <a:p>
            <a:pPr lvl="1"/>
            <a:endParaRPr lang="cs-CZ" sz="2000" dirty="0" smtClean="0"/>
          </a:p>
          <a:p>
            <a:pPr lvl="1"/>
            <a:r>
              <a:rPr lang="cs-CZ" sz="2000" dirty="0" err="1" smtClean="0"/>
              <a:t>if</a:t>
            </a:r>
            <a:r>
              <a:rPr lang="cs-CZ" sz="2000" dirty="0" smtClean="0"/>
              <a:t> (</a:t>
            </a:r>
            <a:r>
              <a:rPr lang="cs-CZ" sz="2000" dirty="0" err="1" smtClean="0"/>
              <a:t>File.Exists</a:t>
            </a:r>
            <a:r>
              <a:rPr lang="cs-CZ" sz="2000" dirty="0" smtClean="0"/>
              <a:t>(</a:t>
            </a:r>
            <a:r>
              <a:rPr lang="cs-CZ" sz="2000" dirty="0" err="1" smtClean="0"/>
              <a:t>fileName</a:t>
            </a:r>
            <a:r>
              <a:rPr lang="cs-CZ" sz="2000" dirty="0" smtClean="0"/>
              <a:t>))</a:t>
            </a:r>
          </a:p>
          <a:p>
            <a:pPr lvl="1"/>
            <a:r>
              <a:rPr lang="cs-CZ" sz="2000" dirty="0" smtClean="0"/>
              <a:t>{</a:t>
            </a:r>
          </a:p>
          <a:p>
            <a:pPr lvl="1"/>
            <a:r>
              <a:rPr lang="cs-CZ" sz="2000" dirty="0" smtClean="0"/>
              <a:t>    </a:t>
            </a:r>
            <a:r>
              <a:rPr lang="cs-CZ" sz="2000" dirty="0" err="1" smtClean="0"/>
              <a:t>Console.WriteLine</a:t>
            </a:r>
            <a:r>
              <a:rPr lang="cs-CZ" sz="2000" dirty="0" smtClean="0"/>
              <a:t>("Soubor {0} již existuje.", </a:t>
            </a:r>
            <a:r>
              <a:rPr lang="cs-CZ" sz="2000" dirty="0" err="1" smtClean="0"/>
              <a:t>fileName</a:t>
            </a:r>
            <a:r>
              <a:rPr lang="cs-CZ" sz="2000" dirty="0" smtClean="0"/>
              <a:t>);</a:t>
            </a:r>
          </a:p>
          <a:p>
            <a:pPr lvl="1"/>
            <a:r>
              <a:rPr lang="cs-CZ" sz="2000" dirty="0" smtClean="0"/>
              <a:t>    </a:t>
            </a:r>
            <a:r>
              <a:rPr lang="cs-CZ" sz="2000" dirty="0" err="1" smtClean="0"/>
              <a:t>return</a:t>
            </a:r>
            <a:r>
              <a:rPr lang="cs-CZ" sz="2000" dirty="0" smtClean="0"/>
              <a:t>;</a:t>
            </a:r>
          </a:p>
          <a:p>
            <a:pPr lvl="1"/>
            <a:r>
              <a:rPr lang="cs-CZ" sz="2000" dirty="0" smtClean="0"/>
              <a:t>}</a:t>
            </a:r>
            <a:endParaRPr lang="en-US" sz="2000" dirty="0" smtClean="0"/>
          </a:p>
          <a:p>
            <a:pPr lvl="1"/>
            <a:endParaRPr lang="cs-CZ" sz="2000" dirty="0" smtClean="0"/>
          </a:p>
          <a:p>
            <a:pPr lvl="1"/>
            <a:r>
              <a:rPr lang="cs-CZ" sz="2000" dirty="0" err="1" smtClean="0"/>
              <a:t>using</a:t>
            </a:r>
            <a:r>
              <a:rPr lang="cs-CZ" sz="2000" dirty="0" smtClean="0"/>
              <a:t> (</a:t>
            </a:r>
            <a:r>
              <a:rPr lang="cs-CZ" sz="2000" dirty="0" err="1" smtClean="0"/>
              <a:t>StreamWriter</a:t>
            </a:r>
            <a:r>
              <a:rPr lang="cs-CZ" sz="2000" dirty="0" smtClean="0"/>
              <a:t> </a:t>
            </a:r>
            <a:r>
              <a:rPr lang="cs-CZ" sz="2000" dirty="0" err="1" smtClean="0"/>
              <a:t>sw</a:t>
            </a:r>
            <a:r>
              <a:rPr lang="cs-CZ" sz="2000" dirty="0" smtClean="0"/>
              <a:t> = </a:t>
            </a:r>
            <a:r>
              <a:rPr lang="cs-CZ" sz="2000" dirty="0" err="1" smtClean="0"/>
              <a:t>File.CreateText</a:t>
            </a:r>
            <a:r>
              <a:rPr lang="cs-CZ" sz="2000" dirty="0" smtClean="0"/>
              <a:t>(</a:t>
            </a:r>
            <a:r>
              <a:rPr lang="cs-CZ" sz="2000" dirty="0" err="1" smtClean="0"/>
              <a:t>fileName</a:t>
            </a:r>
            <a:r>
              <a:rPr lang="cs-CZ" sz="2000" dirty="0" smtClean="0"/>
              <a:t>))</a:t>
            </a:r>
          </a:p>
          <a:p>
            <a:pPr lvl="1"/>
            <a:r>
              <a:rPr lang="cs-CZ" sz="2000" dirty="0" smtClean="0"/>
              <a:t>{</a:t>
            </a:r>
          </a:p>
          <a:p>
            <a:pPr lvl="1"/>
            <a:r>
              <a:rPr lang="cs-CZ" sz="2000" dirty="0" smtClean="0"/>
              <a:t>    </a:t>
            </a:r>
            <a:r>
              <a:rPr lang="cs-CZ" sz="2000" dirty="0" err="1" smtClean="0"/>
              <a:t>sw.WriteLine</a:t>
            </a:r>
            <a:r>
              <a:rPr lang="cs-CZ" sz="2000" dirty="0" smtClean="0"/>
              <a:t>("Toto je testovací soubor.");</a:t>
            </a:r>
          </a:p>
          <a:p>
            <a:pPr lvl="1"/>
            <a:r>
              <a:rPr lang="cs-CZ" sz="2000" dirty="0" smtClean="0"/>
              <a:t>    </a:t>
            </a:r>
            <a:r>
              <a:rPr lang="cs-CZ" sz="2000" dirty="0" err="1" smtClean="0"/>
              <a:t>sw.WriteLine</a:t>
            </a:r>
            <a:r>
              <a:rPr lang="cs-CZ" sz="2000" dirty="0" smtClean="0"/>
              <a:t>("Dnes je: {0}", </a:t>
            </a:r>
            <a:r>
              <a:rPr lang="cs-CZ" sz="2000" dirty="0" err="1" smtClean="0"/>
              <a:t>DateTime.Now</a:t>
            </a:r>
            <a:r>
              <a:rPr lang="cs-CZ" sz="2000" dirty="0" smtClean="0"/>
              <a:t>);</a:t>
            </a:r>
          </a:p>
          <a:p>
            <a:pPr lvl="1"/>
            <a:r>
              <a:rPr lang="cs-CZ" sz="2000" dirty="0" smtClean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2972</TotalTime>
  <Words>843</Words>
  <Application>Microsoft Office PowerPoint</Application>
  <PresentationFormat>Předvádění na obrazovce (4:3)</PresentationFormat>
  <Paragraphs>220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Medián</vt:lpstr>
      <vt:lpstr>Práce S Proudy v .NET Framework aplikacích   Pokračování</vt:lpstr>
      <vt:lpstr>FileAccess</vt:lpstr>
      <vt:lpstr>FileMode</vt:lpstr>
      <vt:lpstr>FileStream</vt:lpstr>
      <vt:lpstr>Example: FileStream</vt:lpstr>
      <vt:lpstr>Reader Classes</vt:lpstr>
      <vt:lpstr>Writer Classes</vt:lpstr>
      <vt:lpstr>StreamWriter</vt:lpstr>
      <vt:lpstr>Jak zapisovat do textových souborů</vt:lpstr>
      <vt:lpstr>Jak zapisovat do binárních souborů</vt:lpstr>
      <vt:lpstr>StreamReader</vt:lpstr>
      <vt:lpstr>Jak číst z textových souborů</vt:lpstr>
      <vt:lpstr>Jak číst z binárních souborů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mar23</cp:lastModifiedBy>
  <cp:revision>27</cp:revision>
  <dcterms:created xsi:type="dcterms:W3CDTF">2007-09-02T21:18:25Z</dcterms:created>
  <dcterms:modified xsi:type="dcterms:W3CDTF">2012-03-12T09:30:00Z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</Properties>
</file>