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45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tr-TR"/>
              <a:t>Asıl başlık stilini düzenlemek için tıklayın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DBFE0144-26C8-4FE2-9B07-C0D1A0E671A6}" type="datetimeFigureOut">
              <a:rPr lang="tr-TR" smtClean="0"/>
              <a:t>24.07.2020</a:t>
            </a:fld>
            <a:endParaRPr lang="tr-T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0AF4D014-1CDA-4383-82BC-DFB55EBFDE12}"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3977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BFE0144-26C8-4FE2-9B07-C0D1A0E671A6}" type="datetimeFigureOut">
              <a:rPr lang="tr-TR" smtClean="0"/>
              <a:t>24.07.2020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AF4D014-1CDA-4383-82BC-DFB55EBFDE12}"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8324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BFE0144-26C8-4FE2-9B07-C0D1A0E671A6}" type="datetimeFigureOut">
              <a:rPr lang="tr-TR" smtClean="0"/>
              <a:t>24.07.2020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AF4D014-1CDA-4383-82BC-DFB55EBFDE12}"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2403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BFE0144-26C8-4FE2-9B07-C0D1A0E671A6}" type="datetimeFigureOut">
              <a:rPr lang="tr-TR" smtClean="0"/>
              <a:t>24.07.2020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AF4D014-1CDA-4383-82BC-DFB55EBFDE12}"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3988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BFE0144-26C8-4FE2-9B07-C0D1A0E671A6}" type="datetimeFigureOut">
              <a:rPr lang="tr-TR" smtClean="0"/>
              <a:t>24.07.2020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AF4D014-1CDA-4383-82BC-DFB55EBFDE12}"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725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DBFE0144-26C8-4FE2-9B07-C0D1A0E671A6}" type="datetimeFigureOut">
              <a:rPr lang="tr-TR" smtClean="0"/>
              <a:t>24.07.2020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AF4D014-1CDA-4383-82BC-DFB55EBFDE12}"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3418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447191" y="2824269"/>
            <a:ext cx="4645152" cy="264445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412362" y="2821491"/>
            <a:ext cx="4645152" cy="263737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DBFE0144-26C8-4FE2-9B07-C0D1A0E671A6}" type="datetimeFigureOut">
              <a:rPr lang="tr-TR" smtClean="0"/>
              <a:t>24.07.2020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AF4D014-1CDA-4383-82BC-DFB55EBFDE12}"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676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DBFE0144-26C8-4FE2-9B07-C0D1A0E671A6}" type="datetimeFigureOut">
              <a:rPr lang="tr-TR" smtClean="0"/>
              <a:t>24.07.2020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AF4D014-1CDA-4383-82BC-DFB55EBFDE12}"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9004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FE0144-26C8-4FE2-9B07-C0D1A0E671A6}" type="datetimeFigureOut">
              <a:rPr lang="tr-TR" smtClean="0"/>
              <a:t>24.07.2020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0AF4D014-1CDA-4383-82BC-DFB55EBFDE12}" type="slidenum">
              <a:rPr lang="tr-TR" smtClean="0"/>
              <a:t>‹#›</a:t>
            </a:fld>
            <a:endParaRPr lang="tr-TR"/>
          </a:p>
        </p:txBody>
      </p:sp>
    </p:spTree>
    <p:extLst>
      <p:ext uri="{BB962C8B-B14F-4D97-AF65-F5344CB8AC3E}">
        <p14:creationId xmlns:p14="http://schemas.microsoft.com/office/powerpoint/2010/main" val="4116262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BFE0144-26C8-4FE2-9B07-C0D1A0E671A6}" type="datetimeFigureOut">
              <a:rPr lang="tr-TR" smtClean="0"/>
              <a:t>24.07.2020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AF4D014-1CDA-4383-82BC-DFB55EBFDE12}"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6805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BFE0144-26C8-4FE2-9B07-C0D1A0E671A6}" type="datetimeFigureOut">
              <a:rPr lang="tr-TR" smtClean="0"/>
              <a:t>24.07.2020</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0AF4D014-1CDA-4383-82BC-DFB55EBFDE12}"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5369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BFE0144-26C8-4FE2-9B07-C0D1A0E671A6}" type="datetimeFigureOut">
              <a:rPr lang="tr-TR" smtClean="0"/>
              <a:t>24.07.2020</a:t>
            </a:fld>
            <a:endParaRPr lang="tr-T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AF4D014-1CDA-4383-82BC-DFB55EBFDE12}"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092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26EDA8-4852-4892-968E-8A3113FF7028}"/>
              </a:ext>
            </a:extLst>
          </p:cNvPr>
          <p:cNvPicPr>
            <a:picLocks noChangeAspect="1"/>
          </p:cNvPicPr>
          <p:nvPr/>
        </p:nvPicPr>
        <p:blipFill rotWithShape="1">
          <a:blip r:embed="rId2">
            <a:alphaModFix amt="50000"/>
          </a:blip>
          <a:srcRect t="14112" b="983"/>
          <a:stretch/>
        </p:blipFill>
        <p:spPr>
          <a:xfrm>
            <a:off x="20" y="1"/>
            <a:ext cx="12191980" cy="6857999"/>
          </a:xfrm>
          <a:prstGeom prst="rect">
            <a:avLst/>
          </a:prstGeom>
        </p:spPr>
      </p:pic>
      <p:sp>
        <p:nvSpPr>
          <p:cNvPr id="2" name="Başlık 1">
            <a:extLst>
              <a:ext uri="{FF2B5EF4-FFF2-40B4-BE49-F238E27FC236}">
                <a16:creationId xmlns:a16="http://schemas.microsoft.com/office/drawing/2014/main" id="{32D55D67-1084-4411-B2F8-3F9B5DEFA59C}"/>
              </a:ext>
            </a:extLst>
          </p:cNvPr>
          <p:cNvSpPr>
            <a:spLocks noGrp="1"/>
          </p:cNvSpPr>
          <p:nvPr>
            <p:ph type="ctrTitle"/>
          </p:nvPr>
        </p:nvSpPr>
        <p:spPr>
          <a:xfrm>
            <a:off x="1524000" y="1122362"/>
            <a:ext cx="9144000" cy="2900518"/>
          </a:xfrm>
        </p:spPr>
        <p:txBody>
          <a:bodyPr>
            <a:normAutofit/>
          </a:bodyPr>
          <a:lstStyle/>
          <a:p>
            <a:r>
              <a:rPr lang="en-GB">
                <a:solidFill>
                  <a:srgbClr val="FFFFFF"/>
                </a:solidFill>
              </a:rPr>
              <a:t>Academic Writing &amp; Presentation Techniques</a:t>
            </a:r>
          </a:p>
        </p:txBody>
      </p:sp>
      <p:sp>
        <p:nvSpPr>
          <p:cNvPr id="3" name="Alt Başlık 2">
            <a:extLst>
              <a:ext uri="{FF2B5EF4-FFF2-40B4-BE49-F238E27FC236}">
                <a16:creationId xmlns:a16="http://schemas.microsoft.com/office/drawing/2014/main" id="{0AF3A514-C903-4628-8283-57E8DB1219F7}"/>
              </a:ext>
            </a:extLst>
          </p:cNvPr>
          <p:cNvSpPr>
            <a:spLocks noGrp="1"/>
          </p:cNvSpPr>
          <p:nvPr>
            <p:ph type="subTitle" idx="1"/>
          </p:nvPr>
        </p:nvSpPr>
        <p:spPr>
          <a:xfrm>
            <a:off x="1524000" y="4159404"/>
            <a:ext cx="9144000" cy="1098395"/>
          </a:xfrm>
        </p:spPr>
        <p:txBody>
          <a:bodyPr>
            <a:normAutofit/>
          </a:bodyPr>
          <a:lstStyle/>
          <a:p>
            <a:r>
              <a:rPr lang="tr-TR" dirty="0" err="1">
                <a:solidFill>
                  <a:srgbClr val="FFFFFF"/>
                </a:solidFill>
              </a:rPr>
              <a:t>Revision</a:t>
            </a:r>
            <a:endParaRPr lang="tr-TR" dirty="0">
              <a:solidFill>
                <a:srgbClr val="FFFFFF"/>
              </a:solidFill>
            </a:endParaRPr>
          </a:p>
        </p:txBody>
      </p:sp>
    </p:spTree>
    <p:extLst>
      <p:ext uri="{BB962C8B-B14F-4D97-AF65-F5344CB8AC3E}">
        <p14:creationId xmlns:p14="http://schemas.microsoft.com/office/powerpoint/2010/main" val="114054709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F02CF5-3586-481C-B3F9-59F52D9111BD}"/>
              </a:ext>
            </a:extLst>
          </p:cNvPr>
          <p:cNvSpPr>
            <a:spLocks noGrp="1"/>
          </p:cNvSpPr>
          <p:nvPr>
            <p:ph type="title"/>
          </p:nvPr>
        </p:nvSpPr>
        <p:spPr/>
        <p:txBody>
          <a:bodyPr/>
          <a:lstStyle/>
          <a:p>
            <a:r>
              <a:rPr lang="tr-TR" dirty="0" err="1"/>
              <a:t>Assignment</a:t>
            </a:r>
            <a:endParaRPr lang="tr-TR" dirty="0"/>
          </a:p>
        </p:txBody>
      </p:sp>
      <p:sp>
        <p:nvSpPr>
          <p:cNvPr id="3" name="İçerik Yer Tutucusu 2">
            <a:extLst>
              <a:ext uri="{FF2B5EF4-FFF2-40B4-BE49-F238E27FC236}">
                <a16:creationId xmlns:a16="http://schemas.microsoft.com/office/drawing/2014/main" id="{402969FF-2FBC-4873-A91A-6F0EC2C7FC99}"/>
              </a:ext>
            </a:extLst>
          </p:cNvPr>
          <p:cNvSpPr>
            <a:spLocks noGrp="1"/>
          </p:cNvSpPr>
          <p:nvPr>
            <p:ph idx="1"/>
          </p:nvPr>
        </p:nvSpPr>
        <p:spPr/>
        <p:txBody>
          <a:bodyPr>
            <a:normAutofit fontScale="92500" lnSpcReduction="20000"/>
          </a:bodyPr>
          <a:lstStyle/>
          <a:p>
            <a:r>
              <a:rPr lang="tr-TR" dirty="0" err="1"/>
              <a:t>Prepare</a:t>
            </a:r>
            <a:r>
              <a:rPr lang="tr-TR" dirty="0"/>
              <a:t> a </a:t>
            </a:r>
            <a:r>
              <a:rPr lang="tr-TR" dirty="0" err="1"/>
              <a:t>presentation</a:t>
            </a:r>
            <a:r>
              <a:rPr lang="tr-TR" dirty="0"/>
              <a:t> on a </a:t>
            </a:r>
            <a:r>
              <a:rPr lang="tr-TR" dirty="0" err="1"/>
              <a:t>topic</a:t>
            </a:r>
            <a:r>
              <a:rPr lang="tr-TR" dirty="0"/>
              <a:t> </a:t>
            </a:r>
            <a:r>
              <a:rPr lang="tr-TR" dirty="0" err="1"/>
              <a:t>related</a:t>
            </a:r>
            <a:r>
              <a:rPr lang="tr-TR" dirty="0"/>
              <a:t> </a:t>
            </a:r>
            <a:r>
              <a:rPr lang="tr-TR" dirty="0" err="1"/>
              <a:t>to</a:t>
            </a:r>
            <a:r>
              <a:rPr lang="tr-TR" dirty="0"/>
              <a:t> </a:t>
            </a:r>
            <a:r>
              <a:rPr lang="tr-TR" dirty="0" err="1"/>
              <a:t>your</a:t>
            </a:r>
            <a:r>
              <a:rPr lang="tr-TR" dirty="0"/>
              <a:t> </a:t>
            </a:r>
            <a:r>
              <a:rPr lang="tr-TR" dirty="0" err="1"/>
              <a:t>department</a:t>
            </a:r>
            <a:r>
              <a:rPr lang="tr-TR" dirty="0"/>
              <a:t>.</a:t>
            </a:r>
          </a:p>
          <a:p>
            <a:endParaRPr lang="tr-TR" dirty="0"/>
          </a:p>
          <a:p>
            <a:r>
              <a:rPr lang="tr-TR" dirty="0" err="1"/>
              <a:t>For</a:t>
            </a:r>
            <a:r>
              <a:rPr lang="tr-TR" dirty="0"/>
              <a:t> </a:t>
            </a:r>
            <a:r>
              <a:rPr lang="tr-TR" dirty="0" err="1"/>
              <a:t>example</a:t>
            </a:r>
            <a:r>
              <a:rPr lang="tr-TR" dirty="0"/>
              <a:t>;</a:t>
            </a:r>
          </a:p>
          <a:p>
            <a:endParaRPr lang="tr-TR" dirty="0"/>
          </a:p>
          <a:p>
            <a:r>
              <a:rPr lang="tr-TR" dirty="0"/>
              <a:t>CSE – a software </a:t>
            </a:r>
            <a:r>
              <a:rPr lang="tr-TR" dirty="0" err="1"/>
              <a:t>company</a:t>
            </a:r>
            <a:endParaRPr lang="tr-TR" dirty="0"/>
          </a:p>
          <a:p>
            <a:r>
              <a:rPr lang="tr-TR" dirty="0"/>
              <a:t>ARC – a </a:t>
            </a:r>
            <a:r>
              <a:rPr lang="tr-TR" dirty="0" err="1"/>
              <a:t>famous</a:t>
            </a:r>
            <a:r>
              <a:rPr lang="tr-TR" dirty="0"/>
              <a:t> </a:t>
            </a:r>
            <a:r>
              <a:rPr lang="tr-TR" dirty="0" err="1"/>
              <a:t>architect</a:t>
            </a:r>
            <a:endParaRPr lang="tr-TR" dirty="0"/>
          </a:p>
          <a:p>
            <a:r>
              <a:rPr lang="tr-TR" dirty="0"/>
              <a:t>EE – </a:t>
            </a:r>
            <a:r>
              <a:rPr lang="tr-TR" dirty="0" err="1"/>
              <a:t>the</a:t>
            </a:r>
            <a:r>
              <a:rPr lang="tr-TR" dirty="0"/>
              <a:t> </a:t>
            </a:r>
            <a:r>
              <a:rPr lang="tr-TR" dirty="0" err="1"/>
              <a:t>history</a:t>
            </a:r>
            <a:r>
              <a:rPr lang="tr-TR" dirty="0"/>
              <a:t> of modern </a:t>
            </a:r>
            <a:r>
              <a:rPr lang="tr-TR" dirty="0" err="1"/>
              <a:t>wiring</a:t>
            </a:r>
            <a:r>
              <a:rPr lang="tr-TR" dirty="0"/>
              <a:t> </a:t>
            </a:r>
          </a:p>
          <a:p>
            <a:pPr marL="0" indent="0">
              <a:buNone/>
            </a:pPr>
            <a:r>
              <a:rPr lang="tr-TR" dirty="0" err="1"/>
              <a:t>Etc</a:t>
            </a:r>
            <a:r>
              <a:rPr lang="tr-TR" dirty="0"/>
              <a:t>.</a:t>
            </a:r>
          </a:p>
        </p:txBody>
      </p:sp>
    </p:spTree>
    <p:extLst>
      <p:ext uri="{BB962C8B-B14F-4D97-AF65-F5344CB8AC3E}">
        <p14:creationId xmlns:p14="http://schemas.microsoft.com/office/powerpoint/2010/main" val="723258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EC742E-9307-40BE-A000-D7E6B77B2EE6}"/>
              </a:ext>
            </a:extLst>
          </p:cNvPr>
          <p:cNvSpPr>
            <a:spLocks noGrp="1"/>
          </p:cNvSpPr>
          <p:nvPr>
            <p:ph type="title"/>
          </p:nvPr>
        </p:nvSpPr>
        <p:spPr/>
        <p:txBody>
          <a:bodyPr/>
          <a:lstStyle/>
          <a:p>
            <a:r>
              <a:rPr lang="tr-TR" dirty="0" err="1"/>
              <a:t>Academic</a:t>
            </a:r>
            <a:r>
              <a:rPr lang="tr-TR" dirty="0"/>
              <a:t> Language</a:t>
            </a:r>
          </a:p>
        </p:txBody>
      </p:sp>
      <p:sp>
        <p:nvSpPr>
          <p:cNvPr id="3" name="İçerik Yer Tutucusu 2">
            <a:extLst>
              <a:ext uri="{FF2B5EF4-FFF2-40B4-BE49-F238E27FC236}">
                <a16:creationId xmlns:a16="http://schemas.microsoft.com/office/drawing/2014/main" id="{A83104C4-0E00-46B6-BF1A-FF079FD67FEA}"/>
              </a:ext>
            </a:extLst>
          </p:cNvPr>
          <p:cNvSpPr>
            <a:spLocks noGrp="1"/>
          </p:cNvSpPr>
          <p:nvPr>
            <p:ph idx="1"/>
          </p:nvPr>
        </p:nvSpPr>
        <p:spPr/>
        <p:txBody>
          <a:bodyPr>
            <a:normAutofit fontScale="92500" lnSpcReduction="20000"/>
          </a:bodyPr>
          <a:lstStyle/>
          <a:p>
            <a:r>
              <a:rPr lang="tr-TR" dirty="0" err="1"/>
              <a:t>What</a:t>
            </a:r>
            <a:r>
              <a:rPr lang="tr-TR" dirty="0"/>
              <a:t> is </a:t>
            </a:r>
            <a:r>
              <a:rPr lang="tr-TR" dirty="0" err="1"/>
              <a:t>academic</a:t>
            </a:r>
            <a:r>
              <a:rPr lang="tr-TR" dirty="0"/>
              <a:t> </a:t>
            </a:r>
            <a:r>
              <a:rPr lang="tr-TR" dirty="0" err="1"/>
              <a:t>language</a:t>
            </a:r>
            <a:r>
              <a:rPr lang="tr-TR" dirty="0"/>
              <a:t>?</a:t>
            </a:r>
          </a:p>
          <a:p>
            <a:endParaRPr lang="tr-TR" dirty="0"/>
          </a:p>
          <a:p>
            <a:r>
              <a:rPr lang="tr-TR" dirty="0" err="1"/>
              <a:t>What</a:t>
            </a:r>
            <a:r>
              <a:rPr lang="tr-TR" dirty="0"/>
              <a:t> </a:t>
            </a:r>
            <a:r>
              <a:rPr lang="tr-TR" dirty="0" err="1"/>
              <a:t>are</a:t>
            </a:r>
            <a:r>
              <a:rPr lang="tr-TR" dirty="0"/>
              <a:t> </a:t>
            </a:r>
            <a:r>
              <a:rPr lang="tr-TR" dirty="0" err="1"/>
              <a:t>some</a:t>
            </a:r>
            <a:r>
              <a:rPr lang="tr-TR" dirty="0"/>
              <a:t> </a:t>
            </a:r>
            <a:r>
              <a:rPr lang="tr-TR" dirty="0" err="1"/>
              <a:t>phrases</a:t>
            </a:r>
            <a:r>
              <a:rPr lang="tr-TR" dirty="0"/>
              <a:t> </a:t>
            </a:r>
            <a:r>
              <a:rPr lang="tr-TR" dirty="0" err="1"/>
              <a:t>you</a:t>
            </a:r>
            <a:r>
              <a:rPr lang="tr-TR" dirty="0"/>
              <a:t> </a:t>
            </a:r>
            <a:r>
              <a:rPr lang="tr-TR" dirty="0" err="1"/>
              <a:t>shouldn’t</a:t>
            </a:r>
            <a:r>
              <a:rPr lang="tr-TR" dirty="0"/>
              <a:t> </a:t>
            </a:r>
            <a:r>
              <a:rPr lang="tr-TR" dirty="0" err="1"/>
              <a:t>use</a:t>
            </a:r>
            <a:r>
              <a:rPr lang="tr-TR" dirty="0"/>
              <a:t> in an </a:t>
            </a:r>
            <a:r>
              <a:rPr lang="tr-TR" dirty="0" err="1"/>
              <a:t>academic</a:t>
            </a:r>
            <a:r>
              <a:rPr lang="tr-TR" dirty="0"/>
              <a:t> </a:t>
            </a:r>
            <a:r>
              <a:rPr lang="tr-TR" dirty="0" err="1"/>
              <a:t>writing</a:t>
            </a:r>
            <a:r>
              <a:rPr lang="tr-TR" dirty="0"/>
              <a:t>?</a:t>
            </a:r>
          </a:p>
          <a:p>
            <a:endParaRPr lang="tr-TR" dirty="0"/>
          </a:p>
          <a:p>
            <a:r>
              <a:rPr lang="tr-TR" dirty="0" err="1"/>
              <a:t>Let’s</a:t>
            </a:r>
            <a:r>
              <a:rPr lang="tr-TR" dirty="0"/>
              <a:t> talk </a:t>
            </a:r>
            <a:r>
              <a:rPr lang="tr-TR" dirty="0" err="1"/>
              <a:t>about</a:t>
            </a:r>
            <a:r>
              <a:rPr lang="tr-TR" dirty="0"/>
              <a:t>…</a:t>
            </a:r>
          </a:p>
          <a:p>
            <a:r>
              <a:rPr lang="tr-TR" dirty="0" err="1"/>
              <a:t>Let</a:t>
            </a:r>
            <a:r>
              <a:rPr lang="tr-TR" dirty="0"/>
              <a:t> me </a:t>
            </a:r>
            <a:r>
              <a:rPr lang="tr-TR" dirty="0" err="1"/>
              <a:t>give</a:t>
            </a:r>
            <a:r>
              <a:rPr lang="tr-TR" dirty="0"/>
              <a:t> an </a:t>
            </a:r>
            <a:r>
              <a:rPr lang="tr-TR" dirty="0" err="1"/>
              <a:t>example</a:t>
            </a:r>
            <a:r>
              <a:rPr lang="tr-TR" dirty="0"/>
              <a:t>…</a:t>
            </a:r>
          </a:p>
          <a:p>
            <a:r>
              <a:rPr lang="tr-TR" dirty="0"/>
              <a:t>I am </a:t>
            </a:r>
            <a:r>
              <a:rPr lang="tr-TR" dirty="0" err="1"/>
              <a:t>going</a:t>
            </a:r>
            <a:r>
              <a:rPr lang="tr-TR" dirty="0"/>
              <a:t> </a:t>
            </a:r>
            <a:r>
              <a:rPr lang="tr-TR" dirty="0" err="1"/>
              <a:t>to</a:t>
            </a:r>
            <a:r>
              <a:rPr lang="tr-TR" dirty="0"/>
              <a:t> </a:t>
            </a:r>
            <a:r>
              <a:rPr lang="tr-TR" dirty="0" err="1"/>
              <a:t>tell</a:t>
            </a:r>
            <a:r>
              <a:rPr lang="tr-TR" dirty="0"/>
              <a:t>…</a:t>
            </a:r>
          </a:p>
          <a:p>
            <a:r>
              <a:rPr lang="tr-TR" dirty="0" err="1"/>
              <a:t>gonna</a:t>
            </a:r>
            <a:r>
              <a:rPr lang="tr-TR" dirty="0"/>
              <a:t>/</a:t>
            </a:r>
            <a:r>
              <a:rPr lang="tr-TR" dirty="0" err="1"/>
              <a:t>wanna</a:t>
            </a:r>
            <a:r>
              <a:rPr lang="tr-TR" dirty="0"/>
              <a:t> </a:t>
            </a:r>
            <a:r>
              <a:rPr lang="tr-TR" dirty="0" err="1"/>
              <a:t>etc</a:t>
            </a:r>
            <a:r>
              <a:rPr lang="tr-TR" dirty="0"/>
              <a:t>.</a:t>
            </a:r>
          </a:p>
        </p:txBody>
      </p:sp>
      <p:sp>
        <p:nvSpPr>
          <p:cNvPr id="5" name="Çarpım İşareti 4">
            <a:extLst>
              <a:ext uri="{FF2B5EF4-FFF2-40B4-BE49-F238E27FC236}">
                <a16:creationId xmlns:a16="http://schemas.microsoft.com/office/drawing/2014/main" id="{16BD9DF1-B80D-4FDA-81CE-FC88E104607D}"/>
              </a:ext>
            </a:extLst>
          </p:cNvPr>
          <p:cNvSpPr/>
          <p:nvPr/>
        </p:nvSpPr>
        <p:spPr>
          <a:xfrm>
            <a:off x="912229" y="2992915"/>
            <a:ext cx="3160451" cy="373192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ln>
                <a:solidFill>
                  <a:srgbClr val="FF0000"/>
                </a:solidFill>
              </a:ln>
              <a:solidFill>
                <a:srgbClr val="FF0000"/>
              </a:solidFill>
            </a:endParaRPr>
          </a:p>
        </p:txBody>
      </p:sp>
    </p:spTree>
    <p:extLst>
      <p:ext uri="{BB962C8B-B14F-4D97-AF65-F5344CB8AC3E}">
        <p14:creationId xmlns:p14="http://schemas.microsoft.com/office/powerpoint/2010/main" val="311963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heel(1)">
                                      <p:cBhvr>
                                        <p:cTn id="2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B232C1-9264-47E8-9273-CFC729826534}"/>
              </a:ext>
            </a:extLst>
          </p:cNvPr>
          <p:cNvSpPr>
            <a:spLocks noGrp="1"/>
          </p:cNvSpPr>
          <p:nvPr>
            <p:ph type="title"/>
          </p:nvPr>
        </p:nvSpPr>
        <p:spPr/>
        <p:txBody>
          <a:bodyPr/>
          <a:lstStyle/>
          <a:p>
            <a:r>
              <a:rPr lang="tr-TR" dirty="0" err="1"/>
              <a:t>Paragraph</a:t>
            </a:r>
            <a:r>
              <a:rPr lang="tr-TR" dirty="0"/>
              <a:t> </a:t>
            </a:r>
            <a:r>
              <a:rPr lang="tr-TR" dirty="0" err="1"/>
              <a:t>Writing</a:t>
            </a:r>
            <a:endParaRPr lang="tr-TR" dirty="0"/>
          </a:p>
        </p:txBody>
      </p:sp>
      <p:sp>
        <p:nvSpPr>
          <p:cNvPr id="3" name="İçerik Yer Tutucusu 2">
            <a:extLst>
              <a:ext uri="{FF2B5EF4-FFF2-40B4-BE49-F238E27FC236}">
                <a16:creationId xmlns:a16="http://schemas.microsoft.com/office/drawing/2014/main" id="{864EB65A-35D0-425B-985E-9859453E6479}"/>
              </a:ext>
            </a:extLst>
          </p:cNvPr>
          <p:cNvSpPr>
            <a:spLocks noGrp="1"/>
          </p:cNvSpPr>
          <p:nvPr>
            <p:ph idx="1"/>
          </p:nvPr>
        </p:nvSpPr>
        <p:spPr/>
        <p:txBody>
          <a:bodyPr/>
          <a:lstStyle/>
          <a:p>
            <a:r>
              <a:rPr lang="tr-TR" dirty="0" err="1"/>
              <a:t>Topic</a:t>
            </a:r>
            <a:r>
              <a:rPr lang="tr-TR" dirty="0"/>
              <a:t> </a:t>
            </a:r>
            <a:r>
              <a:rPr lang="tr-TR" dirty="0" err="1"/>
              <a:t>Sentence</a:t>
            </a:r>
            <a:endParaRPr lang="tr-TR" dirty="0"/>
          </a:p>
          <a:p>
            <a:endParaRPr lang="tr-TR" dirty="0"/>
          </a:p>
          <a:p>
            <a:r>
              <a:rPr lang="tr-TR" dirty="0" err="1"/>
              <a:t>Supporting</a:t>
            </a:r>
            <a:r>
              <a:rPr lang="tr-TR" dirty="0"/>
              <a:t> </a:t>
            </a:r>
            <a:r>
              <a:rPr lang="tr-TR" dirty="0" err="1"/>
              <a:t>Sentences</a:t>
            </a:r>
            <a:r>
              <a:rPr lang="tr-TR" dirty="0"/>
              <a:t> (x3)</a:t>
            </a:r>
          </a:p>
          <a:p>
            <a:r>
              <a:rPr lang="tr-TR" dirty="0"/>
              <a:t>+ </a:t>
            </a:r>
            <a:r>
              <a:rPr lang="tr-TR" dirty="0" err="1"/>
              <a:t>details</a:t>
            </a:r>
            <a:r>
              <a:rPr lang="tr-TR" dirty="0"/>
              <a:t>, </a:t>
            </a:r>
            <a:r>
              <a:rPr lang="tr-TR" dirty="0" err="1"/>
              <a:t>examples</a:t>
            </a:r>
            <a:r>
              <a:rPr lang="tr-TR" dirty="0"/>
              <a:t>, </a:t>
            </a:r>
            <a:r>
              <a:rPr lang="tr-TR" dirty="0" err="1"/>
              <a:t>explanations</a:t>
            </a:r>
            <a:endParaRPr lang="tr-TR" dirty="0"/>
          </a:p>
          <a:p>
            <a:endParaRPr lang="tr-TR" dirty="0"/>
          </a:p>
          <a:p>
            <a:r>
              <a:rPr lang="tr-TR" dirty="0" err="1"/>
              <a:t>Concluding</a:t>
            </a:r>
            <a:r>
              <a:rPr lang="tr-TR" dirty="0"/>
              <a:t> </a:t>
            </a:r>
            <a:r>
              <a:rPr lang="tr-TR" dirty="0" err="1"/>
              <a:t>Sentence</a:t>
            </a:r>
            <a:endParaRPr lang="tr-TR" dirty="0"/>
          </a:p>
        </p:txBody>
      </p:sp>
    </p:spTree>
    <p:extLst>
      <p:ext uri="{BB962C8B-B14F-4D97-AF65-F5344CB8AC3E}">
        <p14:creationId xmlns:p14="http://schemas.microsoft.com/office/powerpoint/2010/main" val="1634053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B7423A-2929-49C7-BF0E-1FF3CF85E86E}"/>
              </a:ext>
            </a:extLst>
          </p:cNvPr>
          <p:cNvSpPr>
            <a:spLocks noGrp="1"/>
          </p:cNvSpPr>
          <p:nvPr>
            <p:ph type="title"/>
          </p:nvPr>
        </p:nvSpPr>
        <p:spPr/>
        <p:txBody>
          <a:bodyPr/>
          <a:lstStyle/>
          <a:p>
            <a:r>
              <a:rPr lang="tr-TR" dirty="0" err="1"/>
              <a:t>Things</a:t>
            </a:r>
            <a:r>
              <a:rPr lang="tr-TR" dirty="0"/>
              <a:t> </a:t>
            </a:r>
            <a:r>
              <a:rPr lang="tr-TR" dirty="0" err="1"/>
              <a:t>to</a:t>
            </a:r>
            <a:r>
              <a:rPr lang="tr-TR" dirty="0"/>
              <a:t> </a:t>
            </a:r>
            <a:r>
              <a:rPr lang="tr-TR" dirty="0" err="1"/>
              <a:t>consider</a:t>
            </a:r>
            <a:endParaRPr lang="tr-TR" dirty="0"/>
          </a:p>
        </p:txBody>
      </p:sp>
      <p:sp>
        <p:nvSpPr>
          <p:cNvPr id="3" name="İçerik Yer Tutucusu 2">
            <a:extLst>
              <a:ext uri="{FF2B5EF4-FFF2-40B4-BE49-F238E27FC236}">
                <a16:creationId xmlns:a16="http://schemas.microsoft.com/office/drawing/2014/main" id="{56D5FF7D-F61F-43BE-899F-412E12328898}"/>
              </a:ext>
            </a:extLst>
          </p:cNvPr>
          <p:cNvSpPr>
            <a:spLocks noGrp="1"/>
          </p:cNvSpPr>
          <p:nvPr>
            <p:ph idx="1"/>
          </p:nvPr>
        </p:nvSpPr>
        <p:spPr/>
        <p:txBody>
          <a:bodyPr/>
          <a:lstStyle/>
          <a:p>
            <a:r>
              <a:rPr lang="tr-TR" dirty="0" err="1"/>
              <a:t>Brainstorming</a:t>
            </a:r>
            <a:r>
              <a:rPr lang="tr-TR" dirty="0"/>
              <a:t> + main idea</a:t>
            </a:r>
          </a:p>
          <a:p>
            <a:r>
              <a:rPr lang="tr-TR" dirty="0"/>
              <a:t>Complete </a:t>
            </a:r>
            <a:r>
              <a:rPr lang="tr-TR" dirty="0" err="1"/>
              <a:t>sentences</a:t>
            </a:r>
            <a:endParaRPr lang="tr-TR" dirty="0"/>
          </a:p>
          <a:p>
            <a:r>
              <a:rPr lang="tr-TR" dirty="0" err="1"/>
              <a:t>Coherence</a:t>
            </a:r>
            <a:r>
              <a:rPr lang="tr-TR" dirty="0"/>
              <a:t> / </a:t>
            </a:r>
            <a:r>
              <a:rPr lang="tr-TR" dirty="0" err="1"/>
              <a:t>logical</a:t>
            </a:r>
            <a:r>
              <a:rPr lang="tr-TR" dirty="0"/>
              <a:t> </a:t>
            </a:r>
            <a:r>
              <a:rPr lang="tr-TR" dirty="0" err="1"/>
              <a:t>order</a:t>
            </a:r>
            <a:endParaRPr lang="tr-TR" dirty="0"/>
          </a:p>
          <a:p>
            <a:r>
              <a:rPr lang="tr-TR" dirty="0"/>
              <a:t>Editing: </a:t>
            </a:r>
            <a:r>
              <a:rPr lang="tr-TR" dirty="0" err="1"/>
              <a:t>grammar</a:t>
            </a:r>
            <a:r>
              <a:rPr lang="tr-TR" dirty="0"/>
              <a:t> &amp; </a:t>
            </a:r>
            <a:r>
              <a:rPr lang="tr-TR" dirty="0" err="1"/>
              <a:t>spelling</a:t>
            </a:r>
            <a:r>
              <a:rPr lang="tr-TR" dirty="0"/>
              <a:t> + </a:t>
            </a:r>
            <a:r>
              <a:rPr lang="tr-TR" dirty="0" err="1"/>
              <a:t>style</a:t>
            </a:r>
            <a:r>
              <a:rPr lang="tr-TR" dirty="0"/>
              <a:t> &amp; </a:t>
            </a:r>
            <a:r>
              <a:rPr lang="tr-TR" dirty="0" err="1"/>
              <a:t>organization</a:t>
            </a:r>
            <a:endParaRPr lang="tr-TR" dirty="0"/>
          </a:p>
          <a:p>
            <a:endParaRPr lang="tr-TR" dirty="0"/>
          </a:p>
          <a:p>
            <a:r>
              <a:rPr lang="tr-TR" dirty="0" err="1"/>
              <a:t>What</a:t>
            </a:r>
            <a:r>
              <a:rPr lang="tr-TR" dirty="0"/>
              <a:t> </a:t>
            </a:r>
            <a:r>
              <a:rPr lang="tr-TR" dirty="0" err="1"/>
              <a:t>are</a:t>
            </a:r>
            <a:r>
              <a:rPr lang="tr-TR" dirty="0"/>
              <a:t> main </a:t>
            </a:r>
            <a:r>
              <a:rPr lang="tr-TR" dirty="0" err="1"/>
              <a:t>causes</a:t>
            </a:r>
            <a:r>
              <a:rPr lang="tr-TR" dirty="0"/>
              <a:t> of urban </a:t>
            </a:r>
            <a:r>
              <a:rPr lang="tr-TR" dirty="0" err="1"/>
              <a:t>sprawl</a:t>
            </a:r>
            <a:r>
              <a:rPr lang="tr-TR" dirty="0"/>
              <a:t>?</a:t>
            </a:r>
          </a:p>
        </p:txBody>
      </p:sp>
    </p:spTree>
    <p:extLst>
      <p:ext uri="{BB962C8B-B14F-4D97-AF65-F5344CB8AC3E}">
        <p14:creationId xmlns:p14="http://schemas.microsoft.com/office/powerpoint/2010/main" val="425248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802114-BCA7-4B7A-841A-5A44D1E922C4}"/>
              </a:ext>
            </a:extLst>
          </p:cNvPr>
          <p:cNvSpPr>
            <a:spLocks noGrp="1"/>
          </p:cNvSpPr>
          <p:nvPr>
            <p:ph type="title"/>
          </p:nvPr>
        </p:nvSpPr>
        <p:spPr/>
        <p:txBody>
          <a:bodyPr/>
          <a:lstStyle/>
          <a:p>
            <a:r>
              <a:rPr lang="tr-TR" dirty="0" err="1"/>
              <a:t>Example</a:t>
            </a:r>
            <a:r>
              <a:rPr lang="tr-TR" dirty="0"/>
              <a:t> </a:t>
            </a:r>
            <a:r>
              <a:rPr lang="tr-TR" dirty="0" err="1"/>
              <a:t>Paragraph</a:t>
            </a:r>
            <a:r>
              <a:rPr lang="tr-TR" dirty="0"/>
              <a:t> / </a:t>
            </a:r>
            <a:r>
              <a:rPr lang="tr-TR" dirty="0" err="1"/>
              <a:t>Let’s</a:t>
            </a:r>
            <a:r>
              <a:rPr lang="tr-TR" dirty="0"/>
              <a:t> </a:t>
            </a:r>
            <a:r>
              <a:rPr lang="tr-TR" dirty="0" err="1"/>
              <a:t>Analyse</a:t>
            </a:r>
            <a:endParaRPr lang="tr-TR" dirty="0"/>
          </a:p>
        </p:txBody>
      </p:sp>
      <p:sp>
        <p:nvSpPr>
          <p:cNvPr id="3" name="İçerik Yer Tutucusu 2">
            <a:extLst>
              <a:ext uri="{FF2B5EF4-FFF2-40B4-BE49-F238E27FC236}">
                <a16:creationId xmlns:a16="http://schemas.microsoft.com/office/drawing/2014/main" id="{D0ABF741-D31F-469F-BE10-4EED1D0E0404}"/>
              </a:ext>
            </a:extLst>
          </p:cNvPr>
          <p:cNvSpPr>
            <a:spLocks noGrp="1"/>
          </p:cNvSpPr>
          <p:nvPr>
            <p:ph idx="1"/>
          </p:nvPr>
        </p:nvSpPr>
        <p:spPr>
          <a:xfrm>
            <a:off x="838200" y="1518082"/>
            <a:ext cx="10515600" cy="4658881"/>
          </a:xfrm>
        </p:spPr>
        <p:txBody>
          <a:bodyPr>
            <a:normAutofit/>
          </a:bodyPr>
          <a:lstStyle/>
          <a:p>
            <a:pPr marL="0" indent="0" algn="just">
              <a:buNone/>
            </a:pPr>
            <a:r>
              <a:rPr lang="en-US" dirty="0"/>
              <a:t>My hometown is famous for several amazing natural features.  First, it is noted for the Wheaton River, which is very wide and beautiful. On either side of this river, which is 175 feet wide, are many willow* trees which have long branches that can move gracefully in the wind.  In autumn the leaves of these trees fall and cover the riverbanks like golden snow.  Second, on the other side of the town is Wheaton Hill, which is unusual because it is very steep.  Even though it is steep, climbing this hill is not dangerous, because there are some firm rocks along the sides that can be used as stairs.  There are no trees around this hill, so it stands clearly against the sky and can be seen from many miles away.  The third amazing feature is the Big Old Tree. This tree stands two hundred feet tall and is probably about six hundred years old.  These three landmarks are truly amazing and make my hometown a famous place.</a:t>
            </a:r>
            <a:endParaRPr lang="tr-TR" dirty="0"/>
          </a:p>
        </p:txBody>
      </p:sp>
    </p:spTree>
    <p:extLst>
      <p:ext uri="{BB962C8B-B14F-4D97-AF65-F5344CB8AC3E}">
        <p14:creationId xmlns:p14="http://schemas.microsoft.com/office/powerpoint/2010/main" val="957546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EC5071-5151-4E0B-A398-2619DCD6BF97}"/>
              </a:ext>
            </a:extLst>
          </p:cNvPr>
          <p:cNvSpPr>
            <a:spLocks noGrp="1"/>
          </p:cNvSpPr>
          <p:nvPr>
            <p:ph type="title"/>
          </p:nvPr>
        </p:nvSpPr>
        <p:spPr/>
        <p:txBody>
          <a:bodyPr/>
          <a:lstStyle/>
          <a:p>
            <a:r>
              <a:rPr lang="tr-TR" dirty="0"/>
              <a:t>Presentation</a:t>
            </a:r>
          </a:p>
        </p:txBody>
      </p:sp>
      <p:sp>
        <p:nvSpPr>
          <p:cNvPr id="3" name="İçerik Yer Tutucusu 2">
            <a:extLst>
              <a:ext uri="{FF2B5EF4-FFF2-40B4-BE49-F238E27FC236}">
                <a16:creationId xmlns:a16="http://schemas.microsoft.com/office/drawing/2014/main" id="{FB5AA2B0-238E-4562-9D6E-89866D28B1ED}"/>
              </a:ext>
            </a:extLst>
          </p:cNvPr>
          <p:cNvSpPr>
            <a:spLocks noGrp="1"/>
          </p:cNvSpPr>
          <p:nvPr>
            <p:ph idx="1"/>
          </p:nvPr>
        </p:nvSpPr>
        <p:spPr/>
        <p:txBody>
          <a:bodyPr/>
          <a:lstStyle/>
          <a:p>
            <a:r>
              <a:rPr lang="tr-TR" dirty="0" err="1"/>
              <a:t>The</a:t>
            </a:r>
            <a:r>
              <a:rPr lang="tr-TR" dirty="0"/>
              <a:t> </a:t>
            </a:r>
            <a:r>
              <a:rPr lang="tr-TR" dirty="0" err="1"/>
              <a:t>language</a:t>
            </a:r>
            <a:r>
              <a:rPr lang="tr-TR" dirty="0"/>
              <a:t> </a:t>
            </a:r>
            <a:r>
              <a:rPr lang="tr-TR" dirty="0" err="1"/>
              <a:t>style</a:t>
            </a:r>
            <a:r>
              <a:rPr lang="tr-TR" dirty="0"/>
              <a:t> </a:t>
            </a:r>
            <a:r>
              <a:rPr lang="tr-TR" dirty="0" err="1"/>
              <a:t>should</a:t>
            </a:r>
            <a:r>
              <a:rPr lang="tr-TR" dirty="0"/>
              <a:t> be:</a:t>
            </a:r>
          </a:p>
          <a:p>
            <a:r>
              <a:rPr lang="tr-TR" dirty="0" err="1"/>
              <a:t>Academic</a:t>
            </a:r>
            <a:r>
              <a:rPr lang="tr-TR" dirty="0"/>
              <a:t> &amp; </a:t>
            </a:r>
            <a:r>
              <a:rPr lang="tr-TR" dirty="0" err="1"/>
              <a:t>formal</a:t>
            </a:r>
            <a:endParaRPr lang="tr-TR" dirty="0"/>
          </a:p>
          <a:p>
            <a:endParaRPr lang="tr-TR" dirty="0"/>
          </a:p>
          <a:p>
            <a:r>
              <a:rPr lang="tr-TR" dirty="0"/>
              <a:t>Three </a:t>
            </a:r>
            <a:r>
              <a:rPr lang="tr-TR" dirty="0" err="1"/>
              <a:t>important</a:t>
            </a:r>
            <a:r>
              <a:rPr lang="tr-TR" dirty="0"/>
              <a:t> </a:t>
            </a:r>
            <a:r>
              <a:rPr lang="tr-TR" dirty="0" err="1"/>
              <a:t>parts</a:t>
            </a:r>
            <a:r>
              <a:rPr lang="tr-TR" dirty="0"/>
              <a:t>: </a:t>
            </a:r>
            <a:r>
              <a:rPr lang="tr-TR" dirty="0" err="1"/>
              <a:t>introduction</a:t>
            </a:r>
            <a:r>
              <a:rPr lang="tr-TR" dirty="0"/>
              <a:t> + body + </a:t>
            </a:r>
            <a:r>
              <a:rPr lang="tr-TR" dirty="0" err="1"/>
              <a:t>conclusion</a:t>
            </a:r>
            <a:endParaRPr lang="tr-TR" dirty="0"/>
          </a:p>
          <a:p>
            <a:endParaRPr lang="tr-TR" dirty="0"/>
          </a:p>
          <a:p>
            <a:r>
              <a:rPr lang="tr-TR" dirty="0" err="1"/>
              <a:t>Colours</a:t>
            </a:r>
            <a:r>
              <a:rPr lang="tr-TR" dirty="0"/>
              <a:t>, </a:t>
            </a:r>
            <a:r>
              <a:rPr lang="tr-TR" dirty="0" err="1"/>
              <a:t>visuals</a:t>
            </a:r>
            <a:r>
              <a:rPr lang="tr-TR" dirty="0"/>
              <a:t>, </a:t>
            </a:r>
            <a:r>
              <a:rPr lang="tr-TR" dirty="0" err="1"/>
              <a:t>themes</a:t>
            </a:r>
            <a:r>
              <a:rPr lang="tr-TR" dirty="0"/>
              <a:t> </a:t>
            </a:r>
            <a:r>
              <a:rPr lang="tr-TR" dirty="0" err="1"/>
              <a:t>are</a:t>
            </a:r>
            <a:r>
              <a:rPr lang="tr-TR" dirty="0"/>
              <a:t> IMPORTANT!</a:t>
            </a:r>
          </a:p>
        </p:txBody>
      </p:sp>
    </p:spTree>
    <p:extLst>
      <p:ext uri="{BB962C8B-B14F-4D97-AF65-F5344CB8AC3E}">
        <p14:creationId xmlns:p14="http://schemas.microsoft.com/office/powerpoint/2010/main" val="99084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1FB195-7682-4674-9781-71894FE5EEB0}"/>
              </a:ext>
            </a:extLst>
          </p:cNvPr>
          <p:cNvSpPr>
            <a:spLocks noGrp="1"/>
          </p:cNvSpPr>
          <p:nvPr>
            <p:ph type="title"/>
          </p:nvPr>
        </p:nvSpPr>
        <p:spPr/>
        <p:txBody>
          <a:bodyPr/>
          <a:lstStyle/>
          <a:p>
            <a:r>
              <a:rPr lang="tr-TR" dirty="0" err="1"/>
              <a:t>Introduction</a:t>
            </a:r>
            <a:endParaRPr lang="tr-TR" dirty="0"/>
          </a:p>
        </p:txBody>
      </p:sp>
      <p:sp>
        <p:nvSpPr>
          <p:cNvPr id="3" name="İçerik Yer Tutucusu 2">
            <a:extLst>
              <a:ext uri="{FF2B5EF4-FFF2-40B4-BE49-F238E27FC236}">
                <a16:creationId xmlns:a16="http://schemas.microsoft.com/office/drawing/2014/main" id="{D08EF2F2-5EBF-4973-9DD7-AB81D633BF08}"/>
              </a:ext>
            </a:extLst>
          </p:cNvPr>
          <p:cNvSpPr>
            <a:spLocks noGrp="1"/>
          </p:cNvSpPr>
          <p:nvPr>
            <p:ph idx="1"/>
          </p:nvPr>
        </p:nvSpPr>
        <p:spPr/>
        <p:txBody>
          <a:bodyPr/>
          <a:lstStyle/>
          <a:p>
            <a:r>
              <a:rPr lang="tr-TR" dirty="0" err="1"/>
              <a:t>Greet</a:t>
            </a:r>
            <a:r>
              <a:rPr lang="tr-TR" dirty="0"/>
              <a:t> </a:t>
            </a:r>
            <a:r>
              <a:rPr lang="tr-TR" dirty="0" err="1"/>
              <a:t>the</a:t>
            </a:r>
            <a:r>
              <a:rPr lang="tr-TR" dirty="0"/>
              <a:t> </a:t>
            </a:r>
            <a:r>
              <a:rPr lang="tr-TR" dirty="0" err="1"/>
              <a:t>audience</a:t>
            </a:r>
            <a:endParaRPr lang="tr-TR" dirty="0"/>
          </a:p>
          <a:p>
            <a:r>
              <a:rPr lang="tr-TR" dirty="0" err="1"/>
              <a:t>Introduce</a:t>
            </a:r>
            <a:r>
              <a:rPr lang="tr-TR" dirty="0"/>
              <a:t> </a:t>
            </a:r>
            <a:r>
              <a:rPr lang="tr-TR" dirty="0" err="1"/>
              <a:t>yourself</a:t>
            </a:r>
            <a:endParaRPr lang="tr-TR" dirty="0"/>
          </a:p>
          <a:p>
            <a:r>
              <a:rPr lang="tr-TR" dirty="0" err="1"/>
              <a:t>Tell</a:t>
            </a:r>
            <a:r>
              <a:rPr lang="tr-TR" dirty="0"/>
              <a:t> </a:t>
            </a:r>
            <a:r>
              <a:rPr lang="tr-TR" dirty="0" err="1"/>
              <a:t>your</a:t>
            </a:r>
            <a:r>
              <a:rPr lang="tr-TR" dirty="0"/>
              <a:t> </a:t>
            </a:r>
            <a:r>
              <a:rPr lang="tr-TR" dirty="0" err="1"/>
              <a:t>topic</a:t>
            </a:r>
            <a:endParaRPr lang="tr-TR" dirty="0"/>
          </a:p>
          <a:p>
            <a:r>
              <a:rPr lang="tr-TR" dirty="0"/>
              <a:t>Preview </a:t>
            </a:r>
            <a:r>
              <a:rPr lang="tr-TR" dirty="0" err="1"/>
              <a:t>your</a:t>
            </a:r>
            <a:r>
              <a:rPr lang="tr-TR" dirty="0"/>
              <a:t> </a:t>
            </a:r>
            <a:r>
              <a:rPr lang="tr-TR" dirty="0" err="1"/>
              <a:t>presentation</a:t>
            </a:r>
            <a:r>
              <a:rPr lang="tr-TR" dirty="0"/>
              <a:t> (main </a:t>
            </a:r>
            <a:r>
              <a:rPr lang="tr-TR" dirty="0" err="1"/>
              <a:t>ideas</a:t>
            </a:r>
            <a:r>
              <a:rPr lang="tr-TR" dirty="0"/>
              <a:t>)</a:t>
            </a:r>
          </a:p>
          <a:p>
            <a:endParaRPr lang="tr-TR" dirty="0"/>
          </a:p>
          <a:p>
            <a:r>
              <a:rPr lang="tr-TR" dirty="0" err="1"/>
              <a:t>Get</a:t>
            </a:r>
            <a:r>
              <a:rPr lang="tr-TR" dirty="0"/>
              <a:t> </a:t>
            </a:r>
            <a:r>
              <a:rPr lang="tr-TR" dirty="0" err="1"/>
              <a:t>the</a:t>
            </a:r>
            <a:r>
              <a:rPr lang="tr-TR" dirty="0"/>
              <a:t> </a:t>
            </a:r>
            <a:r>
              <a:rPr lang="tr-TR" dirty="0" err="1"/>
              <a:t>attention</a:t>
            </a:r>
            <a:r>
              <a:rPr lang="tr-TR" dirty="0"/>
              <a:t>! (</a:t>
            </a:r>
            <a:r>
              <a:rPr lang="tr-TR" dirty="0" err="1"/>
              <a:t>definition</a:t>
            </a:r>
            <a:r>
              <a:rPr lang="tr-TR" dirty="0"/>
              <a:t>, </a:t>
            </a:r>
            <a:r>
              <a:rPr lang="tr-TR" dirty="0" err="1"/>
              <a:t>interesting</a:t>
            </a:r>
            <a:r>
              <a:rPr lang="tr-TR" dirty="0"/>
              <a:t> </a:t>
            </a:r>
            <a:r>
              <a:rPr lang="tr-TR" dirty="0" err="1"/>
              <a:t>facts</a:t>
            </a:r>
            <a:r>
              <a:rPr lang="tr-TR" dirty="0"/>
              <a:t>, </a:t>
            </a:r>
            <a:r>
              <a:rPr lang="tr-TR" dirty="0" err="1"/>
              <a:t>statistics</a:t>
            </a:r>
            <a:r>
              <a:rPr lang="tr-TR" dirty="0"/>
              <a:t>, </a:t>
            </a:r>
            <a:r>
              <a:rPr lang="tr-TR" dirty="0" err="1"/>
              <a:t>stories</a:t>
            </a:r>
            <a:r>
              <a:rPr lang="tr-TR" dirty="0"/>
              <a:t> </a:t>
            </a:r>
            <a:r>
              <a:rPr lang="tr-TR" dirty="0" err="1"/>
              <a:t>etc</a:t>
            </a:r>
            <a:r>
              <a:rPr lang="tr-TR" dirty="0"/>
              <a:t>.)</a:t>
            </a:r>
          </a:p>
          <a:p>
            <a:r>
              <a:rPr lang="tr-TR" dirty="0"/>
              <a:t>Not </a:t>
            </a:r>
            <a:r>
              <a:rPr lang="tr-TR" dirty="0" err="1"/>
              <a:t>too</a:t>
            </a:r>
            <a:r>
              <a:rPr lang="tr-TR" dirty="0"/>
              <a:t> </a:t>
            </a:r>
            <a:r>
              <a:rPr lang="tr-TR" dirty="0" err="1"/>
              <a:t>long</a:t>
            </a:r>
            <a:endParaRPr lang="tr-TR" dirty="0"/>
          </a:p>
          <a:p>
            <a:endParaRPr lang="tr-TR" dirty="0"/>
          </a:p>
        </p:txBody>
      </p:sp>
    </p:spTree>
    <p:extLst>
      <p:ext uri="{BB962C8B-B14F-4D97-AF65-F5344CB8AC3E}">
        <p14:creationId xmlns:p14="http://schemas.microsoft.com/office/powerpoint/2010/main" val="818794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3DF930-F7D8-4A26-98E5-1E5FEA74FE6B}"/>
              </a:ext>
            </a:extLst>
          </p:cNvPr>
          <p:cNvSpPr>
            <a:spLocks noGrp="1"/>
          </p:cNvSpPr>
          <p:nvPr>
            <p:ph type="title"/>
          </p:nvPr>
        </p:nvSpPr>
        <p:spPr/>
        <p:txBody>
          <a:bodyPr/>
          <a:lstStyle/>
          <a:p>
            <a:r>
              <a:rPr lang="tr-TR" dirty="0"/>
              <a:t>Body</a:t>
            </a:r>
          </a:p>
        </p:txBody>
      </p:sp>
      <p:sp>
        <p:nvSpPr>
          <p:cNvPr id="3" name="İçerik Yer Tutucusu 2">
            <a:extLst>
              <a:ext uri="{FF2B5EF4-FFF2-40B4-BE49-F238E27FC236}">
                <a16:creationId xmlns:a16="http://schemas.microsoft.com/office/drawing/2014/main" id="{9EEEE37A-A701-4F2E-8CBC-0213B6DA52AA}"/>
              </a:ext>
            </a:extLst>
          </p:cNvPr>
          <p:cNvSpPr>
            <a:spLocks noGrp="1"/>
          </p:cNvSpPr>
          <p:nvPr>
            <p:ph idx="1"/>
          </p:nvPr>
        </p:nvSpPr>
        <p:spPr/>
        <p:txBody>
          <a:bodyPr/>
          <a:lstStyle/>
          <a:p>
            <a:r>
              <a:rPr lang="tr-TR" dirty="0" err="1"/>
              <a:t>Supporting</a:t>
            </a:r>
            <a:r>
              <a:rPr lang="tr-TR" dirty="0"/>
              <a:t> </a:t>
            </a:r>
            <a:r>
              <a:rPr lang="tr-TR" dirty="0" err="1"/>
              <a:t>Ideas</a:t>
            </a:r>
            <a:endParaRPr lang="tr-TR" dirty="0"/>
          </a:p>
          <a:p>
            <a:pPr marL="0" indent="0">
              <a:buNone/>
            </a:pPr>
            <a:r>
              <a:rPr lang="tr-TR" dirty="0"/>
              <a:t>	+</a:t>
            </a:r>
            <a:r>
              <a:rPr lang="tr-TR" dirty="0" err="1"/>
              <a:t>details</a:t>
            </a:r>
            <a:r>
              <a:rPr lang="tr-TR" dirty="0"/>
              <a:t>, </a:t>
            </a:r>
            <a:r>
              <a:rPr lang="tr-TR" dirty="0" err="1"/>
              <a:t>examples</a:t>
            </a:r>
            <a:r>
              <a:rPr lang="tr-TR" dirty="0"/>
              <a:t>, </a:t>
            </a:r>
            <a:r>
              <a:rPr lang="tr-TR" dirty="0" err="1"/>
              <a:t>explanations</a:t>
            </a:r>
            <a:endParaRPr lang="tr-TR" dirty="0"/>
          </a:p>
          <a:p>
            <a:pPr marL="0" indent="0">
              <a:buNone/>
            </a:pPr>
            <a:r>
              <a:rPr lang="tr-TR" dirty="0"/>
              <a:t>	+</a:t>
            </a:r>
            <a:r>
              <a:rPr lang="tr-TR" dirty="0" err="1"/>
              <a:t>graphs</a:t>
            </a:r>
            <a:r>
              <a:rPr lang="tr-TR" dirty="0"/>
              <a:t>, </a:t>
            </a:r>
            <a:r>
              <a:rPr lang="tr-TR" dirty="0" err="1"/>
              <a:t>statistics</a:t>
            </a:r>
            <a:r>
              <a:rPr lang="tr-TR" dirty="0"/>
              <a:t>, </a:t>
            </a:r>
            <a:r>
              <a:rPr lang="tr-TR" dirty="0" err="1"/>
              <a:t>quotations</a:t>
            </a:r>
            <a:endParaRPr lang="tr-TR" dirty="0"/>
          </a:p>
          <a:p>
            <a:r>
              <a:rPr lang="tr-TR" dirty="0"/>
              <a:t>3-5 </a:t>
            </a:r>
            <a:r>
              <a:rPr lang="tr-TR" dirty="0" err="1"/>
              <a:t>points</a:t>
            </a:r>
            <a:endParaRPr lang="tr-TR" dirty="0"/>
          </a:p>
          <a:p>
            <a:r>
              <a:rPr lang="tr-TR" dirty="0" err="1"/>
              <a:t>Phrases</a:t>
            </a:r>
            <a:r>
              <a:rPr lang="tr-TR" dirty="0"/>
              <a:t>, not </a:t>
            </a:r>
            <a:r>
              <a:rPr lang="tr-TR" dirty="0" err="1"/>
              <a:t>sentences</a:t>
            </a:r>
            <a:endParaRPr lang="tr-TR" dirty="0"/>
          </a:p>
          <a:p>
            <a:endParaRPr lang="tr-TR" dirty="0"/>
          </a:p>
        </p:txBody>
      </p:sp>
    </p:spTree>
    <p:extLst>
      <p:ext uri="{BB962C8B-B14F-4D97-AF65-F5344CB8AC3E}">
        <p14:creationId xmlns:p14="http://schemas.microsoft.com/office/powerpoint/2010/main" val="1626909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52AD0E-6D5D-4C8A-B07F-34D5410CE69F}"/>
              </a:ext>
            </a:extLst>
          </p:cNvPr>
          <p:cNvSpPr>
            <a:spLocks noGrp="1"/>
          </p:cNvSpPr>
          <p:nvPr>
            <p:ph type="title"/>
          </p:nvPr>
        </p:nvSpPr>
        <p:spPr/>
        <p:txBody>
          <a:bodyPr/>
          <a:lstStyle/>
          <a:p>
            <a:r>
              <a:rPr lang="tr-TR" dirty="0" err="1"/>
              <a:t>Conclusion</a:t>
            </a:r>
            <a:endParaRPr lang="tr-TR" dirty="0"/>
          </a:p>
        </p:txBody>
      </p:sp>
      <p:sp>
        <p:nvSpPr>
          <p:cNvPr id="3" name="İçerik Yer Tutucusu 2">
            <a:extLst>
              <a:ext uri="{FF2B5EF4-FFF2-40B4-BE49-F238E27FC236}">
                <a16:creationId xmlns:a16="http://schemas.microsoft.com/office/drawing/2014/main" id="{60021CD9-AC2E-4362-A461-F9153BDBEB35}"/>
              </a:ext>
            </a:extLst>
          </p:cNvPr>
          <p:cNvSpPr>
            <a:spLocks noGrp="1"/>
          </p:cNvSpPr>
          <p:nvPr>
            <p:ph idx="1"/>
          </p:nvPr>
        </p:nvSpPr>
        <p:spPr/>
        <p:txBody>
          <a:bodyPr/>
          <a:lstStyle/>
          <a:p>
            <a:r>
              <a:rPr lang="tr-TR" dirty="0" err="1"/>
              <a:t>Summary</a:t>
            </a:r>
            <a:endParaRPr lang="tr-TR" dirty="0"/>
          </a:p>
          <a:p>
            <a:r>
              <a:rPr lang="tr-TR" dirty="0" err="1"/>
              <a:t>Signal</a:t>
            </a:r>
            <a:r>
              <a:rPr lang="tr-TR" dirty="0"/>
              <a:t> </a:t>
            </a:r>
            <a:r>
              <a:rPr lang="tr-TR" dirty="0" err="1"/>
              <a:t>the</a:t>
            </a:r>
            <a:r>
              <a:rPr lang="tr-TR" dirty="0"/>
              <a:t> </a:t>
            </a:r>
            <a:r>
              <a:rPr lang="tr-TR" dirty="0" err="1"/>
              <a:t>ending</a:t>
            </a:r>
            <a:endParaRPr lang="tr-TR" dirty="0"/>
          </a:p>
          <a:p>
            <a:r>
              <a:rPr lang="tr-TR" dirty="0" err="1"/>
              <a:t>Restate</a:t>
            </a:r>
            <a:r>
              <a:rPr lang="tr-TR" dirty="0"/>
              <a:t> </a:t>
            </a:r>
            <a:r>
              <a:rPr lang="tr-TR" dirty="0" err="1"/>
              <a:t>the</a:t>
            </a:r>
            <a:r>
              <a:rPr lang="tr-TR" dirty="0"/>
              <a:t> main idea</a:t>
            </a:r>
          </a:p>
          <a:p>
            <a:r>
              <a:rPr lang="tr-TR" dirty="0" err="1"/>
              <a:t>Thank</a:t>
            </a:r>
            <a:r>
              <a:rPr lang="tr-TR" dirty="0"/>
              <a:t> </a:t>
            </a:r>
            <a:r>
              <a:rPr lang="tr-TR" dirty="0" err="1"/>
              <a:t>the</a:t>
            </a:r>
            <a:r>
              <a:rPr lang="tr-TR" dirty="0"/>
              <a:t> </a:t>
            </a:r>
            <a:r>
              <a:rPr lang="tr-TR" dirty="0" err="1"/>
              <a:t>audience</a:t>
            </a:r>
            <a:r>
              <a:rPr lang="tr-TR" dirty="0"/>
              <a:t> </a:t>
            </a:r>
            <a:r>
              <a:rPr lang="tr-TR" dirty="0" err="1"/>
              <a:t>and</a:t>
            </a:r>
            <a:r>
              <a:rPr lang="tr-TR" dirty="0"/>
              <a:t> </a:t>
            </a:r>
            <a:r>
              <a:rPr lang="tr-TR" dirty="0" err="1"/>
              <a:t>accept</a:t>
            </a:r>
            <a:r>
              <a:rPr lang="tr-TR" dirty="0"/>
              <a:t> </a:t>
            </a:r>
            <a:r>
              <a:rPr lang="tr-TR" dirty="0" err="1"/>
              <a:t>questions</a:t>
            </a:r>
            <a:endParaRPr lang="tr-TR" dirty="0"/>
          </a:p>
        </p:txBody>
      </p:sp>
    </p:spTree>
    <p:extLst>
      <p:ext uri="{BB962C8B-B14F-4D97-AF65-F5344CB8AC3E}">
        <p14:creationId xmlns:p14="http://schemas.microsoft.com/office/powerpoint/2010/main" val="143160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eri">
  <a:themeElements>
    <a:clrScheme name="Galeri">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35</TotalTime>
  <Words>419</Words>
  <Application>Microsoft Office PowerPoint</Application>
  <PresentationFormat>Geniş ekran</PresentationFormat>
  <Paragraphs>62</Paragraphs>
  <Slides>10</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10</vt:i4>
      </vt:variant>
    </vt:vector>
  </HeadingPairs>
  <TitlesOfParts>
    <vt:vector size="13" baseType="lpstr">
      <vt:lpstr>Arial</vt:lpstr>
      <vt:lpstr>Gill Sans MT</vt:lpstr>
      <vt:lpstr>Galeri</vt:lpstr>
      <vt:lpstr>Academic Writing &amp; Presentation Techniques</vt:lpstr>
      <vt:lpstr>Academic Language</vt:lpstr>
      <vt:lpstr>Paragraph Writing</vt:lpstr>
      <vt:lpstr>Things to consider</vt:lpstr>
      <vt:lpstr>Example Paragraph / Let’s Analyse</vt:lpstr>
      <vt:lpstr>Presentation</vt:lpstr>
      <vt:lpstr>Introduction</vt:lpstr>
      <vt:lpstr>Body</vt:lpstr>
      <vt:lpstr>Conclusion</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Writing &amp; Presentation Techniques</dc:title>
  <dc:creator>İrem Gököz</dc:creator>
  <cp:lastModifiedBy>İrem Gököz</cp:lastModifiedBy>
  <cp:revision>9</cp:revision>
  <dcterms:created xsi:type="dcterms:W3CDTF">2020-07-23T19:57:18Z</dcterms:created>
  <dcterms:modified xsi:type="dcterms:W3CDTF">2020-07-24T06:17:43Z</dcterms:modified>
</cp:coreProperties>
</file>