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4" r:id="rId1"/>
  </p:sldMasterIdLst>
  <p:sldIdLst>
    <p:sldId id="256" r:id="rId2"/>
    <p:sldId id="263" r:id="rId3"/>
    <p:sldId id="264" r:id="rId4"/>
    <p:sldId id="265" r:id="rId5"/>
    <p:sldId id="266" r:id="rId6"/>
    <p:sldId id="268" r:id="rId7"/>
    <p:sldId id="270" r:id="rId8"/>
    <p:sldId id="275" r:id="rId9"/>
    <p:sldId id="276" r:id="rId10"/>
    <p:sldId id="278" r:id="rId11"/>
    <p:sldId id="272" r:id="rId12"/>
    <p:sldId id="271" r:id="rId13"/>
    <p:sldId id="269"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19"/>
    <p:restoredTop sz="96405"/>
  </p:normalViewPr>
  <p:slideViewPr>
    <p:cSldViewPr snapToGrid="0" snapToObjects="1">
      <p:cViewPr varScale="1">
        <p:scale>
          <a:sx n="149" d="100"/>
          <a:sy n="149" d="100"/>
        </p:scale>
        <p:origin x="10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3/17/22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5592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smtClean="0"/>
              <a:pPr/>
              <a:t>3/17/22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747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3066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78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DFA1846-DA80-1C48-A609-854EA85C59AD}" type="datetimeFigureOut">
              <a:rPr lang="en-US" smtClean="0"/>
              <a:pPr/>
              <a:t>3/17/22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434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80257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343299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3A34C8-038E-2045-AF43-DF7DBB8E0E9E}" type="datetimeFigureOut">
              <a:rPr lang="en-US" smtClean="0"/>
              <a:pPr/>
              <a:t>3/17/22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997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635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3/17/22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55272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3/17/22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96001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9B482E8-6E0E-1B4F-B1FD-C69DB9E858D9}" type="datetimeFigureOut">
              <a:rPr lang="en-US" smtClean="0"/>
              <a:pPr/>
              <a:t>3/17/22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6721313"/>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elenium.dev/documentation/" TargetMode="External"/><Relationship Id="rId2" Type="http://schemas.openxmlformats.org/officeDocument/2006/relationships/hyperlink" Target="https://www.browserstack.com/" TargetMode="External"/><Relationship Id="rId1" Type="http://schemas.openxmlformats.org/officeDocument/2006/relationships/slideLayout" Target="../slideLayouts/slideLayout2.xml"/><Relationship Id="rId4" Type="http://schemas.openxmlformats.org/officeDocument/2006/relationships/hyperlink" Target="https://rahulshettyacademy.com/angularAppdem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00E-1027-A145-882D-1A2DEDC74DC9}"/>
              </a:ext>
            </a:extLst>
          </p:cNvPr>
          <p:cNvSpPr>
            <a:spLocks noGrp="1"/>
          </p:cNvSpPr>
          <p:nvPr>
            <p:ph type="ctrTitle"/>
          </p:nvPr>
        </p:nvSpPr>
        <p:spPr>
          <a:xfrm>
            <a:off x="3256098" y="1589518"/>
            <a:ext cx="5819536" cy="2956845"/>
          </a:xfrm>
        </p:spPr>
        <p:txBody>
          <a:bodyPr/>
          <a:lstStyle/>
          <a:p>
            <a:r>
              <a:rPr lang="en-TR" sz="7200" dirty="0"/>
              <a:t>Selenium-4</a:t>
            </a:r>
            <a:br>
              <a:rPr lang="en-TR" sz="3600" dirty="0"/>
            </a:br>
            <a:endParaRPr lang="en-TR" sz="3600" dirty="0"/>
          </a:p>
        </p:txBody>
      </p:sp>
      <p:sp>
        <p:nvSpPr>
          <p:cNvPr id="3" name="Subtitle 2">
            <a:extLst>
              <a:ext uri="{FF2B5EF4-FFF2-40B4-BE49-F238E27FC236}">
                <a16:creationId xmlns:a16="http://schemas.microsoft.com/office/drawing/2014/main" id="{CE4FC095-6886-FA40-9928-6D31823B87F5}"/>
              </a:ext>
            </a:extLst>
          </p:cNvPr>
          <p:cNvSpPr>
            <a:spLocks noGrp="1"/>
          </p:cNvSpPr>
          <p:nvPr>
            <p:ph type="subTitle" idx="1"/>
          </p:nvPr>
        </p:nvSpPr>
        <p:spPr/>
        <p:txBody>
          <a:bodyPr/>
          <a:lstStyle/>
          <a:p>
            <a:r>
              <a:rPr lang="en-TR" dirty="0"/>
              <a:t>What’s new in Selenium 4 (WebDriver)</a:t>
            </a:r>
          </a:p>
        </p:txBody>
      </p:sp>
    </p:spTree>
    <p:extLst>
      <p:ext uri="{BB962C8B-B14F-4D97-AF65-F5344CB8AC3E}">
        <p14:creationId xmlns:p14="http://schemas.microsoft.com/office/powerpoint/2010/main" val="3455794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77F6D-68D8-DC47-A840-EA34653AD37A}"/>
              </a:ext>
            </a:extLst>
          </p:cNvPr>
          <p:cNvSpPr>
            <a:spLocks noGrp="1"/>
          </p:cNvSpPr>
          <p:nvPr>
            <p:ph idx="1"/>
          </p:nvPr>
        </p:nvSpPr>
        <p:spPr>
          <a:xfrm>
            <a:off x="1069848" y="546931"/>
            <a:ext cx="10058400" cy="6112143"/>
          </a:xfrm>
        </p:spPr>
        <p:txBody>
          <a:bodyPr>
            <a:normAutofit fontScale="92500" lnSpcReduction="10000"/>
          </a:bodyPr>
          <a:lstStyle/>
          <a:p>
            <a:pPr marL="0" indent="0" algn="ctr">
              <a:buNone/>
            </a:pPr>
            <a:r>
              <a:rPr lang="en-US" sz="2400" b="1" dirty="0"/>
              <a:t>5- Support for Chrome Debugging Protocol – Some Examples</a:t>
            </a:r>
          </a:p>
          <a:p>
            <a:pPr marL="0" indent="0" algn="ctr">
              <a:buNone/>
            </a:pPr>
            <a:endParaRPr lang="en-US" dirty="0"/>
          </a:p>
          <a:p>
            <a:pPr marL="0" indent="0">
              <a:buNone/>
            </a:pPr>
            <a:r>
              <a:rPr lang="en-US" b="1" dirty="0"/>
              <a:t>5- Emulate Network Speed : </a:t>
            </a:r>
            <a:r>
              <a:rPr lang="en-US" dirty="0"/>
              <a:t>Users can access web applications via handheld devices that are connected to </a:t>
            </a:r>
            <a:r>
              <a:rPr lang="en-US" dirty="0" err="1"/>
              <a:t>wifi</a:t>
            </a:r>
            <a:r>
              <a:rPr lang="en-US" dirty="0"/>
              <a:t> or cellular networks. We can test how the application behaves under such conditions where the internet connection is slow (2G) or goes offline intermittently.</a:t>
            </a:r>
            <a:endParaRPr lang="en-US" b="1" dirty="0"/>
          </a:p>
          <a:p>
            <a:pPr lvl="2"/>
            <a:r>
              <a:rPr lang="en-US" dirty="0" err="1"/>
              <a:t>devTools.send</a:t>
            </a:r>
            <a:r>
              <a:rPr lang="en-US" dirty="0"/>
              <a:t>(</a:t>
            </a:r>
            <a:r>
              <a:rPr lang="en-US" dirty="0" err="1"/>
              <a:t>Network.</a:t>
            </a:r>
            <a:r>
              <a:rPr lang="en-US" i="1" dirty="0" err="1"/>
              <a:t>enable</a:t>
            </a:r>
            <a:r>
              <a:rPr lang="en-US" dirty="0"/>
              <a:t>(</a:t>
            </a:r>
            <a:r>
              <a:rPr lang="en-US" dirty="0" err="1"/>
              <a:t>Optional.</a:t>
            </a:r>
            <a:r>
              <a:rPr lang="en-US" i="1" dirty="0" err="1"/>
              <a:t>empty</a:t>
            </a:r>
            <a:r>
              <a:rPr lang="en-US" dirty="0"/>
              <a:t>(), </a:t>
            </a:r>
            <a:r>
              <a:rPr lang="en-US" dirty="0" err="1"/>
              <a:t>Optional.</a:t>
            </a:r>
            <a:r>
              <a:rPr lang="en-US" i="1" dirty="0" err="1"/>
              <a:t>empty</a:t>
            </a:r>
            <a:r>
              <a:rPr lang="en-US" dirty="0"/>
              <a:t>(), </a:t>
            </a:r>
            <a:r>
              <a:rPr lang="en-US" dirty="0" err="1"/>
              <a:t>Optional.</a:t>
            </a:r>
            <a:r>
              <a:rPr lang="en-US" i="1" dirty="0" err="1"/>
              <a:t>empty</a:t>
            </a:r>
            <a:r>
              <a:rPr lang="en-US" dirty="0"/>
              <a:t>()));</a:t>
            </a:r>
            <a:endParaRPr lang="en-US" i="1" dirty="0"/>
          </a:p>
          <a:p>
            <a:pPr lvl="2"/>
            <a:r>
              <a:rPr lang="en-US" i="1" dirty="0" err="1"/>
              <a:t>devTools</a:t>
            </a:r>
            <a:r>
              <a:rPr lang="en-US" dirty="0" err="1"/>
              <a:t>.send</a:t>
            </a:r>
            <a:r>
              <a:rPr lang="en-US" dirty="0"/>
              <a:t>(</a:t>
            </a:r>
            <a:r>
              <a:rPr lang="en-US" dirty="0" err="1"/>
              <a:t>Network.</a:t>
            </a:r>
            <a:r>
              <a:rPr lang="en-US" i="1" dirty="0" err="1"/>
              <a:t>emulateNetworkConditions</a:t>
            </a:r>
            <a:r>
              <a:rPr lang="en-US" dirty="0"/>
              <a:t>(false, 3000, 20000, 100000, </a:t>
            </a:r>
            <a:r>
              <a:rPr lang="en-US" dirty="0" err="1"/>
              <a:t>Optional.</a:t>
            </a:r>
            <a:r>
              <a:rPr lang="en-US" i="1" dirty="0" err="1"/>
              <a:t>of</a:t>
            </a:r>
            <a:r>
              <a:rPr lang="en-US" dirty="0"/>
              <a:t>(</a:t>
            </a:r>
            <a:r>
              <a:rPr lang="en-US" dirty="0" err="1"/>
              <a:t>ConnectionType.</a:t>
            </a:r>
            <a:r>
              <a:rPr lang="en-US" i="1" dirty="0" err="1"/>
              <a:t>ETHERNET</a:t>
            </a:r>
            <a:r>
              <a:rPr lang="en-US" dirty="0"/>
              <a:t>))); </a:t>
            </a:r>
          </a:p>
          <a:p>
            <a:pPr lvl="2"/>
            <a:r>
              <a:rPr lang="en-US" i="1" dirty="0" err="1"/>
              <a:t>devTools</a:t>
            </a:r>
            <a:r>
              <a:rPr lang="en-US" dirty="0" err="1"/>
              <a:t>.addListener</a:t>
            </a:r>
            <a:r>
              <a:rPr lang="en-US" dirty="0"/>
              <a:t>(</a:t>
            </a:r>
            <a:r>
              <a:rPr lang="en-US" dirty="0" err="1"/>
              <a:t>Network.</a:t>
            </a:r>
            <a:r>
              <a:rPr lang="en-US" i="1" dirty="0" err="1"/>
              <a:t>loadingFailed</a:t>
            </a:r>
            <a:r>
              <a:rPr lang="en-US" dirty="0"/>
              <a:t>(), </a:t>
            </a:r>
            <a:r>
              <a:rPr lang="en-US" dirty="0" err="1"/>
              <a:t>loadingFailed</a:t>
            </a:r>
            <a:r>
              <a:rPr lang="en-US" dirty="0"/>
              <a:t>))</a:t>
            </a:r>
          </a:p>
          <a:p>
            <a:pPr marL="0" indent="0">
              <a:buNone/>
            </a:pPr>
            <a:r>
              <a:rPr lang="en-US" b="1" dirty="0"/>
              <a:t>6</a:t>
            </a:r>
            <a:r>
              <a:rPr lang="en-US" dirty="0"/>
              <a:t>- </a:t>
            </a:r>
            <a:r>
              <a:rPr lang="en-US" b="1" dirty="0"/>
              <a:t>Intercept Network /API Responses</a:t>
            </a:r>
          </a:p>
          <a:p>
            <a:pPr lvl="2"/>
            <a:r>
              <a:rPr lang="en-US" dirty="0" err="1"/>
              <a:t>devTools.send</a:t>
            </a:r>
            <a:r>
              <a:rPr lang="en-US" dirty="0"/>
              <a:t>(</a:t>
            </a:r>
            <a:r>
              <a:rPr lang="en-US" dirty="0" err="1"/>
              <a:t>Fetch.enable</a:t>
            </a:r>
            <a:r>
              <a:rPr lang="en-US" dirty="0"/>
              <a:t>(</a:t>
            </a:r>
            <a:r>
              <a:rPr lang="en-US" dirty="0" err="1"/>
              <a:t>Optional.empty</a:t>
            </a:r>
            <a:r>
              <a:rPr lang="en-US" dirty="0"/>
              <a:t>(), </a:t>
            </a:r>
            <a:r>
              <a:rPr lang="en-US" dirty="0" err="1"/>
              <a:t>Optional.empty</a:t>
            </a:r>
            <a:r>
              <a:rPr lang="en-US" dirty="0"/>
              <a:t>()));</a:t>
            </a:r>
          </a:p>
          <a:p>
            <a:pPr lvl="2"/>
            <a:r>
              <a:rPr lang="en-US" dirty="0" err="1"/>
              <a:t>devTools.addListener</a:t>
            </a:r>
            <a:r>
              <a:rPr lang="en-US" dirty="0"/>
              <a:t>(</a:t>
            </a:r>
            <a:r>
              <a:rPr lang="en-US" dirty="0" err="1"/>
              <a:t>Fetch.requestPaused</a:t>
            </a:r>
            <a:r>
              <a:rPr lang="en-US" dirty="0"/>
              <a:t>(), request -&gt;)</a:t>
            </a:r>
          </a:p>
          <a:p>
            <a:pPr lvl="2"/>
            <a:r>
              <a:rPr lang="en-US" dirty="0" err="1"/>
              <a:t>devTools.send</a:t>
            </a:r>
            <a:r>
              <a:rPr lang="en-US" dirty="0"/>
              <a:t>(</a:t>
            </a:r>
            <a:r>
              <a:rPr lang="en-US" dirty="0" err="1"/>
              <a:t>Fetch.continueRequest</a:t>
            </a:r>
            <a:r>
              <a:rPr lang="en-US" dirty="0"/>
              <a:t>))</a:t>
            </a:r>
          </a:p>
          <a:p>
            <a:pPr marL="0" indent="0">
              <a:buNone/>
            </a:pPr>
            <a:r>
              <a:rPr lang="en-US" b="1" dirty="0"/>
              <a:t>7-</a:t>
            </a:r>
            <a:r>
              <a:rPr lang="en-US" dirty="0"/>
              <a:t> </a:t>
            </a:r>
            <a:r>
              <a:rPr lang="en-US" b="1" dirty="0"/>
              <a:t>Intentionally Failing the API</a:t>
            </a:r>
          </a:p>
          <a:p>
            <a:pPr lvl="2"/>
            <a:r>
              <a:rPr lang="en-US" i="1" dirty="0" err="1"/>
              <a:t>devTools</a:t>
            </a:r>
            <a:r>
              <a:rPr lang="en-US" dirty="0" err="1"/>
              <a:t>.send</a:t>
            </a:r>
            <a:r>
              <a:rPr lang="en-US" dirty="0"/>
              <a:t>(</a:t>
            </a:r>
            <a:r>
              <a:rPr lang="en-US" dirty="0" err="1"/>
              <a:t>Fetch.</a:t>
            </a:r>
            <a:r>
              <a:rPr lang="en-US" i="1" dirty="0" err="1"/>
              <a:t>enable</a:t>
            </a:r>
            <a:r>
              <a:rPr lang="en-US" dirty="0"/>
              <a:t>(patterns, </a:t>
            </a:r>
            <a:r>
              <a:rPr lang="en-US" dirty="0" err="1"/>
              <a:t>Optional.</a:t>
            </a:r>
            <a:r>
              <a:rPr lang="en-US" i="1" dirty="0" err="1"/>
              <a:t>empty</a:t>
            </a:r>
            <a:r>
              <a:rPr lang="en-US" dirty="0"/>
              <a:t>()));</a:t>
            </a:r>
          </a:p>
          <a:p>
            <a:pPr lvl="2"/>
            <a:r>
              <a:rPr lang="en-US" dirty="0" err="1"/>
              <a:t>devTools.addListener</a:t>
            </a:r>
            <a:r>
              <a:rPr lang="en-US" dirty="0"/>
              <a:t>(</a:t>
            </a:r>
            <a:r>
              <a:rPr lang="en-US" dirty="0" err="1"/>
              <a:t>Fetch.requestPaused</a:t>
            </a:r>
            <a:r>
              <a:rPr lang="en-US" dirty="0"/>
              <a:t>(), request -&gt;)</a:t>
            </a:r>
          </a:p>
          <a:p>
            <a:pPr lvl="2"/>
            <a:r>
              <a:rPr lang="en-US" i="1" dirty="0" err="1"/>
              <a:t>devTools</a:t>
            </a:r>
            <a:r>
              <a:rPr lang="en-US" dirty="0" err="1"/>
              <a:t>.send</a:t>
            </a:r>
            <a:r>
              <a:rPr lang="en-US" dirty="0"/>
              <a:t>(</a:t>
            </a:r>
            <a:r>
              <a:rPr lang="en-US" dirty="0" err="1"/>
              <a:t>Fetch.</a:t>
            </a:r>
            <a:r>
              <a:rPr lang="en-US" i="1" dirty="0" err="1"/>
              <a:t>failRequest</a:t>
            </a:r>
            <a:r>
              <a:rPr lang="en-US" i="1" dirty="0"/>
              <a:t>))</a:t>
            </a:r>
            <a:endParaRPr lang="en-US" b="1" dirty="0"/>
          </a:p>
          <a:p>
            <a:pPr marL="0" indent="0">
              <a:buNone/>
            </a:pPr>
            <a:r>
              <a:rPr lang="en-US" b="1" dirty="0"/>
              <a:t>8- Logging JavaScript Errors</a:t>
            </a:r>
          </a:p>
          <a:p>
            <a:pPr lvl="2"/>
            <a:r>
              <a:rPr lang="en-US" dirty="0" err="1"/>
              <a:t>LogEntries</a:t>
            </a:r>
            <a:r>
              <a:rPr lang="en-US" dirty="0"/>
              <a:t> entry = </a:t>
            </a:r>
            <a:r>
              <a:rPr lang="en-US" i="1" dirty="0" err="1"/>
              <a:t>driver</a:t>
            </a:r>
            <a:r>
              <a:rPr lang="en-US" dirty="0" err="1"/>
              <a:t>.manage</a:t>
            </a:r>
            <a:r>
              <a:rPr lang="en-US" dirty="0"/>
              <a:t>().logs().get(</a:t>
            </a:r>
            <a:r>
              <a:rPr lang="en-US" dirty="0" err="1"/>
              <a:t>LogType.</a:t>
            </a:r>
            <a:r>
              <a:rPr lang="en-US" i="1" dirty="0" err="1"/>
              <a:t>BROWSER</a:t>
            </a:r>
            <a:r>
              <a:rPr lang="en-US" dirty="0"/>
              <a:t>);</a:t>
            </a:r>
            <a:r>
              <a:rPr lang="en-US" i="1" dirty="0"/>
              <a:t>//Get </a:t>
            </a:r>
            <a:r>
              <a:rPr lang="en-US" i="1" dirty="0" err="1"/>
              <a:t>LogEntries</a:t>
            </a:r>
            <a:r>
              <a:rPr lang="en-US" i="1" dirty="0"/>
              <a:t> object</a:t>
            </a:r>
          </a:p>
          <a:p>
            <a:pPr lvl="2"/>
            <a:r>
              <a:rPr lang="en-US" dirty="0"/>
              <a:t>List&lt;</a:t>
            </a:r>
            <a:r>
              <a:rPr lang="en-US" dirty="0" err="1"/>
              <a:t>LogEntry</a:t>
            </a:r>
            <a:r>
              <a:rPr lang="en-US" dirty="0"/>
              <a:t>&gt; logs = </a:t>
            </a:r>
            <a:r>
              <a:rPr lang="en-US" dirty="0" err="1"/>
              <a:t>entry.getAll</a:t>
            </a:r>
            <a:r>
              <a:rPr lang="en-US" dirty="0"/>
              <a:t>(); </a:t>
            </a:r>
            <a:r>
              <a:rPr lang="en-US" i="1" dirty="0"/>
              <a:t>//</a:t>
            </a:r>
            <a:r>
              <a:rPr lang="en-US" i="1" dirty="0" err="1"/>
              <a:t>LogEntry</a:t>
            </a:r>
            <a:r>
              <a:rPr lang="en-US" i="1" dirty="0"/>
              <a:t> object- </a:t>
            </a:r>
            <a:r>
              <a:rPr lang="en-US" i="1" dirty="0" err="1"/>
              <a:t>getAll</a:t>
            </a:r>
            <a:r>
              <a:rPr lang="en-US" i="1" dirty="0"/>
              <a:t> method return all logs in list</a:t>
            </a:r>
            <a:endParaRPr lang="en-US" b="1" dirty="0"/>
          </a:p>
          <a:p>
            <a:pPr marL="457200" indent="-457200">
              <a:buFont typeface="+mj-lt"/>
              <a:buAutoNum type="arabicPeriod"/>
            </a:pPr>
            <a:endParaRPr lang="en-US" b="1" dirty="0"/>
          </a:p>
          <a:p>
            <a:pPr marL="457200" indent="-457200">
              <a:buFont typeface="+mj-lt"/>
              <a:buAutoNum type="arabicPeriod"/>
            </a:pPr>
            <a:endParaRPr lang="en-US" dirty="0"/>
          </a:p>
          <a:p>
            <a:pPr lvl="2"/>
            <a:endParaRPr lang="en-US" dirty="0"/>
          </a:p>
          <a:p>
            <a:pPr lvl="2"/>
            <a:endParaRPr lang="en-US" b="1" dirty="0"/>
          </a:p>
          <a:p>
            <a:pPr lvl="2"/>
            <a:endParaRPr lang="en-US" b="1" dirty="0"/>
          </a:p>
          <a:p>
            <a:pPr marL="457200" indent="-457200">
              <a:buFont typeface="+mj-lt"/>
              <a:buAutoNum type="arabicPeriod"/>
            </a:pPr>
            <a:endParaRPr lang="en-US" b="1" dirty="0"/>
          </a:p>
          <a:p>
            <a:pPr lvl="2"/>
            <a:endParaRPr lang="en-US" b="1" dirty="0"/>
          </a:p>
        </p:txBody>
      </p:sp>
    </p:spTree>
    <p:extLst>
      <p:ext uri="{BB962C8B-B14F-4D97-AF65-F5344CB8AC3E}">
        <p14:creationId xmlns:p14="http://schemas.microsoft.com/office/powerpoint/2010/main" val="1507978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5ED3E5-60B8-024F-8604-B565AD55B03C}"/>
              </a:ext>
            </a:extLst>
          </p:cNvPr>
          <p:cNvSpPr>
            <a:spLocks noGrp="1"/>
          </p:cNvSpPr>
          <p:nvPr>
            <p:ph idx="1"/>
          </p:nvPr>
        </p:nvSpPr>
        <p:spPr>
          <a:xfrm>
            <a:off x="1069848" y="393107"/>
            <a:ext cx="10058400" cy="5779093"/>
          </a:xfrm>
        </p:spPr>
        <p:txBody>
          <a:bodyPr/>
          <a:lstStyle/>
          <a:p>
            <a:pPr marL="0" indent="0" algn="ctr">
              <a:buNone/>
            </a:pPr>
            <a:r>
              <a:rPr lang="en-US" sz="2400" b="1" dirty="0"/>
              <a:t>6- Waits</a:t>
            </a:r>
          </a:p>
          <a:p>
            <a:pPr>
              <a:buFont typeface="Arial" panose="020B0604020202020204" pitchFamily="34" charset="0"/>
              <a:buChar char="•"/>
            </a:pPr>
            <a:r>
              <a:rPr lang="en-US" dirty="0"/>
              <a:t>Implicit Wait </a:t>
            </a:r>
          </a:p>
          <a:p>
            <a:pPr lvl="1"/>
            <a:r>
              <a:rPr lang="en-US" dirty="0"/>
              <a:t>Before Selenium 4</a:t>
            </a:r>
          </a:p>
          <a:p>
            <a:pPr lvl="2"/>
            <a:r>
              <a:rPr lang="en-US" dirty="0" err="1"/>
              <a:t>driver.manage</a:t>
            </a:r>
            <a:r>
              <a:rPr lang="en-US" dirty="0"/>
              <a:t>().timeouts().</a:t>
            </a:r>
            <a:r>
              <a:rPr lang="en-US" dirty="0" err="1"/>
              <a:t>implicitlyWait</a:t>
            </a:r>
            <a:r>
              <a:rPr lang="en-US" dirty="0"/>
              <a:t>(10, </a:t>
            </a:r>
            <a:r>
              <a:rPr lang="en-US" dirty="0" err="1"/>
              <a:t>TimeUnit.SECONDS</a:t>
            </a:r>
            <a:r>
              <a:rPr lang="en-US" dirty="0"/>
              <a:t>);</a:t>
            </a:r>
          </a:p>
          <a:p>
            <a:pPr lvl="1"/>
            <a:r>
              <a:rPr lang="en-US" dirty="0"/>
              <a:t>After Selenium 4</a:t>
            </a:r>
          </a:p>
          <a:p>
            <a:pPr lvl="2"/>
            <a:r>
              <a:rPr lang="en-US" dirty="0" err="1"/>
              <a:t>driver.manage</a:t>
            </a:r>
            <a:r>
              <a:rPr lang="en-US" dirty="0"/>
              <a:t>().timeouts().</a:t>
            </a:r>
            <a:r>
              <a:rPr lang="en-US" dirty="0" err="1"/>
              <a:t>implicitlyWait</a:t>
            </a:r>
            <a:r>
              <a:rPr lang="en-US" dirty="0"/>
              <a:t>(</a:t>
            </a:r>
            <a:r>
              <a:rPr lang="en-US" b="1" dirty="0" err="1"/>
              <a:t>Duration.ofSeconds</a:t>
            </a:r>
            <a:r>
              <a:rPr lang="en-US" b="1" dirty="0"/>
              <a:t>(10)</a:t>
            </a:r>
            <a:r>
              <a:rPr lang="en-US" dirty="0"/>
              <a:t>);</a:t>
            </a:r>
          </a:p>
          <a:p>
            <a:pPr>
              <a:buFont typeface="Arial" panose="020B0604020202020204" pitchFamily="34" charset="0"/>
              <a:buChar char="•"/>
            </a:pPr>
            <a:r>
              <a:rPr lang="en-US" dirty="0"/>
              <a:t>Explicit Wait </a:t>
            </a:r>
          </a:p>
          <a:p>
            <a:pPr lvl="1"/>
            <a:r>
              <a:rPr lang="en-US" dirty="0"/>
              <a:t>Before Selenium 4</a:t>
            </a:r>
          </a:p>
          <a:p>
            <a:pPr lvl="2"/>
            <a:r>
              <a:rPr lang="en-US" dirty="0" err="1"/>
              <a:t>WebDriverWait</a:t>
            </a:r>
            <a:r>
              <a:rPr lang="en-US" dirty="0"/>
              <a:t> wait = new </a:t>
            </a:r>
            <a:r>
              <a:rPr lang="en-US" dirty="0" err="1"/>
              <a:t>WebDriverWait</a:t>
            </a:r>
            <a:r>
              <a:rPr lang="en-US" dirty="0"/>
              <a:t>(driver,10); </a:t>
            </a:r>
            <a:r>
              <a:rPr lang="en-US" dirty="0" err="1"/>
              <a:t>wait.until</a:t>
            </a:r>
            <a:r>
              <a:rPr lang="en-US" dirty="0"/>
              <a:t>(</a:t>
            </a:r>
            <a:r>
              <a:rPr lang="en-US" dirty="0" err="1"/>
              <a:t>ExpectedConditions.visibilityOfElementLocated</a:t>
            </a:r>
            <a:r>
              <a:rPr lang="en-US" dirty="0"/>
              <a:t>(</a:t>
            </a:r>
            <a:r>
              <a:rPr lang="en-US" dirty="0" err="1"/>
              <a:t>By.cssSelector</a:t>
            </a:r>
            <a:r>
              <a:rPr lang="en-US" dirty="0"/>
              <a:t>(”#</a:t>
            </a:r>
            <a:r>
              <a:rPr lang="en-US" dirty="0" err="1"/>
              <a:t>bjkLocator</a:t>
            </a:r>
            <a:r>
              <a:rPr lang="en-US" dirty="0"/>
              <a:t>")));</a:t>
            </a:r>
          </a:p>
          <a:p>
            <a:pPr lvl="1"/>
            <a:r>
              <a:rPr lang="en-US" dirty="0"/>
              <a:t>After Selenium 4</a:t>
            </a:r>
          </a:p>
          <a:p>
            <a:pPr lvl="2"/>
            <a:r>
              <a:rPr lang="en-US" dirty="0" err="1"/>
              <a:t>WebDriverWait</a:t>
            </a:r>
            <a:r>
              <a:rPr lang="en-US" dirty="0"/>
              <a:t> wait = new </a:t>
            </a:r>
            <a:r>
              <a:rPr lang="en-US" dirty="0" err="1"/>
              <a:t>WebDriverWait</a:t>
            </a:r>
            <a:r>
              <a:rPr lang="en-US" dirty="0"/>
              <a:t>(</a:t>
            </a:r>
            <a:r>
              <a:rPr lang="en-US" dirty="0" err="1"/>
              <a:t>driver,</a:t>
            </a:r>
            <a:r>
              <a:rPr lang="en-US" b="1" dirty="0" err="1"/>
              <a:t>Duration.ofSeconds</a:t>
            </a:r>
            <a:r>
              <a:rPr lang="en-US" b="1" dirty="0"/>
              <a:t>(10)</a:t>
            </a:r>
            <a:r>
              <a:rPr lang="en-US" dirty="0"/>
              <a:t>); </a:t>
            </a:r>
            <a:r>
              <a:rPr lang="en-US" dirty="0" err="1"/>
              <a:t>wait.until</a:t>
            </a:r>
            <a:r>
              <a:rPr lang="en-US" dirty="0"/>
              <a:t>(</a:t>
            </a:r>
            <a:r>
              <a:rPr lang="en-US" dirty="0" err="1"/>
              <a:t>ExpectedConditions.visibilityOfElementLocated</a:t>
            </a:r>
            <a:r>
              <a:rPr lang="en-US" dirty="0"/>
              <a:t>(</a:t>
            </a:r>
            <a:r>
              <a:rPr lang="en-US" dirty="0" err="1"/>
              <a:t>By.cssSelector</a:t>
            </a:r>
            <a:r>
              <a:rPr lang="en-US" dirty="0"/>
              <a:t>("#</a:t>
            </a:r>
            <a:r>
              <a:rPr lang="en-US" dirty="0" err="1"/>
              <a:t>bjkLocator</a:t>
            </a:r>
            <a:r>
              <a:rPr lang="en-US" dirty="0"/>
              <a:t>")));</a:t>
            </a:r>
          </a:p>
          <a:p>
            <a:pPr lvl="2"/>
            <a:endParaRPr lang="en-US" dirty="0"/>
          </a:p>
          <a:p>
            <a:pPr marL="0" indent="0">
              <a:buNone/>
            </a:pPr>
            <a:endParaRPr lang="en-US" dirty="0"/>
          </a:p>
        </p:txBody>
      </p:sp>
    </p:spTree>
    <p:extLst>
      <p:ext uri="{BB962C8B-B14F-4D97-AF65-F5344CB8AC3E}">
        <p14:creationId xmlns:p14="http://schemas.microsoft.com/office/powerpoint/2010/main" val="157323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3584-22A1-CC49-ABFC-27D8722A5C21}"/>
              </a:ext>
            </a:extLst>
          </p:cNvPr>
          <p:cNvSpPr>
            <a:spLocks noGrp="1"/>
          </p:cNvSpPr>
          <p:nvPr>
            <p:ph type="title"/>
          </p:nvPr>
        </p:nvSpPr>
        <p:spPr/>
        <p:txBody>
          <a:bodyPr/>
          <a:lstStyle/>
          <a:p>
            <a:r>
              <a:rPr lang="en-US" dirty="0"/>
              <a:t>O</a:t>
            </a:r>
            <a:r>
              <a:rPr lang="en-TR" dirty="0"/>
              <a:t>ther new features</a:t>
            </a:r>
          </a:p>
        </p:txBody>
      </p:sp>
      <p:sp>
        <p:nvSpPr>
          <p:cNvPr id="3" name="Content Placeholder 2">
            <a:extLst>
              <a:ext uri="{FF2B5EF4-FFF2-40B4-BE49-F238E27FC236}">
                <a16:creationId xmlns:a16="http://schemas.microsoft.com/office/drawing/2014/main" id="{15665B87-AA0A-E848-904E-04539401329F}"/>
              </a:ext>
            </a:extLst>
          </p:cNvPr>
          <p:cNvSpPr>
            <a:spLocks noGrp="1"/>
          </p:cNvSpPr>
          <p:nvPr>
            <p:ph idx="1"/>
          </p:nvPr>
        </p:nvSpPr>
        <p:spPr/>
        <p:txBody>
          <a:bodyPr>
            <a:normAutofit fontScale="77500" lnSpcReduction="20000"/>
          </a:bodyPr>
          <a:lstStyle/>
          <a:p>
            <a:r>
              <a:rPr lang="en-US" dirty="0"/>
              <a:t>Enhanced Selenium Grid</a:t>
            </a:r>
          </a:p>
          <a:p>
            <a:pPr lvl="1"/>
            <a:r>
              <a:rPr lang="en-US" dirty="0"/>
              <a:t>The new Selenium Grid comes with </a:t>
            </a:r>
            <a:r>
              <a:rPr lang="en-US" b="1" dirty="0"/>
              <a:t>Docker</a:t>
            </a:r>
            <a:r>
              <a:rPr lang="en-US" dirty="0"/>
              <a:t> support. This will enable developers or testers to spin up the containers rather than setting up heavy virtual machines. Moreover, it is redesigned in a way that will allow QAs to deploy the grid on Kubernetes for better scaling.</a:t>
            </a:r>
          </a:p>
          <a:p>
            <a:r>
              <a:rPr lang="en-US" dirty="0"/>
              <a:t>Upgraded Selenium IDE</a:t>
            </a:r>
          </a:p>
          <a:p>
            <a:pPr lvl="1"/>
            <a:r>
              <a:rPr lang="en-US" dirty="0"/>
              <a:t>Improved GUI for intuitive user experience.</a:t>
            </a:r>
          </a:p>
          <a:p>
            <a:pPr lvl="1"/>
            <a:r>
              <a:rPr lang="en-US" dirty="0"/>
              <a:t>The new IDE also comes bundled with a SIDE tool aka Selenium IDE runner. It allows QAs to run .side projects on a </a:t>
            </a:r>
            <a:r>
              <a:rPr lang="en-US" dirty="0" err="1"/>
              <a:t>node.js</a:t>
            </a:r>
            <a:r>
              <a:rPr lang="en-US" dirty="0"/>
              <a:t> platform. This SIDE runner also enables individual QAs to run cross browser tests on local or Cloud Selenium Grid.</a:t>
            </a:r>
          </a:p>
          <a:p>
            <a:pPr lvl="1"/>
            <a:r>
              <a:rPr lang="en-US" dirty="0"/>
              <a:t>Improved control flow mechanism that enables testers to write better “while” and “if” conditions.</a:t>
            </a:r>
          </a:p>
          <a:p>
            <a:pPr lvl="1"/>
            <a:r>
              <a:rPr lang="en-US" dirty="0"/>
              <a:t>The new IDE comes with an enhanced element locator strategy (Like a backup strategy) which helps locate an element in case the web element couldn’t be located. It will result in the creation of stable test cases.</a:t>
            </a:r>
          </a:p>
          <a:p>
            <a:pPr lvl="1"/>
            <a:r>
              <a:rPr lang="en-US" dirty="0"/>
              <a:t>The code for test cases recorded using Selenium IDE can be exported in the desired language binding like Java, C#, Python, .NET, and JavaScript.</a:t>
            </a:r>
          </a:p>
          <a:p>
            <a:r>
              <a:rPr lang="en-US" dirty="0"/>
              <a:t>Improved Documentation</a:t>
            </a:r>
          </a:p>
          <a:p>
            <a:pPr lvl="1"/>
            <a:r>
              <a:rPr lang="en-US" dirty="0"/>
              <a:t>The documentation section has been revamped significantly with a neat UI for navigating to the desired section or page. This will help testers and developers find relevant information they need for a specific tool, language binding, etc.</a:t>
            </a:r>
          </a:p>
          <a:p>
            <a:pPr lvl="1"/>
            <a:r>
              <a:rPr lang="en-US" dirty="0"/>
              <a:t>https://</a:t>
            </a:r>
            <a:r>
              <a:rPr lang="en-US" dirty="0" err="1"/>
              <a:t>www.selenium.dev</a:t>
            </a:r>
            <a:r>
              <a:rPr lang="en-US" dirty="0"/>
              <a:t>/documentation/	</a:t>
            </a:r>
          </a:p>
          <a:p>
            <a:endParaRPr lang="en-US" dirty="0"/>
          </a:p>
          <a:p>
            <a:endParaRPr lang="en-US" dirty="0"/>
          </a:p>
          <a:p>
            <a:endParaRPr lang="en-TR" dirty="0"/>
          </a:p>
        </p:txBody>
      </p:sp>
    </p:spTree>
    <p:extLst>
      <p:ext uri="{BB962C8B-B14F-4D97-AF65-F5344CB8AC3E}">
        <p14:creationId xmlns:p14="http://schemas.microsoft.com/office/powerpoint/2010/main" val="770169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6EA9-DD85-BD44-A580-1E32AB385ACF}"/>
              </a:ext>
            </a:extLst>
          </p:cNvPr>
          <p:cNvSpPr>
            <a:spLocks noGrp="1"/>
          </p:cNvSpPr>
          <p:nvPr>
            <p:ph type="title"/>
          </p:nvPr>
        </p:nvSpPr>
        <p:spPr/>
        <p:txBody>
          <a:bodyPr/>
          <a:lstStyle/>
          <a:p>
            <a:r>
              <a:rPr lang="en-TR" dirty="0"/>
              <a:t>Resources</a:t>
            </a:r>
          </a:p>
        </p:txBody>
      </p:sp>
      <p:sp>
        <p:nvSpPr>
          <p:cNvPr id="3" name="Content Placeholder 2">
            <a:extLst>
              <a:ext uri="{FF2B5EF4-FFF2-40B4-BE49-F238E27FC236}">
                <a16:creationId xmlns:a16="http://schemas.microsoft.com/office/drawing/2014/main" id="{77292762-BC50-394C-B21B-7EF702618CE9}"/>
              </a:ext>
            </a:extLst>
          </p:cNvPr>
          <p:cNvSpPr>
            <a:spLocks noGrp="1"/>
          </p:cNvSpPr>
          <p:nvPr>
            <p:ph idx="1"/>
          </p:nvPr>
        </p:nvSpPr>
        <p:spPr/>
        <p:txBody>
          <a:bodyPr/>
          <a:lstStyle/>
          <a:p>
            <a:r>
              <a:rPr lang="en-US" dirty="0">
                <a:hlinkClick r:id="rId2">
                  <a:extLst>
                    <a:ext uri="{A12FA001-AC4F-418D-AE19-62706E023703}">
                      <ahyp:hlinkClr xmlns:ahyp="http://schemas.microsoft.com/office/drawing/2018/hyperlinkcolor" val="tx"/>
                    </a:ext>
                  </a:extLst>
                </a:hlinkClick>
              </a:rPr>
              <a:t>https://www.browserstack.com/</a:t>
            </a:r>
            <a:endParaRPr lang="en-US" dirty="0"/>
          </a:p>
          <a:p>
            <a:r>
              <a:rPr lang="en-US" dirty="0">
                <a:hlinkClick r:id="rId3">
                  <a:extLst>
                    <a:ext uri="{A12FA001-AC4F-418D-AE19-62706E023703}">
                      <ahyp:hlinkClr xmlns:ahyp="http://schemas.microsoft.com/office/drawing/2018/hyperlinkcolor" val="tx"/>
                    </a:ext>
                  </a:extLst>
                </a:hlinkClick>
              </a:rPr>
              <a:t>https://www.selenium.dev/documentation/</a:t>
            </a:r>
            <a:endParaRPr lang="en-US" dirty="0"/>
          </a:p>
          <a:p>
            <a:r>
              <a:rPr lang="en-US" dirty="0">
                <a:hlinkClick r:id="rId4">
                  <a:extLst>
                    <a:ext uri="{A12FA001-AC4F-418D-AE19-62706E023703}">
                      <ahyp:hlinkClr xmlns:ahyp="http://schemas.microsoft.com/office/drawing/2018/hyperlinkcolor" val="tx"/>
                    </a:ext>
                  </a:extLst>
                </a:hlinkClick>
              </a:rPr>
              <a:t>https://rahulshettyacademy.com/angularAppdemo/</a:t>
            </a:r>
            <a:endParaRPr lang="en-US" dirty="0"/>
          </a:p>
          <a:p>
            <a:r>
              <a:rPr lang="en-US" dirty="0"/>
              <a:t>https://</a:t>
            </a:r>
            <a:r>
              <a:rPr lang="en-US" dirty="0" err="1"/>
              <a:t>www.seleniumeasy.com</a:t>
            </a:r>
            <a:r>
              <a:rPr lang="en-US" dirty="0"/>
              <a:t>/selenium-tutorials/waits-and-timeout-selenium-4</a:t>
            </a:r>
            <a:endParaRPr lang="en-TR" dirty="0"/>
          </a:p>
        </p:txBody>
      </p:sp>
    </p:spTree>
    <p:extLst>
      <p:ext uri="{BB962C8B-B14F-4D97-AF65-F5344CB8AC3E}">
        <p14:creationId xmlns:p14="http://schemas.microsoft.com/office/powerpoint/2010/main" val="1066642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1343-3F99-AA4D-BDAB-D64C0E48683B}"/>
              </a:ext>
            </a:extLst>
          </p:cNvPr>
          <p:cNvSpPr>
            <a:spLocks noGrp="1"/>
          </p:cNvSpPr>
          <p:nvPr>
            <p:ph type="title"/>
          </p:nvPr>
        </p:nvSpPr>
        <p:spPr>
          <a:xfrm>
            <a:off x="1069848" y="484632"/>
            <a:ext cx="10058400" cy="4651390"/>
          </a:xfrm>
        </p:spPr>
        <p:txBody>
          <a:bodyPr/>
          <a:lstStyle/>
          <a:p>
            <a:r>
              <a:rPr lang="en-TR" dirty="0"/>
              <a:t>				THANK YOU </a:t>
            </a:r>
            <a:r>
              <a:rPr lang="en-TR" dirty="0">
                <a:sym typeface="Wingdings" pitchFamily="2" charset="2"/>
              </a:rPr>
              <a:t></a:t>
            </a:r>
            <a:br>
              <a:rPr lang="en-TR" dirty="0">
                <a:sym typeface="Wingdings" pitchFamily="2" charset="2"/>
              </a:rPr>
            </a:br>
            <a:r>
              <a:rPr lang="en-TR" dirty="0">
                <a:sym typeface="Wingdings" pitchFamily="2" charset="2"/>
              </a:rPr>
              <a:t>				   </a:t>
            </a:r>
            <a:r>
              <a:rPr lang="en-TR" sz="1400" dirty="0">
                <a:sym typeface="Wingdings" pitchFamily="2" charset="2"/>
              </a:rPr>
              <a:t>by muhammet altunbas</a:t>
            </a:r>
            <a:endParaRPr lang="en-TR" sz="1400" dirty="0"/>
          </a:p>
        </p:txBody>
      </p:sp>
    </p:spTree>
    <p:extLst>
      <p:ext uri="{BB962C8B-B14F-4D97-AF65-F5344CB8AC3E}">
        <p14:creationId xmlns:p14="http://schemas.microsoft.com/office/powerpoint/2010/main" val="291997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9D9801-6030-634D-A5B5-6B7CD66EA44F}"/>
              </a:ext>
            </a:extLst>
          </p:cNvPr>
          <p:cNvSpPr>
            <a:spLocks noGrp="1"/>
          </p:cNvSpPr>
          <p:nvPr>
            <p:ph idx="1"/>
          </p:nvPr>
        </p:nvSpPr>
        <p:spPr>
          <a:xfrm>
            <a:off x="1114946" y="363197"/>
            <a:ext cx="10178322" cy="6268339"/>
          </a:xfrm>
        </p:spPr>
        <p:txBody>
          <a:bodyPr/>
          <a:lstStyle/>
          <a:p>
            <a:pPr marL="457200" lvl="1" indent="0" algn="ctr">
              <a:buNone/>
            </a:pPr>
            <a:r>
              <a:rPr lang="en-TR" sz="2400" b="1" dirty="0"/>
              <a:t>1- Selenium is </a:t>
            </a:r>
            <a:r>
              <a:rPr lang="en-TR" sz="2400" b="1"/>
              <a:t>now W3C </a:t>
            </a:r>
            <a:r>
              <a:rPr lang="en-TR" sz="2400" b="1" dirty="0"/>
              <a:t>compliant</a:t>
            </a:r>
          </a:p>
          <a:p>
            <a:pPr lvl="1">
              <a:buFont typeface="Arial" panose="020B0604020202020204" pitchFamily="34" charset="0"/>
              <a:buChar char="•"/>
            </a:pPr>
            <a:r>
              <a:rPr lang="en-US" dirty="0"/>
              <a:t>JSON wire protocol was used to communicate between the Selenium WebDriver APIs and the browser native APIs</a:t>
            </a:r>
          </a:p>
          <a:p>
            <a:pPr lvl="1">
              <a:buFont typeface="Arial" panose="020B0604020202020204" pitchFamily="34" charset="0"/>
              <a:buChar char="•"/>
            </a:pPr>
            <a:r>
              <a:rPr lang="en-US" dirty="0"/>
              <a:t>With W3C compliance, the communication happens directly without any encoding and decoding required. In a nutshell, JSON wire protocol is deprecated in Selenium 4.</a:t>
            </a:r>
          </a:p>
          <a:p>
            <a:pPr lvl="1">
              <a:buFont typeface="Arial" panose="020B0604020202020204" pitchFamily="34" charset="0"/>
              <a:buChar char="•"/>
            </a:pPr>
            <a:r>
              <a:rPr lang="en-US" dirty="0"/>
              <a:t>Any software following W3C standard protocol can be integrated with Selenium with no compatibility issues</a:t>
            </a:r>
            <a:endParaRPr lang="en-TR" dirty="0"/>
          </a:p>
          <a:p>
            <a:pPr lvl="1">
              <a:buFont typeface="Arial" panose="020B0604020202020204" pitchFamily="34" charset="0"/>
              <a:buChar char="•"/>
            </a:pPr>
            <a:r>
              <a:rPr lang="en-US" dirty="0"/>
              <a:t>With W3C compliance,</a:t>
            </a:r>
            <a:r>
              <a:rPr lang="en-TR" dirty="0"/>
              <a:t> communication is more faster and stable now.</a:t>
            </a:r>
          </a:p>
          <a:p>
            <a:pPr lvl="1">
              <a:buFont typeface="Arial" panose="020B0604020202020204" pitchFamily="34" charset="0"/>
              <a:buChar char="•"/>
            </a:pPr>
            <a:endParaRPr lang="en-TR" dirty="0"/>
          </a:p>
        </p:txBody>
      </p:sp>
      <p:pic>
        <p:nvPicPr>
          <p:cNvPr id="6" name="Picture 5">
            <a:extLst>
              <a:ext uri="{FF2B5EF4-FFF2-40B4-BE49-F238E27FC236}">
                <a16:creationId xmlns:a16="http://schemas.microsoft.com/office/drawing/2014/main" id="{153FC862-016C-2C44-9520-3E421FBF4056}"/>
              </a:ext>
            </a:extLst>
          </p:cNvPr>
          <p:cNvPicPr>
            <a:picLocks noChangeAspect="1"/>
          </p:cNvPicPr>
          <p:nvPr/>
        </p:nvPicPr>
        <p:blipFill>
          <a:blip r:embed="rId2"/>
          <a:stretch>
            <a:fillRect/>
          </a:stretch>
        </p:blipFill>
        <p:spPr>
          <a:xfrm>
            <a:off x="1482416" y="3293834"/>
            <a:ext cx="4826000" cy="2730500"/>
          </a:xfrm>
          <a:prstGeom prst="rect">
            <a:avLst/>
          </a:prstGeom>
        </p:spPr>
      </p:pic>
      <p:pic>
        <p:nvPicPr>
          <p:cNvPr id="7" name="Picture 6">
            <a:extLst>
              <a:ext uri="{FF2B5EF4-FFF2-40B4-BE49-F238E27FC236}">
                <a16:creationId xmlns:a16="http://schemas.microsoft.com/office/drawing/2014/main" id="{07D0549F-A6EB-504C-9992-7415036500BA}"/>
              </a:ext>
            </a:extLst>
          </p:cNvPr>
          <p:cNvPicPr>
            <a:picLocks noChangeAspect="1"/>
          </p:cNvPicPr>
          <p:nvPr/>
        </p:nvPicPr>
        <p:blipFill>
          <a:blip r:embed="rId3"/>
          <a:stretch>
            <a:fillRect/>
          </a:stretch>
        </p:blipFill>
        <p:spPr>
          <a:xfrm>
            <a:off x="6479968" y="3293834"/>
            <a:ext cx="4813300" cy="2730500"/>
          </a:xfrm>
          <a:prstGeom prst="rect">
            <a:avLst/>
          </a:prstGeom>
        </p:spPr>
      </p:pic>
    </p:spTree>
    <p:extLst>
      <p:ext uri="{BB962C8B-B14F-4D97-AF65-F5344CB8AC3E}">
        <p14:creationId xmlns:p14="http://schemas.microsoft.com/office/powerpoint/2010/main" val="72525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6EFD58-724A-174F-8618-8BCFE70E5862}"/>
              </a:ext>
            </a:extLst>
          </p:cNvPr>
          <p:cNvSpPr>
            <a:spLocks noGrp="1"/>
          </p:cNvSpPr>
          <p:nvPr>
            <p:ph idx="1"/>
          </p:nvPr>
        </p:nvSpPr>
        <p:spPr>
          <a:xfrm>
            <a:off x="1076770" y="388834"/>
            <a:ext cx="10233589" cy="5721409"/>
          </a:xfrm>
        </p:spPr>
        <p:txBody>
          <a:bodyPr/>
          <a:lstStyle/>
          <a:p>
            <a:pPr marL="0" indent="0" algn="ctr">
              <a:buNone/>
            </a:pPr>
            <a:r>
              <a:rPr lang="en-US" sz="2400" b="1" dirty="0"/>
              <a:t>2- Relative Locators in Selenium 4</a:t>
            </a:r>
          </a:p>
          <a:p>
            <a:pPr>
              <a:buFont typeface="Arial" panose="020B0604020202020204" pitchFamily="34" charset="0"/>
              <a:buChar char="•"/>
            </a:pPr>
            <a:r>
              <a:rPr lang="en-US" dirty="0"/>
              <a:t>Selenium 4 brings an easy way of locating elements with the inclusion of relative locators. This means testers can now locate specific web elements using intuitive terms that are often used by users like:</a:t>
            </a:r>
          </a:p>
          <a:p>
            <a:pPr lvl="1"/>
            <a:r>
              <a:rPr lang="en-US" dirty="0"/>
              <a:t>To left of</a:t>
            </a:r>
          </a:p>
          <a:p>
            <a:pPr lvl="1"/>
            <a:r>
              <a:rPr lang="en-US" dirty="0"/>
              <a:t>To right of</a:t>
            </a:r>
          </a:p>
          <a:p>
            <a:pPr lvl="1"/>
            <a:r>
              <a:rPr lang="en-US" dirty="0"/>
              <a:t>Above</a:t>
            </a:r>
          </a:p>
          <a:p>
            <a:pPr lvl="1"/>
            <a:r>
              <a:rPr lang="en-US" dirty="0"/>
              <a:t>Below</a:t>
            </a:r>
          </a:p>
          <a:p>
            <a:pPr>
              <a:buFont typeface="Arial" panose="020B0604020202020204" pitchFamily="34" charset="0"/>
              <a:buChar char="•"/>
            </a:pPr>
            <a:r>
              <a:rPr lang="en-US" dirty="0"/>
              <a:t>The introduction of this new method in Selenium 4 helps locate web elements based on the visual location relative to other DOM elements.</a:t>
            </a:r>
          </a:p>
          <a:p>
            <a:pPr>
              <a:buFont typeface="Arial" panose="020B0604020202020204" pitchFamily="34" charset="0"/>
              <a:buChar char="•"/>
            </a:pPr>
            <a:r>
              <a:rPr lang="en-US" dirty="0"/>
              <a:t>Note: Relative locators don't work for </a:t>
            </a:r>
            <a:r>
              <a:rPr lang="en-US" b="1" dirty="0"/>
              <a:t>Flex</a:t>
            </a:r>
            <a:r>
              <a:rPr lang="en-US" dirty="0"/>
              <a:t> Web Elements. This is a bug for Selenium. I think they fix this issue soon.</a:t>
            </a:r>
          </a:p>
          <a:p>
            <a:pPr marL="0" indent="0">
              <a:buNone/>
            </a:pPr>
            <a:endParaRPr lang="en-US" dirty="0"/>
          </a:p>
          <a:p>
            <a:pPr>
              <a:buFont typeface="Arial" panose="020B0604020202020204" pitchFamily="34" charset="0"/>
              <a:buChar char="•"/>
            </a:pPr>
            <a:endParaRPr lang="en-US" b="1" dirty="0"/>
          </a:p>
        </p:txBody>
      </p:sp>
      <p:pic>
        <p:nvPicPr>
          <p:cNvPr id="4" name="Picture 3">
            <a:extLst>
              <a:ext uri="{FF2B5EF4-FFF2-40B4-BE49-F238E27FC236}">
                <a16:creationId xmlns:a16="http://schemas.microsoft.com/office/drawing/2014/main" id="{B0A8B778-C004-9640-A19D-ED31411C80C5}"/>
              </a:ext>
            </a:extLst>
          </p:cNvPr>
          <p:cNvPicPr>
            <a:picLocks noChangeAspect="1"/>
          </p:cNvPicPr>
          <p:nvPr/>
        </p:nvPicPr>
        <p:blipFill>
          <a:blip r:embed="rId2"/>
          <a:stretch>
            <a:fillRect/>
          </a:stretch>
        </p:blipFill>
        <p:spPr>
          <a:xfrm>
            <a:off x="2388668" y="4700277"/>
            <a:ext cx="6977522" cy="1409966"/>
          </a:xfrm>
          <a:prstGeom prst="rect">
            <a:avLst/>
          </a:prstGeom>
        </p:spPr>
      </p:pic>
    </p:spTree>
    <p:extLst>
      <p:ext uri="{BB962C8B-B14F-4D97-AF65-F5344CB8AC3E}">
        <p14:creationId xmlns:p14="http://schemas.microsoft.com/office/powerpoint/2010/main" val="346901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2F148-C8A9-834E-9CB0-1B9430538BBB}"/>
              </a:ext>
            </a:extLst>
          </p:cNvPr>
          <p:cNvSpPr>
            <a:spLocks noGrp="1"/>
          </p:cNvSpPr>
          <p:nvPr>
            <p:ph idx="1"/>
          </p:nvPr>
        </p:nvSpPr>
        <p:spPr>
          <a:xfrm>
            <a:off x="888763" y="461473"/>
            <a:ext cx="10239485" cy="6221338"/>
          </a:xfrm>
        </p:spPr>
        <p:txBody>
          <a:bodyPr/>
          <a:lstStyle/>
          <a:p>
            <a:pPr marL="0" indent="0" algn="ctr">
              <a:buNone/>
            </a:pPr>
            <a:r>
              <a:rPr lang="en-US" sz="2400" b="1" dirty="0"/>
              <a:t>3- Better Window/Tab Management in Selenium 4</a:t>
            </a:r>
          </a:p>
          <a:p>
            <a:pPr>
              <a:buFont typeface="Arial" panose="020B0604020202020204" pitchFamily="34" charset="0"/>
              <a:buChar char="•"/>
            </a:pPr>
            <a:r>
              <a:rPr lang="en-US" dirty="0"/>
              <a:t>There are several instances in test automation wherein one might need to open a particular link in a new tab or window to perform certain actions. To achieve this in Selenium 3, QAs had to create a new driver object and then perform the </a:t>
            </a:r>
            <a:r>
              <a:rPr lang="en-US" b="1" dirty="0"/>
              <a:t>switch operation</a:t>
            </a:r>
            <a:r>
              <a:rPr lang="en-US" dirty="0"/>
              <a:t> using the </a:t>
            </a:r>
            <a:r>
              <a:rPr lang="en-US" dirty="0" err="1"/>
              <a:t>WindowHandle</a:t>
            </a:r>
            <a:r>
              <a:rPr lang="en-US" dirty="0"/>
              <a:t> method to perform subsequent steps.</a:t>
            </a:r>
          </a:p>
          <a:p>
            <a:pPr>
              <a:buFont typeface="Arial" panose="020B0604020202020204" pitchFamily="34" charset="0"/>
              <a:buChar char="•"/>
            </a:pPr>
            <a:r>
              <a:rPr lang="en-US" dirty="0"/>
              <a:t>This is set to change in Selenium 4 as it comes with a new API – </a:t>
            </a:r>
            <a:r>
              <a:rPr lang="en-US" b="1" dirty="0" err="1"/>
              <a:t>newWindow</a:t>
            </a:r>
            <a:r>
              <a:rPr lang="en-US" dirty="0"/>
              <a:t> that allows users to create and switch to a new window/tab without creating a new WebDriver object.</a:t>
            </a:r>
          </a:p>
          <a:p>
            <a:pPr lvl="1"/>
            <a:r>
              <a:rPr lang="en-US" dirty="0" err="1"/>
              <a:t>driver.switchTo</a:t>
            </a:r>
            <a:r>
              <a:rPr lang="en-US" dirty="0"/>
              <a:t>().</a:t>
            </a:r>
            <a:r>
              <a:rPr lang="en-US" dirty="0" err="1"/>
              <a:t>newWindow</a:t>
            </a:r>
            <a:r>
              <a:rPr lang="en-US" dirty="0"/>
              <a:t>(</a:t>
            </a:r>
            <a:r>
              <a:rPr lang="en-US" dirty="0" err="1"/>
              <a:t>WindowType.WINDOW</a:t>
            </a:r>
            <a:r>
              <a:rPr lang="en-US" dirty="0"/>
              <a:t>);</a:t>
            </a:r>
          </a:p>
          <a:p>
            <a:pPr lvl="1"/>
            <a:r>
              <a:rPr lang="en-US" dirty="0" err="1"/>
              <a:t>driver.switchTo</a:t>
            </a:r>
            <a:r>
              <a:rPr lang="en-US" dirty="0"/>
              <a:t>().</a:t>
            </a:r>
            <a:r>
              <a:rPr lang="en-US" dirty="0" err="1"/>
              <a:t>newWindow</a:t>
            </a:r>
            <a:r>
              <a:rPr lang="en-US" dirty="0"/>
              <a:t>(</a:t>
            </a:r>
            <a:r>
              <a:rPr lang="en-US" dirty="0" err="1"/>
              <a:t>WindowType.TAB</a:t>
            </a:r>
            <a:r>
              <a:rPr lang="en-US" dirty="0"/>
              <a:t>); </a:t>
            </a:r>
            <a:endParaRPr lang="en-US" sz="2400" dirty="0"/>
          </a:p>
          <a:p>
            <a:endParaRPr lang="en-TR" dirty="0"/>
          </a:p>
        </p:txBody>
      </p:sp>
      <p:pic>
        <p:nvPicPr>
          <p:cNvPr id="5" name="Picture 4">
            <a:extLst>
              <a:ext uri="{FF2B5EF4-FFF2-40B4-BE49-F238E27FC236}">
                <a16:creationId xmlns:a16="http://schemas.microsoft.com/office/drawing/2014/main" id="{5FA2C3BB-4D2F-9249-B415-488E5DA1E776}"/>
              </a:ext>
            </a:extLst>
          </p:cNvPr>
          <p:cNvPicPr>
            <a:picLocks noChangeAspect="1"/>
          </p:cNvPicPr>
          <p:nvPr/>
        </p:nvPicPr>
        <p:blipFill>
          <a:blip r:embed="rId2"/>
          <a:stretch>
            <a:fillRect/>
          </a:stretch>
        </p:blipFill>
        <p:spPr>
          <a:xfrm>
            <a:off x="320265" y="3971658"/>
            <a:ext cx="6053192" cy="2424869"/>
          </a:xfrm>
          <a:prstGeom prst="rect">
            <a:avLst/>
          </a:prstGeom>
        </p:spPr>
      </p:pic>
      <p:pic>
        <p:nvPicPr>
          <p:cNvPr id="6" name="Picture 5">
            <a:extLst>
              <a:ext uri="{FF2B5EF4-FFF2-40B4-BE49-F238E27FC236}">
                <a16:creationId xmlns:a16="http://schemas.microsoft.com/office/drawing/2014/main" id="{2877FB92-61B3-3B48-B0AD-18CD92F47BFB}"/>
              </a:ext>
            </a:extLst>
          </p:cNvPr>
          <p:cNvPicPr>
            <a:picLocks noChangeAspect="1"/>
          </p:cNvPicPr>
          <p:nvPr/>
        </p:nvPicPr>
        <p:blipFill>
          <a:blip r:embed="rId3"/>
          <a:stretch>
            <a:fillRect/>
          </a:stretch>
        </p:blipFill>
        <p:spPr>
          <a:xfrm>
            <a:off x="5742036" y="3971658"/>
            <a:ext cx="6017633" cy="2232589"/>
          </a:xfrm>
          <a:prstGeom prst="rect">
            <a:avLst/>
          </a:prstGeom>
        </p:spPr>
      </p:pic>
    </p:spTree>
    <p:extLst>
      <p:ext uri="{BB962C8B-B14F-4D97-AF65-F5344CB8AC3E}">
        <p14:creationId xmlns:p14="http://schemas.microsoft.com/office/powerpoint/2010/main" val="417220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2F148-C8A9-834E-9CB0-1B9430538BBB}"/>
              </a:ext>
            </a:extLst>
          </p:cNvPr>
          <p:cNvSpPr>
            <a:spLocks noGrp="1"/>
          </p:cNvSpPr>
          <p:nvPr>
            <p:ph idx="1"/>
          </p:nvPr>
        </p:nvSpPr>
        <p:spPr>
          <a:xfrm>
            <a:off x="1069848" y="461473"/>
            <a:ext cx="10058400" cy="5710727"/>
          </a:xfrm>
        </p:spPr>
        <p:txBody>
          <a:bodyPr/>
          <a:lstStyle/>
          <a:p>
            <a:pPr marL="0" indent="0" algn="ctr">
              <a:buNone/>
            </a:pPr>
            <a:r>
              <a:rPr lang="en-US" sz="2400" b="1" dirty="0"/>
              <a:t>4- Taking </a:t>
            </a:r>
            <a:r>
              <a:rPr lang="en-US" sz="2400" b="1" dirty="0" err="1"/>
              <a:t>WebElement</a:t>
            </a:r>
            <a:r>
              <a:rPr lang="en-US" sz="2400" b="1" dirty="0"/>
              <a:t> Partial Screenshot with Selenium</a:t>
            </a:r>
          </a:p>
          <a:p>
            <a:pPr>
              <a:buFont typeface="Arial" panose="020B0604020202020204" pitchFamily="34" charset="0"/>
              <a:buChar char="•"/>
            </a:pPr>
            <a:r>
              <a:rPr lang="en-US" dirty="0"/>
              <a:t>With Selenium 4, we can take screenshot of just a Web Element which we need. </a:t>
            </a:r>
          </a:p>
          <a:p>
            <a:pPr lvl="1"/>
            <a:r>
              <a:rPr lang="en-US" dirty="0" err="1"/>
              <a:t>WebElement.getScreenshotAs</a:t>
            </a:r>
            <a:r>
              <a:rPr lang="en-US" dirty="0"/>
              <a:t>()</a:t>
            </a:r>
          </a:p>
          <a:p>
            <a:pPr>
              <a:buFont typeface="Arial" panose="020B0604020202020204" pitchFamily="34" charset="0"/>
              <a:buChar char="•"/>
            </a:pPr>
            <a:r>
              <a:rPr lang="en-US" dirty="0"/>
              <a:t>For example, if we want to focus an area in all test scripts, taking screenshot of the element may be useful to us.</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p:txBody>
      </p:sp>
      <p:pic>
        <p:nvPicPr>
          <p:cNvPr id="5" name="Picture 4">
            <a:extLst>
              <a:ext uri="{FF2B5EF4-FFF2-40B4-BE49-F238E27FC236}">
                <a16:creationId xmlns:a16="http://schemas.microsoft.com/office/drawing/2014/main" id="{0C0716D3-694E-8240-BF4C-471949DEDEA0}"/>
              </a:ext>
            </a:extLst>
          </p:cNvPr>
          <p:cNvPicPr>
            <a:picLocks noChangeAspect="1"/>
          </p:cNvPicPr>
          <p:nvPr/>
        </p:nvPicPr>
        <p:blipFill>
          <a:blip r:embed="rId2"/>
          <a:stretch>
            <a:fillRect/>
          </a:stretch>
        </p:blipFill>
        <p:spPr>
          <a:xfrm>
            <a:off x="2142146" y="2431866"/>
            <a:ext cx="7907708" cy="1994268"/>
          </a:xfrm>
          <a:prstGeom prst="rect">
            <a:avLst/>
          </a:prstGeom>
        </p:spPr>
      </p:pic>
      <p:pic>
        <p:nvPicPr>
          <p:cNvPr id="6" name="Picture 5">
            <a:extLst>
              <a:ext uri="{FF2B5EF4-FFF2-40B4-BE49-F238E27FC236}">
                <a16:creationId xmlns:a16="http://schemas.microsoft.com/office/drawing/2014/main" id="{5B8D030F-0784-2C48-849D-B56681C7D923}"/>
              </a:ext>
            </a:extLst>
          </p:cNvPr>
          <p:cNvPicPr>
            <a:picLocks noChangeAspect="1"/>
          </p:cNvPicPr>
          <p:nvPr/>
        </p:nvPicPr>
        <p:blipFill>
          <a:blip r:embed="rId3"/>
          <a:stretch>
            <a:fillRect/>
          </a:stretch>
        </p:blipFill>
        <p:spPr>
          <a:xfrm>
            <a:off x="3618178" y="4289401"/>
            <a:ext cx="4589980" cy="2316010"/>
          </a:xfrm>
          <a:prstGeom prst="rect">
            <a:avLst/>
          </a:prstGeom>
        </p:spPr>
      </p:pic>
    </p:spTree>
    <p:extLst>
      <p:ext uri="{BB962C8B-B14F-4D97-AF65-F5344CB8AC3E}">
        <p14:creationId xmlns:p14="http://schemas.microsoft.com/office/powerpoint/2010/main" val="2177593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2F148-C8A9-834E-9CB0-1B9430538BBB}"/>
              </a:ext>
            </a:extLst>
          </p:cNvPr>
          <p:cNvSpPr>
            <a:spLocks noGrp="1"/>
          </p:cNvSpPr>
          <p:nvPr>
            <p:ph idx="1"/>
          </p:nvPr>
        </p:nvSpPr>
        <p:spPr>
          <a:xfrm>
            <a:off x="1069848" y="461473"/>
            <a:ext cx="10058400" cy="5710727"/>
          </a:xfrm>
        </p:spPr>
        <p:txBody>
          <a:bodyPr/>
          <a:lstStyle/>
          <a:p>
            <a:pPr marL="0" indent="0" algn="ctr">
              <a:buNone/>
            </a:pPr>
            <a:r>
              <a:rPr lang="en-US" sz="2400" b="1" dirty="0"/>
              <a:t>5- Support for Chrome Debugging Protocol</a:t>
            </a:r>
            <a:endParaRPr lang="en-US" sz="2400" dirty="0"/>
          </a:p>
          <a:p>
            <a:pPr>
              <a:buFont typeface="Arial" panose="020B0604020202020204" pitchFamily="34" charset="0"/>
              <a:buChar char="•"/>
            </a:pPr>
            <a:r>
              <a:rPr lang="en-US" dirty="0"/>
              <a:t>Selenium 4 comes with native support for Chrome </a:t>
            </a:r>
            <a:r>
              <a:rPr lang="en-US" dirty="0" err="1"/>
              <a:t>DevTools</a:t>
            </a:r>
            <a:r>
              <a:rPr lang="en-US" dirty="0"/>
              <a:t> Protocol. This means QAs can now use Chrome development properties like Fetch, Network, Profiler, Performance, Application cache, and more.</a:t>
            </a:r>
          </a:p>
          <a:p>
            <a:pPr>
              <a:buFont typeface="Arial" panose="020B0604020202020204" pitchFamily="34" charset="0"/>
              <a:buChar char="•"/>
            </a:pPr>
            <a:r>
              <a:rPr lang="en-US" dirty="0"/>
              <a:t>The following steps are some of examples which we can do by using Selenium.</a:t>
            </a:r>
          </a:p>
          <a:p>
            <a:pPr lvl="1"/>
            <a:r>
              <a:rPr lang="en-US" dirty="0"/>
              <a:t>Capture, Monitor and Stub the Network requests and responses</a:t>
            </a:r>
          </a:p>
          <a:p>
            <a:pPr lvl="1"/>
            <a:r>
              <a:rPr lang="en-US" dirty="0"/>
              <a:t>Inject Session Cookies and Perform basic Auth</a:t>
            </a:r>
          </a:p>
          <a:p>
            <a:pPr lvl="1"/>
            <a:r>
              <a:rPr lang="en-US" dirty="0"/>
              <a:t>Mock Device Coordinates for Mobile/Tabs view</a:t>
            </a:r>
          </a:p>
          <a:p>
            <a:pPr lvl="1"/>
            <a:r>
              <a:rPr lang="en-US" dirty="0"/>
              <a:t>Check and monitor the site’s performance</a:t>
            </a:r>
          </a:p>
          <a:p>
            <a:pPr lvl="1"/>
            <a:r>
              <a:rPr lang="en-US" dirty="0"/>
              <a:t>Mock geolocations of the user</a:t>
            </a:r>
          </a:p>
          <a:p>
            <a:pPr lvl="1"/>
            <a:r>
              <a:rPr lang="en-US" dirty="0"/>
              <a:t>Block the Network requests</a:t>
            </a:r>
          </a:p>
          <a:p>
            <a:pPr lvl="1"/>
            <a:r>
              <a:rPr lang="en-US" dirty="0"/>
              <a:t>Mock faster/slower networks speeds</a:t>
            </a:r>
          </a:p>
          <a:p>
            <a:pPr lvl="1"/>
            <a:r>
              <a:rPr lang="en-US" dirty="0"/>
              <a:t>Execute and debug JavaScript</a:t>
            </a:r>
          </a:p>
          <a:p>
            <a:pPr marL="274320" lvl="1" indent="0">
              <a:buNone/>
            </a:pPr>
            <a:endParaRPr lang="en-US" dirty="0"/>
          </a:p>
        </p:txBody>
      </p:sp>
    </p:spTree>
    <p:extLst>
      <p:ext uri="{BB962C8B-B14F-4D97-AF65-F5344CB8AC3E}">
        <p14:creationId xmlns:p14="http://schemas.microsoft.com/office/powerpoint/2010/main" val="385712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77F6D-68D8-DC47-A840-EA34653AD37A}"/>
              </a:ext>
            </a:extLst>
          </p:cNvPr>
          <p:cNvSpPr>
            <a:spLocks noGrp="1"/>
          </p:cNvSpPr>
          <p:nvPr>
            <p:ph idx="1"/>
          </p:nvPr>
        </p:nvSpPr>
        <p:spPr>
          <a:xfrm>
            <a:off x="1069848" y="546931"/>
            <a:ext cx="10058400" cy="5625269"/>
          </a:xfrm>
        </p:spPr>
        <p:txBody>
          <a:bodyPr/>
          <a:lstStyle/>
          <a:p>
            <a:pPr marL="0" indent="0" algn="ctr">
              <a:buNone/>
            </a:pPr>
            <a:r>
              <a:rPr lang="en-US" sz="2400" b="1" dirty="0"/>
              <a:t>5- Support for Chrome Debugging Protocol</a:t>
            </a:r>
            <a:endParaRPr lang="en-US" sz="2400" dirty="0"/>
          </a:p>
          <a:p>
            <a:pPr>
              <a:buFont typeface="Arial" panose="020B0604020202020204" pitchFamily="34" charset="0"/>
              <a:buChar char="•"/>
            </a:pPr>
            <a:r>
              <a:rPr lang="en-TR" dirty="0"/>
              <a:t>How does it work?</a:t>
            </a:r>
          </a:p>
          <a:p>
            <a:pPr lvl="1">
              <a:buFont typeface="Arial" panose="020B0604020202020204" pitchFamily="34" charset="0"/>
              <a:buChar char="•"/>
            </a:pPr>
            <a:r>
              <a:rPr lang="en-TR" dirty="0"/>
              <a:t>As you see below in the flow-chart, there are two ways of working with CDP APIs. </a:t>
            </a:r>
          </a:p>
          <a:p>
            <a:pPr lvl="2"/>
            <a:r>
              <a:rPr lang="en-TR" b="1" dirty="0"/>
              <a:t>send() </a:t>
            </a:r>
            <a:r>
              <a:rPr lang="en-TR" dirty="0"/>
              <a:t>: </a:t>
            </a:r>
            <a:r>
              <a:rPr lang="en-US" dirty="0"/>
              <a:t>Selenium developers has created own classes (own library) for most CDP APIs which useful for automation. So we can access directly to these methods.</a:t>
            </a:r>
          </a:p>
          <a:p>
            <a:pPr lvl="2"/>
            <a:r>
              <a:rPr lang="en-US" b="1" dirty="0" err="1"/>
              <a:t>executeCdpCommand</a:t>
            </a:r>
            <a:r>
              <a:rPr lang="en-US" b="1" dirty="0"/>
              <a:t>(): </a:t>
            </a:r>
            <a:r>
              <a:rPr lang="en-US" dirty="0"/>
              <a:t>Some CDP APIs have not class (library) at Selenium side. So if we need to access these APIs, we use </a:t>
            </a:r>
            <a:r>
              <a:rPr lang="en-US" dirty="0" err="1"/>
              <a:t>executeCdpCommand</a:t>
            </a:r>
            <a:r>
              <a:rPr lang="en-US" dirty="0"/>
              <a:t> method. This method directly communicate with CDP APIs.</a:t>
            </a:r>
            <a:endParaRPr lang="en-TR" dirty="0"/>
          </a:p>
          <a:p>
            <a:pPr lvl="2">
              <a:buFont typeface="Arial" panose="020B0604020202020204" pitchFamily="34" charset="0"/>
              <a:buChar char="•"/>
            </a:pPr>
            <a:endParaRPr lang="en-TR" dirty="0"/>
          </a:p>
          <a:p>
            <a:pPr lvl="2">
              <a:buFont typeface="Arial" panose="020B0604020202020204" pitchFamily="34" charset="0"/>
              <a:buChar char="•"/>
            </a:pPr>
            <a:endParaRPr lang="en-TR" dirty="0"/>
          </a:p>
          <a:p>
            <a:pPr marL="548640" lvl="2" indent="0">
              <a:buNone/>
            </a:pPr>
            <a:endParaRPr lang="en-TR" dirty="0"/>
          </a:p>
          <a:p>
            <a:pPr marL="548640" lvl="2" indent="0">
              <a:buNone/>
            </a:pPr>
            <a:endParaRPr lang="en-TR" dirty="0"/>
          </a:p>
          <a:p>
            <a:pPr lvl="1">
              <a:buFont typeface="Arial" panose="020B0604020202020204" pitchFamily="34" charset="0"/>
              <a:buChar char="•"/>
            </a:pPr>
            <a:endParaRPr lang="en-TR" dirty="0"/>
          </a:p>
          <a:p>
            <a:pPr lvl="1">
              <a:buFont typeface="Arial" panose="020B0604020202020204" pitchFamily="34" charset="0"/>
              <a:buChar char="•"/>
            </a:pPr>
            <a:endParaRPr lang="en-TR" dirty="0"/>
          </a:p>
          <a:p>
            <a:pPr lvl="1">
              <a:buFont typeface="Arial" panose="020B0604020202020204" pitchFamily="34" charset="0"/>
              <a:buChar char="•"/>
            </a:pPr>
            <a:endParaRPr lang="en-TR" dirty="0"/>
          </a:p>
          <a:p>
            <a:pPr lvl="1">
              <a:buFont typeface="Arial" panose="020B0604020202020204" pitchFamily="34" charset="0"/>
              <a:buChar char="•"/>
            </a:pPr>
            <a:r>
              <a:rPr lang="en-US" dirty="0"/>
              <a:t>When we need to work with CDP APIs, we can check (parameter type </a:t>
            </a:r>
            <a:r>
              <a:rPr lang="en-US" dirty="0" err="1"/>
              <a:t>etc</a:t>
            </a:r>
            <a:r>
              <a:rPr lang="en-US" dirty="0"/>
              <a:t>) all APIs in detail at below official address.</a:t>
            </a:r>
          </a:p>
          <a:p>
            <a:pPr lvl="2"/>
            <a:r>
              <a:rPr lang="en-US" dirty="0"/>
              <a:t>https://</a:t>
            </a:r>
            <a:r>
              <a:rPr lang="en-US" dirty="0" err="1"/>
              <a:t>chromedevtools.github.io</a:t>
            </a:r>
            <a:r>
              <a:rPr lang="en-US" dirty="0"/>
              <a:t>/</a:t>
            </a:r>
            <a:r>
              <a:rPr lang="en-US" dirty="0" err="1"/>
              <a:t>devtools</a:t>
            </a:r>
            <a:r>
              <a:rPr lang="en-US" dirty="0"/>
              <a:t>-protocol/</a:t>
            </a:r>
            <a:endParaRPr lang="en-TR" dirty="0"/>
          </a:p>
        </p:txBody>
      </p:sp>
      <p:pic>
        <p:nvPicPr>
          <p:cNvPr id="5" name="Picture 4">
            <a:extLst>
              <a:ext uri="{FF2B5EF4-FFF2-40B4-BE49-F238E27FC236}">
                <a16:creationId xmlns:a16="http://schemas.microsoft.com/office/drawing/2014/main" id="{B93587FD-5696-6340-B01E-576067C1EC36}"/>
              </a:ext>
            </a:extLst>
          </p:cNvPr>
          <p:cNvPicPr>
            <a:picLocks noChangeAspect="1"/>
          </p:cNvPicPr>
          <p:nvPr/>
        </p:nvPicPr>
        <p:blipFill>
          <a:blip r:embed="rId2"/>
          <a:stretch>
            <a:fillRect/>
          </a:stretch>
        </p:blipFill>
        <p:spPr>
          <a:xfrm>
            <a:off x="2320563" y="2928489"/>
            <a:ext cx="7366000" cy="1917700"/>
          </a:xfrm>
          <a:prstGeom prst="rect">
            <a:avLst/>
          </a:prstGeom>
        </p:spPr>
      </p:pic>
    </p:spTree>
    <p:extLst>
      <p:ext uri="{BB962C8B-B14F-4D97-AF65-F5344CB8AC3E}">
        <p14:creationId xmlns:p14="http://schemas.microsoft.com/office/powerpoint/2010/main" val="249775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77F6D-68D8-DC47-A840-EA34653AD37A}"/>
              </a:ext>
            </a:extLst>
          </p:cNvPr>
          <p:cNvSpPr>
            <a:spLocks noGrp="1"/>
          </p:cNvSpPr>
          <p:nvPr>
            <p:ph idx="1"/>
          </p:nvPr>
        </p:nvSpPr>
        <p:spPr>
          <a:xfrm>
            <a:off x="1069848" y="546931"/>
            <a:ext cx="10058400" cy="6112143"/>
          </a:xfrm>
        </p:spPr>
        <p:txBody>
          <a:bodyPr/>
          <a:lstStyle/>
          <a:p>
            <a:pPr marL="0" indent="0" algn="ctr">
              <a:buNone/>
            </a:pPr>
            <a:r>
              <a:rPr lang="en-US" sz="2400" b="1" dirty="0"/>
              <a:t>5- Support</a:t>
            </a:r>
            <a:r>
              <a:rPr lang="en-US" b="1" dirty="0"/>
              <a:t> for Chrome Debugging Protocol</a:t>
            </a:r>
            <a:endParaRPr lang="en-US" dirty="0"/>
          </a:p>
          <a:p>
            <a:pPr>
              <a:buFont typeface="Arial" panose="020B0604020202020204" pitchFamily="34" charset="0"/>
              <a:buChar char="•"/>
            </a:pPr>
            <a:r>
              <a:rPr lang="en-US" dirty="0"/>
              <a:t>What need to be done before start using CDP methods?</a:t>
            </a:r>
          </a:p>
          <a:p>
            <a:pPr lvl="1"/>
            <a:r>
              <a:rPr lang="en-US" dirty="0"/>
              <a:t>Firstly, use </a:t>
            </a:r>
            <a:r>
              <a:rPr lang="en-US" dirty="0" err="1"/>
              <a:t>ChromeDriver</a:t>
            </a:r>
            <a:r>
              <a:rPr lang="en-US" dirty="0"/>
              <a:t> instead of WebDriver</a:t>
            </a:r>
          </a:p>
          <a:p>
            <a:pPr lvl="2"/>
            <a:r>
              <a:rPr lang="en-US" dirty="0" err="1"/>
              <a:t>ChromeDriver</a:t>
            </a:r>
            <a:r>
              <a:rPr lang="en-US" dirty="0"/>
              <a:t> is used to interact with Chromium-based browsers such as Google Chrome and Microsoft Edge. So, CDP APIs are just accessible for Chrome and Microsoft Edge browsers.</a:t>
            </a:r>
          </a:p>
          <a:p>
            <a:pPr lvl="1"/>
            <a:r>
              <a:rPr lang="en-US" dirty="0"/>
              <a:t>Next, create an object from </a:t>
            </a:r>
            <a:r>
              <a:rPr lang="en-US" dirty="0" err="1"/>
              <a:t>getDevTools</a:t>
            </a:r>
            <a:r>
              <a:rPr lang="en-US" dirty="0"/>
              <a:t>()</a:t>
            </a:r>
          </a:p>
          <a:p>
            <a:pPr lvl="2"/>
            <a:r>
              <a:rPr lang="en-US" dirty="0"/>
              <a:t>This object provides us to access CDP APIs.</a:t>
            </a:r>
          </a:p>
          <a:p>
            <a:pPr lvl="1"/>
            <a:r>
              <a:rPr lang="en-US" dirty="0"/>
              <a:t>Finally, use </a:t>
            </a:r>
            <a:r>
              <a:rPr lang="en-US" dirty="0" err="1"/>
              <a:t>createSession</a:t>
            </a:r>
            <a:r>
              <a:rPr lang="en-US" dirty="0"/>
              <a:t>() method to start using CDP APIs.</a:t>
            </a:r>
          </a:p>
          <a:p>
            <a:pPr marL="548640" lvl="2" indent="0">
              <a:buNone/>
            </a:pPr>
            <a:endParaRPr lang="en-US" dirty="0"/>
          </a:p>
          <a:p>
            <a:pPr marL="274320" lvl="1" indent="0">
              <a:buNone/>
            </a:pPr>
            <a:endParaRPr lang="en-TR" dirty="0"/>
          </a:p>
        </p:txBody>
      </p:sp>
      <p:pic>
        <p:nvPicPr>
          <p:cNvPr id="6" name="Picture 5">
            <a:extLst>
              <a:ext uri="{FF2B5EF4-FFF2-40B4-BE49-F238E27FC236}">
                <a16:creationId xmlns:a16="http://schemas.microsoft.com/office/drawing/2014/main" id="{9B009220-F6BD-7C4C-AF79-1A25DB566507}"/>
              </a:ext>
            </a:extLst>
          </p:cNvPr>
          <p:cNvPicPr>
            <a:picLocks noChangeAspect="1"/>
          </p:cNvPicPr>
          <p:nvPr/>
        </p:nvPicPr>
        <p:blipFill>
          <a:blip r:embed="rId2"/>
          <a:stretch>
            <a:fillRect/>
          </a:stretch>
        </p:blipFill>
        <p:spPr>
          <a:xfrm>
            <a:off x="3029781" y="3429000"/>
            <a:ext cx="5481829" cy="2945752"/>
          </a:xfrm>
          <a:prstGeom prst="rect">
            <a:avLst/>
          </a:prstGeom>
        </p:spPr>
      </p:pic>
    </p:spTree>
    <p:extLst>
      <p:ext uri="{BB962C8B-B14F-4D97-AF65-F5344CB8AC3E}">
        <p14:creationId xmlns:p14="http://schemas.microsoft.com/office/powerpoint/2010/main" val="339639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77F6D-68D8-DC47-A840-EA34653AD37A}"/>
              </a:ext>
            </a:extLst>
          </p:cNvPr>
          <p:cNvSpPr>
            <a:spLocks noGrp="1"/>
          </p:cNvSpPr>
          <p:nvPr>
            <p:ph idx="1"/>
          </p:nvPr>
        </p:nvSpPr>
        <p:spPr>
          <a:xfrm>
            <a:off x="1069848" y="546931"/>
            <a:ext cx="10058400" cy="6112143"/>
          </a:xfrm>
        </p:spPr>
        <p:txBody>
          <a:bodyPr>
            <a:normAutofit lnSpcReduction="10000"/>
          </a:bodyPr>
          <a:lstStyle/>
          <a:p>
            <a:pPr marL="0" indent="0" algn="ctr">
              <a:buNone/>
            </a:pPr>
            <a:r>
              <a:rPr lang="en-US" sz="2400" b="1" dirty="0"/>
              <a:t>5- Support for Chrome Debugging Protocol – Some Examples</a:t>
            </a:r>
          </a:p>
          <a:p>
            <a:pPr marL="0" indent="0" algn="ctr">
              <a:buNone/>
            </a:pPr>
            <a:endParaRPr lang="en-US" dirty="0"/>
          </a:p>
          <a:p>
            <a:pPr marL="0" indent="0">
              <a:buNone/>
            </a:pPr>
            <a:r>
              <a:rPr lang="en-US" b="1" dirty="0"/>
              <a:t>1- Mobile Emulator </a:t>
            </a:r>
            <a:r>
              <a:rPr lang="en-US" dirty="0"/>
              <a:t>: With Selenium 4, we execute and view test scripts on Mobile Emulator. So we can check how the application works on mobile view.</a:t>
            </a:r>
          </a:p>
          <a:p>
            <a:pPr lvl="2"/>
            <a:r>
              <a:rPr lang="en-US" dirty="0"/>
              <a:t>During testing, we might want to place the application in various dimensions to trigger the responsiveness of the application. </a:t>
            </a:r>
          </a:p>
          <a:p>
            <a:pPr lvl="2"/>
            <a:r>
              <a:rPr lang="en-US" dirty="0" err="1"/>
              <a:t>devTools.send</a:t>
            </a:r>
            <a:r>
              <a:rPr lang="en-US" dirty="0"/>
              <a:t>(</a:t>
            </a:r>
            <a:r>
              <a:rPr lang="en-US" dirty="0" err="1"/>
              <a:t>Emulation.</a:t>
            </a:r>
            <a:r>
              <a:rPr lang="en-US" i="1" dirty="0" err="1"/>
              <a:t>setDeviceMetricsOverride</a:t>
            </a:r>
            <a:r>
              <a:rPr lang="en-US" dirty="0"/>
              <a:t>(</a:t>
            </a:r>
            <a:r>
              <a:rPr lang="en-US" dirty="0" err="1"/>
              <a:t>x,y,z</a:t>
            </a:r>
            <a:r>
              <a:rPr lang="en-US" dirty="0"/>
              <a:t>))</a:t>
            </a:r>
          </a:p>
          <a:p>
            <a:pPr marL="0" indent="0">
              <a:buNone/>
            </a:pPr>
            <a:r>
              <a:rPr lang="en-US" b="1" dirty="0"/>
              <a:t>2- Localization Testing</a:t>
            </a:r>
            <a:r>
              <a:rPr lang="en-US" dirty="0"/>
              <a:t>: With Selenium 4, We can set the browser location as if we were in a different location than where we are. For example, if we have a application which is used all around the world, we may need to check how the application works other locations. In this case, we may use the following method.</a:t>
            </a:r>
          </a:p>
          <a:p>
            <a:pPr lvl="2"/>
            <a:r>
              <a:rPr lang="en-US" i="1" dirty="0" err="1"/>
              <a:t>devTools.send</a:t>
            </a:r>
            <a:r>
              <a:rPr lang="en-US" i="1" dirty="0"/>
              <a:t>(</a:t>
            </a:r>
            <a:r>
              <a:rPr lang="en-US" i="1" dirty="0" err="1"/>
              <a:t>Emulation.setGeolocationOverride</a:t>
            </a:r>
            <a:r>
              <a:rPr lang="en-US" i="1" dirty="0"/>
              <a:t>(</a:t>
            </a:r>
            <a:r>
              <a:rPr lang="en-US" i="1" dirty="0" err="1"/>
              <a:t>x,y,z</a:t>
            </a:r>
            <a:r>
              <a:rPr lang="en-US" i="1" dirty="0"/>
              <a:t>);</a:t>
            </a:r>
          </a:p>
          <a:p>
            <a:pPr marL="0" indent="0">
              <a:buNone/>
            </a:pPr>
            <a:r>
              <a:rPr lang="en-US" b="1" dirty="0"/>
              <a:t>3- Check Network Responses and Status Codes</a:t>
            </a:r>
            <a:r>
              <a:rPr lang="en-US" dirty="0"/>
              <a:t>: With Selenium 4, we can check APIs request-response data and status codes. So, we may check APIs response codes, then we may the test cases to fail when their response code 404,400 etc.</a:t>
            </a:r>
          </a:p>
          <a:p>
            <a:pPr lvl="2"/>
            <a:r>
              <a:rPr lang="en-US" dirty="0" err="1"/>
              <a:t>devTools.send</a:t>
            </a:r>
            <a:r>
              <a:rPr lang="en-US" dirty="0"/>
              <a:t>(</a:t>
            </a:r>
            <a:r>
              <a:rPr lang="en-US" dirty="0" err="1"/>
              <a:t>Network.</a:t>
            </a:r>
            <a:r>
              <a:rPr lang="en-US" i="1" dirty="0" err="1"/>
              <a:t>enable</a:t>
            </a:r>
            <a:r>
              <a:rPr lang="en-US" dirty="0"/>
              <a:t>(</a:t>
            </a:r>
            <a:r>
              <a:rPr lang="en-US" dirty="0" err="1"/>
              <a:t>Optional.</a:t>
            </a:r>
            <a:r>
              <a:rPr lang="en-US" i="1" dirty="0" err="1"/>
              <a:t>empty</a:t>
            </a:r>
            <a:r>
              <a:rPr lang="en-US" dirty="0"/>
              <a:t>(), </a:t>
            </a:r>
            <a:r>
              <a:rPr lang="en-US" dirty="0" err="1"/>
              <a:t>Optional.</a:t>
            </a:r>
            <a:r>
              <a:rPr lang="en-US" i="1" dirty="0" err="1"/>
              <a:t>empty</a:t>
            </a:r>
            <a:r>
              <a:rPr lang="en-US" dirty="0"/>
              <a:t>(), </a:t>
            </a:r>
            <a:r>
              <a:rPr lang="en-US" dirty="0" err="1"/>
              <a:t>Optional.</a:t>
            </a:r>
            <a:r>
              <a:rPr lang="en-US" i="1" dirty="0" err="1"/>
              <a:t>empty</a:t>
            </a:r>
            <a:r>
              <a:rPr lang="en-US" dirty="0"/>
              <a:t>()));</a:t>
            </a:r>
          </a:p>
          <a:p>
            <a:pPr lvl="2"/>
            <a:r>
              <a:rPr lang="en-US" dirty="0" err="1"/>
              <a:t>devTools.addListener</a:t>
            </a:r>
            <a:r>
              <a:rPr lang="en-US" dirty="0"/>
              <a:t>(</a:t>
            </a:r>
            <a:r>
              <a:rPr lang="en-US" dirty="0" err="1"/>
              <a:t>Network.</a:t>
            </a:r>
            <a:r>
              <a:rPr lang="en-US" i="1" dirty="0" err="1"/>
              <a:t>responseReceived</a:t>
            </a:r>
            <a:r>
              <a:rPr lang="en-US" dirty="0"/>
              <a:t>()..)</a:t>
            </a:r>
          </a:p>
          <a:p>
            <a:pPr marL="0" indent="0">
              <a:buNone/>
            </a:pPr>
            <a:r>
              <a:rPr lang="en-US" b="1" dirty="0"/>
              <a:t>4- Blocking Unwanted Network Request Calls to Speed Up The Execution</a:t>
            </a:r>
          </a:p>
          <a:p>
            <a:pPr lvl="2"/>
            <a:r>
              <a:rPr lang="en-US" dirty="0" err="1"/>
              <a:t>devTools.send</a:t>
            </a:r>
            <a:r>
              <a:rPr lang="en-US" dirty="0"/>
              <a:t>(</a:t>
            </a:r>
            <a:r>
              <a:rPr lang="en-US" dirty="0" err="1"/>
              <a:t>Network.</a:t>
            </a:r>
            <a:r>
              <a:rPr lang="en-US" i="1" dirty="0" err="1"/>
              <a:t>enable</a:t>
            </a:r>
            <a:r>
              <a:rPr lang="en-US" dirty="0"/>
              <a:t>(</a:t>
            </a:r>
            <a:r>
              <a:rPr lang="en-US" dirty="0" err="1"/>
              <a:t>Optional.</a:t>
            </a:r>
            <a:r>
              <a:rPr lang="en-US" i="1" dirty="0" err="1"/>
              <a:t>empty</a:t>
            </a:r>
            <a:r>
              <a:rPr lang="en-US" dirty="0"/>
              <a:t>(), </a:t>
            </a:r>
            <a:r>
              <a:rPr lang="en-US" dirty="0" err="1"/>
              <a:t>Optional.</a:t>
            </a:r>
            <a:r>
              <a:rPr lang="en-US" i="1" dirty="0" err="1"/>
              <a:t>empty</a:t>
            </a:r>
            <a:r>
              <a:rPr lang="en-US" dirty="0"/>
              <a:t>(), </a:t>
            </a:r>
            <a:r>
              <a:rPr lang="en-US" dirty="0" err="1"/>
              <a:t>Optional.</a:t>
            </a:r>
            <a:r>
              <a:rPr lang="en-US" i="1" dirty="0" err="1"/>
              <a:t>empty</a:t>
            </a:r>
            <a:r>
              <a:rPr lang="en-US" dirty="0"/>
              <a:t>()));</a:t>
            </a:r>
            <a:endParaRPr lang="en-US" b="1" dirty="0"/>
          </a:p>
          <a:p>
            <a:pPr lvl="2"/>
            <a:r>
              <a:rPr lang="en-US" i="1" dirty="0" err="1"/>
              <a:t>devTools</a:t>
            </a:r>
            <a:r>
              <a:rPr lang="en-US" dirty="0" err="1"/>
              <a:t>.send</a:t>
            </a:r>
            <a:r>
              <a:rPr lang="en-US" dirty="0"/>
              <a:t>(</a:t>
            </a:r>
            <a:r>
              <a:rPr lang="en-US" dirty="0" err="1"/>
              <a:t>Network.</a:t>
            </a:r>
            <a:r>
              <a:rPr lang="en-US" i="1" dirty="0" err="1"/>
              <a:t>setBlockedURLs</a:t>
            </a:r>
            <a:r>
              <a:rPr lang="en-US" dirty="0"/>
              <a:t>(</a:t>
            </a:r>
            <a:r>
              <a:rPr lang="en-US" dirty="0" err="1"/>
              <a:t>ImmutableList.</a:t>
            </a:r>
            <a:r>
              <a:rPr lang="en-US" i="1" dirty="0" err="1"/>
              <a:t>of</a:t>
            </a:r>
            <a:r>
              <a:rPr lang="en-US" dirty="0"/>
              <a:t>("*.jpg", "*.</a:t>
            </a:r>
            <a:r>
              <a:rPr lang="en-US" dirty="0" err="1"/>
              <a:t>css</a:t>
            </a:r>
            <a:r>
              <a:rPr lang="en-US" dirty="0"/>
              <a:t>")));</a:t>
            </a:r>
          </a:p>
          <a:p>
            <a:pPr marL="0" indent="0">
              <a:buNone/>
            </a:pPr>
            <a:endParaRPr lang="en-US" dirty="0"/>
          </a:p>
          <a:p>
            <a:pPr marL="0" indent="0">
              <a:buNone/>
            </a:pPr>
            <a:endParaRPr lang="en-US" b="1" dirty="0"/>
          </a:p>
          <a:p>
            <a:pPr marL="457200" indent="-457200">
              <a:buFont typeface="+mj-lt"/>
              <a:buAutoNum type="arabicPeriod"/>
            </a:pPr>
            <a:endParaRPr lang="en-US" dirty="0"/>
          </a:p>
          <a:p>
            <a:pPr lvl="2"/>
            <a:endParaRPr lang="en-US" dirty="0"/>
          </a:p>
          <a:p>
            <a:pPr lvl="2"/>
            <a:endParaRPr lang="en-US" b="1" dirty="0"/>
          </a:p>
          <a:p>
            <a:pPr lvl="2"/>
            <a:endParaRPr lang="en-US" b="1" dirty="0"/>
          </a:p>
          <a:p>
            <a:pPr marL="457200" indent="-457200">
              <a:buFont typeface="+mj-lt"/>
              <a:buAutoNum type="arabicPeriod"/>
            </a:pPr>
            <a:endParaRPr lang="en-US" b="1" dirty="0"/>
          </a:p>
          <a:p>
            <a:pPr lvl="2"/>
            <a:endParaRPr lang="en-US" b="1" dirty="0"/>
          </a:p>
        </p:txBody>
      </p:sp>
    </p:spTree>
    <p:extLst>
      <p:ext uri="{BB962C8B-B14F-4D97-AF65-F5344CB8AC3E}">
        <p14:creationId xmlns:p14="http://schemas.microsoft.com/office/powerpoint/2010/main" val="1246462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{938D9FB3-0826-B94E-BBB7-81468C7B8DAD}tf10001070</Template>
  <TotalTime>4169</TotalTime>
  <Words>1603</Words>
  <Application>Microsoft Macintosh PowerPoint</Application>
  <PresentationFormat>Widescreen</PresentationFormat>
  <Paragraphs>128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Rockwell</vt:lpstr>
      <vt:lpstr>Rockwell Condensed</vt:lpstr>
      <vt:lpstr>Rockwell Extra Bold</vt:lpstr>
      <vt:lpstr>Wingdings</vt:lpstr>
      <vt:lpstr>Wood Type</vt:lpstr>
      <vt:lpstr>Selenium-4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new features</vt:lpstr>
      <vt:lpstr>Resources</vt:lpstr>
      <vt:lpstr>    THANK YOU         by muhammet altunbas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vs Cypress</dc:title>
  <dc:creator>muhammet altunbas</dc:creator>
  <cp:lastModifiedBy>muhammet altunbas</cp:lastModifiedBy>
  <cp:revision>120</cp:revision>
  <dcterms:created xsi:type="dcterms:W3CDTF">2022-02-06T19:33:54Z</dcterms:created>
  <dcterms:modified xsi:type="dcterms:W3CDTF">2022-03-17T14:01:46Z</dcterms:modified>
</cp:coreProperties>
</file>