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0DC197-9AB9-42A9-9671-C063C269BCB3}" v="48" dt="2024-03-19T19:51:36.179"/>
    <p1510:client id="{4E8E3A92-BA17-4E0B-861A-E149CB879F1E}" v="551" dt="2024-03-18T20:17:26.0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CA07B6-E464-4EE2-9BEE-A263BD75F49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3DE13A7-D1C9-4192-B4A2-AFE2631B023C}">
      <dgm:prSet/>
      <dgm:spPr/>
      <dgm:t>
        <a:bodyPr/>
        <a:lstStyle/>
        <a:p>
          <a:r>
            <a:rPr lang="tr-TR"/>
            <a:t>Bu çalışmada, ilişkisel ve ilişkisel olmayan veritabanı sistemlerinin performansı ve yönetim bilişim sistemleri açısından karşılaştırılması amaçlanmıştır. NoSQL teknolojisinin yükselişi ve son yıllardaki teknolojik ilerlemelerle birlikte bu alandaki çalışmaların önemi artmıştır. Literatür taramasında, özellikle NoSQL veritabanlarıyla ilgili yapılan çalışmalara değinilmiş ve farklı faktörlerin her bir veritabanının performansını nasıl etkilediği araştırılmıştır.</a:t>
          </a:r>
          <a:endParaRPr lang="en-US"/>
        </a:p>
      </dgm:t>
    </dgm:pt>
    <dgm:pt modelId="{7652B4B3-B576-478D-9099-94D297DB0D39}" type="parTrans" cxnId="{60FC872B-D5F9-4FB0-9FB0-5926F6D8A6DD}">
      <dgm:prSet/>
      <dgm:spPr/>
      <dgm:t>
        <a:bodyPr/>
        <a:lstStyle/>
        <a:p>
          <a:endParaRPr lang="en-US"/>
        </a:p>
      </dgm:t>
    </dgm:pt>
    <dgm:pt modelId="{5627419D-8710-467F-8FDA-0726F6E04BB7}" type="sibTrans" cxnId="{60FC872B-D5F9-4FB0-9FB0-5926F6D8A6DD}">
      <dgm:prSet/>
      <dgm:spPr/>
      <dgm:t>
        <a:bodyPr/>
        <a:lstStyle/>
        <a:p>
          <a:endParaRPr lang="en-US"/>
        </a:p>
      </dgm:t>
    </dgm:pt>
    <dgm:pt modelId="{1CCCA805-40F9-4946-ADCE-95136712E8AD}">
      <dgm:prSet/>
      <dgm:spPr/>
      <dgm:t>
        <a:bodyPr/>
        <a:lstStyle/>
        <a:p>
          <a:r>
            <a:rPr lang="tr-TR"/>
            <a:t>Performans karşılaştırmasında, MongoDB ve MySQL gibi popüler veritabanı yönetim sistemleri üzerinde testler yapılmıştır. Analizler, NoSQL ağırlıklı bir veritabanının büyük miktarda veri içeren çiftlerle daha etkili olduğunu, MongoDB'nin özellikle basit şeması ve veri çoğaltma konusundaki hızıyla öne çıktığını göstermiştir. Bu testlerde, MongoDB'nin özellikle karmaşık sorgular üzerinde MySQL'e göre daha iyi performans sergilediği görülmüştür.</a:t>
          </a:r>
          <a:endParaRPr lang="en-US"/>
        </a:p>
      </dgm:t>
    </dgm:pt>
    <dgm:pt modelId="{4A8937F1-89BC-4CED-A0B7-9AFB21BA1762}" type="parTrans" cxnId="{30249655-E8D6-40DB-BDEC-728CB71687C0}">
      <dgm:prSet/>
      <dgm:spPr/>
      <dgm:t>
        <a:bodyPr/>
        <a:lstStyle/>
        <a:p>
          <a:endParaRPr lang="en-US"/>
        </a:p>
      </dgm:t>
    </dgm:pt>
    <dgm:pt modelId="{F20692CC-5657-45FB-A794-3FBFAC6DD383}" type="sibTrans" cxnId="{30249655-E8D6-40DB-BDEC-728CB71687C0}">
      <dgm:prSet/>
      <dgm:spPr/>
      <dgm:t>
        <a:bodyPr/>
        <a:lstStyle/>
        <a:p>
          <a:endParaRPr lang="en-US"/>
        </a:p>
      </dgm:t>
    </dgm:pt>
    <dgm:pt modelId="{4E26D093-8174-4C87-BBF2-F9B975A12EB0}">
      <dgm:prSet/>
      <dgm:spPr/>
      <dgm:t>
        <a:bodyPr/>
        <a:lstStyle/>
        <a:p>
          <a:r>
            <a:rPr lang="tr-TR"/>
            <a:t>Ayrıca, yazma ve silme işlemleri üzerinde de testler yapılmış ve MongoDB'nin eklemeler sırasında MySQL'e göre belirgin bir performans avantajı sağladığı tespit edilmiştir. İşlemci ve işlemci çekirdeklerinin farklı yapılandırmaları üzerinde yapılan testlerle de veritabanlarının performansı değerlendirilmiş ve işletmelere hangi durumda hangi veritabanı yönetim sistemini tercih etmeleri konusunda fikir verilmiştir.</a:t>
          </a:r>
          <a:endParaRPr lang="en-US"/>
        </a:p>
      </dgm:t>
    </dgm:pt>
    <dgm:pt modelId="{607C25F5-5CB3-4E9D-8FD5-E19FDFBD4E79}" type="parTrans" cxnId="{C4D3044E-C6A5-4EBE-96DC-701B6E7EA6FA}">
      <dgm:prSet/>
      <dgm:spPr/>
      <dgm:t>
        <a:bodyPr/>
        <a:lstStyle/>
        <a:p>
          <a:endParaRPr lang="en-US"/>
        </a:p>
      </dgm:t>
    </dgm:pt>
    <dgm:pt modelId="{ACD31CBE-1D3C-4045-9334-BCA531FA7A8F}" type="sibTrans" cxnId="{C4D3044E-C6A5-4EBE-96DC-701B6E7EA6FA}">
      <dgm:prSet/>
      <dgm:spPr/>
      <dgm:t>
        <a:bodyPr/>
        <a:lstStyle/>
        <a:p>
          <a:endParaRPr lang="en-US"/>
        </a:p>
      </dgm:t>
    </dgm:pt>
    <dgm:pt modelId="{3CA3856F-0057-4112-87AA-67810B2CD3E0}">
      <dgm:prSet/>
      <dgm:spPr/>
      <dgm:t>
        <a:bodyPr/>
        <a:lstStyle/>
        <a:p>
          <a:r>
            <a:rPr lang="tr-TR"/>
            <a:t>Sonuç olarak, ilişkisel ve ilişkisel olmayan veritabanı yönetim sistemlerinin her ikisinin de avantaj ve dezavantajları olduğu görülmüştür. NoSQL veritabanlarının, özellikle hız, geliştirme zamanı ve ölçeklenebilirlik gibi özelliklerle performans açısından daha etkin sonuçlar sunduğu belirtilmiştir. Ancak, ilişkisel veritabanı sistemlerinin kullanıldığı uygulamaların NoSQL sistemlere taşınmasının bazı zorlukları olduğu da vurgulanmıştır.</a:t>
          </a:r>
          <a:endParaRPr lang="en-US"/>
        </a:p>
      </dgm:t>
    </dgm:pt>
    <dgm:pt modelId="{5FB5B0DE-020B-421D-B3B3-0383F55B2D40}" type="parTrans" cxnId="{311DF0F7-1333-4554-8A70-73DA42B72FA9}">
      <dgm:prSet/>
      <dgm:spPr/>
      <dgm:t>
        <a:bodyPr/>
        <a:lstStyle/>
        <a:p>
          <a:endParaRPr lang="en-US"/>
        </a:p>
      </dgm:t>
    </dgm:pt>
    <dgm:pt modelId="{A18A05C4-EB48-4403-B9F5-9EA3D5708E9F}" type="sibTrans" cxnId="{311DF0F7-1333-4554-8A70-73DA42B72FA9}">
      <dgm:prSet/>
      <dgm:spPr/>
      <dgm:t>
        <a:bodyPr/>
        <a:lstStyle/>
        <a:p>
          <a:endParaRPr lang="en-US"/>
        </a:p>
      </dgm:t>
    </dgm:pt>
    <dgm:pt modelId="{5A4B5ACD-E343-4426-99E8-8885A2100FB1}" type="pres">
      <dgm:prSet presAssocID="{87CA07B6-E464-4EE2-9BEE-A263BD75F495}" presName="linear" presStyleCnt="0">
        <dgm:presLayoutVars>
          <dgm:animLvl val="lvl"/>
          <dgm:resizeHandles val="exact"/>
        </dgm:presLayoutVars>
      </dgm:prSet>
      <dgm:spPr/>
    </dgm:pt>
    <dgm:pt modelId="{EA4BF447-AEFB-40C7-BCD6-9B57E30220CE}" type="pres">
      <dgm:prSet presAssocID="{03DE13A7-D1C9-4192-B4A2-AFE2631B023C}" presName="parentText" presStyleLbl="node1" presStyleIdx="0" presStyleCnt="4">
        <dgm:presLayoutVars>
          <dgm:chMax val="0"/>
          <dgm:bulletEnabled val="1"/>
        </dgm:presLayoutVars>
      </dgm:prSet>
      <dgm:spPr/>
    </dgm:pt>
    <dgm:pt modelId="{CD89A822-C303-4208-AF46-365E896A03EB}" type="pres">
      <dgm:prSet presAssocID="{5627419D-8710-467F-8FDA-0726F6E04BB7}" presName="spacer" presStyleCnt="0"/>
      <dgm:spPr/>
    </dgm:pt>
    <dgm:pt modelId="{C9B84A69-9A31-4373-B89F-1B9A3EC1ABFC}" type="pres">
      <dgm:prSet presAssocID="{1CCCA805-40F9-4946-ADCE-95136712E8AD}" presName="parentText" presStyleLbl="node1" presStyleIdx="1" presStyleCnt="4">
        <dgm:presLayoutVars>
          <dgm:chMax val="0"/>
          <dgm:bulletEnabled val="1"/>
        </dgm:presLayoutVars>
      </dgm:prSet>
      <dgm:spPr/>
    </dgm:pt>
    <dgm:pt modelId="{DCE93D1D-E08A-42DD-B0FB-843177F747C0}" type="pres">
      <dgm:prSet presAssocID="{F20692CC-5657-45FB-A794-3FBFAC6DD383}" presName="spacer" presStyleCnt="0"/>
      <dgm:spPr/>
    </dgm:pt>
    <dgm:pt modelId="{175D5990-CA86-4AA7-BC1F-7D03622BF199}" type="pres">
      <dgm:prSet presAssocID="{4E26D093-8174-4C87-BBF2-F9B975A12EB0}" presName="parentText" presStyleLbl="node1" presStyleIdx="2" presStyleCnt="4">
        <dgm:presLayoutVars>
          <dgm:chMax val="0"/>
          <dgm:bulletEnabled val="1"/>
        </dgm:presLayoutVars>
      </dgm:prSet>
      <dgm:spPr/>
    </dgm:pt>
    <dgm:pt modelId="{646C7C05-B47D-4A70-B3F8-375859E32D98}" type="pres">
      <dgm:prSet presAssocID="{ACD31CBE-1D3C-4045-9334-BCA531FA7A8F}" presName="spacer" presStyleCnt="0"/>
      <dgm:spPr/>
    </dgm:pt>
    <dgm:pt modelId="{B36844DA-79E3-4107-A8FF-D798B034A980}" type="pres">
      <dgm:prSet presAssocID="{3CA3856F-0057-4112-87AA-67810B2CD3E0}" presName="parentText" presStyleLbl="node1" presStyleIdx="3" presStyleCnt="4">
        <dgm:presLayoutVars>
          <dgm:chMax val="0"/>
          <dgm:bulletEnabled val="1"/>
        </dgm:presLayoutVars>
      </dgm:prSet>
      <dgm:spPr/>
    </dgm:pt>
  </dgm:ptLst>
  <dgm:cxnLst>
    <dgm:cxn modelId="{79D9311F-AB6B-4C7F-9C16-E1DCBFB7780D}" type="presOf" srcId="{03DE13A7-D1C9-4192-B4A2-AFE2631B023C}" destId="{EA4BF447-AEFB-40C7-BCD6-9B57E30220CE}" srcOrd="0" destOrd="0" presId="urn:microsoft.com/office/officeart/2005/8/layout/vList2"/>
    <dgm:cxn modelId="{60FC872B-D5F9-4FB0-9FB0-5926F6D8A6DD}" srcId="{87CA07B6-E464-4EE2-9BEE-A263BD75F495}" destId="{03DE13A7-D1C9-4192-B4A2-AFE2631B023C}" srcOrd="0" destOrd="0" parTransId="{7652B4B3-B576-478D-9099-94D297DB0D39}" sibTransId="{5627419D-8710-467F-8FDA-0726F6E04BB7}"/>
    <dgm:cxn modelId="{8E351C30-C695-4CF0-B0EB-16E48BE5E50B}" type="presOf" srcId="{1CCCA805-40F9-4946-ADCE-95136712E8AD}" destId="{C9B84A69-9A31-4373-B89F-1B9A3EC1ABFC}" srcOrd="0" destOrd="0" presId="urn:microsoft.com/office/officeart/2005/8/layout/vList2"/>
    <dgm:cxn modelId="{C4D3044E-C6A5-4EBE-96DC-701B6E7EA6FA}" srcId="{87CA07B6-E464-4EE2-9BEE-A263BD75F495}" destId="{4E26D093-8174-4C87-BBF2-F9B975A12EB0}" srcOrd="2" destOrd="0" parTransId="{607C25F5-5CB3-4E9D-8FD5-E19FDFBD4E79}" sibTransId="{ACD31CBE-1D3C-4045-9334-BCA531FA7A8F}"/>
    <dgm:cxn modelId="{30249655-E8D6-40DB-BDEC-728CB71687C0}" srcId="{87CA07B6-E464-4EE2-9BEE-A263BD75F495}" destId="{1CCCA805-40F9-4946-ADCE-95136712E8AD}" srcOrd="1" destOrd="0" parTransId="{4A8937F1-89BC-4CED-A0B7-9AFB21BA1762}" sibTransId="{F20692CC-5657-45FB-A794-3FBFAC6DD383}"/>
    <dgm:cxn modelId="{FB3B9981-80F4-4B28-9254-27E54956127D}" type="presOf" srcId="{4E26D093-8174-4C87-BBF2-F9B975A12EB0}" destId="{175D5990-CA86-4AA7-BC1F-7D03622BF199}" srcOrd="0" destOrd="0" presId="urn:microsoft.com/office/officeart/2005/8/layout/vList2"/>
    <dgm:cxn modelId="{E02D2CBF-246A-41A3-BEBC-6A742794115E}" type="presOf" srcId="{3CA3856F-0057-4112-87AA-67810B2CD3E0}" destId="{B36844DA-79E3-4107-A8FF-D798B034A980}" srcOrd="0" destOrd="0" presId="urn:microsoft.com/office/officeart/2005/8/layout/vList2"/>
    <dgm:cxn modelId="{612180D3-F667-4743-A636-BEBBC0FD2476}" type="presOf" srcId="{87CA07B6-E464-4EE2-9BEE-A263BD75F495}" destId="{5A4B5ACD-E343-4426-99E8-8885A2100FB1}" srcOrd="0" destOrd="0" presId="urn:microsoft.com/office/officeart/2005/8/layout/vList2"/>
    <dgm:cxn modelId="{311DF0F7-1333-4554-8A70-73DA42B72FA9}" srcId="{87CA07B6-E464-4EE2-9BEE-A263BD75F495}" destId="{3CA3856F-0057-4112-87AA-67810B2CD3E0}" srcOrd="3" destOrd="0" parTransId="{5FB5B0DE-020B-421D-B3B3-0383F55B2D40}" sibTransId="{A18A05C4-EB48-4403-B9F5-9EA3D5708E9F}"/>
    <dgm:cxn modelId="{860DBD70-8AA9-467C-A2FC-BDE2FFC1CCAE}" type="presParOf" srcId="{5A4B5ACD-E343-4426-99E8-8885A2100FB1}" destId="{EA4BF447-AEFB-40C7-BCD6-9B57E30220CE}" srcOrd="0" destOrd="0" presId="urn:microsoft.com/office/officeart/2005/8/layout/vList2"/>
    <dgm:cxn modelId="{F7263E49-F3CA-45A0-84DA-B24013CBBCCA}" type="presParOf" srcId="{5A4B5ACD-E343-4426-99E8-8885A2100FB1}" destId="{CD89A822-C303-4208-AF46-365E896A03EB}" srcOrd="1" destOrd="0" presId="urn:microsoft.com/office/officeart/2005/8/layout/vList2"/>
    <dgm:cxn modelId="{7390DD6B-3626-4F91-AE89-5CFC68A18D76}" type="presParOf" srcId="{5A4B5ACD-E343-4426-99E8-8885A2100FB1}" destId="{C9B84A69-9A31-4373-B89F-1B9A3EC1ABFC}" srcOrd="2" destOrd="0" presId="urn:microsoft.com/office/officeart/2005/8/layout/vList2"/>
    <dgm:cxn modelId="{FF866F14-577A-4EA4-A8DD-1B1CF8C870D2}" type="presParOf" srcId="{5A4B5ACD-E343-4426-99E8-8885A2100FB1}" destId="{DCE93D1D-E08A-42DD-B0FB-843177F747C0}" srcOrd="3" destOrd="0" presId="urn:microsoft.com/office/officeart/2005/8/layout/vList2"/>
    <dgm:cxn modelId="{2AD41CA6-DEB0-4EFA-987D-3082B43805A2}" type="presParOf" srcId="{5A4B5ACD-E343-4426-99E8-8885A2100FB1}" destId="{175D5990-CA86-4AA7-BC1F-7D03622BF199}" srcOrd="4" destOrd="0" presId="urn:microsoft.com/office/officeart/2005/8/layout/vList2"/>
    <dgm:cxn modelId="{3DE995B2-C9E5-4DF7-97C1-B733DF4F815B}" type="presParOf" srcId="{5A4B5ACD-E343-4426-99E8-8885A2100FB1}" destId="{646C7C05-B47D-4A70-B3F8-375859E32D98}" srcOrd="5" destOrd="0" presId="urn:microsoft.com/office/officeart/2005/8/layout/vList2"/>
    <dgm:cxn modelId="{4667E1B1-92F1-4817-9099-837659B4A3C6}" type="presParOf" srcId="{5A4B5ACD-E343-4426-99E8-8885A2100FB1}" destId="{B36844DA-79E3-4107-A8FF-D798B034A98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4BF447-AEFB-40C7-BCD6-9B57E30220CE}">
      <dsp:nvSpPr>
        <dsp:cNvPr id="0" name=""/>
        <dsp:cNvSpPr/>
      </dsp:nvSpPr>
      <dsp:spPr>
        <a:xfrm>
          <a:off x="0" y="115844"/>
          <a:ext cx="7227371" cy="10389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tr-TR" sz="1200" kern="1200"/>
            <a:t>Bu çalışmada, ilişkisel ve ilişkisel olmayan veritabanı sistemlerinin performansı ve yönetim bilişim sistemleri açısından karşılaştırılması amaçlanmıştır. NoSQL teknolojisinin yükselişi ve son yıllardaki teknolojik ilerlemelerle birlikte bu alandaki çalışmaların önemi artmıştır. Literatür taramasında, özellikle NoSQL veritabanlarıyla ilgili yapılan çalışmalara değinilmiş ve farklı faktörlerin her bir veritabanının performansını nasıl etkilediği araştırılmıştır.</a:t>
          </a:r>
          <a:endParaRPr lang="en-US" sz="1200" kern="1200"/>
        </a:p>
      </dsp:txBody>
      <dsp:txXfrm>
        <a:off x="50718" y="166562"/>
        <a:ext cx="7125935" cy="937523"/>
      </dsp:txXfrm>
    </dsp:sp>
    <dsp:sp modelId="{C9B84A69-9A31-4373-B89F-1B9A3EC1ABFC}">
      <dsp:nvSpPr>
        <dsp:cNvPr id="0" name=""/>
        <dsp:cNvSpPr/>
      </dsp:nvSpPr>
      <dsp:spPr>
        <a:xfrm>
          <a:off x="0" y="1189364"/>
          <a:ext cx="7227371" cy="10389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tr-TR" sz="1200" kern="1200"/>
            <a:t>Performans karşılaştırmasında, MongoDB ve MySQL gibi popüler veritabanı yönetim sistemleri üzerinde testler yapılmıştır. Analizler, NoSQL ağırlıklı bir veritabanının büyük miktarda veri içeren çiftlerle daha etkili olduğunu, MongoDB'nin özellikle basit şeması ve veri çoğaltma konusundaki hızıyla öne çıktığını göstermiştir. Bu testlerde, MongoDB'nin özellikle karmaşık sorgular üzerinde MySQL'e göre daha iyi performans sergilediği görülmüştür.</a:t>
          </a:r>
          <a:endParaRPr lang="en-US" sz="1200" kern="1200"/>
        </a:p>
      </dsp:txBody>
      <dsp:txXfrm>
        <a:off x="50718" y="1240082"/>
        <a:ext cx="7125935" cy="937523"/>
      </dsp:txXfrm>
    </dsp:sp>
    <dsp:sp modelId="{175D5990-CA86-4AA7-BC1F-7D03622BF199}">
      <dsp:nvSpPr>
        <dsp:cNvPr id="0" name=""/>
        <dsp:cNvSpPr/>
      </dsp:nvSpPr>
      <dsp:spPr>
        <a:xfrm>
          <a:off x="0" y="2262884"/>
          <a:ext cx="7227371" cy="10389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tr-TR" sz="1200" kern="1200"/>
            <a:t>Ayrıca, yazma ve silme işlemleri üzerinde de testler yapılmış ve MongoDB'nin eklemeler sırasında MySQL'e göre belirgin bir performans avantajı sağladığı tespit edilmiştir. İşlemci ve işlemci çekirdeklerinin farklı yapılandırmaları üzerinde yapılan testlerle de veritabanlarının performansı değerlendirilmiş ve işletmelere hangi durumda hangi veritabanı yönetim sistemini tercih etmeleri konusunda fikir verilmiştir.</a:t>
          </a:r>
          <a:endParaRPr lang="en-US" sz="1200" kern="1200"/>
        </a:p>
      </dsp:txBody>
      <dsp:txXfrm>
        <a:off x="50718" y="2313602"/>
        <a:ext cx="7125935" cy="937523"/>
      </dsp:txXfrm>
    </dsp:sp>
    <dsp:sp modelId="{B36844DA-79E3-4107-A8FF-D798B034A980}">
      <dsp:nvSpPr>
        <dsp:cNvPr id="0" name=""/>
        <dsp:cNvSpPr/>
      </dsp:nvSpPr>
      <dsp:spPr>
        <a:xfrm>
          <a:off x="0" y="3336404"/>
          <a:ext cx="7227371" cy="10389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tr-TR" sz="1200" kern="1200"/>
            <a:t>Sonuç olarak, ilişkisel ve ilişkisel olmayan veritabanı yönetim sistemlerinin her ikisinin de avantaj ve dezavantajları olduğu görülmüştür. NoSQL veritabanlarının, özellikle hız, geliştirme zamanı ve ölçeklenebilirlik gibi özelliklerle performans açısından daha etkin sonuçlar sunduğu belirtilmiştir. Ancak, ilişkisel veritabanı sistemlerinin kullanıldığı uygulamaların NoSQL sistemlere taşınmasının bazı zorlukları olduğu da vurgulanmıştır.</a:t>
          </a:r>
          <a:endParaRPr lang="en-US" sz="1200" kern="1200"/>
        </a:p>
      </dsp:txBody>
      <dsp:txXfrm>
        <a:off x="50718" y="3387122"/>
        <a:ext cx="7125935" cy="9375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19.03.2024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19.03.2024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19.03.2024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19.03.2024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19.03.2024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19.03.2024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19.03.2024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19.03.2024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19.03.2024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19.03.2024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19.03.2024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072480-10DA-4FB4-BEAE-2A1DEA90F248}" type="datetimeFigureOut">
              <a:rPr lang="tr-TR" smtClean="0"/>
              <a:t>19.03.2024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a:extLst>
              <a:ext uri="{FF2B5EF4-FFF2-40B4-BE49-F238E27FC236}">
                <a16:creationId xmlns:a16="http://schemas.microsoft.com/office/drawing/2014/main" id="{2B6822BD-0E31-BEC1-ABC1-B674801ED4E9}"/>
              </a:ext>
            </a:extLst>
          </p:cNvPr>
          <p:cNvPicPr>
            <a:picLocks noChangeAspect="1"/>
          </p:cNvPicPr>
          <p:nvPr/>
        </p:nvPicPr>
        <p:blipFill rotWithShape="1">
          <a:blip r:embed="rId2"/>
          <a:srcRect r="20689"/>
          <a:stretch/>
        </p:blipFill>
        <p:spPr>
          <a:xfrm>
            <a:off x="2522358" y="10"/>
            <a:ext cx="9669642" cy="6857990"/>
          </a:xfrm>
          <a:prstGeom prst="rect">
            <a:avLst/>
          </a:prstGeom>
        </p:spPr>
      </p:pic>
      <p:sp>
        <p:nvSpPr>
          <p:cNvPr id="26" name="Rectangle 25">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p:cNvSpPr>
            <a:spLocks noGrp="1"/>
          </p:cNvSpPr>
          <p:nvPr>
            <p:ph type="ctrTitle"/>
          </p:nvPr>
        </p:nvSpPr>
        <p:spPr>
          <a:xfrm>
            <a:off x="952228" y="743447"/>
            <a:ext cx="3973385" cy="3692028"/>
          </a:xfrm>
          <a:noFill/>
        </p:spPr>
        <p:txBody>
          <a:bodyPr>
            <a:normAutofit/>
          </a:bodyPr>
          <a:lstStyle/>
          <a:p>
            <a:pPr algn="l"/>
            <a:r>
              <a:rPr lang="tr-TR" sz="2900">
                <a:ea typeface="+mj-lt"/>
                <a:cs typeface="+mj-lt"/>
              </a:rPr>
              <a:t>İlişkisel ve İlişkisel Olmayan (NoSQL) Veri Tabanı Sistemleri Mimari Performansının Yönetim Bilişim Sistemleri Kapsamında İncelenmesi</a:t>
            </a:r>
            <a:endParaRPr lang="tr-TR" sz="2900"/>
          </a:p>
        </p:txBody>
      </p:sp>
      <p:sp>
        <p:nvSpPr>
          <p:cNvPr id="3" name="Alt Başlık 2"/>
          <p:cNvSpPr>
            <a:spLocks noGrp="1"/>
          </p:cNvSpPr>
          <p:nvPr>
            <p:ph type="subTitle" idx="1"/>
          </p:nvPr>
        </p:nvSpPr>
        <p:spPr>
          <a:xfrm>
            <a:off x="952229" y="4629234"/>
            <a:ext cx="3973386" cy="1485319"/>
          </a:xfrm>
          <a:noFill/>
        </p:spPr>
        <p:txBody>
          <a:bodyPr vert="horz" lIns="91440" tIns="45720" rIns="91440" bIns="45720" rtlCol="0" anchor="t">
            <a:normAutofit/>
          </a:bodyPr>
          <a:lstStyle/>
          <a:p>
            <a:pPr algn="l"/>
            <a:r>
              <a:rPr lang="tr-TR" b="1" dirty="0"/>
              <a:t>VERİ ORGANİZASYONU ÖDEV 1</a:t>
            </a: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0D72E9-C098-C1A3-C8D1-DBC1DD22263D}"/>
              </a:ext>
            </a:extLst>
          </p:cNvPr>
          <p:cNvSpPr>
            <a:spLocks noGrp="1"/>
          </p:cNvSpPr>
          <p:nvPr>
            <p:ph type="title"/>
          </p:nvPr>
        </p:nvSpPr>
        <p:spPr/>
        <p:txBody>
          <a:bodyPr>
            <a:normAutofit fontScale="90000"/>
          </a:bodyPr>
          <a:lstStyle/>
          <a:p>
            <a:r>
              <a:rPr lang="tr-TR" dirty="0">
                <a:ea typeface="+mj-lt"/>
                <a:cs typeface="+mj-lt"/>
              </a:rPr>
              <a:t>7. SONUÇ VE DEĞERLENDĠRME (RESULT AND EVALUATION) </a:t>
            </a:r>
          </a:p>
        </p:txBody>
      </p:sp>
      <p:sp>
        <p:nvSpPr>
          <p:cNvPr id="3" name="Resim Yer Tutucusu 2">
            <a:extLst>
              <a:ext uri="{FF2B5EF4-FFF2-40B4-BE49-F238E27FC236}">
                <a16:creationId xmlns:a16="http://schemas.microsoft.com/office/drawing/2014/main" id="{3833609B-4345-B368-582E-B0240B6D0B2F}"/>
              </a:ext>
            </a:extLst>
          </p:cNvPr>
          <p:cNvSpPr>
            <a:spLocks noGrp="1"/>
          </p:cNvSpPr>
          <p:nvPr>
            <p:ph type="pic" idx="1"/>
          </p:nvPr>
        </p:nvSpPr>
        <p:spPr>
          <a:xfrm>
            <a:off x="9085863" y="987425"/>
            <a:ext cx="2269525" cy="4873625"/>
          </a:xfrm>
        </p:spPr>
      </p:sp>
      <p:graphicFrame>
        <p:nvGraphicFramePr>
          <p:cNvPr id="6" name="Metin Yer Tutucusu 3">
            <a:extLst>
              <a:ext uri="{FF2B5EF4-FFF2-40B4-BE49-F238E27FC236}">
                <a16:creationId xmlns:a16="http://schemas.microsoft.com/office/drawing/2014/main" id="{E7BB56CD-878C-144F-8233-6F1EBEBED347}"/>
              </a:ext>
            </a:extLst>
          </p:cNvPr>
          <p:cNvGraphicFramePr/>
          <p:nvPr/>
        </p:nvGraphicFramePr>
        <p:xfrm>
          <a:off x="839788" y="2067697"/>
          <a:ext cx="7227371" cy="44912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929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C7CB2B-3294-A3D0-3E8A-FD366847071C}"/>
              </a:ext>
            </a:extLst>
          </p:cNvPr>
          <p:cNvSpPr>
            <a:spLocks noGrp="1"/>
          </p:cNvSpPr>
          <p:nvPr>
            <p:ph type="title"/>
          </p:nvPr>
        </p:nvSpPr>
        <p:spPr/>
        <p:txBody>
          <a:bodyPr/>
          <a:lstStyle/>
          <a:p>
            <a:endParaRPr lang="tr-TR"/>
          </a:p>
        </p:txBody>
      </p:sp>
      <p:sp>
        <p:nvSpPr>
          <p:cNvPr id="3" name="Resim Yer Tutucusu 2">
            <a:extLst>
              <a:ext uri="{FF2B5EF4-FFF2-40B4-BE49-F238E27FC236}">
                <a16:creationId xmlns:a16="http://schemas.microsoft.com/office/drawing/2014/main" id="{1B1C3C7F-C5A2-2055-60A2-11DE2F17CE3E}"/>
              </a:ext>
            </a:extLst>
          </p:cNvPr>
          <p:cNvSpPr>
            <a:spLocks noGrp="1"/>
          </p:cNvSpPr>
          <p:nvPr>
            <p:ph type="pic" idx="1"/>
          </p:nvPr>
        </p:nvSpPr>
        <p:spPr/>
      </p:sp>
      <p:sp>
        <p:nvSpPr>
          <p:cNvPr id="4" name="Metin Yer Tutucusu 3">
            <a:extLst>
              <a:ext uri="{FF2B5EF4-FFF2-40B4-BE49-F238E27FC236}">
                <a16:creationId xmlns:a16="http://schemas.microsoft.com/office/drawing/2014/main" id="{9BAB7B25-555C-C7C9-5A74-16FD5B35D53D}"/>
              </a:ext>
            </a:extLst>
          </p:cNvPr>
          <p:cNvSpPr>
            <a:spLocks noGrp="1"/>
          </p:cNvSpPr>
          <p:nvPr>
            <p:ph type="body" sz="half" idx="2"/>
          </p:nvPr>
        </p:nvSpPr>
        <p:spPr/>
        <p:txBody>
          <a:bodyPr/>
          <a:lstStyle/>
          <a:p>
            <a:endParaRPr lang="tr-TR"/>
          </a:p>
        </p:txBody>
      </p:sp>
    </p:spTree>
    <p:extLst>
      <p:ext uri="{BB962C8B-B14F-4D97-AF65-F5344CB8AC3E}">
        <p14:creationId xmlns:p14="http://schemas.microsoft.com/office/powerpoint/2010/main" val="3026887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42">
            <a:extLst>
              <a:ext uri="{FF2B5EF4-FFF2-40B4-BE49-F238E27FC236}">
                <a16:creationId xmlns:a16="http://schemas.microsoft.com/office/drawing/2014/main" id="{85ED3100-3941-4F9A-9FAB-4A7A9B4A0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a:extLst>
              <a:ext uri="{FF2B5EF4-FFF2-40B4-BE49-F238E27FC236}">
                <a16:creationId xmlns:a16="http://schemas.microsoft.com/office/drawing/2014/main" id="{8CBEFB3C-8BDC-4A1B-94A5-A6A24CBB6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5" name="Picture 24" descr="Borsa rakamları">
            <a:extLst>
              <a:ext uri="{FF2B5EF4-FFF2-40B4-BE49-F238E27FC236}">
                <a16:creationId xmlns:a16="http://schemas.microsoft.com/office/drawing/2014/main" id="{5AB9BB67-5C27-BFC1-6118-A4AE9B91E6EF}"/>
              </a:ext>
            </a:extLst>
          </p:cNvPr>
          <p:cNvPicPr>
            <a:picLocks noChangeAspect="1"/>
          </p:cNvPicPr>
          <p:nvPr/>
        </p:nvPicPr>
        <p:blipFill rotWithShape="1">
          <a:blip r:embed="rId2">
            <a:duotone>
              <a:schemeClr val="accent1">
                <a:shade val="45000"/>
                <a:satMod val="135000"/>
              </a:schemeClr>
              <a:prstClr val="white"/>
            </a:duotone>
            <a:alphaModFix amt="35000"/>
          </a:blip>
          <a:srcRect t="1390" b="14340"/>
          <a:stretch/>
        </p:blipFill>
        <p:spPr>
          <a:xfrm>
            <a:off x="20" y="10"/>
            <a:ext cx="12191981" cy="6857989"/>
          </a:xfrm>
          <a:prstGeom prst="rect">
            <a:avLst/>
          </a:prstGeom>
        </p:spPr>
      </p:pic>
      <p:sp>
        <p:nvSpPr>
          <p:cNvPr id="2" name="Başlık 1">
            <a:extLst>
              <a:ext uri="{FF2B5EF4-FFF2-40B4-BE49-F238E27FC236}">
                <a16:creationId xmlns:a16="http://schemas.microsoft.com/office/drawing/2014/main" id="{C5569601-459C-BDB9-4F21-15700BD775AE}"/>
              </a:ext>
            </a:extLst>
          </p:cNvPr>
          <p:cNvSpPr>
            <a:spLocks noGrp="1"/>
          </p:cNvSpPr>
          <p:nvPr>
            <p:ph type="title"/>
          </p:nvPr>
        </p:nvSpPr>
        <p:spPr>
          <a:xfrm>
            <a:off x="1188069" y="381935"/>
            <a:ext cx="5366040" cy="2344840"/>
          </a:xfrm>
        </p:spPr>
        <p:txBody>
          <a:bodyPr anchor="b">
            <a:normAutofit/>
          </a:bodyPr>
          <a:lstStyle/>
          <a:p>
            <a:r>
              <a:rPr lang="tr-TR" sz="8000">
                <a:solidFill>
                  <a:srgbClr val="FFFFFF"/>
                </a:solidFill>
              </a:rPr>
              <a:t>1.GİRİŞ</a:t>
            </a:r>
          </a:p>
        </p:txBody>
      </p:sp>
      <p:grpSp>
        <p:nvGrpSpPr>
          <p:cNvPr id="47" name="Group 46">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a:solidFill>
            <a:srgbClr val="FFFFFF"/>
          </a:solidFill>
        </p:grpSpPr>
        <p:sp>
          <p:nvSpPr>
            <p:cNvPr id="4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cxnSp>
        <p:nvCxnSpPr>
          <p:cNvPr id="52" name="Straight Connector 5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DAB0B45C-5468-145B-FA54-23411DA1D817}"/>
              </a:ext>
            </a:extLst>
          </p:cNvPr>
          <p:cNvSpPr>
            <a:spLocks noGrp="1"/>
          </p:cNvSpPr>
          <p:nvPr>
            <p:ph idx="1"/>
          </p:nvPr>
        </p:nvSpPr>
        <p:spPr>
          <a:xfrm>
            <a:off x="1188069" y="3175552"/>
            <a:ext cx="5366041" cy="2809114"/>
          </a:xfrm>
        </p:spPr>
        <p:txBody>
          <a:bodyPr vert="horz" lIns="91440" tIns="45720" rIns="91440" bIns="45720" rtlCol="0" anchor="t">
            <a:normAutofit/>
          </a:bodyPr>
          <a:lstStyle/>
          <a:p>
            <a:r>
              <a:rPr lang="tr-TR" sz="1700">
                <a:solidFill>
                  <a:srgbClr val="FFFFFF"/>
                </a:solidFill>
                <a:ea typeface="+mn-lt"/>
                <a:cs typeface="+mn-lt"/>
              </a:rPr>
              <a:t>Bilgisayar ve iletişim teknolojilerinde yaşanan hızlı gelişim her geçen gün daha fazla organizasyonu etkileyerek farklı çözümler üretmeye zorlamaktadır. Verinin büyüklüğü, miktarı ve karmaşıklığı gibi etkenlere bağlı olarak farklı veri modelleme, veri depolama ve sorgulama yöntemleri geliştirilmiştir. Performans ve esneklik özellikleri ile ilişkisel olmayan veri tabanı yönetim sistemleri (NoSQL) eBay ve Amazon gibi dünyaca ünlü şirketler tarafından tercih edilebilir hale gelmiştir.</a:t>
            </a:r>
            <a:endParaRPr lang="tr-TR" sz="1700">
              <a:solidFill>
                <a:srgbClr val="FFFFFF"/>
              </a:solidFill>
            </a:endParaRPr>
          </a:p>
        </p:txBody>
      </p:sp>
    </p:spTree>
    <p:extLst>
      <p:ext uri="{BB962C8B-B14F-4D97-AF65-F5344CB8AC3E}">
        <p14:creationId xmlns:p14="http://schemas.microsoft.com/office/powerpoint/2010/main" val="749609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Yer Tutucusu 4" descr="daire, diyagram, yazı tipi, çizgi içeren bir resim&#10;&#10;Açıklama otomatik olarak oluşturuldu">
            <a:extLst>
              <a:ext uri="{FF2B5EF4-FFF2-40B4-BE49-F238E27FC236}">
                <a16:creationId xmlns:a16="http://schemas.microsoft.com/office/drawing/2014/main" id="{5FBC2F80-81C3-C323-26C0-39341C63D9BA}"/>
              </a:ext>
            </a:extLst>
          </p:cNvPr>
          <p:cNvPicPr>
            <a:picLocks noGrp="1" noChangeAspect="1"/>
          </p:cNvPicPr>
          <p:nvPr>
            <p:ph type="pic" idx="1"/>
          </p:nvPr>
        </p:nvPicPr>
        <p:blipFill rotWithShape="1">
          <a:blip r:embed="rId2"/>
          <a:srcRect t="2745" b="3501"/>
          <a:stretch/>
        </p:blipFill>
        <p:spPr>
          <a:xfrm>
            <a:off x="2522356" y="10"/>
            <a:ext cx="9669642" cy="6857990"/>
          </a:xfrm>
          <a:prstGeom prst="rect">
            <a:avLst/>
          </a:prstGeom>
        </p:spPr>
      </p:pic>
      <p:sp>
        <p:nvSpPr>
          <p:cNvPr id="34" name="Rectangle 3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0FF7D591-C648-418B-FC8B-B101406BDFDC}"/>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a:t>2. BİLİŞİM SİSTEMLERİ VE YÖNETİMİ</a:t>
            </a:r>
          </a:p>
        </p:txBody>
      </p:sp>
      <p:sp>
        <p:nvSpPr>
          <p:cNvPr id="4" name="Metin Yer Tutucusu 3">
            <a:extLst>
              <a:ext uri="{FF2B5EF4-FFF2-40B4-BE49-F238E27FC236}">
                <a16:creationId xmlns:a16="http://schemas.microsoft.com/office/drawing/2014/main" id="{1824DFF5-BD61-BAC6-A712-118B0382610C}"/>
              </a:ext>
            </a:extLst>
          </p:cNvPr>
          <p:cNvSpPr>
            <a:spLocks noGrp="1"/>
          </p:cNvSpPr>
          <p:nvPr>
            <p:ph type="body" sz="half" idx="2"/>
          </p:nvPr>
        </p:nvSpPr>
        <p:spPr>
          <a:xfrm>
            <a:off x="838200" y="2434201"/>
            <a:ext cx="3822189" cy="3742762"/>
          </a:xfrm>
        </p:spPr>
        <p:txBody>
          <a:bodyPr vert="horz" lIns="91440" tIns="45720" rIns="91440" bIns="45720" rtlCol="0">
            <a:normAutofit/>
          </a:bodyPr>
          <a:lstStyle/>
          <a:p>
            <a:pPr indent="-228600">
              <a:buFont typeface="Arial" panose="020B0604020202020204" pitchFamily="34" charset="0"/>
              <a:buChar char="•"/>
            </a:pPr>
            <a:r>
              <a:rPr lang="en-US" sz="2000"/>
              <a:t>Bilişim sistemlerinde üç aktivite bilgiyi üretmek için gereklidir. BUNLAR: girdi, işlem ve çıktıdır. Girdi, organizasyonun içinden veya dış çevresinden, ham bilgileri (veriyi) toplamaktır. İşlem, bu ham veriyi daha anlamlı biçime çevirir. Çıktı, işlenmiş bilgiyi (enformasyon), insanlara veya kullanılacak olan aktivitelere aktarır.</a:t>
            </a:r>
          </a:p>
        </p:txBody>
      </p:sp>
    </p:spTree>
    <p:extLst>
      <p:ext uri="{BB962C8B-B14F-4D97-AF65-F5344CB8AC3E}">
        <p14:creationId xmlns:p14="http://schemas.microsoft.com/office/powerpoint/2010/main" val="2742478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1618295-2913-77C8-E2CE-ED7E1D0CBE3B}"/>
              </a:ext>
            </a:extLst>
          </p:cNvPr>
          <p:cNvSpPr>
            <a:spLocks noGrp="1"/>
          </p:cNvSpPr>
          <p:nvPr>
            <p:ph type="title"/>
          </p:nvPr>
        </p:nvSpPr>
        <p:spPr>
          <a:xfrm>
            <a:off x="838199" y="548464"/>
            <a:ext cx="3807187" cy="2228074"/>
          </a:xfrm>
        </p:spPr>
        <p:txBody>
          <a:bodyPr vert="horz" lIns="91440" tIns="45720" rIns="91440" bIns="45720" rtlCol="0" anchor="ctr">
            <a:normAutofit/>
          </a:bodyPr>
          <a:lstStyle/>
          <a:p>
            <a:r>
              <a:rPr lang="en-US" sz="3700"/>
              <a:t>3. VERi TABANI VE VERİ TABANI YÖNETİM SİSTEMLERİ</a:t>
            </a:r>
          </a:p>
        </p:txBody>
      </p:sp>
      <p:sp>
        <p:nvSpPr>
          <p:cNvPr id="4" name="Metin Yer Tutucusu 3">
            <a:extLst>
              <a:ext uri="{FF2B5EF4-FFF2-40B4-BE49-F238E27FC236}">
                <a16:creationId xmlns:a16="http://schemas.microsoft.com/office/drawing/2014/main" id="{787010CB-6703-EF4D-6E92-C743AA1A826B}"/>
              </a:ext>
            </a:extLst>
          </p:cNvPr>
          <p:cNvSpPr>
            <a:spLocks noGrp="1"/>
          </p:cNvSpPr>
          <p:nvPr>
            <p:ph type="body" sz="half" idx="2"/>
          </p:nvPr>
        </p:nvSpPr>
        <p:spPr>
          <a:xfrm>
            <a:off x="838201" y="2962279"/>
            <a:ext cx="3799425" cy="3143241"/>
          </a:xfrm>
        </p:spPr>
        <p:txBody>
          <a:bodyPr vert="horz" lIns="91440" tIns="45720" rIns="91440" bIns="45720" rtlCol="0">
            <a:normAutofit/>
          </a:bodyPr>
          <a:lstStyle/>
          <a:p>
            <a:pPr indent="-228600">
              <a:buFont typeface="Arial" panose="020B0604020202020204" pitchFamily="34" charset="0"/>
              <a:buChar char="•"/>
            </a:pPr>
            <a:r>
              <a:rPr lang="en-US" sz="1700"/>
              <a:t>Veri tabanı genel tanımıyla, kullanım amacına uygun olarak düzenlenmiş verilerdir. Veri tabanı yönetim sistemleri, verilere aynı anda birden çok bağlantı sağlayabilme özelliği sağlar. Bu sistemler, veri tabanı yönetiminin bir parçası olarak, verinin nasıl depolanacağı, kullanılacağı ve erişileceğini mantıksal olarak yönlendiren bir sistemidir. Veri tabanı, VTYS ve uygulama programlarını ile kullanıcı ara yüzlerini içeren yapıya “veri tabanı sistemi" denir.</a:t>
            </a:r>
          </a:p>
        </p:txBody>
      </p:sp>
      <p:pic>
        <p:nvPicPr>
          <p:cNvPr id="5" name="İçerik Yer Tutucusu 4" descr="metin, ekran görüntüsü, diyagram, çizgi içeren bir resim&#10;&#10;Açıklama otomatik olarak oluşturuldu">
            <a:extLst>
              <a:ext uri="{FF2B5EF4-FFF2-40B4-BE49-F238E27FC236}">
                <a16:creationId xmlns:a16="http://schemas.microsoft.com/office/drawing/2014/main" id="{C22150BD-608D-F5FA-2DB6-AECC156BE0CA}"/>
              </a:ext>
            </a:extLst>
          </p:cNvPr>
          <p:cNvPicPr>
            <a:picLocks noGrp="1" noChangeAspect="1"/>
          </p:cNvPicPr>
          <p:nvPr>
            <p:ph idx="1"/>
          </p:nvPr>
        </p:nvPicPr>
        <p:blipFill rotWithShape="1">
          <a:blip r:embed="rId2"/>
          <a:srcRect t="3522" r="-2" b="-2"/>
          <a:stretch/>
        </p:blipFill>
        <p:spPr>
          <a:xfrm>
            <a:off x="5010386" y="10"/>
            <a:ext cx="7181613" cy="6857990"/>
          </a:xfrm>
          <a:prstGeom prst="rect">
            <a:avLst/>
          </a:prstGeom>
          <a:effectLst/>
        </p:spPr>
      </p:pic>
    </p:spTree>
    <p:extLst>
      <p:ext uri="{BB962C8B-B14F-4D97-AF65-F5344CB8AC3E}">
        <p14:creationId xmlns:p14="http://schemas.microsoft.com/office/powerpoint/2010/main" val="1588631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85ED3100-3941-4F9A-9FAB-4A7A9B4A0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a:extLst>
              <a:ext uri="{FF2B5EF4-FFF2-40B4-BE49-F238E27FC236}">
                <a16:creationId xmlns:a16="http://schemas.microsoft.com/office/drawing/2014/main" id="{8CBEFB3C-8BDC-4A1B-94A5-A6A24CBB6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8" name="Picture 4" descr="Siyah çizgilerle bağlı olan küplerin üst görünümü">
            <a:extLst>
              <a:ext uri="{FF2B5EF4-FFF2-40B4-BE49-F238E27FC236}">
                <a16:creationId xmlns:a16="http://schemas.microsoft.com/office/drawing/2014/main" id="{D9ACE0A9-481A-617C-84D4-28C867A9177F}"/>
              </a:ext>
            </a:extLst>
          </p:cNvPr>
          <p:cNvPicPr>
            <a:picLocks noChangeAspect="1"/>
          </p:cNvPicPr>
          <p:nvPr/>
        </p:nvPicPr>
        <p:blipFill rotWithShape="1">
          <a:blip r:embed="rId2">
            <a:duotone>
              <a:schemeClr val="accent1">
                <a:shade val="45000"/>
                <a:satMod val="135000"/>
              </a:schemeClr>
              <a:prstClr val="white"/>
            </a:duotone>
            <a:alphaModFix amt="35000"/>
          </a:blip>
          <a:srcRect t="14721" b="10279"/>
          <a:stretch/>
        </p:blipFill>
        <p:spPr>
          <a:xfrm>
            <a:off x="20" y="10"/>
            <a:ext cx="12191981" cy="6857989"/>
          </a:xfrm>
          <a:prstGeom prst="rect">
            <a:avLst/>
          </a:prstGeom>
        </p:spPr>
      </p:pic>
      <p:grpSp>
        <p:nvGrpSpPr>
          <p:cNvPr id="25" name="Group 24">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a:solidFill>
            <a:srgbClr val="FFFFFF"/>
          </a:solidFill>
        </p:grpSpPr>
        <p:sp>
          <p:nvSpPr>
            <p:cNvPr id="2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cxnSp>
        <p:nvCxnSpPr>
          <p:cNvPr id="30" name="Straight Connector 2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C7352808-BFC5-71C2-B325-52F4722FEF85}"/>
              </a:ext>
            </a:extLst>
          </p:cNvPr>
          <p:cNvSpPr>
            <a:spLocks noGrp="1"/>
          </p:cNvSpPr>
          <p:nvPr>
            <p:ph idx="1"/>
          </p:nvPr>
        </p:nvSpPr>
        <p:spPr>
          <a:xfrm>
            <a:off x="1188069" y="3175552"/>
            <a:ext cx="5366041" cy="2809114"/>
          </a:xfrm>
        </p:spPr>
        <p:txBody>
          <a:bodyPr vert="horz" lIns="91440" tIns="45720" rIns="91440" bIns="45720" rtlCol="0" anchor="t">
            <a:normAutofit/>
          </a:bodyPr>
          <a:lstStyle/>
          <a:p>
            <a:pPr marL="0" indent="0">
              <a:buNone/>
            </a:pPr>
            <a:r>
              <a:rPr lang="tr-TR" sz="1300" b="1">
                <a:solidFill>
                  <a:srgbClr val="FFFFFF"/>
                </a:solidFill>
                <a:ea typeface="+mn-lt"/>
                <a:cs typeface="+mn-lt"/>
              </a:rPr>
              <a:t>Veri tabanı modellerini sekiz kategoriye ayırabiliriz: </a:t>
            </a:r>
            <a:endParaRPr lang="tr-TR" sz="1300">
              <a:solidFill>
                <a:srgbClr val="FFFFFF"/>
              </a:solidFill>
            </a:endParaRPr>
          </a:p>
          <a:p>
            <a:r>
              <a:rPr lang="tr-TR" sz="1300">
                <a:solidFill>
                  <a:srgbClr val="FFFFFF"/>
                </a:solidFill>
                <a:ea typeface="+mn-lt"/>
                <a:cs typeface="+mn-lt"/>
              </a:rPr>
              <a:t>Düz model veya tablo Modeli</a:t>
            </a:r>
          </a:p>
          <a:p>
            <a:r>
              <a:rPr lang="tr-TR" sz="1300">
                <a:solidFill>
                  <a:srgbClr val="FFFFFF"/>
                </a:solidFill>
                <a:ea typeface="+mn-lt"/>
                <a:cs typeface="+mn-lt"/>
              </a:rPr>
              <a:t>Hiyerarşik Veri Modeli</a:t>
            </a:r>
          </a:p>
          <a:p>
            <a:r>
              <a:rPr lang="tr-TR" sz="1300">
                <a:solidFill>
                  <a:srgbClr val="FFFFFF"/>
                </a:solidFill>
                <a:ea typeface="+mn-lt"/>
                <a:cs typeface="+mn-lt"/>
              </a:rPr>
              <a:t>Ağ veri Modeli</a:t>
            </a:r>
          </a:p>
          <a:p>
            <a:r>
              <a:rPr lang="tr-TR" sz="1300">
                <a:solidFill>
                  <a:srgbClr val="FFFFFF"/>
                </a:solidFill>
                <a:ea typeface="+mn-lt"/>
                <a:cs typeface="+mn-lt"/>
              </a:rPr>
              <a:t>İlişkisel Veri Modeli</a:t>
            </a:r>
            <a:endParaRPr lang="tr-TR" sz="1300">
              <a:solidFill>
                <a:srgbClr val="FFFFFF"/>
              </a:solidFill>
            </a:endParaRPr>
          </a:p>
          <a:p>
            <a:r>
              <a:rPr lang="tr-TR" sz="1300">
                <a:solidFill>
                  <a:srgbClr val="FFFFFF"/>
                </a:solidFill>
                <a:ea typeface="+mn-lt"/>
                <a:cs typeface="+mn-lt"/>
              </a:rPr>
              <a:t>Nesne Yönelimli Veri Modeli</a:t>
            </a:r>
            <a:endParaRPr lang="tr-TR" sz="1300">
              <a:solidFill>
                <a:srgbClr val="FFFFFF"/>
              </a:solidFill>
            </a:endParaRPr>
          </a:p>
          <a:p>
            <a:r>
              <a:rPr lang="tr-TR" sz="1300">
                <a:solidFill>
                  <a:srgbClr val="FFFFFF"/>
                </a:solidFill>
                <a:ea typeface="+mn-lt"/>
                <a:cs typeface="+mn-lt"/>
              </a:rPr>
              <a:t>Nesne İlişkisel Veri Modeli</a:t>
            </a:r>
            <a:endParaRPr lang="tr-TR" sz="1300">
              <a:solidFill>
                <a:srgbClr val="FFFFFF"/>
              </a:solidFill>
            </a:endParaRPr>
          </a:p>
          <a:p>
            <a:r>
              <a:rPr lang="tr-TR" sz="1300">
                <a:solidFill>
                  <a:srgbClr val="FFFFFF"/>
                </a:solidFill>
                <a:ea typeface="+mn-lt"/>
                <a:cs typeface="+mn-lt"/>
              </a:rPr>
              <a:t>Çoklu Ortam Veri Modeli</a:t>
            </a:r>
            <a:endParaRPr lang="tr-TR" sz="1300">
              <a:solidFill>
                <a:srgbClr val="FFFFFF"/>
              </a:solidFill>
            </a:endParaRPr>
          </a:p>
          <a:p>
            <a:r>
              <a:rPr lang="tr-TR" sz="1300">
                <a:solidFill>
                  <a:srgbClr val="FFFFFF"/>
                </a:solidFill>
                <a:ea typeface="+mn-lt"/>
                <a:cs typeface="+mn-lt"/>
              </a:rPr>
              <a:t>Dağıtık Veri Modeli</a:t>
            </a:r>
            <a:endParaRPr lang="tr-TR" sz="1300">
              <a:solidFill>
                <a:srgbClr val="FFFFFF"/>
              </a:solidFill>
            </a:endParaRPr>
          </a:p>
          <a:p>
            <a:endParaRPr lang="tr-TR" sz="1300">
              <a:solidFill>
                <a:srgbClr val="FFFFFF"/>
              </a:solidFill>
            </a:endParaRPr>
          </a:p>
          <a:p>
            <a:endParaRPr lang="tr-TR" sz="1300">
              <a:solidFill>
                <a:srgbClr val="FFFFFF"/>
              </a:solidFill>
            </a:endParaRPr>
          </a:p>
          <a:p>
            <a:endParaRPr lang="tr-TR" sz="1300">
              <a:solidFill>
                <a:srgbClr val="FFFFFF"/>
              </a:solidFill>
            </a:endParaRPr>
          </a:p>
        </p:txBody>
      </p:sp>
    </p:spTree>
    <p:extLst>
      <p:ext uri="{BB962C8B-B14F-4D97-AF65-F5344CB8AC3E}">
        <p14:creationId xmlns:p14="http://schemas.microsoft.com/office/powerpoint/2010/main" val="1229334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CEAAF5B-FB82-5817-9331-6C8BFBDFEB13}"/>
              </a:ext>
            </a:extLst>
          </p:cNvPr>
          <p:cNvSpPr>
            <a:spLocks noGrp="1"/>
          </p:cNvSpPr>
          <p:nvPr>
            <p:ph type="title"/>
          </p:nvPr>
        </p:nvSpPr>
        <p:spPr>
          <a:xfrm>
            <a:off x="836679" y="723898"/>
            <a:ext cx="6002110" cy="1495425"/>
          </a:xfrm>
        </p:spPr>
        <p:txBody>
          <a:bodyPr vert="horz" lIns="91440" tIns="45720" rIns="91440" bIns="45720" rtlCol="0" anchor="ctr">
            <a:normAutofit/>
          </a:bodyPr>
          <a:lstStyle/>
          <a:p>
            <a:r>
              <a:rPr lang="en-US" sz="4000"/>
              <a:t>4. VERİ TABANI TASARIMI</a:t>
            </a:r>
          </a:p>
        </p:txBody>
      </p:sp>
      <p:sp>
        <p:nvSpPr>
          <p:cNvPr id="4" name="Metin Yer Tutucusu 3">
            <a:extLst>
              <a:ext uri="{FF2B5EF4-FFF2-40B4-BE49-F238E27FC236}">
                <a16:creationId xmlns:a16="http://schemas.microsoft.com/office/drawing/2014/main" id="{05779FDB-5116-9DB4-EE82-236AAE3199F6}"/>
              </a:ext>
            </a:extLst>
          </p:cNvPr>
          <p:cNvSpPr>
            <a:spLocks noGrp="1"/>
          </p:cNvSpPr>
          <p:nvPr>
            <p:ph type="body" sz="half" idx="2"/>
          </p:nvPr>
        </p:nvSpPr>
        <p:spPr>
          <a:xfrm>
            <a:off x="836680" y="2405067"/>
            <a:ext cx="6002110" cy="3729034"/>
          </a:xfrm>
        </p:spPr>
        <p:txBody>
          <a:bodyPr vert="horz" lIns="91440" tIns="45720" rIns="91440" bIns="45720" rtlCol="0">
            <a:normAutofit/>
          </a:bodyPr>
          <a:lstStyle/>
          <a:p>
            <a:pPr indent="-228600">
              <a:buFont typeface="Arial" panose="020B0604020202020204" pitchFamily="34" charset="0"/>
              <a:buChar char="•"/>
            </a:pPr>
            <a:r>
              <a:rPr lang="en-US" sz="1700"/>
              <a:t>Veri tabanı tasarımında; gerçeğin, gereksinim ve beklentiler çerçevesinde modellenerek veri tabanına aktarılması gerekir. Veri tabanı tasarımında ilk olarak, olası veri tabanı kullanıcı gereksinimlerinin belirlenmesi gerekir. Kavramsal tasarımda, gereksinimlere göre kavramsal şema belirlenir. Kavramsal şema tanımlamada, kavramsal ya da mantıksal veri modelleri kullanılabilir. Kavramsal veri modelleri oldukça yüksek düzeyli olduklarından, kavramsal bir veri modelinde tanımlı bir şema genellikle doğrudan gerçekleştirilemez. Fiziksel tasarım aşamasında, verinin en yüksek verim için, veri tabanında fiziksel olarak nasıl organize edilmesi gerektiği belirlenir. Sonuç, iç şemadır. İç şema tanımlamada, genellikle veri yapıları olarak bilinen, fiziksel veri modelleri kullanılır. İç şema, yazılım ve donanıma bağımlıdır.</a:t>
            </a:r>
          </a:p>
          <a:p>
            <a:pPr indent="-228600">
              <a:buFont typeface="Arial" panose="020B0604020202020204" pitchFamily="34" charset="0"/>
              <a:buChar char="•"/>
            </a:pPr>
            <a:endParaRPr lang="en-US" sz="1700"/>
          </a:p>
        </p:txBody>
      </p:sp>
      <p:pic>
        <p:nvPicPr>
          <p:cNvPr id="5" name="Resim Yer Tutucusu 4" descr="metin, ekran görüntüsü, yazı tipi, sayı, numara içeren bir resim&#10;&#10;Açıklama otomatik olarak oluşturuldu">
            <a:extLst>
              <a:ext uri="{FF2B5EF4-FFF2-40B4-BE49-F238E27FC236}">
                <a16:creationId xmlns:a16="http://schemas.microsoft.com/office/drawing/2014/main" id="{AFF47D81-CA6E-B761-843C-13BFA8E62789}"/>
              </a:ext>
            </a:extLst>
          </p:cNvPr>
          <p:cNvPicPr>
            <a:picLocks noGrp="1" noChangeAspect="1"/>
          </p:cNvPicPr>
          <p:nvPr>
            <p:ph type="pic" idx="1"/>
          </p:nvPr>
        </p:nvPicPr>
        <p:blipFill rotWithShape="1">
          <a:blip r:embed="rId2"/>
          <a:srcRect l="11930" r="11864" b="-2"/>
          <a:stretch/>
        </p:blipFill>
        <p:spPr>
          <a:xfrm>
            <a:off x="7199440" y="10"/>
            <a:ext cx="4992560" cy="6857990"/>
          </a:xfrm>
          <a:prstGeom prst="rect">
            <a:avLst/>
          </a:prstGeom>
          <a:effectLst/>
        </p:spPr>
      </p:pic>
    </p:spTree>
    <p:extLst>
      <p:ext uri="{BB962C8B-B14F-4D97-AF65-F5344CB8AC3E}">
        <p14:creationId xmlns:p14="http://schemas.microsoft.com/office/powerpoint/2010/main" val="2508026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D94DBF92-3BBC-B556-006F-4477558AB4BD}"/>
              </a:ext>
            </a:extLst>
          </p:cNvPr>
          <p:cNvSpPr>
            <a:spLocks noGrp="1"/>
          </p:cNvSpPr>
          <p:nvPr>
            <p:ph type="title"/>
          </p:nvPr>
        </p:nvSpPr>
        <p:spPr>
          <a:xfrm>
            <a:off x="826396" y="586855"/>
            <a:ext cx="4230100" cy="3387497"/>
          </a:xfrm>
        </p:spPr>
        <p:txBody>
          <a:bodyPr anchor="b">
            <a:normAutofit/>
          </a:bodyPr>
          <a:lstStyle/>
          <a:p>
            <a:pPr algn="r"/>
            <a:r>
              <a:rPr lang="tr-TR" sz="4000">
                <a:solidFill>
                  <a:srgbClr val="FFFFFF"/>
                </a:solidFill>
                <a:ea typeface="+mj-lt"/>
                <a:cs typeface="+mj-lt"/>
              </a:rPr>
              <a:t>5. İLİŞKİSEL VE İLİŞKİSEL OLMAYAN (NoSQL) VERİ TABANI SİSTEMLERİ</a:t>
            </a:r>
            <a:endParaRPr lang="tr-TR" sz="4000">
              <a:solidFill>
                <a:srgbClr val="FFFFFF"/>
              </a:solidFill>
            </a:endParaRPr>
          </a:p>
        </p:txBody>
      </p:sp>
      <p:sp>
        <p:nvSpPr>
          <p:cNvPr id="3" name="İçerik Yer Tutucusu 2">
            <a:extLst>
              <a:ext uri="{FF2B5EF4-FFF2-40B4-BE49-F238E27FC236}">
                <a16:creationId xmlns:a16="http://schemas.microsoft.com/office/drawing/2014/main" id="{E53BD0FA-72AD-6B53-96F6-CFFA82212905}"/>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tr-TR" sz="2000">
                <a:ea typeface="+mn-lt"/>
                <a:cs typeface="+mn-lt"/>
              </a:rPr>
              <a:t>Günümüzde en yaygın kullanılan veri tabanı sistemlerinden biridir. Satır ve sütunların meydana getirdiği tablolardan oluşur. Dolayısıyla bir veri tabanında ilişkiden söz edebilmek için en az iki tablonun yer alması ve bu iki tablodaki verilerin birbiri ile bir şekilde ilişkilendiriliyor olması gerekir.</a:t>
            </a:r>
          </a:p>
          <a:p>
            <a:r>
              <a:rPr lang="tr-TR" sz="2000">
                <a:ea typeface="+mn-lt"/>
                <a:cs typeface="+mn-lt"/>
              </a:rPr>
              <a:t>ACID; klasik ilişkisel veri tabanı sistemlerinde sağlanan temel özellikler:</a:t>
            </a:r>
          </a:p>
          <a:p>
            <a:pPr marL="0" indent="0">
              <a:buNone/>
            </a:pPr>
            <a:r>
              <a:rPr lang="tr-TR" sz="2000">
                <a:ea typeface="+mn-lt"/>
                <a:cs typeface="+mn-lt"/>
              </a:rPr>
              <a:t>     Bölünmezlik (Atomicity) </a:t>
            </a:r>
          </a:p>
          <a:p>
            <a:pPr marL="0" indent="0">
              <a:buNone/>
            </a:pPr>
            <a:r>
              <a:rPr lang="tr-TR" sz="2000">
                <a:ea typeface="+mn-lt"/>
                <a:cs typeface="+mn-lt"/>
              </a:rPr>
              <a:t>     Tutarlılık (Consistency)</a:t>
            </a:r>
          </a:p>
          <a:p>
            <a:pPr marL="0" indent="0">
              <a:buNone/>
            </a:pPr>
            <a:r>
              <a:rPr lang="tr-TR" sz="2000">
                <a:ea typeface="+mn-lt"/>
                <a:cs typeface="+mn-lt"/>
              </a:rPr>
              <a:t>     İzolasyon (Isolation)</a:t>
            </a:r>
          </a:p>
          <a:p>
            <a:pPr marL="0" indent="0">
              <a:buNone/>
            </a:pPr>
            <a:r>
              <a:rPr lang="tr-TR" sz="2000">
                <a:ea typeface="+mn-lt"/>
                <a:cs typeface="+mn-lt"/>
              </a:rPr>
              <a:t>     Dayanıklılık (Durability) </a:t>
            </a:r>
            <a:endParaRPr lang="tr-TR" sz="2000"/>
          </a:p>
        </p:txBody>
      </p:sp>
    </p:spTree>
    <p:extLst>
      <p:ext uri="{BB962C8B-B14F-4D97-AF65-F5344CB8AC3E}">
        <p14:creationId xmlns:p14="http://schemas.microsoft.com/office/powerpoint/2010/main" val="4293723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0C0C6197-CCAD-8B8E-A872-71731E634E36}"/>
              </a:ext>
            </a:extLst>
          </p:cNvPr>
          <p:cNvSpPr>
            <a:spLocks noGrp="1"/>
          </p:cNvSpPr>
          <p:nvPr>
            <p:ph type="title"/>
          </p:nvPr>
        </p:nvSpPr>
        <p:spPr>
          <a:xfrm>
            <a:off x="761802" y="762001"/>
            <a:ext cx="4080362" cy="1708242"/>
          </a:xfrm>
        </p:spPr>
        <p:txBody>
          <a:bodyPr anchor="ctr">
            <a:normAutofit/>
          </a:bodyPr>
          <a:lstStyle/>
          <a:p>
            <a:r>
              <a:rPr lang="tr-TR" sz="3700">
                <a:ea typeface="+mj-lt"/>
                <a:cs typeface="+mj-lt"/>
              </a:rPr>
              <a:t>5.2 İlişkisel Olmayan (NoSQL) Veri Tabanı</a:t>
            </a:r>
            <a:endParaRPr lang="tr-TR" sz="3700"/>
          </a:p>
        </p:txBody>
      </p:sp>
      <p:sp>
        <p:nvSpPr>
          <p:cNvPr id="3" name="İçerik Yer Tutucusu 2">
            <a:extLst>
              <a:ext uri="{FF2B5EF4-FFF2-40B4-BE49-F238E27FC236}">
                <a16:creationId xmlns:a16="http://schemas.microsoft.com/office/drawing/2014/main" id="{FC2BD277-528A-520B-D12A-611CEA893FE0}"/>
              </a:ext>
            </a:extLst>
          </p:cNvPr>
          <p:cNvSpPr>
            <a:spLocks noGrp="1"/>
          </p:cNvSpPr>
          <p:nvPr>
            <p:ph idx="1"/>
          </p:nvPr>
        </p:nvSpPr>
        <p:spPr>
          <a:xfrm>
            <a:off x="761803" y="2470244"/>
            <a:ext cx="4080361" cy="3769834"/>
          </a:xfrm>
        </p:spPr>
        <p:txBody>
          <a:bodyPr vert="horz" lIns="91440" tIns="45720" rIns="91440" bIns="45720" rtlCol="0" anchor="ctr">
            <a:normAutofit/>
          </a:bodyPr>
          <a:lstStyle/>
          <a:p>
            <a:r>
              <a:rPr lang="tr-TR" sz="1100">
                <a:ea typeface="+mn-lt"/>
                <a:cs typeface="+mn-lt"/>
              </a:rPr>
              <a:t>NoSQL</a:t>
            </a:r>
            <a:r>
              <a:rPr lang="tr-TR" sz="1100" dirty="0">
                <a:ea typeface="+mn-lt"/>
                <a:cs typeface="+mn-lt"/>
              </a:rPr>
              <a:t>, ilişkisel veri tabanı sistemlerine alternatif bir çözüm olarak ortaya çıkmıştır. İlişkisel olamayan veri tabanları yatay olarak ölçeklendirilen bir veri depolama sistemidir. araştırmalar neticesinde </a:t>
            </a:r>
            <a:r>
              <a:rPr lang="tr-TR" sz="1100">
                <a:ea typeface="+mn-lt"/>
                <a:cs typeface="+mn-lt"/>
              </a:rPr>
              <a:t>NoSQL</a:t>
            </a:r>
            <a:r>
              <a:rPr lang="tr-TR" sz="1100" dirty="0">
                <a:ea typeface="+mn-lt"/>
                <a:cs typeface="+mn-lt"/>
              </a:rPr>
              <a:t> veri tabanına geçmek istemelerinin nedenleri şekil 5.1’de yüzde olarak gösterilmiştir. </a:t>
            </a:r>
          </a:p>
          <a:p>
            <a:r>
              <a:rPr lang="tr-TR" sz="1100" dirty="0">
                <a:ea typeface="+mn-lt"/>
                <a:cs typeface="+mn-lt"/>
              </a:rPr>
              <a:t> Kolay Ulaşılabilirlik (</a:t>
            </a:r>
            <a:r>
              <a:rPr lang="tr-TR" sz="1100">
                <a:ea typeface="+mn-lt"/>
                <a:cs typeface="+mn-lt"/>
              </a:rPr>
              <a:t>Basically</a:t>
            </a:r>
            <a:r>
              <a:rPr lang="tr-TR" sz="1100" dirty="0">
                <a:ea typeface="+mn-lt"/>
                <a:cs typeface="+mn-lt"/>
              </a:rPr>
              <a:t> </a:t>
            </a:r>
            <a:r>
              <a:rPr lang="tr-TR" sz="1100">
                <a:ea typeface="+mn-lt"/>
                <a:cs typeface="+mn-lt"/>
              </a:rPr>
              <a:t>Available</a:t>
            </a:r>
            <a:r>
              <a:rPr lang="tr-TR" sz="1100" dirty="0">
                <a:ea typeface="+mn-lt"/>
                <a:cs typeface="+mn-lt"/>
              </a:rPr>
              <a:t>): Veri erişim sorunlarını ortadan kaldırmak için kopyaları kullanır ve paylaşılmış ya da bölümlenmiş veriyi birçok sunucudan alır.</a:t>
            </a:r>
          </a:p>
          <a:p>
            <a:r>
              <a:rPr lang="tr-TR" sz="1100" dirty="0">
                <a:ea typeface="+mn-lt"/>
                <a:cs typeface="+mn-lt"/>
              </a:rPr>
              <a:t>  Esnek Durum (</a:t>
            </a:r>
            <a:r>
              <a:rPr lang="tr-TR" sz="1100">
                <a:ea typeface="+mn-lt"/>
                <a:cs typeface="+mn-lt"/>
              </a:rPr>
              <a:t>Soft</a:t>
            </a:r>
            <a:r>
              <a:rPr lang="tr-TR" sz="1100" dirty="0">
                <a:ea typeface="+mn-lt"/>
                <a:cs typeface="+mn-lt"/>
              </a:rPr>
              <a:t> </a:t>
            </a:r>
            <a:r>
              <a:rPr lang="tr-TR" sz="1100">
                <a:ea typeface="+mn-lt"/>
                <a:cs typeface="+mn-lt"/>
              </a:rPr>
              <a:t>state</a:t>
            </a:r>
            <a:r>
              <a:rPr lang="tr-TR" sz="1100" dirty="0">
                <a:ea typeface="+mn-lt"/>
                <a:cs typeface="+mn-lt"/>
              </a:rPr>
              <a:t>): ACID mantığında veri tutarlılığının olmazsa olmaz bir gereklilik olduğu savunulurdu fakat </a:t>
            </a:r>
            <a:r>
              <a:rPr lang="tr-TR" sz="1100">
                <a:ea typeface="+mn-lt"/>
                <a:cs typeface="+mn-lt"/>
              </a:rPr>
              <a:t>NoSQL</a:t>
            </a:r>
            <a:r>
              <a:rPr lang="tr-TR" sz="1100" dirty="0">
                <a:ea typeface="+mn-lt"/>
                <a:cs typeface="+mn-lt"/>
              </a:rPr>
              <a:t> sistemler tutarsız ve süreksiz verilerin barınmasına da izin verir.</a:t>
            </a:r>
            <a:endParaRPr lang="tr-TR" sz="1100" dirty="0"/>
          </a:p>
          <a:p>
            <a:r>
              <a:rPr lang="tr-TR" sz="1100" dirty="0">
                <a:ea typeface="+mn-lt"/>
                <a:cs typeface="+mn-lt"/>
              </a:rPr>
              <a:t> Eninde sonunda Tutarlı (</a:t>
            </a:r>
            <a:r>
              <a:rPr lang="tr-TR" sz="1100">
                <a:ea typeface="+mn-lt"/>
                <a:cs typeface="+mn-lt"/>
              </a:rPr>
              <a:t>Eventually</a:t>
            </a:r>
            <a:r>
              <a:rPr lang="tr-TR" sz="1100" dirty="0">
                <a:ea typeface="+mn-lt"/>
                <a:cs typeface="+mn-lt"/>
              </a:rPr>
              <a:t> </a:t>
            </a:r>
            <a:r>
              <a:rPr lang="tr-TR" sz="1100">
                <a:ea typeface="+mn-lt"/>
                <a:cs typeface="+mn-lt"/>
              </a:rPr>
              <a:t>consistent</a:t>
            </a:r>
            <a:r>
              <a:rPr lang="tr-TR" sz="1100" dirty="0">
                <a:ea typeface="+mn-lt"/>
                <a:cs typeface="+mn-lt"/>
              </a:rPr>
              <a:t>): Uygulamalar anlık tutarlılıkla ilgili olmasına rağmen, </a:t>
            </a:r>
            <a:r>
              <a:rPr lang="tr-TR" sz="1100">
                <a:ea typeface="+mn-lt"/>
                <a:cs typeface="+mn-lt"/>
              </a:rPr>
              <a:t>NoSQL</a:t>
            </a:r>
            <a:r>
              <a:rPr lang="tr-TR" sz="1100" dirty="0">
                <a:ea typeface="+mn-lt"/>
                <a:cs typeface="+mn-lt"/>
              </a:rPr>
              <a:t> sistemlerin gelecekte bir zamanda tutarlı olacağı farz edilir. </a:t>
            </a:r>
            <a:r>
              <a:rPr lang="tr-TR" sz="1100">
                <a:ea typeface="+mn-lt"/>
                <a:cs typeface="+mn-lt"/>
              </a:rPr>
              <a:t>ACID’in</a:t>
            </a:r>
            <a:r>
              <a:rPr lang="tr-TR" sz="1100" dirty="0">
                <a:ea typeface="+mn-lt"/>
                <a:cs typeface="+mn-lt"/>
              </a:rPr>
              <a:t> zorunlu tuttuğu tutarlılığa karşın </a:t>
            </a:r>
            <a:r>
              <a:rPr lang="tr-TR" sz="1100">
                <a:ea typeface="+mn-lt"/>
                <a:cs typeface="+mn-lt"/>
              </a:rPr>
              <a:t>NoSQL’de</a:t>
            </a:r>
            <a:r>
              <a:rPr lang="tr-TR" sz="1100" dirty="0">
                <a:ea typeface="+mn-lt"/>
                <a:cs typeface="+mn-lt"/>
              </a:rPr>
              <a:t> tanımlanmayan bir zamanda tutarlılığın oluşacağı garanti edilir</a:t>
            </a:r>
            <a:endParaRPr lang="tr-TR" sz="1100" dirty="0"/>
          </a:p>
          <a:p>
            <a:endParaRPr lang="tr-TR" sz="1100"/>
          </a:p>
        </p:txBody>
      </p:sp>
      <p:sp>
        <p:nvSpPr>
          <p:cNvPr id="51" name="Rectangle 50">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799" cy="6858000"/>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descr="metin, ekran görüntüsü, yazı tipi, ekran, görüntüleme içeren bir resim&#10;&#10;Açıklama otomatik olarak oluşturuldu">
            <a:extLst>
              <a:ext uri="{FF2B5EF4-FFF2-40B4-BE49-F238E27FC236}">
                <a16:creationId xmlns:a16="http://schemas.microsoft.com/office/drawing/2014/main" id="{EBBC23E3-4822-087F-E7C3-ABB8D30A16B5}"/>
              </a:ext>
            </a:extLst>
          </p:cNvPr>
          <p:cNvPicPr>
            <a:picLocks noChangeAspect="1"/>
          </p:cNvPicPr>
          <p:nvPr/>
        </p:nvPicPr>
        <p:blipFill rotWithShape="1">
          <a:blip r:embed="rId2"/>
          <a:srcRect l="18685" r="4279" b="1"/>
          <a:stretch/>
        </p:blipFill>
        <p:spPr>
          <a:xfrm>
            <a:off x="6096000" y="1537421"/>
            <a:ext cx="5334197" cy="3783159"/>
          </a:xfrm>
          <a:prstGeom prst="rect">
            <a:avLst/>
          </a:prstGeom>
        </p:spPr>
      </p:pic>
    </p:spTree>
    <p:extLst>
      <p:ext uri="{BB962C8B-B14F-4D97-AF65-F5344CB8AC3E}">
        <p14:creationId xmlns:p14="http://schemas.microsoft.com/office/powerpoint/2010/main" val="3218309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A9BC59-DFEE-1DFF-6248-511879F9C863}"/>
              </a:ext>
            </a:extLst>
          </p:cNvPr>
          <p:cNvSpPr>
            <a:spLocks noGrp="1"/>
          </p:cNvSpPr>
          <p:nvPr>
            <p:ph type="title"/>
          </p:nvPr>
        </p:nvSpPr>
        <p:spPr>
          <a:xfrm>
            <a:off x="762000" y="761998"/>
            <a:ext cx="5334000" cy="1708246"/>
          </a:xfrm>
        </p:spPr>
        <p:txBody>
          <a:bodyPr vert="horz" lIns="91440" tIns="45720" rIns="91440" bIns="45720" rtlCol="0" anchor="ctr">
            <a:normAutofit/>
          </a:bodyPr>
          <a:lstStyle/>
          <a:p>
            <a:r>
              <a:rPr lang="en-US" sz="3100" kern="1200" dirty="0">
                <a:solidFill>
                  <a:schemeClr val="tx1"/>
                </a:solidFill>
                <a:latin typeface="+mj-lt"/>
                <a:ea typeface="+mj-ea"/>
                <a:cs typeface="+mj-cs"/>
              </a:rPr>
              <a:t>6. VERİTABANI MİMARİLERİNİN PERFORMANS KARŞILAŞTIRMASI</a:t>
            </a:r>
          </a:p>
        </p:txBody>
      </p:sp>
      <p:sp>
        <p:nvSpPr>
          <p:cNvPr id="4" name="Metin Yer Tutucusu 3">
            <a:extLst>
              <a:ext uri="{FF2B5EF4-FFF2-40B4-BE49-F238E27FC236}">
                <a16:creationId xmlns:a16="http://schemas.microsoft.com/office/drawing/2014/main" id="{D509C8A1-42D8-7FEB-1757-28D54316E49A}"/>
              </a:ext>
            </a:extLst>
          </p:cNvPr>
          <p:cNvSpPr>
            <a:spLocks noGrp="1"/>
          </p:cNvSpPr>
          <p:nvPr>
            <p:ph type="body" sz="half" idx="2"/>
          </p:nvPr>
        </p:nvSpPr>
        <p:spPr>
          <a:xfrm>
            <a:off x="761994" y="2470245"/>
            <a:ext cx="5334006" cy="3769835"/>
          </a:xfrm>
        </p:spPr>
        <p:txBody>
          <a:bodyPr vert="horz" lIns="91440" tIns="45720" rIns="91440" bIns="45720" rtlCol="0" anchor="ctr">
            <a:normAutofit/>
          </a:bodyPr>
          <a:lstStyle/>
          <a:p>
            <a:pPr indent="-228600">
              <a:buFont typeface="Arial" panose="020B0604020202020204" pitchFamily="34" charset="0"/>
              <a:buChar char="•"/>
            </a:pPr>
            <a:r>
              <a:rPr lang="en-US" sz="1900" dirty="0"/>
              <a:t>Veri </a:t>
            </a:r>
            <a:r>
              <a:rPr lang="en-US" sz="1900"/>
              <a:t>tabanı</a:t>
            </a:r>
            <a:r>
              <a:rPr lang="en-US" sz="1900" dirty="0"/>
              <a:t> </a:t>
            </a:r>
            <a:r>
              <a:rPr lang="en-US" sz="1900"/>
              <a:t>mimarilerinde</a:t>
            </a:r>
            <a:r>
              <a:rPr lang="en-US" sz="1900" dirty="0"/>
              <a:t> </a:t>
            </a:r>
            <a:r>
              <a:rPr lang="en-US" sz="1900"/>
              <a:t>oldukça</a:t>
            </a:r>
            <a:r>
              <a:rPr lang="en-US" sz="1900" dirty="0"/>
              <a:t> </a:t>
            </a:r>
            <a:r>
              <a:rPr lang="en-US" sz="1900"/>
              <a:t>bol</a:t>
            </a:r>
            <a:r>
              <a:rPr lang="en-US" sz="1900" dirty="0"/>
              <a:t> </a:t>
            </a:r>
            <a:r>
              <a:rPr lang="en-US" sz="1900"/>
              <a:t>çeşit</a:t>
            </a:r>
            <a:r>
              <a:rPr lang="en-US" sz="1900" dirty="0"/>
              <a:t> </a:t>
            </a:r>
            <a:r>
              <a:rPr lang="en-US" sz="1900"/>
              <a:t>ve</a:t>
            </a:r>
            <a:r>
              <a:rPr lang="en-US" sz="1900" dirty="0"/>
              <a:t> </a:t>
            </a:r>
            <a:r>
              <a:rPr lang="en-US" sz="1900"/>
              <a:t>bir</a:t>
            </a:r>
            <a:r>
              <a:rPr lang="en-US" sz="1900" dirty="0"/>
              <a:t> o </a:t>
            </a:r>
            <a:r>
              <a:rPr lang="en-US" sz="1900"/>
              <a:t>kadar</a:t>
            </a:r>
            <a:r>
              <a:rPr lang="en-US" sz="1900" dirty="0"/>
              <a:t> da </a:t>
            </a:r>
            <a:r>
              <a:rPr lang="en-US" sz="1900"/>
              <a:t>seçenek</a:t>
            </a:r>
            <a:r>
              <a:rPr lang="en-US" sz="1900" dirty="0"/>
              <a:t> </a:t>
            </a:r>
            <a:r>
              <a:rPr lang="en-US" sz="1900"/>
              <a:t>vardır</a:t>
            </a:r>
            <a:r>
              <a:rPr lang="en-US" sz="1900" dirty="0"/>
              <a:t>. MySQL </a:t>
            </a:r>
            <a:r>
              <a:rPr lang="en-US" sz="1900"/>
              <a:t>ve</a:t>
            </a:r>
            <a:r>
              <a:rPr lang="en-US" sz="1900" dirty="0"/>
              <a:t> </a:t>
            </a:r>
            <a:r>
              <a:rPr lang="en-US" sz="1900"/>
              <a:t>ilişkisel</a:t>
            </a:r>
            <a:r>
              <a:rPr lang="en-US" sz="1900" dirty="0"/>
              <a:t> </a:t>
            </a:r>
            <a:r>
              <a:rPr lang="en-US" sz="1900"/>
              <a:t>olmayan</a:t>
            </a:r>
            <a:r>
              <a:rPr lang="en-US" sz="1900" dirty="0"/>
              <a:t> (NoSQL) </a:t>
            </a:r>
            <a:r>
              <a:rPr lang="en-US" sz="1900"/>
              <a:t>veri</a:t>
            </a:r>
            <a:r>
              <a:rPr lang="en-US" sz="1900" dirty="0"/>
              <a:t> </a:t>
            </a:r>
            <a:r>
              <a:rPr lang="en-US" sz="1900"/>
              <a:t>tabanı</a:t>
            </a:r>
            <a:r>
              <a:rPr lang="en-US" sz="1900" dirty="0"/>
              <a:t> </a:t>
            </a:r>
            <a:r>
              <a:rPr lang="en-US" sz="1900"/>
              <a:t>olarak</a:t>
            </a:r>
            <a:r>
              <a:rPr lang="en-US" sz="1900" dirty="0"/>
              <a:t> </a:t>
            </a:r>
            <a:r>
              <a:rPr lang="en-US" sz="1900"/>
              <a:t>ilişkisel</a:t>
            </a:r>
            <a:r>
              <a:rPr lang="en-US" sz="1900" dirty="0"/>
              <a:t> </a:t>
            </a:r>
            <a:r>
              <a:rPr lang="en-US" sz="1900"/>
              <a:t>veri</a:t>
            </a:r>
            <a:r>
              <a:rPr lang="en-US" sz="1900" dirty="0"/>
              <a:t> </a:t>
            </a:r>
            <a:r>
              <a:rPr lang="en-US" sz="1900"/>
              <a:t>tabanı</a:t>
            </a:r>
            <a:r>
              <a:rPr lang="en-US" sz="1900" dirty="0"/>
              <a:t> </a:t>
            </a:r>
            <a:r>
              <a:rPr lang="en-US" sz="1900"/>
              <a:t>sistemlerine</a:t>
            </a:r>
            <a:r>
              <a:rPr lang="en-US" sz="1900" dirty="0"/>
              <a:t> </a:t>
            </a:r>
            <a:r>
              <a:rPr lang="en-US" sz="1900"/>
              <a:t>alternatif</a:t>
            </a:r>
            <a:r>
              <a:rPr lang="en-US" sz="1900" dirty="0"/>
              <a:t> </a:t>
            </a:r>
            <a:r>
              <a:rPr lang="en-US" sz="1900"/>
              <a:t>bir</a:t>
            </a:r>
            <a:r>
              <a:rPr lang="en-US" sz="1900" dirty="0"/>
              <a:t> </a:t>
            </a:r>
            <a:r>
              <a:rPr lang="en-US" sz="1900"/>
              <a:t>çözüm</a:t>
            </a:r>
            <a:r>
              <a:rPr lang="en-US" sz="1900" dirty="0"/>
              <a:t> </a:t>
            </a:r>
            <a:r>
              <a:rPr lang="en-US" sz="1900"/>
              <a:t>olarak</a:t>
            </a:r>
            <a:r>
              <a:rPr lang="en-US" sz="1900" dirty="0"/>
              <a:t> </a:t>
            </a:r>
            <a:r>
              <a:rPr lang="en-US" sz="1900"/>
              <a:t>ortaya</a:t>
            </a:r>
            <a:r>
              <a:rPr lang="en-US" sz="1900" dirty="0"/>
              <a:t> </a:t>
            </a:r>
            <a:r>
              <a:rPr lang="en-US" sz="1900"/>
              <a:t>çıkan</a:t>
            </a:r>
            <a:r>
              <a:rPr lang="en-US" sz="1900" dirty="0"/>
              <a:t>, </a:t>
            </a:r>
            <a:r>
              <a:rPr lang="en-US" sz="1900"/>
              <a:t>yatay</a:t>
            </a:r>
            <a:r>
              <a:rPr lang="en-US" sz="1900" dirty="0"/>
              <a:t> </a:t>
            </a:r>
            <a:r>
              <a:rPr lang="en-US" sz="1900"/>
              <a:t>olarak</a:t>
            </a:r>
            <a:r>
              <a:rPr lang="en-US" sz="1900" dirty="0"/>
              <a:t> </a:t>
            </a:r>
            <a:r>
              <a:rPr lang="en-US" sz="1900"/>
              <a:t>ölçeklendirilen</a:t>
            </a:r>
            <a:r>
              <a:rPr lang="en-US" sz="1900" dirty="0"/>
              <a:t> </a:t>
            </a:r>
            <a:r>
              <a:rPr lang="en-US" sz="1900"/>
              <a:t>bir</a:t>
            </a:r>
            <a:r>
              <a:rPr lang="en-US" sz="1900" dirty="0"/>
              <a:t> </a:t>
            </a:r>
            <a:r>
              <a:rPr lang="en-US" sz="1900"/>
              <a:t>veri</a:t>
            </a:r>
            <a:r>
              <a:rPr lang="en-US" sz="1900" dirty="0"/>
              <a:t> </a:t>
            </a:r>
            <a:r>
              <a:rPr lang="en-US" sz="1900"/>
              <a:t>depolama</a:t>
            </a:r>
            <a:r>
              <a:rPr lang="en-US" sz="1900" dirty="0"/>
              <a:t> </a:t>
            </a:r>
            <a:r>
              <a:rPr lang="en-US" sz="1900"/>
              <a:t>sistemi</a:t>
            </a:r>
            <a:r>
              <a:rPr lang="en-US" sz="1900" dirty="0"/>
              <a:t> </a:t>
            </a:r>
            <a:r>
              <a:rPr lang="en-US" sz="1900"/>
              <a:t>olan</a:t>
            </a:r>
            <a:r>
              <a:rPr lang="en-US" sz="1900" dirty="0"/>
              <a:t> MongoDB </a:t>
            </a:r>
            <a:r>
              <a:rPr lang="en-US" sz="1900"/>
              <a:t>veri</a:t>
            </a:r>
            <a:r>
              <a:rPr lang="en-US" sz="1900" dirty="0"/>
              <a:t> </a:t>
            </a:r>
            <a:r>
              <a:rPr lang="en-US" sz="1900"/>
              <a:t>tabanı</a:t>
            </a:r>
            <a:r>
              <a:rPr lang="en-US" sz="1900" dirty="0"/>
              <a:t> </a:t>
            </a:r>
            <a:r>
              <a:rPr lang="en-US" sz="1900"/>
              <a:t>sistemi</a:t>
            </a:r>
            <a:r>
              <a:rPr lang="en-US" sz="1900" dirty="0"/>
              <a:t> </a:t>
            </a:r>
            <a:r>
              <a:rPr lang="en-US" sz="1900"/>
              <a:t>kullanılmıştır</a:t>
            </a:r>
            <a:r>
              <a:rPr lang="en-US" sz="1900" dirty="0"/>
              <a:t>.  Veri </a:t>
            </a:r>
            <a:r>
              <a:rPr lang="en-US" sz="1900"/>
              <a:t>Tabanı</a:t>
            </a:r>
            <a:r>
              <a:rPr lang="en-US" sz="1900" dirty="0"/>
              <a:t> </a:t>
            </a:r>
            <a:r>
              <a:rPr lang="en-US" sz="1900"/>
              <a:t>Şeması</a:t>
            </a:r>
            <a:r>
              <a:rPr lang="en-US" sz="1900" dirty="0"/>
              <a:t>: </a:t>
            </a:r>
            <a:r>
              <a:rPr lang="en-US" sz="1900"/>
              <a:t>Projede</a:t>
            </a:r>
            <a:r>
              <a:rPr lang="en-US" sz="1900" dirty="0"/>
              <a:t> </a:t>
            </a:r>
            <a:r>
              <a:rPr lang="en-US" sz="1900"/>
              <a:t>iki</a:t>
            </a:r>
            <a:r>
              <a:rPr lang="en-US" sz="1900" dirty="0"/>
              <a:t> </a:t>
            </a:r>
            <a:r>
              <a:rPr lang="en-US" sz="1900"/>
              <a:t>adet</a:t>
            </a:r>
            <a:r>
              <a:rPr lang="en-US" sz="1900" dirty="0"/>
              <a:t> </a:t>
            </a:r>
            <a:r>
              <a:rPr lang="en-US" sz="1900"/>
              <a:t>veri</a:t>
            </a:r>
            <a:r>
              <a:rPr lang="en-US" sz="1900" dirty="0"/>
              <a:t> </a:t>
            </a:r>
            <a:r>
              <a:rPr lang="en-US" sz="1900"/>
              <a:t>tabanı</a:t>
            </a:r>
            <a:r>
              <a:rPr lang="en-US" sz="1900" dirty="0"/>
              <a:t> </a:t>
            </a:r>
            <a:r>
              <a:rPr lang="en-US" sz="1900"/>
              <a:t>şeması</a:t>
            </a:r>
            <a:r>
              <a:rPr lang="en-US" sz="1900" dirty="0"/>
              <a:t> </a:t>
            </a:r>
            <a:r>
              <a:rPr lang="en-US" sz="1900"/>
              <a:t>tasarlanmıştır</a:t>
            </a:r>
            <a:r>
              <a:rPr lang="en-US" sz="1900" dirty="0"/>
              <a:t>. Biri MySQL (</a:t>
            </a:r>
            <a:r>
              <a:rPr lang="en-US" sz="1900"/>
              <a:t>şekil</a:t>
            </a:r>
            <a:r>
              <a:rPr lang="en-US" sz="1900" dirty="0"/>
              <a:t> 6.1), </a:t>
            </a:r>
            <a:r>
              <a:rPr lang="en-US" sz="1900"/>
              <a:t>diğeri</a:t>
            </a:r>
            <a:r>
              <a:rPr lang="en-US" sz="1900" dirty="0"/>
              <a:t> </a:t>
            </a:r>
            <a:r>
              <a:rPr lang="en-US" sz="1900"/>
              <a:t>ise</a:t>
            </a:r>
            <a:r>
              <a:rPr lang="en-US" sz="1900" dirty="0"/>
              <a:t> MongoDB (</a:t>
            </a:r>
            <a:r>
              <a:rPr lang="en-US" sz="1900"/>
              <a:t>şekil</a:t>
            </a:r>
            <a:r>
              <a:rPr lang="en-US" sz="1900" dirty="0"/>
              <a:t> 6.2) </a:t>
            </a:r>
            <a:r>
              <a:rPr lang="en-US" sz="1900"/>
              <a:t>veri</a:t>
            </a:r>
            <a:r>
              <a:rPr lang="en-US" sz="1900" dirty="0"/>
              <a:t> </a:t>
            </a:r>
            <a:r>
              <a:rPr lang="en-US" sz="1900"/>
              <a:t>tabanıdır</a:t>
            </a:r>
            <a:r>
              <a:rPr lang="en-US" sz="1900" dirty="0"/>
              <a:t>. </a:t>
            </a:r>
            <a:r>
              <a:rPr lang="en-US" sz="1900"/>
              <a:t>Şemalar</a:t>
            </a:r>
            <a:r>
              <a:rPr lang="en-US" sz="1900" dirty="0"/>
              <a:t>, </a:t>
            </a:r>
            <a:r>
              <a:rPr lang="en-US" sz="1900"/>
              <a:t>kendi</a:t>
            </a:r>
            <a:r>
              <a:rPr lang="en-US" sz="1900" dirty="0"/>
              <a:t> </a:t>
            </a:r>
            <a:r>
              <a:rPr lang="en-US" sz="1900"/>
              <a:t>zevk</a:t>
            </a:r>
            <a:r>
              <a:rPr lang="en-US" sz="1900" dirty="0"/>
              <a:t> </a:t>
            </a:r>
            <a:r>
              <a:rPr lang="en-US" sz="1900"/>
              <a:t>ve</a:t>
            </a:r>
            <a:r>
              <a:rPr lang="en-US" sz="1900" dirty="0"/>
              <a:t> </a:t>
            </a:r>
            <a:r>
              <a:rPr lang="en-US" sz="1900"/>
              <a:t>tercihleri</a:t>
            </a:r>
            <a:r>
              <a:rPr lang="en-US" sz="1900" dirty="0"/>
              <a:t> </a:t>
            </a:r>
            <a:r>
              <a:rPr lang="en-US" sz="1900"/>
              <a:t>doğrultusunda</a:t>
            </a:r>
            <a:r>
              <a:rPr lang="en-US" sz="1900" dirty="0"/>
              <a:t> </a:t>
            </a:r>
            <a:r>
              <a:rPr lang="en-US" sz="1900"/>
              <a:t>diğer</a:t>
            </a:r>
            <a:r>
              <a:rPr lang="en-US" sz="1900" dirty="0"/>
              <a:t> </a:t>
            </a:r>
            <a:r>
              <a:rPr lang="en-US" sz="1900"/>
              <a:t>kullanıcılara</a:t>
            </a:r>
            <a:r>
              <a:rPr lang="en-US" sz="1900" dirty="0"/>
              <a:t> </a:t>
            </a:r>
            <a:r>
              <a:rPr lang="en-US" sz="1900"/>
              <a:t>şarkılar</a:t>
            </a:r>
            <a:r>
              <a:rPr lang="en-US" sz="1900" dirty="0"/>
              <a:t> </a:t>
            </a:r>
            <a:r>
              <a:rPr lang="en-US" sz="1900"/>
              <a:t>önermek</a:t>
            </a:r>
            <a:r>
              <a:rPr lang="en-US" sz="1900" dirty="0"/>
              <a:t> </a:t>
            </a:r>
            <a:r>
              <a:rPr lang="en-US" sz="1900"/>
              <a:t>için</a:t>
            </a:r>
            <a:r>
              <a:rPr lang="en-US" sz="1900" dirty="0"/>
              <a:t> </a:t>
            </a:r>
            <a:r>
              <a:rPr lang="en-US" sz="1900"/>
              <a:t>tasarlanmış</a:t>
            </a:r>
            <a:r>
              <a:rPr lang="en-US" sz="1900" dirty="0"/>
              <a:t> </a:t>
            </a:r>
            <a:r>
              <a:rPr lang="en-US" sz="1900"/>
              <a:t>farklı</a:t>
            </a:r>
            <a:r>
              <a:rPr lang="en-US" sz="1900" dirty="0"/>
              <a:t> </a:t>
            </a:r>
            <a:r>
              <a:rPr lang="en-US" sz="1900"/>
              <a:t>algoritmalar</a:t>
            </a:r>
            <a:r>
              <a:rPr lang="en-US" sz="1900" dirty="0"/>
              <a:t> </a:t>
            </a:r>
            <a:r>
              <a:rPr lang="en-US" sz="1900"/>
              <a:t>kullanan</a:t>
            </a:r>
            <a:r>
              <a:rPr lang="en-US" sz="1900" dirty="0"/>
              <a:t> </a:t>
            </a:r>
            <a:r>
              <a:rPr lang="en-US" sz="1900"/>
              <a:t>bir</a:t>
            </a:r>
            <a:r>
              <a:rPr lang="en-US" sz="1900" dirty="0"/>
              <a:t> </a:t>
            </a:r>
            <a:r>
              <a:rPr lang="en-US" sz="1900"/>
              <a:t>müzik</a:t>
            </a:r>
            <a:r>
              <a:rPr lang="en-US" sz="1900" dirty="0"/>
              <a:t> </a:t>
            </a:r>
            <a:r>
              <a:rPr lang="en-US" sz="1900"/>
              <a:t>uygulamasıdır</a:t>
            </a:r>
            <a:r>
              <a:rPr lang="en-US" sz="1900" dirty="0"/>
              <a:t>.</a:t>
            </a:r>
          </a:p>
        </p:txBody>
      </p:sp>
      <p:sp>
        <p:nvSpPr>
          <p:cNvPr id="30" name="Rectangle 31">
            <a:extLst>
              <a:ext uri="{FF2B5EF4-FFF2-40B4-BE49-F238E27FC236}">
                <a16:creationId xmlns:a16="http://schemas.microsoft.com/office/drawing/2014/main" id="{0D05C9B4-B5C9-2D4D-23C9-CEE72646F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1"/>
            <a:ext cx="5410200" cy="6858001"/>
          </a:xfrm>
          <a:prstGeom prst="rect">
            <a:avLst/>
          </a:prstGeom>
          <a:solidFill>
            <a:srgbClr val="FFFFFF"/>
          </a:solidFill>
          <a:ln>
            <a:noFill/>
          </a:ln>
          <a:effectLst>
            <a:outerShdw blurRad="266700" dist="215900" dir="858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Resim Yer Tutucusu 4" descr="metin, diyagram, paralel, ekran görüntüsü içeren bir resim&#10;&#10;Açıklama otomatik olarak oluşturuldu">
            <a:extLst>
              <a:ext uri="{FF2B5EF4-FFF2-40B4-BE49-F238E27FC236}">
                <a16:creationId xmlns:a16="http://schemas.microsoft.com/office/drawing/2014/main" id="{CF634B57-4DAD-85AD-5DD6-1FFE863336B6}"/>
              </a:ext>
            </a:extLst>
          </p:cNvPr>
          <p:cNvPicPr>
            <a:picLocks noGrp="1" noChangeAspect="1"/>
          </p:cNvPicPr>
          <p:nvPr>
            <p:ph type="pic" idx="1"/>
          </p:nvPr>
        </p:nvPicPr>
        <p:blipFill rotWithShape="1">
          <a:blip r:embed="rId2"/>
          <a:srcRect r="1149" b="3"/>
          <a:stretch/>
        </p:blipFill>
        <p:spPr>
          <a:xfrm>
            <a:off x="7788522" y="753692"/>
            <a:ext cx="3396757" cy="5348072"/>
          </a:xfrm>
          <a:prstGeom prst="rect">
            <a:avLst/>
          </a:prstGeom>
        </p:spPr>
      </p:pic>
    </p:spTree>
    <p:extLst>
      <p:ext uri="{BB962C8B-B14F-4D97-AF65-F5344CB8AC3E}">
        <p14:creationId xmlns:p14="http://schemas.microsoft.com/office/powerpoint/2010/main" val="1575120672"/>
      </p:ext>
    </p:extLst>
  </p:cSld>
  <p:clrMapOvr>
    <a:masterClrMapping/>
  </p:clrMapOvr>
</p:sld>
</file>

<file path=ppt/theme/theme1.xml><?xml version="1.0" encoding="utf-8"?>
<a:theme xmlns:a="http://schemas.openxmlformats.org/drawingml/2006/main" name="Ofis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is">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11</Slides>
  <Notes>0</Notes>
  <HiddenSlides>0</HiddenSlides>
  <MMClips>0</MMClips>
  <ScaleCrop>false</ScaleCrop>
  <HeadingPairs>
    <vt:vector size="4" baseType="variant">
      <vt:variant>
        <vt:lpstr>Tema</vt:lpstr>
      </vt:variant>
      <vt:variant>
        <vt:i4>1</vt:i4>
      </vt:variant>
      <vt:variant>
        <vt:lpstr>Slayt Başlıkları</vt:lpstr>
      </vt:variant>
      <vt:variant>
        <vt:i4>11</vt:i4>
      </vt:variant>
    </vt:vector>
  </HeadingPairs>
  <TitlesOfParts>
    <vt:vector size="12" baseType="lpstr">
      <vt:lpstr>Ofis Teması</vt:lpstr>
      <vt:lpstr>İlişkisel ve İlişkisel Olmayan (NoSQL) Veri Tabanı Sistemleri Mimari Performansının Yönetim Bilişim Sistemleri Kapsamında İncelenmesi</vt:lpstr>
      <vt:lpstr>1.GİRİŞ</vt:lpstr>
      <vt:lpstr>2. BİLİŞİM SİSTEMLERİ VE YÖNETİMİ</vt:lpstr>
      <vt:lpstr>3. VERi TABANI VE VERİ TABANI YÖNETİM SİSTEMLERİ</vt:lpstr>
      <vt:lpstr>PowerPoint Sunusu</vt:lpstr>
      <vt:lpstr>4. VERİ TABANI TASARIMI</vt:lpstr>
      <vt:lpstr>5. İLİŞKİSEL VE İLİŞKİSEL OLMAYAN (NoSQL) VERİ TABANI SİSTEMLERİ</vt:lpstr>
      <vt:lpstr>5.2 İlişkisel Olmayan (NoSQL) Veri Tabanı</vt:lpstr>
      <vt:lpstr>6. VERİTABANI MİMARİLERİNİN PERFORMANS KARŞILAŞTIRMASI</vt:lpstr>
      <vt:lpstr>7. SONUÇ VE DEĞERLENDĠRME (RESULT AND EVALUATION) </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287</cp:revision>
  <dcterms:created xsi:type="dcterms:W3CDTF">2024-03-18T19:25:48Z</dcterms:created>
  <dcterms:modified xsi:type="dcterms:W3CDTF">2024-03-19T19:52:16Z</dcterms:modified>
</cp:coreProperties>
</file>