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2"/>
  </p:sldMasterIdLst>
  <p:notesMasterIdLst>
    <p:notesMasterId r:id="rId4"/>
  </p:notesMasterIdLst>
  <p:handoutMasterIdLst>
    <p:handoutMasterId r:id="rId5"/>
  </p:handoutMasterIdLst>
  <p:sldIdLst>
    <p:sldId id="263" r:id="rId3"/>
  </p:sldIdLst>
  <p:sldSz cx="51206400" cy="36576000"/>
  <p:notesSz cx="9236075" cy="7010400"/>
  <p:defaultTextStyle>
    <a:defPPr>
      <a:defRPr lang="en-US"/>
    </a:defPPr>
    <a:lvl1pPr algn="l" rtl="0" eaLnBrk="0" fontAlgn="base" hangingPunct="0">
      <a:spcBef>
        <a:spcPct val="20000"/>
      </a:spcBef>
      <a:spcAft>
        <a:spcPct val="0"/>
      </a:spcAft>
      <a:buChar char="•"/>
      <a:defRPr sz="9900" kern="1200">
        <a:solidFill>
          <a:schemeClr val="tx1"/>
        </a:solidFill>
        <a:latin typeface="Times New Roman" pitchFamily="18" charset="0"/>
        <a:ea typeface="+mn-ea"/>
        <a:cs typeface="+mn-cs"/>
      </a:defRPr>
    </a:lvl1pPr>
    <a:lvl2pPr marL="457200" algn="l" rtl="0" eaLnBrk="0" fontAlgn="base" hangingPunct="0">
      <a:spcBef>
        <a:spcPct val="20000"/>
      </a:spcBef>
      <a:spcAft>
        <a:spcPct val="0"/>
      </a:spcAft>
      <a:buChar char="•"/>
      <a:defRPr sz="9900" kern="1200">
        <a:solidFill>
          <a:schemeClr val="tx1"/>
        </a:solidFill>
        <a:latin typeface="Times New Roman" pitchFamily="18" charset="0"/>
        <a:ea typeface="+mn-ea"/>
        <a:cs typeface="+mn-cs"/>
      </a:defRPr>
    </a:lvl2pPr>
    <a:lvl3pPr marL="914400" algn="l" rtl="0" eaLnBrk="0" fontAlgn="base" hangingPunct="0">
      <a:spcBef>
        <a:spcPct val="20000"/>
      </a:spcBef>
      <a:spcAft>
        <a:spcPct val="0"/>
      </a:spcAft>
      <a:buChar char="•"/>
      <a:defRPr sz="9900" kern="1200">
        <a:solidFill>
          <a:schemeClr val="tx1"/>
        </a:solidFill>
        <a:latin typeface="Times New Roman" pitchFamily="18" charset="0"/>
        <a:ea typeface="+mn-ea"/>
        <a:cs typeface="+mn-cs"/>
      </a:defRPr>
    </a:lvl3pPr>
    <a:lvl4pPr marL="1371600" algn="l" rtl="0" eaLnBrk="0" fontAlgn="base" hangingPunct="0">
      <a:spcBef>
        <a:spcPct val="20000"/>
      </a:spcBef>
      <a:spcAft>
        <a:spcPct val="0"/>
      </a:spcAft>
      <a:buChar char="•"/>
      <a:defRPr sz="9900" kern="1200">
        <a:solidFill>
          <a:schemeClr val="tx1"/>
        </a:solidFill>
        <a:latin typeface="Times New Roman" pitchFamily="18" charset="0"/>
        <a:ea typeface="+mn-ea"/>
        <a:cs typeface="+mn-cs"/>
      </a:defRPr>
    </a:lvl4pPr>
    <a:lvl5pPr marL="1828800" algn="l" rtl="0" eaLnBrk="0" fontAlgn="base" hangingPunct="0">
      <a:spcBef>
        <a:spcPct val="20000"/>
      </a:spcBef>
      <a:spcAft>
        <a:spcPct val="0"/>
      </a:spcAft>
      <a:buChar char="•"/>
      <a:defRPr sz="9900" kern="1200">
        <a:solidFill>
          <a:schemeClr val="tx1"/>
        </a:solidFill>
        <a:latin typeface="Times New Roman" pitchFamily="18" charset="0"/>
        <a:ea typeface="+mn-ea"/>
        <a:cs typeface="+mn-cs"/>
      </a:defRPr>
    </a:lvl5pPr>
    <a:lvl6pPr marL="2286000" algn="l" defTabSz="914400" rtl="0" eaLnBrk="1" latinLnBrk="0" hangingPunct="1">
      <a:defRPr sz="9900" kern="1200">
        <a:solidFill>
          <a:schemeClr val="tx1"/>
        </a:solidFill>
        <a:latin typeface="Times New Roman" pitchFamily="18" charset="0"/>
        <a:ea typeface="+mn-ea"/>
        <a:cs typeface="+mn-cs"/>
      </a:defRPr>
    </a:lvl6pPr>
    <a:lvl7pPr marL="2743200" algn="l" defTabSz="914400" rtl="0" eaLnBrk="1" latinLnBrk="0" hangingPunct="1">
      <a:defRPr sz="9900" kern="1200">
        <a:solidFill>
          <a:schemeClr val="tx1"/>
        </a:solidFill>
        <a:latin typeface="Times New Roman" pitchFamily="18" charset="0"/>
        <a:ea typeface="+mn-ea"/>
        <a:cs typeface="+mn-cs"/>
      </a:defRPr>
    </a:lvl7pPr>
    <a:lvl8pPr marL="3200400" algn="l" defTabSz="914400" rtl="0" eaLnBrk="1" latinLnBrk="0" hangingPunct="1">
      <a:defRPr sz="9900" kern="1200">
        <a:solidFill>
          <a:schemeClr val="tx1"/>
        </a:solidFill>
        <a:latin typeface="Times New Roman" pitchFamily="18" charset="0"/>
        <a:ea typeface="+mn-ea"/>
        <a:cs typeface="+mn-cs"/>
      </a:defRPr>
    </a:lvl8pPr>
    <a:lvl9pPr marL="3657600" algn="l" defTabSz="914400" rtl="0" eaLnBrk="1" latinLnBrk="0" hangingPunct="1">
      <a:defRPr sz="99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11520">
          <p15:clr>
            <a:srgbClr val="A4A3A4"/>
          </p15:clr>
        </p15:guide>
        <p15:guide id="2" pos="16128">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k Johnson (IWNM)" initials="" lastIdx="4" clrIdx="0"/>
  <p:cmAuthor id="1" name="v-debuye" initials="" lastIdx="8" clrIdx="1"/>
  <p:cmAuthor id="2" name="a-bumont" initials=""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Rg st="1" end="1"/>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33CC"/>
    <a:srgbClr val="004442"/>
    <a:srgbClr val="8AA5DC"/>
    <a:srgbClr val="FFFFFF"/>
    <a:srgbClr val="333333"/>
    <a:srgbClr val="FFFFCC"/>
    <a:srgbClr val="008080"/>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1" autoAdjust="0"/>
    <p:restoredTop sz="96307" autoAdjust="0"/>
  </p:normalViewPr>
  <p:slideViewPr>
    <p:cSldViewPr>
      <p:cViewPr>
        <p:scale>
          <a:sx n="50" d="100"/>
          <a:sy n="50" d="100"/>
        </p:scale>
        <p:origin x="-7086" y="-4182"/>
      </p:cViewPr>
      <p:guideLst>
        <p:guide orient="horz" pos="11520"/>
        <p:guide pos="16128"/>
      </p:guideLst>
    </p:cSldViewPr>
  </p:slideViewPr>
  <p:notesTextViewPr>
    <p:cViewPr>
      <p:scale>
        <a:sx n="1" d="1"/>
        <a:sy n="1" d="1"/>
      </p:scale>
      <p:origin x="0" y="0"/>
    </p:cViewPr>
  </p:notesTextViewPr>
  <p:sorterViewPr>
    <p:cViewPr>
      <p:scale>
        <a:sx n="150" d="100"/>
        <a:sy n="150" d="100"/>
      </p:scale>
      <p:origin x="0" y="-2826"/>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embeddings/oleObject1.bin"/></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tr-T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560" b="1" i="0" u="none" strike="noStrike" kern="1200" baseline="0">
                <a:solidFill>
                  <a:schemeClr val="dk1">
                    <a:lumMod val="75000"/>
                    <a:lumOff val="25000"/>
                  </a:schemeClr>
                </a:solidFill>
                <a:latin typeface="+mn-lt"/>
                <a:ea typeface="+mn-ea"/>
                <a:cs typeface="+mn-cs"/>
              </a:defRPr>
            </a:pPr>
            <a:r>
              <a:rPr lang="tr-TR"/>
              <a:t>Algoritma Doğruluk Yüzdesi Karşılaştırmaları</a:t>
            </a:r>
          </a:p>
        </c:rich>
      </c:tx>
      <c:layout/>
      <c:overlay val="0"/>
      <c:spPr>
        <a:noFill/>
        <a:ln>
          <a:noFill/>
        </a:ln>
        <a:effectLst/>
      </c:spPr>
      <c:txPr>
        <a:bodyPr rot="0" spcFirstLastPara="1" vertOverflow="ellipsis" vert="horz" wrap="square" anchor="ctr" anchorCtr="1"/>
        <a:lstStyle/>
        <a:p>
          <a:pPr>
            <a:defRPr sz="1560" b="1" i="0" u="none" strike="noStrike" kern="1200" baseline="0">
              <a:solidFill>
                <a:schemeClr val="dk1">
                  <a:lumMod val="75000"/>
                  <a:lumOff val="25000"/>
                </a:schemeClr>
              </a:solidFill>
              <a:latin typeface="+mn-lt"/>
              <a:ea typeface="+mn-ea"/>
              <a:cs typeface="+mn-cs"/>
            </a:defRPr>
          </a:pPr>
          <a:endParaRPr lang="tr-TR"/>
        </a:p>
      </c:txPr>
    </c:title>
    <c:autoTitleDeleted val="0"/>
    <c:plotArea>
      <c:layout/>
      <c:barChart>
        <c:barDir val="col"/>
        <c:grouping val="clustered"/>
        <c:varyColors val="0"/>
        <c:ser>
          <c:idx val="0"/>
          <c:order val="0"/>
          <c:tx>
            <c:strRef>
              <c:f>Sayfa1!$B$1</c:f>
              <c:strCache>
                <c:ptCount val="1"/>
                <c:pt idx="0">
                  <c:v>Kosinüs Benzerliği</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anchor="ctr" anchorCtr="1"/>
              <a:lstStyle/>
              <a:p>
                <a:pPr>
                  <a:defRPr sz="1300" b="1" i="0" u="none" strike="noStrike" kern="1200" baseline="0">
                    <a:solidFill>
                      <a:schemeClr val="lt1"/>
                    </a:solidFill>
                    <a:latin typeface="+mn-lt"/>
                    <a:ea typeface="+mn-ea"/>
                    <a:cs typeface="+mn-cs"/>
                  </a:defRPr>
                </a:pPr>
                <a:endParaRPr lang="tr-TR"/>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Sayfa1!$A$2:$A$4</c:f>
              <c:strCache>
                <c:ptCount val="3"/>
                <c:pt idx="0">
                  <c:v>avea destek</c:v>
                </c:pt>
                <c:pt idx="1">
                  <c:v>ttnet destek</c:v>
                </c:pt>
                <c:pt idx="2">
                  <c:v>pegasus</c:v>
                </c:pt>
              </c:strCache>
            </c:strRef>
          </c:cat>
          <c:val>
            <c:numRef>
              <c:f>Sayfa1!$B$2:$B$4</c:f>
              <c:numCache>
                <c:formatCode>General</c:formatCode>
                <c:ptCount val="3"/>
                <c:pt idx="0">
                  <c:v>61</c:v>
                </c:pt>
                <c:pt idx="1">
                  <c:v>58</c:v>
                </c:pt>
                <c:pt idx="2">
                  <c:v>59</c:v>
                </c:pt>
              </c:numCache>
            </c:numRef>
          </c:val>
        </c:ser>
        <c:ser>
          <c:idx val="1"/>
          <c:order val="1"/>
          <c:tx>
            <c:strRef>
              <c:f>Sayfa1!$C$1</c:f>
              <c:strCache>
                <c:ptCount val="1"/>
                <c:pt idx="0">
                  <c:v>Altay Algoritması (AA)</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anchor="ctr" anchorCtr="1"/>
              <a:lstStyle/>
              <a:p>
                <a:pPr>
                  <a:defRPr sz="1300" b="1" i="0" u="none" strike="noStrike" kern="1200" baseline="0">
                    <a:solidFill>
                      <a:schemeClr val="lt1"/>
                    </a:solidFill>
                    <a:latin typeface="+mn-lt"/>
                    <a:ea typeface="+mn-ea"/>
                    <a:cs typeface="+mn-cs"/>
                  </a:defRPr>
                </a:pPr>
                <a:endParaRPr lang="tr-TR"/>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Sayfa1!$A$2:$A$4</c:f>
              <c:strCache>
                <c:ptCount val="3"/>
                <c:pt idx="0">
                  <c:v>avea destek</c:v>
                </c:pt>
                <c:pt idx="1">
                  <c:v>ttnet destek</c:v>
                </c:pt>
                <c:pt idx="2">
                  <c:v>pegasus</c:v>
                </c:pt>
              </c:strCache>
            </c:strRef>
          </c:cat>
          <c:val>
            <c:numRef>
              <c:f>Sayfa1!$C$2:$C$4</c:f>
              <c:numCache>
                <c:formatCode>General</c:formatCode>
                <c:ptCount val="3"/>
                <c:pt idx="0">
                  <c:v>72</c:v>
                </c:pt>
                <c:pt idx="1">
                  <c:v>68</c:v>
                </c:pt>
                <c:pt idx="2">
                  <c:v>77</c:v>
                </c:pt>
              </c:numCache>
            </c:numRef>
          </c:val>
        </c:ser>
        <c:ser>
          <c:idx val="2"/>
          <c:order val="2"/>
          <c:tx>
            <c:strRef>
              <c:f>Sayfa1!$D$1</c:f>
              <c:strCache>
                <c:ptCount val="1"/>
                <c:pt idx="0">
                  <c:v>Jaro Winkler Algoritması (JWA)</c:v>
                </c:pt>
              </c:strCache>
            </c:strRef>
          </c:tx>
          <c:spPr>
            <a:solidFill>
              <a:schemeClr val="accent3">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anchor="ctr" anchorCtr="1"/>
              <a:lstStyle/>
              <a:p>
                <a:pPr>
                  <a:defRPr sz="1300" b="1" i="0" u="none" strike="noStrike" kern="1200" baseline="0">
                    <a:solidFill>
                      <a:schemeClr val="lt1"/>
                    </a:solidFill>
                    <a:latin typeface="+mn-lt"/>
                    <a:ea typeface="+mn-ea"/>
                    <a:cs typeface="+mn-cs"/>
                  </a:defRPr>
                </a:pPr>
                <a:endParaRPr lang="tr-TR"/>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Sayfa1!$A$2:$A$4</c:f>
              <c:strCache>
                <c:ptCount val="3"/>
                <c:pt idx="0">
                  <c:v>avea destek</c:v>
                </c:pt>
                <c:pt idx="1">
                  <c:v>ttnet destek</c:v>
                </c:pt>
                <c:pt idx="2">
                  <c:v>pegasus</c:v>
                </c:pt>
              </c:strCache>
            </c:strRef>
          </c:cat>
          <c:val>
            <c:numRef>
              <c:f>Sayfa1!$D$2:$D$4</c:f>
              <c:numCache>
                <c:formatCode>General</c:formatCode>
                <c:ptCount val="3"/>
                <c:pt idx="0">
                  <c:v>68</c:v>
                </c:pt>
                <c:pt idx="1">
                  <c:v>71</c:v>
                </c:pt>
                <c:pt idx="2">
                  <c:v>75</c:v>
                </c:pt>
              </c:numCache>
            </c:numRef>
          </c:val>
        </c:ser>
        <c:ser>
          <c:idx val="3"/>
          <c:order val="3"/>
          <c:tx>
            <c:strRef>
              <c:f>Sayfa1!$E$1</c:f>
              <c:strCache>
                <c:ptCount val="1"/>
                <c:pt idx="0">
                  <c:v>AA + JWA Birlikte Uygulama</c:v>
                </c:pt>
              </c:strCache>
            </c:strRef>
          </c:tx>
          <c:spPr>
            <a:solidFill>
              <a:schemeClr val="accent4">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anchor="ctr" anchorCtr="1"/>
              <a:lstStyle/>
              <a:p>
                <a:pPr>
                  <a:defRPr sz="1300" b="1" i="0" u="none" strike="noStrike" kern="1200" baseline="0">
                    <a:solidFill>
                      <a:schemeClr val="lt1"/>
                    </a:solidFill>
                    <a:latin typeface="+mn-lt"/>
                    <a:ea typeface="+mn-ea"/>
                    <a:cs typeface="+mn-cs"/>
                  </a:defRPr>
                </a:pPr>
                <a:endParaRPr lang="tr-TR"/>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Sayfa1!$A$2:$A$4</c:f>
              <c:strCache>
                <c:ptCount val="3"/>
                <c:pt idx="0">
                  <c:v>avea destek</c:v>
                </c:pt>
                <c:pt idx="1">
                  <c:v>ttnet destek</c:v>
                </c:pt>
                <c:pt idx="2">
                  <c:v>pegasus</c:v>
                </c:pt>
              </c:strCache>
            </c:strRef>
          </c:cat>
          <c:val>
            <c:numRef>
              <c:f>Sayfa1!$E$2:$E$4</c:f>
              <c:numCache>
                <c:formatCode>General</c:formatCode>
                <c:ptCount val="3"/>
                <c:pt idx="0">
                  <c:v>79</c:v>
                </c:pt>
                <c:pt idx="1">
                  <c:v>77</c:v>
                </c:pt>
                <c:pt idx="2">
                  <c:v>80</c:v>
                </c:pt>
              </c:numCache>
            </c:numRef>
          </c:val>
        </c:ser>
        <c:dLbls>
          <c:dLblPos val="inEnd"/>
          <c:showLegendKey val="0"/>
          <c:showVal val="1"/>
          <c:showCatName val="0"/>
          <c:showSerName val="0"/>
          <c:showPercent val="0"/>
          <c:showBubbleSize val="0"/>
        </c:dLbls>
        <c:gapWidth val="65"/>
        <c:axId val="140980304"/>
        <c:axId val="140979744"/>
      </c:barChart>
      <c:catAx>
        <c:axId val="140980304"/>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300" b="1" i="0" u="none" strike="noStrike" kern="1200" cap="all" baseline="0">
                <a:solidFill>
                  <a:schemeClr val="dk1">
                    <a:lumMod val="75000"/>
                    <a:lumOff val="25000"/>
                  </a:schemeClr>
                </a:solidFill>
                <a:latin typeface="+mn-lt"/>
                <a:ea typeface="+mn-ea"/>
                <a:cs typeface="+mn-cs"/>
              </a:defRPr>
            </a:pPr>
            <a:endParaRPr lang="tr-TR"/>
          </a:p>
        </c:txPr>
        <c:crossAx val="140979744"/>
        <c:crosses val="autoZero"/>
        <c:auto val="1"/>
        <c:lblAlgn val="ctr"/>
        <c:lblOffset val="100"/>
        <c:noMultiLvlLbl val="0"/>
      </c:catAx>
      <c:valAx>
        <c:axId val="140979744"/>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140980304"/>
        <c:crosses val="autoZero"/>
        <c:crossBetween val="between"/>
      </c:valAx>
      <c:spPr>
        <a:noFill/>
        <a:ln>
          <a:noFill/>
        </a:ln>
        <a:effectLst/>
      </c:spPr>
    </c:plotArea>
    <c:legend>
      <c:legendPos val="b"/>
      <c:layout/>
      <c:overlay val="0"/>
      <c:spPr>
        <a:solidFill>
          <a:schemeClr val="bg1"/>
        </a:solidFill>
        <a:ln>
          <a:noFill/>
        </a:ln>
        <a:effectLst/>
      </c:spPr>
      <c:txPr>
        <a:bodyPr rot="0" spcFirstLastPara="1" vertOverflow="ellipsis" vert="horz" wrap="square" anchor="ctr" anchorCtr="1"/>
        <a:lstStyle/>
        <a:p>
          <a:pPr>
            <a:defRPr sz="1300" b="0" i="0" u="none" strike="noStrike" kern="1200" baseline="0">
              <a:solidFill>
                <a:schemeClr val="dk1">
                  <a:lumMod val="75000"/>
                  <a:lumOff val="25000"/>
                </a:schemeClr>
              </a:solidFill>
              <a:latin typeface="+mn-lt"/>
              <a:ea typeface="+mn-ea"/>
              <a:cs typeface="+mn-cs"/>
            </a:defRPr>
          </a:pPr>
          <a:endParaRPr lang="tr-TR"/>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sz="1300"/>
      </a:pPr>
      <a:endParaRPr lang="tr-TR"/>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987800" cy="388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98" tIns="46199" rIns="92398" bIns="46199" numCol="1" anchor="t" anchorCtr="0" compatLnSpc="1">
            <a:prstTxWarp prst="textNoShape">
              <a:avLst/>
            </a:prstTxWarp>
          </a:bodyPr>
          <a:lstStyle>
            <a:lvl1pPr defTabSz="923925">
              <a:spcBef>
                <a:spcPct val="0"/>
              </a:spcBef>
              <a:buFontTx/>
              <a:buNone/>
              <a:defRPr sz="1200">
                <a:latin typeface="Arial" charset="0"/>
              </a:defRPr>
            </a:lvl1pPr>
          </a:lstStyle>
          <a:p>
            <a:endParaRPr lang="en-US"/>
          </a:p>
        </p:txBody>
      </p:sp>
      <p:sp>
        <p:nvSpPr>
          <p:cNvPr id="9219" name="Rectangle 3"/>
          <p:cNvSpPr>
            <a:spLocks noGrp="1" noChangeArrowheads="1"/>
          </p:cNvSpPr>
          <p:nvPr>
            <p:ph type="dt" sz="quarter" idx="1"/>
          </p:nvPr>
        </p:nvSpPr>
        <p:spPr bwMode="auto">
          <a:xfrm>
            <a:off x="5213350" y="0"/>
            <a:ext cx="3986213" cy="388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98" tIns="46199" rIns="92398" bIns="46199" numCol="1" anchor="t" anchorCtr="0" compatLnSpc="1">
            <a:prstTxWarp prst="textNoShape">
              <a:avLst/>
            </a:prstTxWarp>
          </a:bodyPr>
          <a:lstStyle>
            <a:lvl1pPr algn="r" defTabSz="923925">
              <a:spcBef>
                <a:spcPct val="0"/>
              </a:spcBef>
              <a:buFontTx/>
              <a:buNone/>
              <a:defRPr sz="1200">
                <a:latin typeface="Arial" charset="0"/>
              </a:defRPr>
            </a:lvl1pPr>
          </a:lstStyle>
          <a:p>
            <a:endParaRPr lang="en-US"/>
          </a:p>
        </p:txBody>
      </p:sp>
      <p:sp>
        <p:nvSpPr>
          <p:cNvPr id="9220" name="Rectangle 4"/>
          <p:cNvSpPr>
            <a:spLocks noGrp="1" noChangeArrowheads="1"/>
          </p:cNvSpPr>
          <p:nvPr>
            <p:ph type="ftr" sz="quarter" idx="2"/>
          </p:nvPr>
        </p:nvSpPr>
        <p:spPr bwMode="auto">
          <a:xfrm>
            <a:off x="0" y="6621463"/>
            <a:ext cx="3987800" cy="388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98" tIns="46199" rIns="92398" bIns="46199" numCol="1" anchor="b" anchorCtr="0" compatLnSpc="1">
            <a:prstTxWarp prst="textNoShape">
              <a:avLst/>
            </a:prstTxWarp>
          </a:bodyPr>
          <a:lstStyle>
            <a:lvl1pPr defTabSz="923925">
              <a:spcBef>
                <a:spcPct val="0"/>
              </a:spcBef>
              <a:buFontTx/>
              <a:buNone/>
              <a:defRPr sz="1200">
                <a:latin typeface="Arial" charset="0"/>
              </a:defRPr>
            </a:lvl1pPr>
          </a:lstStyle>
          <a:p>
            <a:endParaRPr lang="en-US"/>
          </a:p>
        </p:txBody>
      </p:sp>
      <p:sp>
        <p:nvSpPr>
          <p:cNvPr id="9221" name="Rectangle 5"/>
          <p:cNvSpPr>
            <a:spLocks noGrp="1" noChangeArrowheads="1"/>
          </p:cNvSpPr>
          <p:nvPr>
            <p:ph type="sldNum" sz="quarter" idx="3"/>
          </p:nvPr>
        </p:nvSpPr>
        <p:spPr bwMode="auto">
          <a:xfrm>
            <a:off x="5213350" y="6621463"/>
            <a:ext cx="3986213" cy="388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98" tIns="46199" rIns="92398" bIns="46199" numCol="1" anchor="b" anchorCtr="0" compatLnSpc="1">
            <a:prstTxWarp prst="textNoShape">
              <a:avLst/>
            </a:prstTxWarp>
          </a:bodyPr>
          <a:lstStyle>
            <a:lvl1pPr algn="r" defTabSz="923925">
              <a:spcBef>
                <a:spcPct val="0"/>
              </a:spcBef>
              <a:buFontTx/>
              <a:buNone/>
              <a:defRPr sz="1200">
                <a:latin typeface="Arial" charset="0"/>
              </a:defRPr>
            </a:lvl1pPr>
          </a:lstStyle>
          <a:p>
            <a:fld id="{51174361-862A-42D6-B3EE-881F47FEA0E5}" type="slidenum">
              <a:rPr lang="en-US"/>
              <a:pPr/>
              <a:t>‹#›</a:t>
            </a:fld>
            <a:endParaRPr lang="en-US"/>
          </a:p>
        </p:txBody>
      </p:sp>
    </p:spTree>
    <p:extLst>
      <p:ext uri="{BB962C8B-B14F-4D97-AF65-F5344CB8AC3E}">
        <p14:creationId xmlns:p14="http://schemas.microsoft.com/office/powerpoint/2010/main" val="10316068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302809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163" y="11361738"/>
            <a:ext cx="43526075" cy="7840662"/>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7680325" y="20726400"/>
            <a:ext cx="35845750" cy="93472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B16B3DE-DF09-4906-844B-5EE0F3CA3599}" type="slidenum">
              <a:rPr lang="en-US"/>
              <a:pPr/>
              <a:t>‹#›</a:t>
            </a:fld>
            <a:endParaRPr lang="en-US"/>
          </a:p>
        </p:txBody>
      </p:sp>
    </p:spTree>
    <p:extLst>
      <p:ext uri="{BB962C8B-B14F-4D97-AF65-F5344CB8AC3E}">
        <p14:creationId xmlns:p14="http://schemas.microsoft.com/office/powerpoint/2010/main" val="1700366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1B589F5-D518-43B7-B956-3BF6DAD420C8}" type="slidenum">
              <a:rPr lang="en-US"/>
              <a:pPr/>
              <a:t>‹#›</a:t>
            </a:fld>
            <a:endParaRPr lang="en-US"/>
          </a:p>
        </p:txBody>
      </p:sp>
    </p:spTree>
    <p:extLst>
      <p:ext uri="{BB962C8B-B14F-4D97-AF65-F5344CB8AC3E}">
        <p14:creationId xmlns:p14="http://schemas.microsoft.com/office/powerpoint/2010/main" val="1845431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125275" y="1465263"/>
            <a:ext cx="11520488" cy="312070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560638" y="1465263"/>
            <a:ext cx="34412237" cy="312070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D77BDF0-292A-494B-9D2E-6D647367B3A4}" type="slidenum">
              <a:rPr lang="en-US"/>
              <a:pPr/>
              <a:t>‹#›</a:t>
            </a:fld>
            <a:endParaRPr lang="en-US"/>
          </a:p>
        </p:txBody>
      </p:sp>
    </p:spTree>
    <p:extLst>
      <p:ext uri="{BB962C8B-B14F-4D97-AF65-F5344CB8AC3E}">
        <p14:creationId xmlns:p14="http://schemas.microsoft.com/office/powerpoint/2010/main" val="4514902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560638" y="1465263"/>
            <a:ext cx="46085125" cy="6096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560638" y="8534400"/>
            <a:ext cx="22966362" cy="241379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25679400" y="8534400"/>
            <a:ext cx="22966363" cy="11991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25679400" y="20678775"/>
            <a:ext cx="22966363" cy="11993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2560638" y="33307338"/>
            <a:ext cx="11947525" cy="2540000"/>
          </a:xfrm>
        </p:spPr>
        <p:txBody>
          <a:bodyPr/>
          <a:lstStyle>
            <a:lvl1pPr>
              <a:defRPr/>
            </a:lvl1pPr>
          </a:lstStyle>
          <a:p>
            <a:endParaRPr lang="en-US"/>
          </a:p>
        </p:txBody>
      </p:sp>
      <p:sp>
        <p:nvSpPr>
          <p:cNvPr id="7" name="Footer Placeholder 6"/>
          <p:cNvSpPr>
            <a:spLocks noGrp="1"/>
          </p:cNvSpPr>
          <p:nvPr>
            <p:ph type="ftr" sz="quarter" idx="11"/>
          </p:nvPr>
        </p:nvSpPr>
        <p:spPr>
          <a:xfrm>
            <a:off x="17495838" y="33307338"/>
            <a:ext cx="16214725" cy="2540000"/>
          </a:xfrm>
        </p:spPr>
        <p:txBody>
          <a:bodyPr/>
          <a:lstStyle>
            <a:lvl1pPr>
              <a:defRPr/>
            </a:lvl1pPr>
          </a:lstStyle>
          <a:p>
            <a:endParaRPr lang="en-US"/>
          </a:p>
        </p:txBody>
      </p:sp>
      <p:sp>
        <p:nvSpPr>
          <p:cNvPr id="8" name="Slide Number Placeholder 7"/>
          <p:cNvSpPr>
            <a:spLocks noGrp="1"/>
          </p:cNvSpPr>
          <p:nvPr>
            <p:ph type="sldNum" sz="quarter" idx="12"/>
          </p:nvPr>
        </p:nvSpPr>
        <p:spPr>
          <a:xfrm>
            <a:off x="36698238" y="33307338"/>
            <a:ext cx="11947525" cy="2540000"/>
          </a:xfrm>
        </p:spPr>
        <p:txBody>
          <a:bodyPr/>
          <a:lstStyle>
            <a:lvl1pPr>
              <a:defRPr/>
            </a:lvl1pPr>
          </a:lstStyle>
          <a:p>
            <a:fld id="{399F81F1-3B06-4A4B-9BD7-73B44DED6B47}" type="slidenum">
              <a:rPr lang="en-US"/>
              <a:pPr/>
              <a:t>‹#›</a:t>
            </a:fld>
            <a:endParaRPr lang="en-US"/>
          </a:p>
        </p:txBody>
      </p:sp>
    </p:spTree>
    <p:extLst>
      <p:ext uri="{BB962C8B-B14F-4D97-AF65-F5344CB8AC3E}">
        <p14:creationId xmlns:p14="http://schemas.microsoft.com/office/powerpoint/2010/main" val="1658313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11B922D-2EB9-440C-AD24-8BCA926725CE}" type="slidenum">
              <a:rPr lang="en-US"/>
              <a:pPr/>
              <a:t>‹#›</a:t>
            </a:fld>
            <a:endParaRPr lang="en-US"/>
          </a:p>
        </p:txBody>
      </p:sp>
    </p:spTree>
    <p:extLst>
      <p:ext uri="{BB962C8B-B14F-4D97-AF65-F5344CB8AC3E}">
        <p14:creationId xmlns:p14="http://schemas.microsoft.com/office/powerpoint/2010/main" val="1784119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0" y="23502938"/>
            <a:ext cx="43526075" cy="7264400"/>
          </a:xfr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4044950" y="15501938"/>
            <a:ext cx="43526075" cy="80010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170FA14-9D39-4806-949E-B3BE3891BC43}" type="slidenum">
              <a:rPr lang="en-US"/>
              <a:pPr/>
              <a:t>‹#›</a:t>
            </a:fld>
            <a:endParaRPr lang="en-US"/>
          </a:p>
        </p:txBody>
      </p:sp>
    </p:spTree>
    <p:extLst>
      <p:ext uri="{BB962C8B-B14F-4D97-AF65-F5344CB8AC3E}">
        <p14:creationId xmlns:p14="http://schemas.microsoft.com/office/powerpoint/2010/main" val="2178839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60638" y="8534400"/>
            <a:ext cx="22966362" cy="24137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5679400" y="8534400"/>
            <a:ext cx="22966363" cy="24137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B6C924F-BBDA-41FD-9C55-1FB7E56E7068}" type="slidenum">
              <a:rPr lang="en-US"/>
              <a:pPr/>
              <a:t>‹#›</a:t>
            </a:fld>
            <a:endParaRPr lang="en-US"/>
          </a:p>
        </p:txBody>
      </p:sp>
    </p:spTree>
    <p:extLst>
      <p:ext uri="{BB962C8B-B14F-4D97-AF65-F5344CB8AC3E}">
        <p14:creationId xmlns:p14="http://schemas.microsoft.com/office/powerpoint/2010/main" val="1541571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560638" y="8186738"/>
            <a:ext cx="22625050" cy="3413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60638" y="11599863"/>
            <a:ext cx="22625050" cy="2107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6012775" y="8186738"/>
            <a:ext cx="22632988" cy="3413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6012775" y="11599863"/>
            <a:ext cx="22632988" cy="2107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5D7FBADF-B505-4198-8365-9B71066E0556}" type="slidenum">
              <a:rPr lang="en-US"/>
              <a:pPr/>
              <a:t>‹#›</a:t>
            </a:fld>
            <a:endParaRPr lang="en-US"/>
          </a:p>
        </p:txBody>
      </p:sp>
    </p:spTree>
    <p:extLst>
      <p:ext uri="{BB962C8B-B14F-4D97-AF65-F5344CB8AC3E}">
        <p14:creationId xmlns:p14="http://schemas.microsoft.com/office/powerpoint/2010/main" val="2103792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22942252-4A21-4631-A3D7-208DDDEC7C17}" type="slidenum">
              <a:rPr lang="en-US"/>
              <a:pPr/>
              <a:t>‹#›</a:t>
            </a:fld>
            <a:endParaRPr lang="en-US"/>
          </a:p>
        </p:txBody>
      </p:sp>
    </p:spTree>
    <p:extLst>
      <p:ext uri="{BB962C8B-B14F-4D97-AF65-F5344CB8AC3E}">
        <p14:creationId xmlns:p14="http://schemas.microsoft.com/office/powerpoint/2010/main" val="1110380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C9AFCFBB-598A-4730-9CBA-908DB7144FCC}" type="slidenum">
              <a:rPr lang="en-US"/>
              <a:pPr/>
              <a:t>‹#›</a:t>
            </a:fld>
            <a:endParaRPr lang="en-US"/>
          </a:p>
        </p:txBody>
      </p:sp>
    </p:spTree>
    <p:extLst>
      <p:ext uri="{BB962C8B-B14F-4D97-AF65-F5344CB8AC3E}">
        <p14:creationId xmlns:p14="http://schemas.microsoft.com/office/powerpoint/2010/main" val="759127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638" y="1455738"/>
            <a:ext cx="16846550" cy="61976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0019963" y="1455738"/>
            <a:ext cx="28625800" cy="31216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560638" y="7653338"/>
            <a:ext cx="16846550" cy="2501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4657E9A-23B7-4516-94D3-88C02B0CF07E}" type="slidenum">
              <a:rPr lang="en-US"/>
              <a:pPr/>
              <a:t>‹#›</a:t>
            </a:fld>
            <a:endParaRPr lang="en-US"/>
          </a:p>
        </p:txBody>
      </p:sp>
    </p:spTree>
    <p:extLst>
      <p:ext uri="{BB962C8B-B14F-4D97-AF65-F5344CB8AC3E}">
        <p14:creationId xmlns:p14="http://schemas.microsoft.com/office/powerpoint/2010/main" val="2391193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175" y="25603200"/>
            <a:ext cx="30724475" cy="302260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0036175" y="3268663"/>
            <a:ext cx="30724475" cy="21945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0036175" y="28625800"/>
            <a:ext cx="30724475" cy="42926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928F014-7DFC-418B-9919-09D778EA7847}" type="slidenum">
              <a:rPr lang="en-US"/>
              <a:pPr/>
              <a:t>‹#›</a:t>
            </a:fld>
            <a:endParaRPr lang="en-US"/>
          </a:p>
        </p:txBody>
      </p:sp>
    </p:spTree>
    <p:extLst>
      <p:ext uri="{BB962C8B-B14F-4D97-AF65-F5344CB8AC3E}">
        <p14:creationId xmlns:p14="http://schemas.microsoft.com/office/powerpoint/2010/main" val="3072140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3981" name="Rectangle 13"/>
          <p:cNvSpPr>
            <a:spLocks noChangeAspect="1" noChangeArrowheads="1"/>
          </p:cNvSpPr>
          <p:nvPr/>
        </p:nvSpPr>
        <p:spPr bwMode="auto">
          <a:xfrm>
            <a:off x="0" y="6689725"/>
            <a:ext cx="12814300" cy="29886275"/>
          </a:xfrm>
          <a:prstGeom prst="rect">
            <a:avLst/>
          </a:prstGeom>
          <a:solidFill>
            <a:schemeClr val="accent5">
              <a:lumMod val="90000"/>
              <a:alpha val="50000"/>
            </a:schemeClr>
          </a:solidFill>
          <a:ln>
            <a:noFill/>
          </a:ln>
          <a:effectLst/>
          <a:extLst/>
        </p:spPr>
        <p:txBody>
          <a:bodyPr wrap="none" lIns="274430" tIns="138248" rIns="274430" bIns="138248" anchor="ctr"/>
          <a:lstStyle/>
          <a:p>
            <a:pPr marL="1027113" indent="-1027113" algn="ctr" defTabSz="6288088"/>
            <a:endParaRPr lang="en-US"/>
          </a:p>
        </p:txBody>
      </p:sp>
      <p:pic>
        <p:nvPicPr>
          <p:cNvPr id="83982" name="Picture 14" descr="MPj03905180000[1]"/>
          <p:cNvPicPr>
            <a:picLocks noChangeAspect="1" noChangeArrowheads="1"/>
          </p:cNvPicPr>
          <p:nvPr/>
        </p:nvPicPr>
        <p:blipFill>
          <a:blip r:embed="rId14">
            <a:extLst>
              <a:ext uri="{28A0092B-C50C-407E-A947-70E740481C1C}">
                <a14:useLocalDpi xmlns:a14="http://schemas.microsoft.com/office/drawing/2010/main" val="0"/>
              </a:ext>
            </a:extLst>
          </a:blip>
          <a:srcRect t="14999" b="72250"/>
          <a:stretch>
            <a:fillRect/>
          </a:stretch>
        </p:blipFill>
        <p:spPr bwMode="auto">
          <a:xfrm>
            <a:off x="29964063" y="0"/>
            <a:ext cx="10726737" cy="137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pic>
      <p:pic>
        <p:nvPicPr>
          <p:cNvPr id="83983" name="Picture 15" descr="MPj03211020000[1]"/>
          <p:cNvPicPr>
            <a:picLocks noChangeAspect="1" noChangeArrowheads="1"/>
          </p:cNvPicPr>
          <p:nvPr/>
        </p:nvPicPr>
        <p:blipFill>
          <a:blip r:embed="rId15">
            <a:extLst>
              <a:ext uri="{28A0092B-C50C-407E-A947-70E740481C1C}">
                <a14:useLocalDpi xmlns:a14="http://schemas.microsoft.com/office/drawing/2010/main" val="0"/>
              </a:ext>
            </a:extLst>
          </a:blip>
          <a:srcRect t="56000" b="34750"/>
          <a:stretch>
            <a:fillRect/>
          </a:stretch>
        </p:blipFill>
        <p:spPr bwMode="auto">
          <a:xfrm>
            <a:off x="40636825" y="0"/>
            <a:ext cx="10569575" cy="137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pic>
      <p:pic>
        <p:nvPicPr>
          <p:cNvPr id="83984" name="Picture 16" descr="MPj03905200000[1]"/>
          <p:cNvPicPr>
            <a:picLocks noChangeAspect="1" noChangeArrowheads="1"/>
          </p:cNvPicPr>
          <p:nvPr/>
        </p:nvPicPr>
        <p:blipFill>
          <a:blip r:embed="rId16">
            <a:extLst>
              <a:ext uri="{28A0092B-C50C-407E-A947-70E740481C1C}">
                <a14:useLocalDpi xmlns:a14="http://schemas.microsoft.com/office/drawing/2010/main" val="0"/>
              </a:ext>
            </a:extLst>
          </a:blip>
          <a:srcRect t="62750" b="22501"/>
          <a:stretch>
            <a:fillRect/>
          </a:stretch>
        </p:blipFill>
        <p:spPr bwMode="auto">
          <a:xfrm>
            <a:off x="20650200" y="0"/>
            <a:ext cx="9342438" cy="137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pic>
      <p:sp>
        <p:nvSpPr>
          <p:cNvPr id="83985" name="Line 17"/>
          <p:cNvSpPr>
            <a:spLocks noChangeShapeType="1"/>
          </p:cNvSpPr>
          <p:nvPr/>
        </p:nvSpPr>
        <p:spPr bwMode="auto">
          <a:xfrm>
            <a:off x="0" y="6689725"/>
            <a:ext cx="51206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430" tIns="138248" rIns="274430" bIns="138248"/>
          <a:lstStyle/>
          <a:p>
            <a:endParaRPr lang="en-US"/>
          </a:p>
        </p:txBody>
      </p:sp>
      <p:sp>
        <p:nvSpPr>
          <p:cNvPr id="83986" name="Line 18"/>
          <p:cNvSpPr>
            <a:spLocks noChangeShapeType="1"/>
          </p:cNvSpPr>
          <p:nvPr/>
        </p:nvSpPr>
        <p:spPr bwMode="auto">
          <a:xfrm>
            <a:off x="0" y="7150100"/>
            <a:ext cx="51206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430" tIns="138248" rIns="274430" bIns="138248"/>
          <a:lstStyle/>
          <a:p>
            <a:endParaRPr lang="en-US"/>
          </a:p>
        </p:txBody>
      </p:sp>
      <p:sp>
        <p:nvSpPr>
          <p:cNvPr id="83987" name="Line 19"/>
          <p:cNvSpPr>
            <a:spLocks noChangeShapeType="1"/>
          </p:cNvSpPr>
          <p:nvPr/>
        </p:nvSpPr>
        <p:spPr bwMode="auto">
          <a:xfrm>
            <a:off x="12827000" y="35801300"/>
            <a:ext cx="383921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430" tIns="138248" rIns="274430" bIns="138248"/>
          <a:lstStyle/>
          <a:p>
            <a:endParaRPr lang="en-US"/>
          </a:p>
        </p:txBody>
      </p:sp>
      <p:sp>
        <p:nvSpPr>
          <p:cNvPr id="83988" name="Line 20"/>
          <p:cNvSpPr>
            <a:spLocks noChangeShapeType="1"/>
          </p:cNvSpPr>
          <p:nvPr/>
        </p:nvSpPr>
        <p:spPr bwMode="auto">
          <a:xfrm>
            <a:off x="12814300" y="6689725"/>
            <a:ext cx="0" cy="298862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430" tIns="138248" rIns="274430" bIns="138248"/>
          <a:lstStyle/>
          <a:p>
            <a:endParaRPr lang="en-US"/>
          </a:p>
        </p:txBody>
      </p:sp>
      <p:sp>
        <p:nvSpPr>
          <p:cNvPr id="83989" name="Line 21"/>
          <p:cNvSpPr>
            <a:spLocks noChangeShapeType="1"/>
          </p:cNvSpPr>
          <p:nvPr/>
        </p:nvSpPr>
        <p:spPr bwMode="auto">
          <a:xfrm>
            <a:off x="1062038" y="6721475"/>
            <a:ext cx="0" cy="299243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430" tIns="138248" rIns="274430" bIns="138248"/>
          <a:lstStyle/>
          <a:p>
            <a:endParaRPr lang="en-US"/>
          </a:p>
        </p:txBody>
      </p:sp>
      <p:sp>
        <p:nvSpPr>
          <p:cNvPr id="83990" name="Line 22"/>
          <p:cNvSpPr>
            <a:spLocks noChangeShapeType="1"/>
          </p:cNvSpPr>
          <p:nvPr/>
        </p:nvSpPr>
        <p:spPr bwMode="auto">
          <a:xfrm>
            <a:off x="13544550" y="0"/>
            <a:ext cx="0" cy="36576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430" tIns="138248" rIns="274430" bIns="138248"/>
          <a:lstStyle/>
          <a:p>
            <a:endParaRPr lang="en-US"/>
          </a:p>
        </p:txBody>
      </p:sp>
      <p:sp>
        <p:nvSpPr>
          <p:cNvPr id="83991" name="Line 23"/>
          <p:cNvSpPr>
            <a:spLocks noChangeShapeType="1"/>
          </p:cNvSpPr>
          <p:nvPr/>
        </p:nvSpPr>
        <p:spPr bwMode="auto">
          <a:xfrm>
            <a:off x="25949275" y="7150100"/>
            <a:ext cx="0" cy="294259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430" tIns="138248" rIns="274430" bIns="138248"/>
          <a:lstStyle/>
          <a:p>
            <a:endParaRPr lang="en-US"/>
          </a:p>
        </p:txBody>
      </p:sp>
      <p:sp>
        <p:nvSpPr>
          <p:cNvPr id="83992" name="Line 24"/>
          <p:cNvSpPr>
            <a:spLocks noChangeShapeType="1"/>
          </p:cNvSpPr>
          <p:nvPr/>
        </p:nvSpPr>
        <p:spPr bwMode="auto">
          <a:xfrm>
            <a:off x="38392100" y="7150100"/>
            <a:ext cx="0" cy="294259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430" tIns="138248" rIns="274430" bIns="138248"/>
          <a:lstStyle/>
          <a:p>
            <a:endParaRPr lang="en-US"/>
          </a:p>
        </p:txBody>
      </p:sp>
      <p:sp>
        <p:nvSpPr>
          <p:cNvPr id="83993" name="Line 25"/>
          <p:cNvSpPr>
            <a:spLocks noChangeShapeType="1"/>
          </p:cNvSpPr>
          <p:nvPr/>
        </p:nvSpPr>
        <p:spPr bwMode="auto">
          <a:xfrm>
            <a:off x="50028475" y="7150100"/>
            <a:ext cx="0" cy="294259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430" tIns="138248" rIns="274430" bIns="138248"/>
          <a:lstStyle/>
          <a:p>
            <a:endParaRPr lang="en-US"/>
          </a:p>
        </p:txBody>
      </p:sp>
      <p:sp>
        <p:nvSpPr>
          <p:cNvPr id="83994" name="Rectangle 26"/>
          <p:cNvSpPr>
            <a:spLocks noChangeAspect="1" noChangeArrowheads="1"/>
          </p:cNvSpPr>
          <p:nvPr/>
        </p:nvSpPr>
        <p:spPr bwMode="auto">
          <a:xfrm>
            <a:off x="0" y="7938"/>
            <a:ext cx="20802600" cy="1363662"/>
          </a:xfrm>
          <a:prstGeom prst="rect">
            <a:avLst/>
          </a:prstGeom>
          <a:solidFill>
            <a:schemeClr val="accent1">
              <a:lumMod val="50000"/>
            </a:schemeClr>
          </a:solidFill>
          <a:ln>
            <a:noFill/>
          </a:ln>
          <a:effectLst/>
          <a:extLst/>
        </p:spPr>
        <p:txBody>
          <a:bodyPr wrap="none" lIns="274430" tIns="138248" rIns="274430" bIns="138248" anchor="ctr"/>
          <a:lstStyle/>
          <a:p>
            <a:endParaRPr lang="en-US"/>
          </a:p>
        </p:txBody>
      </p:sp>
      <p:sp>
        <p:nvSpPr>
          <p:cNvPr id="83970" name="Rectangle 2"/>
          <p:cNvSpPr>
            <a:spLocks noGrp="1" noChangeArrowheads="1"/>
          </p:cNvSpPr>
          <p:nvPr>
            <p:ph type="title"/>
          </p:nvPr>
        </p:nvSpPr>
        <p:spPr bwMode="auto">
          <a:xfrm>
            <a:off x="2560638" y="1465263"/>
            <a:ext cx="46085125"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92" tIns="45696" rIns="91392" bIns="45696" numCol="1" anchor="ctr" anchorCtr="0" compatLnSpc="1">
            <a:prstTxWarp prst="textNoShape">
              <a:avLst/>
            </a:prstTxWarp>
          </a:bodyPr>
          <a:lstStyle/>
          <a:p>
            <a:pPr lvl="0"/>
            <a:r>
              <a:rPr lang="en-US" smtClean="0"/>
              <a:t>Click to edit Master title style</a:t>
            </a:r>
            <a:endParaRPr lang="en-US" dirty="0" smtClean="0"/>
          </a:p>
        </p:txBody>
      </p:sp>
      <p:sp>
        <p:nvSpPr>
          <p:cNvPr id="83971" name="Rectangle 3"/>
          <p:cNvSpPr>
            <a:spLocks noGrp="1" noChangeArrowheads="1"/>
          </p:cNvSpPr>
          <p:nvPr>
            <p:ph type="body" idx="1"/>
          </p:nvPr>
        </p:nvSpPr>
        <p:spPr bwMode="auto">
          <a:xfrm>
            <a:off x="2560638" y="8534400"/>
            <a:ext cx="46085125" cy="24137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92" tIns="45696" rIns="91392" bIns="4569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83972" name="Rectangle 4"/>
          <p:cNvSpPr>
            <a:spLocks noGrp="1" noChangeArrowheads="1"/>
          </p:cNvSpPr>
          <p:nvPr>
            <p:ph type="dt" sz="half" idx="2"/>
          </p:nvPr>
        </p:nvSpPr>
        <p:spPr bwMode="auto">
          <a:xfrm>
            <a:off x="2560638" y="33307338"/>
            <a:ext cx="11947525" cy="25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92" tIns="45696" rIns="91392" bIns="45696" numCol="1" anchor="t" anchorCtr="0" compatLnSpc="1">
            <a:prstTxWarp prst="textNoShape">
              <a:avLst/>
            </a:prstTxWarp>
          </a:bodyPr>
          <a:lstStyle>
            <a:lvl1pPr>
              <a:spcBef>
                <a:spcPct val="0"/>
              </a:spcBef>
              <a:buFontTx/>
              <a:buNone/>
              <a:defRPr sz="1600">
                <a:latin typeface="+mn-lt"/>
              </a:defRPr>
            </a:lvl1pPr>
          </a:lstStyle>
          <a:p>
            <a:endParaRPr lang="en-US" dirty="0"/>
          </a:p>
        </p:txBody>
      </p:sp>
      <p:sp>
        <p:nvSpPr>
          <p:cNvPr id="83973" name="Rectangle 5"/>
          <p:cNvSpPr>
            <a:spLocks noGrp="1" noChangeArrowheads="1"/>
          </p:cNvSpPr>
          <p:nvPr>
            <p:ph type="ftr" sz="quarter" idx="3"/>
          </p:nvPr>
        </p:nvSpPr>
        <p:spPr bwMode="auto">
          <a:xfrm>
            <a:off x="17495838" y="33307338"/>
            <a:ext cx="16214725" cy="25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92" tIns="45696" rIns="91392" bIns="45696" numCol="1" anchor="t" anchorCtr="0" compatLnSpc="1">
            <a:prstTxWarp prst="textNoShape">
              <a:avLst/>
            </a:prstTxWarp>
          </a:bodyPr>
          <a:lstStyle>
            <a:lvl1pPr algn="ctr">
              <a:spcBef>
                <a:spcPct val="0"/>
              </a:spcBef>
              <a:buFontTx/>
              <a:buNone/>
              <a:defRPr sz="1600">
                <a:latin typeface="+mn-lt"/>
              </a:defRPr>
            </a:lvl1pPr>
          </a:lstStyle>
          <a:p>
            <a:endParaRPr lang="en-US" dirty="0"/>
          </a:p>
        </p:txBody>
      </p:sp>
      <p:sp>
        <p:nvSpPr>
          <p:cNvPr id="83974" name="Rectangle 6"/>
          <p:cNvSpPr>
            <a:spLocks noGrp="1" noChangeArrowheads="1"/>
          </p:cNvSpPr>
          <p:nvPr>
            <p:ph type="sldNum" sz="quarter" idx="4"/>
          </p:nvPr>
        </p:nvSpPr>
        <p:spPr bwMode="auto">
          <a:xfrm>
            <a:off x="36698238" y="33307338"/>
            <a:ext cx="11947525" cy="25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92" tIns="45696" rIns="91392" bIns="45696" numCol="1" anchor="t" anchorCtr="0" compatLnSpc="1">
            <a:prstTxWarp prst="textNoShape">
              <a:avLst/>
            </a:prstTxWarp>
          </a:bodyPr>
          <a:lstStyle>
            <a:lvl1pPr algn="r">
              <a:spcBef>
                <a:spcPct val="0"/>
              </a:spcBef>
              <a:buFontTx/>
              <a:buNone/>
              <a:defRPr sz="1600">
                <a:latin typeface="+mn-lt"/>
              </a:defRPr>
            </a:lvl1pPr>
          </a:lstStyle>
          <a:p>
            <a:fld id="{1E2B1309-A9D8-4C66-99C6-860A28674D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39725" indent="-339725" algn="l" rtl="0" eaLnBrk="1" fontAlgn="base" hangingPunct="1">
        <a:spcBef>
          <a:spcPct val="20000"/>
        </a:spcBef>
        <a:spcAft>
          <a:spcPct val="0"/>
        </a:spcAft>
        <a:buChar char="•"/>
        <a:defRPr sz="3300">
          <a:solidFill>
            <a:schemeClr val="tx1"/>
          </a:solidFill>
          <a:latin typeface="+mn-lt"/>
          <a:ea typeface="+mn-ea"/>
          <a:cs typeface="+mn-cs"/>
        </a:defRPr>
      </a:lvl1pPr>
      <a:lvl2pPr marL="739775" indent="-287338" algn="l" rtl="0" eaLnBrk="1" fontAlgn="base" hangingPunct="1">
        <a:spcBef>
          <a:spcPct val="20000"/>
        </a:spcBef>
        <a:spcAft>
          <a:spcPct val="0"/>
        </a:spcAft>
        <a:buChar char="–"/>
        <a:defRPr sz="2700">
          <a:solidFill>
            <a:schemeClr val="tx1"/>
          </a:solidFill>
          <a:latin typeface="+mn-lt"/>
        </a:defRPr>
      </a:lvl2pPr>
      <a:lvl3pPr marL="1141413" indent="-227013" algn="l" rtl="0" eaLnBrk="1" fontAlgn="base" hangingPunct="1">
        <a:spcBef>
          <a:spcPct val="20000"/>
        </a:spcBef>
        <a:spcAft>
          <a:spcPct val="0"/>
        </a:spcAft>
        <a:buChar char="•"/>
        <a:defRPr sz="2200">
          <a:solidFill>
            <a:schemeClr val="tx1"/>
          </a:solidFill>
          <a:latin typeface="+mn-lt"/>
        </a:defRPr>
      </a:lvl3pPr>
      <a:lvl4pPr marL="1601788" indent="-234950" algn="l" rtl="0" eaLnBrk="1" fontAlgn="base" hangingPunct="1">
        <a:spcBef>
          <a:spcPct val="20000"/>
        </a:spcBef>
        <a:spcAft>
          <a:spcPct val="0"/>
        </a:spcAft>
        <a:buChar char="–"/>
        <a:defRPr sz="2200">
          <a:solidFill>
            <a:schemeClr val="tx1"/>
          </a:solidFill>
          <a:latin typeface="+mn-lt"/>
        </a:defRPr>
      </a:lvl4pPr>
      <a:lvl5pPr marL="2055813" indent="-227013" algn="l" rtl="0" eaLnBrk="1" fontAlgn="base" hangingPunct="1">
        <a:spcBef>
          <a:spcPct val="20000"/>
        </a:spcBef>
        <a:spcAft>
          <a:spcPct val="0"/>
        </a:spcAft>
        <a:buChar char="»"/>
        <a:defRPr sz="2200">
          <a:solidFill>
            <a:schemeClr val="tx1"/>
          </a:solidFill>
          <a:latin typeface="+mn-lt"/>
        </a:defRPr>
      </a:lvl5pPr>
      <a:lvl6pPr marL="2513013" indent="-227013" algn="l" rtl="0" eaLnBrk="1" fontAlgn="base" hangingPunct="1">
        <a:spcBef>
          <a:spcPct val="20000"/>
        </a:spcBef>
        <a:spcAft>
          <a:spcPct val="0"/>
        </a:spcAft>
        <a:buChar char="»"/>
        <a:defRPr sz="2200">
          <a:solidFill>
            <a:schemeClr val="tx1"/>
          </a:solidFill>
          <a:latin typeface="+mn-lt"/>
        </a:defRPr>
      </a:lvl6pPr>
      <a:lvl7pPr marL="2970213" indent="-227013" algn="l" rtl="0" eaLnBrk="1" fontAlgn="base" hangingPunct="1">
        <a:spcBef>
          <a:spcPct val="20000"/>
        </a:spcBef>
        <a:spcAft>
          <a:spcPct val="0"/>
        </a:spcAft>
        <a:buChar char="»"/>
        <a:defRPr sz="2200">
          <a:solidFill>
            <a:schemeClr val="tx1"/>
          </a:solidFill>
          <a:latin typeface="+mn-lt"/>
        </a:defRPr>
      </a:lvl7pPr>
      <a:lvl8pPr marL="3427413" indent="-227013" algn="l" rtl="0" eaLnBrk="1" fontAlgn="base" hangingPunct="1">
        <a:spcBef>
          <a:spcPct val="20000"/>
        </a:spcBef>
        <a:spcAft>
          <a:spcPct val="0"/>
        </a:spcAft>
        <a:buChar char="»"/>
        <a:defRPr sz="2200">
          <a:solidFill>
            <a:schemeClr val="tx1"/>
          </a:solidFill>
          <a:latin typeface="+mn-lt"/>
        </a:defRPr>
      </a:lvl8pPr>
      <a:lvl9pPr marL="3884613" indent="-227013" algn="l" rtl="0" eaLnBrk="1" fontAlgn="base" hangingPunct="1">
        <a:spcBef>
          <a:spcPct val="20000"/>
        </a:spcBef>
        <a:spcAft>
          <a:spcPct val="0"/>
        </a:spcAft>
        <a:buChar char="»"/>
        <a:defRPr sz="2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4.jpe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3.gif"/><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image" Target="../media/image8.jpg"/><Relationship Id="rId11" Type="http://schemas.openxmlformats.org/officeDocument/2006/relationships/image" Target="../media/image12.png"/><Relationship Id="rId5" Type="http://schemas.openxmlformats.org/officeDocument/2006/relationships/image" Target="../media/image7.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6.png"/><Relationship Id="rId9" Type="http://schemas.openxmlformats.org/officeDocument/2006/relationships/chart" Target="../charts/chart1.xml"/><Relationship Id="rId1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13500100" y="1206585"/>
            <a:ext cx="36490275" cy="3879850"/>
          </a:xfrm>
          <a:noFill/>
        </p:spPr>
        <p:txBody>
          <a:bodyPr/>
          <a:lstStyle/>
          <a:p>
            <a:r>
              <a:rPr lang="tr-TR" sz="9400" b="1" dirty="0" smtClean="0">
                <a:solidFill>
                  <a:schemeClr val="accent1">
                    <a:lumMod val="25000"/>
                  </a:schemeClr>
                </a:solidFill>
              </a:rPr>
              <a:t>Duygulu</a:t>
            </a:r>
            <a:r>
              <a:rPr lang="tr-TR" sz="9000" b="1" dirty="0">
                <a:solidFill>
                  <a:schemeClr val="accent1">
                    <a:lumMod val="25000"/>
                  </a:schemeClr>
                </a:solidFill>
              </a:rPr>
              <a:t/>
            </a:r>
            <a:br>
              <a:rPr lang="tr-TR" sz="9000" b="1" dirty="0">
                <a:solidFill>
                  <a:schemeClr val="accent1">
                    <a:lumMod val="25000"/>
                  </a:schemeClr>
                </a:solidFill>
              </a:rPr>
            </a:br>
            <a:r>
              <a:rPr lang="tr-TR" sz="9000" b="1" dirty="0">
                <a:solidFill>
                  <a:schemeClr val="accent1">
                    <a:lumMod val="25000"/>
                  </a:schemeClr>
                </a:solidFill>
              </a:rPr>
              <a:t>Twitter </a:t>
            </a:r>
            <a:r>
              <a:rPr lang="tr-TR" sz="9000" b="1" dirty="0" smtClean="0">
                <a:solidFill>
                  <a:schemeClr val="accent1">
                    <a:lumMod val="25000"/>
                  </a:schemeClr>
                </a:solidFill>
              </a:rPr>
              <a:t>için Türkçe </a:t>
            </a:r>
            <a:r>
              <a:rPr lang="tr-TR" sz="9000" b="1" dirty="0">
                <a:solidFill>
                  <a:schemeClr val="accent1">
                    <a:lumMod val="25000"/>
                  </a:schemeClr>
                </a:solidFill>
              </a:rPr>
              <a:t>Sentiment </a:t>
            </a:r>
            <a:r>
              <a:rPr lang="tr-TR" sz="9000" b="1" dirty="0" smtClean="0">
                <a:solidFill>
                  <a:schemeClr val="accent1">
                    <a:lumMod val="25000"/>
                  </a:schemeClr>
                </a:solidFill>
              </a:rPr>
              <a:t>Analiz Uygulaması</a:t>
            </a:r>
            <a:endParaRPr lang="en-US" sz="9000" b="1" dirty="0">
              <a:solidFill>
                <a:schemeClr val="accent1">
                  <a:lumMod val="25000"/>
                </a:schemeClr>
              </a:solidFill>
            </a:endParaRPr>
          </a:p>
        </p:txBody>
      </p:sp>
      <p:sp>
        <p:nvSpPr>
          <p:cNvPr id="80899" name="Rectangle 3"/>
          <p:cNvSpPr>
            <a:spLocks noGrp="1" noChangeArrowheads="1"/>
          </p:cNvSpPr>
          <p:nvPr>
            <p:ph type="body" sz="half" idx="1"/>
          </p:nvPr>
        </p:nvSpPr>
        <p:spPr>
          <a:xfrm>
            <a:off x="2128592" y="8299450"/>
            <a:ext cx="10076316" cy="10492606"/>
          </a:xfrm>
          <a:noFill/>
        </p:spPr>
        <p:txBody>
          <a:bodyPr lIns="91440" tIns="45720" rIns="91440" bIns="45720"/>
          <a:lstStyle/>
          <a:p>
            <a:pPr marL="0" indent="0" algn="ctr">
              <a:spcBef>
                <a:spcPct val="0"/>
              </a:spcBef>
              <a:spcAft>
                <a:spcPct val="65000"/>
              </a:spcAft>
              <a:buFontTx/>
              <a:buNone/>
            </a:pPr>
            <a:r>
              <a:rPr lang="tr-TR" sz="4500" b="1" dirty="0" smtClean="0">
                <a:solidFill>
                  <a:schemeClr val="accent1">
                    <a:lumMod val="25000"/>
                  </a:schemeClr>
                </a:solidFill>
                <a:latin typeface="+mj-lt"/>
              </a:rPr>
              <a:t>PROBLEM ÖZETİ</a:t>
            </a:r>
            <a:endParaRPr lang="tr-TR" sz="4500" b="1" dirty="0">
              <a:solidFill>
                <a:schemeClr val="accent1">
                  <a:lumMod val="25000"/>
                </a:schemeClr>
              </a:solidFill>
              <a:latin typeface="+mj-lt"/>
            </a:endParaRPr>
          </a:p>
          <a:p>
            <a:pPr marL="0" indent="0" algn="just">
              <a:spcBef>
                <a:spcPct val="0"/>
              </a:spcBef>
              <a:spcAft>
                <a:spcPct val="65000"/>
              </a:spcAft>
              <a:buNone/>
            </a:pPr>
            <a:r>
              <a:rPr lang="tr-TR" sz="2800" dirty="0" smtClean="0">
                <a:latin typeface="Times New Roman" pitchFamily="18" charset="0"/>
                <a:cs typeface="Times New Roman" pitchFamily="18" charset="0"/>
              </a:rPr>
              <a:t>İnternet </a:t>
            </a:r>
            <a:r>
              <a:rPr lang="tr-TR" sz="2800" dirty="0">
                <a:latin typeface="Times New Roman" pitchFamily="18" charset="0"/>
                <a:cs typeface="Times New Roman" pitchFamily="18" charset="0"/>
              </a:rPr>
              <a:t>hayatımıza girmeden önce medya takibi yapmak görece olarak çok daha kolaydı. </a:t>
            </a:r>
            <a:r>
              <a:rPr lang="tr-TR" sz="2800" dirty="0" smtClean="0">
                <a:latin typeface="Times New Roman" pitchFamily="18" charset="0"/>
                <a:cs typeface="Times New Roman" pitchFamily="18" charset="0"/>
              </a:rPr>
              <a:t>Bir </a:t>
            </a:r>
            <a:r>
              <a:rPr lang="tr-TR" sz="2800" dirty="0">
                <a:latin typeface="Times New Roman" pitchFamily="18" charset="0"/>
                <a:cs typeface="Times New Roman" pitchFamily="18" charset="0"/>
              </a:rPr>
              <a:t>kişi veya bir kurum ile ilgili basılı ve görsel tüm medyayı takip etiğiniz zaman, kişi veya kurumla ilgili tüm bilgileri toplayıp analiz yapabilirdiniz. </a:t>
            </a:r>
            <a:r>
              <a:rPr lang="tr-TR" sz="2800" dirty="0" smtClean="0">
                <a:latin typeface="Times New Roman" pitchFamily="18" charset="0"/>
                <a:cs typeface="Times New Roman" pitchFamily="18" charset="0"/>
              </a:rPr>
              <a:t>İnternet </a:t>
            </a:r>
            <a:r>
              <a:rPr lang="tr-TR" sz="2800" dirty="0">
                <a:latin typeface="Times New Roman" pitchFamily="18" charset="0"/>
                <a:cs typeface="Times New Roman" pitchFamily="18" charset="0"/>
              </a:rPr>
              <a:t>kullanımının </a:t>
            </a:r>
            <a:r>
              <a:rPr lang="tr-TR" sz="2800" dirty="0">
                <a:solidFill>
                  <a:srgbClr val="FF0000"/>
                </a:solidFill>
                <a:latin typeface="Times New Roman" pitchFamily="18" charset="0"/>
                <a:cs typeface="Times New Roman" pitchFamily="18" charset="0"/>
              </a:rPr>
              <a:t>e-ticaret</a:t>
            </a:r>
            <a:r>
              <a:rPr lang="tr-TR" sz="2800" dirty="0">
                <a:latin typeface="Times New Roman" pitchFamily="18" charset="0"/>
                <a:cs typeface="Times New Roman" pitchFamily="18" charset="0"/>
              </a:rPr>
              <a:t> ile birlikte ticaretin yönünü değiştirmesi </a:t>
            </a:r>
            <a:r>
              <a:rPr lang="tr-TR" sz="2800" dirty="0">
                <a:solidFill>
                  <a:srgbClr val="FF0000"/>
                </a:solidFill>
                <a:latin typeface="Times New Roman" pitchFamily="18" charset="0"/>
                <a:cs typeface="Times New Roman" pitchFamily="18" charset="0"/>
              </a:rPr>
              <a:t>markaların tüketiciler ile olan ilişkisini de </a:t>
            </a:r>
            <a:r>
              <a:rPr lang="tr-TR" sz="2800" dirty="0" smtClean="0">
                <a:solidFill>
                  <a:srgbClr val="FF0000"/>
                </a:solidFill>
                <a:latin typeface="Times New Roman" pitchFamily="18" charset="0"/>
                <a:cs typeface="Times New Roman" pitchFamily="18" charset="0"/>
              </a:rPr>
              <a:t>değiştirmiştir</a:t>
            </a:r>
            <a:r>
              <a:rPr lang="tr-TR" sz="2800" dirty="0" smtClean="0">
                <a:latin typeface="Times New Roman" pitchFamily="18" charset="0"/>
                <a:cs typeface="Times New Roman" pitchFamily="18" charset="0"/>
              </a:rPr>
              <a:t>.</a:t>
            </a:r>
          </a:p>
          <a:p>
            <a:pPr marL="0" indent="0" algn="just">
              <a:spcBef>
                <a:spcPct val="0"/>
              </a:spcBef>
              <a:spcAft>
                <a:spcPct val="65000"/>
              </a:spcAft>
              <a:buNone/>
            </a:pPr>
            <a:r>
              <a:rPr lang="tr-TR" sz="2800" dirty="0" smtClean="0">
                <a:latin typeface="Times New Roman" pitchFamily="18" charset="0"/>
                <a:cs typeface="Times New Roman" pitchFamily="18" charset="0"/>
              </a:rPr>
              <a:t>Tüketicilerin </a:t>
            </a:r>
            <a:r>
              <a:rPr lang="tr-TR" sz="2800" dirty="0">
                <a:latin typeface="Times New Roman" pitchFamily="18" charset="0"/>
                <a:cs typeface="Times New Roman" pitchFamily="18" charset="0"/>
              </a:rPr>
              <a:t>yaşadığı pozitif veya negatif tüm deneyimler artık bu iki taraf arasında kalmayıp, </a:t>
            </a:r>
            <a:r>
              <a:rPr lang="tr-TR" sz="2800" u="sng" dirty="0">
                <a:latin typeface="Times New Roman" pitchFamily="18" charset="0"/>
                <a:cs typeface="Times New Roman" pitchFamily="18" charset="0"/>
              </a:rPr>
              <a:t>sosyal medyanın da etkisiyle tüm çevreye yayılmaya başlamıştır</a:t>
            </a:r>
            <a:r>
              <a:rPr lang="tr-TR" sz="2800" dirty="0">
                <a:latin typeface="Times New Roman" pitchFamily="18" charset="0"/>
                <a:cs typeface="Times New Roman" pitchFamily="18" charset="0"/>
              </a:rPr>
              <a:t>. </a:t>
            </a:r>
            <a:r>
              <a:rPr lang="tr-TR" sz="2800" dirty="0" smtClean="0">
                <a:latin typeface="Times New Roman" pitchFamily="18" charset="0"/>
                <a:cs typeface="Times New Roman" pitchFamily="18" charset="0"/>
              </a:rPr>
              <a:t>Sosyal </a:t>
            </a:r>
            <a:r>
              <a:rPr lang="tr-TR" sz="2800" dirty="0">
                <a:latin typeface="Times New Roman" pitchFamily="18" charset="0"/>
                <a:cs typeface="Times New Roman" pitchFamily="18" charset="0"/>
              </a:rPr>
              <a:t>medya içerisinde olan kişilerin bu deneyimlerden yola çıkarak karar vermeye başlamaları,  markaların itibar yönetimi konusunda interneti ve sosyal medyayı dikkate almaları gerekliliğini ortaya </a:t>
            </a:r>
            <a:r>
              <a:rPr lang="tr-TR" sz="2800" dirty="0" smtClean="0">
                <a:latin typeface="Times New Roman" pitchFamily="18" charset="0"/>
                <a:cs typeface="Times New Roman" pitchFamily="18" charset="0"/>
              </a:rPr>
              <a:t>çıkarmıştır.</a:t>
            </a:r>
          </a:p>
          <a:p>
            <a:pPr marL="0" indent="0" algn="just">
              <a:spcBef>
                <a:spcPct val="0"/>
              </a:spcBef>
              <a:spcAft>
                <a:spcPct val="65000"/>
              </a:spcAft>
              <a:buNone/>
            </a:pPr>
            <a:r>
              <a:rPr lang="tr-TR" sz="2800" dirty="0" smtClean="0">
                <a:latin typeface="Times New Roman" pitchFamily="18" charset="0"/>
                <a:cs typeface="Times New Roman" pitchFamily="18" charset="0"/>
              </a:rPr>
              <a:t>Bu </a:t>
            </a:r>
            <a:r>
              <a:rPr lang="tr-TR" sz="2800" dirty="0">
                <a:latin typeface="Times New Roman" pitchFamily="18" charset="0"/>
                <a:cs typeface="Times New Roman" pitchFamily="18" charset="0"/>
              </a:rPr>
              <a:t>noktada; </a:t>
            </a:r>
            <a:r>
              <a:rPr lang="tr-TR" sz="2800" b="1" dirty="0">
                <a:latin typeface="Times New Roman" pitchFamily="18" charset="0"/>
                <a:cs typeface="Times New Roman" pitchFamily="18" charset="0"/>
              </a:rPr>
              <a:t>markalar</a:t>
            </a:r>
            <a:r>
              <a:rPr lang="tr-TR" sz="2800" dirty="0">
                <a:latin typeface="Times New Roman" pitchFamily="18" charset="0"/>
                <a:cs typeface="Times New Roman" pitchFamily="18" charset="0"/>
              </a:rPr>
              <a:t>, </a:t>
            </a:r>
            <a:r>
              <a:rPr lang="tr-TR" sz="2800" b="1" dirty="0">
                <a:latin typeface="Times New Roman" pitchFamily="18" charset="0"/>
                <a:cs typeface="Times New Roman" pitchFamily="18" charset="0"/>
              </a:rPr>
              <a:t>ürünler</a:t>
            </a:r>
            <a:r>
              <a:rPr lang="tr-TR" sz="2800" dirty="0">
                <a:latin typeface="Times New Roman" pitchFamily="18" charset="0"/>
                <a:cs typeface="Times New Roman" pitchFamily="18" charset="0"/>
              </a:rPr>
              <a:t>, </a:t>
            </a:r>
            <a:r>
              <a:rPr lang="tr-TR" sz="2800" b="1" dirty="0">
                <a:latin typeface="Times New Roman" pitchFamily="18" charset="0"/>
                <a:cs typeface="Times New Roman" pitchFamily="18" charset="0"/>
              </a:rPr>
              <a:t>kurumlar</a:t>
            </a:r>
            <a:r>
              <a:rPr lang="tr-TR" sz="2800" dirty="0">
                <a:latin typeface="Times New Roman" pitchFamily="18" charset="0"/>
                <a:cs typeface="Times New Roman" pitchFamily="18" charset="0"/>
              </a:rPr>
              <a:t> ve </a:t>
            </a:r>
            <a:r>
              <a:rPr lang="tr-TR" sz="2800" b="1" dirty="0">
                <a:latin typeface="Times New Roman" pitchFamily="18" charset="0"/>
                <a:cs typeface="Times New Roman" pitchFamily="18" charset="0"/>
              </a:rPr>
              <a:t>kişiler</a:t>
            </a:r>
            <a:r>
              <a:rPr lang="tr-TR" sz="2800" dirty="0">
                <a:latin typeface="Times New Roman" pitchFamily="18" charset="0"/>
                <a:cs typeface="Times New Roman" pitchFamily="18" charset="0"/>
              </a:rPr>
              <a:t> hakkında sosyal medya ortamlarında söylenenleri yorumlayıp analiz ederek bunların pozitif veya negatif olup olmadıklarını çıkarsamaya yarayacak </a:t>
            </a:r>
            <a:r>
              <a:rPr lang="tr-TR" sz="2800" b="1" dirty="0">
                <a:solidFill>
                  <a:srgbClr val="FF0000"/>
                </a:solidFill>
                <a:latin typeface="Times New Roman" pitchFamily="18" charset="0"/>
                <a:cs typeface="Times New Roman" pitchFamily="18" charset="0"/>
              </a:rPr>
              <a:t>Sentiment (Duygu) Analiz</a:t>
            </a:r>
            <a:r>
              <a:rPr lang="tr-TR" sz="2800" b="1" dirty="0">
                <a:latin typeface="Times New Roman" pitchFamily="18" charset="0"/>
                <a:cs typeface="Times New Roman" pitchFamily="18" charset="0"/>
              </a:rPr>
              <a:t> </a:t>
            </a:r>
            <a:r>
              <a:rPr lang="tr-TR" sz="2800" dirty="0">
                <a:latin typeface="Times New Roman" pitchFamily="18" charset="0"/>
                <a:cs typeface="Times New Roman" pitchFamily="18" charset="0"/>
              </a:rPr>
              <a:t>uygulamalarına ihtiyaç duyulmaktadır. </a:t>
            </a:r>
          </a:p>
          <a:p>
            <a:pPr marL="549275" indent="-457200" algn="just">
              <a:buClr>
                <a:srgbClr val="C00000"/>
              </a:buClr>
              <a:buSzPct val="100000"/>
            </a:pPr>
            <a:endParaRPr lang="tr-TR" sz="2800" dirty="0">
              <a:latin typeface="Times New Roman" pitchFamily="18" charset="0"/>
              <a:cs typeface="Times New Roman" pitchFamily="18" charset="0"/>
            </a:endParaRPr>
          </a:p>
          <a:p>
            <a:pPr marL="0" indent="0" algn="just">
              <a:lnSpc>
                <a:spcPct val="115000"/>
              </a:lnSpc>
              <a:spcBef>
                <a:spcPct val="0"/>
              </a:spcBef>
              <a:spcAft>
                <a:spcPct val="75000"/>
              </a:spcAft>
              <a:buFontTx/>
              <a:buNone/>
            </a:pPr>
            <a:endParaRPr lang="tr-TR" sz="2800" dirty="0" smtClean="0">
              <a:latin typeface="+mj-lt"/>
            </a:endParaRPr>
          </a:p>
          <a:p>
            <a:pPr marL="0" indent="0" algn="just">
              <a:lnSpc>
                <a:spcPct val="115000"/>
              </a:lnSpc>
              <a:spcBef>
                <a:spcPct val="0"/>
              </a:spcBef>
              <a:spcAft>
                <a:spcPct val="75000"/>
              </a:spcAft>
              <a:buFontTx/>
              <a:buNone/>
            </a:pPr>
            <a:endParaRPr lang="tr-TR" sz="2800" dirty="0">
              <a:latin typeface="+mj-lt"/>
            </a:endParaRPr>
          </a:p>
          <a:p>
            <a:pPr marL="0" indent="0" algn="just">
              <a:lnSpc>
                <a:spcPct val="115000"/>
              </a:lnSpc>
              <a:spcBef>
                <a:spcPct val="0"/>
              </a:spcBef>
              <a:spcAft>
                <a:spcPct val="75000"/>
              </a:spcAft>
              <a:buFontTx/>
              <a:buNone/>
            </a:pPr>
            <a:endParaRPr lang="tr-TR" sz="2800" dirty="0" smtClean="0">
              <a:latin typeface="+mj-lt"/>
            </a:endParaRPr>
          </a:p>
          <a:p>
            <a:pPr marL="0" indent="0" algn="just">
              <a:lnSpc>
                <a:spcPct val="115000"/>
              </a:lnSpc>
              <a:spcBef>
                <a:spcPct val="0"/>
              </a:spcBef>
              <a:spcAft>
                <a:spcPct val="75000"/>
              </a:spcAft>
              <a:buFontTx/>
              <a:buNone/>
            </a:pPr>
            <a:endParaRPr lang="tr-TR" sz="2800" dirty="0">
              <a:latin typeface="+mj-lt"/>
            </a:endParaRPr>
          </a:p>
          <a:p>
            <a:pPr marL="0" indent="0" algn="just">
              <a:lnSpc>
                <a:spcPct val="115000"/>
              </a:lnSpc>
              <a:spcBef>
                <a:spcPct val="0"/>
              </a:spcBef>
              <a:spcAft>
                <a:spcPct val="75000"/>
              </a:spcAft>
              <a:buFontTx/>
              <a:buNone/>
            </a:pPr>
            <a:endParaRPr lang="tr-TR" sz="2800" dirty="0" smtClean="0">
              <a:latin typeface="+mj-lt"/>
            </a:endParaRPr>
          </a:p>
          <a:p>
            <a:pPr marL="0" indent="0" algn="just">
              <a:lnSpc>
                <a:spcPct val="115000"/>
              </a:lnSpc>
              <a:spcBef>
                <a:spcPct val="0"/>
              </a:spcBef>
              <a:spcAft>
                <a:spcPct val="75000"/>
              </a:spcAft>
              <a:buFontTx/>
              <a:buNone/>
            </a:pPr>
            <a:endParaRPr lang="tr-TR" sz="2800" dirty="0">
              <a:latin typeface="+mj-lt"/>
            </a:endParaRPr>
          </a:p>
          <a:p>
            <a:pPr marL="0" indent="0" algn="just">
              <a:lnSpc>
                <a:spcPct val="115000"/>
              </a:lnSpc>
              <a:spcBef>
                <a:spcPct val="0"/>
              </a:spcBef>
              <a:spcAft>
                <a:spcPct val="75000"/>
              </a:spcAft>
              <a:buFontTx/>
              <a:buNone/>
            </a:pPr>
            <a:endParaRPr lang="tr-TR" sz="2800" dirty="0" smtClean="0">
              <a:latin typeface="+mj-lt"/>
            </a:endParaRPr>
          </a:p>
          <a:p>
            <a:pPr marL="0" indent="0" algn="just">
              <a:lnSpc>
                <a:spcPct val="115000"/>
              </a:lnSpc>
              <a:spcBef>
                <a:spcPct val="0"/>
              </a:spcBef>
              <a:spcAft>
                <a:spcPct val="75000"/>
              </a:spcAft>
              <a:buFontTx/>
              <a:buNone/>
            </a:pPr>
            <a:endParaRPr lang="en-US" sz="2800" dirty="0">
              <a:latin typeface="+mj-lt"/>
            </a:endParaRPr>
          </a:p>
        </p:txBody>
      </p:sp>
      <p:sp>
        <p:nvSpPr>
          <p:cNvPr id="80982" name="Rectangle 86"/>
          <p:cNvSpPr>
            <a:spLocks noChangeArrowheads="1"/>
          </p:cNvSpPr>
          <p:nvPr/>
        </p:nvSpPr>
        <p:spPr bwMode="auto">
          <a:xfrm>
            <a:off x="14574488" y="8311242"/>
            <a:ext cx="10607157" cy="27228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lgn="ctr">
              <a:spcBef>
                <a:spcPct val="0"/>
              </a:spcBef>
              <a:spcAft>
                <a:spcPct val="65000"/>
              </a:spcAft>
              <a:buNone/>
            </a:pPr>
            <a:r>
              <a:rPr lang="tr-TR" sz="4500" b="1" kern="0" dirty="0">
                <a:solidFill>
                  <a:srgbClr val="BBE0E3">
                    <a:lumMod val="25000"/>
                  </a:srgbClr>
                </a:solidFill>
                <a:latin typeface="Times New Roman"/>
              </a:rPr>
              <a:t>SİSTEMİN GENEL MİMARİSİ</a:t>
            </a:r>
            <a:endParaRPr lang="en-US" sz="4500" b="1" kern="0" dirty="0">
              <a:solidFill>
                <a:srgbClr val="BBE0E3">
                  <a:lumMod val="25000"/>
                </a:srgbClr>
              </a:solidFill>
              <a:latin typeface="Times New Roman"/>
            </a:endParaRPr>
          </a:p>
          <a:p>
            <a:pPr marL="339725" indent="-339725" eaLnBrk="1" hangingPunct="1">
              <a:spcBef>
                <a:spcPct val="0"/>
              </a:spcBef>
              <a:spcAft>
                <a:spcPct val="65000"/>
              </a:spcAft>
              <a:buFontTx/>
              <a:buNone/>
              <a:tabLst>
                <a:tab pos="1028700" algn="l"/>
              </a:tabLst>
            </a:pPr>
            <a:endParaRPr lang="tr-TR" sz="4500" b="1" dirty="0" smtClean="0">
              <a:solidFill>
                <a:schemeClr val="accent1">
                  <a:lumMod val="25000"/>
                </a:schemeClr>
              </a:solidFill>
              <a:latin typeface="+mj-lt"/>
            </a:endParaRPr>
          </a:p>
          <a:p>
            <a:pPr marL="339725" indent="-339725" eaLnBrk="1" hangingPunct="1">
              <a:spcBef>
                <a:spcPct val="0"/>
              </a:spcBef>
              <a:spcAft>
                <a:spcPct val="65000"/>
              </a:spcAft>
              <a:buFontTx/>
              <a:buNone/>
              <a:tabLst>
                <a:tab pos="1028700" algn="l"/>
              </a:tabLst>
            </a:pPr>
            <a:endParaRPr lang="tr-TR" sz="4500" b="1" dirty="0" smtClean="0">
              <a:solidFill>
                <a:schemeClr val="accent1">
                  <a:lumMod val="25000"/>
                </a:schemeClr>
              </a:solidFill>
              <a:latin typeface="+mj-lt"/>
            </a:endParaRPr>
          </a:p>
          <a:p>
            <a:pPr marL="339725" indent="-339725" eaLnBrk="1" hangingPunct="1">
              <a:spcBef>
                <a:spcPct val="0"/>
              </a:spcBef>
              <a:spcAft>
                <a:spcPct val="65000"/>
              </a:spcAft>
              <a:buFontTx/>
              <a:buNone/>
              <a:tabLst>
                <a:tab pos="1028700" algn="l"/>
              </a:tabLst>
            </a:pPr>
            <a:endParaRPr lang="tr-TR" sz="4500" b="1" dirty="0" smtClean="0">
              <a:solidFill>
                <a:schemeClr val="accent1">
                  <a:lumMod val="25000"/>
                </a:schemeClr>
              </a:solidFill>
              <a:latin typeface="+mj-lt"/>
            </a:endParaRPr>
          </a:p>
          <a:p>
            <a:pPr marL="339725" indent="-339725" eaLnBrk="1" hangingPunct="1">
              <a:spcBef>
                <a:spcPct val="0"/>
              </a:spcBef>
              <a:spcAft>
                <a:spcPct val="65000"/>
              </a:spcAft>
              <a:buFontTx/>
              <a:buNone/>
              <a:tabLst>
                <a:tab pos="1028700" algn="l"/>
              </a:tabLst>
            </a:pPr>
            <a:endParaRPr lang="tr-TR" sz="4500" b="1" dirty="0" smtClean="0">
              <a:solidFill>
                <a:schemeClr val="accent1">
                  <a:lumMod val="25000"/>
                </a:schemeClr>
              </a:solidFill>
              <a:latin typeface="+mj-lt"/>
            </a:endParaRPr>
          </a:p>
          <a:p>
            <a:pPr marL="339725" indent="-339725" eaLnBrk="1" hangingPunct="1">
              <a:spcBef>
                <a:spcPct val="0"/>
              </a:spcBef>
              <a:spcAft>
                <a:spcPct val="65000"/>
              </a:spcAft>
              <a:buFontTx/>
              <a:buNone/>
              <a:tabLst>
                <a:tab pos="1028700" algn="l"/>
              </a:tabLst>
            </a:pPr>
            <a:endParaRPr lang="tr-TR" sz="4500" b="1" dirty="0" smtClean="0">
              <a:solidFill>
                <a:schemeClr val="accent1">
                  <a:lumMod val="25000"/>
                </a:schemeClr>
              </a:solidFill>
              <a:latin typeface="+mj-lt"/>
            </a:endParaRPr>
          </a:p>
          <a:p>
            <a:pPr marL="777875" indent="-247650">
              <a:buClr>
                <a:srgbClr val="C00000"/>
              </a:buClr>
              <a:buSzPct val="100000"/>
              <a:buFontTx/>
              <a:buChar char="•"/>
              <a:tabLst>
                <a:tab pos="1028700" algn="l"/>
              </a:tabLst>
            </a:pPr>
            <a:endParaRPr lang="tr-TR" sz="2800" dirty="0" smtClean="0">
              <a:latin typeface="+mj-lt"/>
            </a:endParaRPr>
          </a:p>
          <a:p>
            <a:pPr marL="339725" indent="-339725" eaLnBrk="1" hangingPunct="1">
              <a:spcBef>
                <a:spcPct val="0"/>
              </a:spcBef>
              <a:spcAft>
                <a:spcPct val="65000"/>
              </a:spcAft>
              <a:buFontTx/>
              <a:buNone/>
              <a:tabLst>
                <a:tab pos="1028700" algn="l"/>
              </a:tabLst>
            </a:pPr>
            <a:endParaRPr lang="tr-TR" sz="3500" b="1" dirty="0" smtClean="0">
              <a:solidFill>
                <a:schemeClr val="accent1">
                  <a:lumMod val="25000"/>
                </a:schemeClr>
              </a:solidFill>
              <a:latin typeface="+mj-lt"/>
            </a:endParaRPr>
          </a:p>
          <a:p>
            <a:pPr marL="339725" indent="-339725" eaLnBrk="1" hangingPunct="1">
              <a:spcBef>
                <a:spcPct val="0"/>
              </a:spcBef>
              <a:spcAft>
                <a:spcPct val="65000"/>
              </a:spcAft>
              <a:buFontTx/>
              <a:buNone/>
              <a:tabLst>
                <a:tab pos="1028700" algn="l"/>
              </a:tabLst>
            </a:pPr>
            <a:endParaRPr lang="tr-TR" sz="3500" b="1" dirty="0" smtClean="0">
              <a:solidFill>
                <a:schemeClr val="accent1">
                  <a:lumMod val="25000"/>
                </a:schemeClr>
              </a:solidFill>
              <a:latin typeface="+mj-lt"/>
            </a:endParaRPr>
          </a:p>
          <a:p>
            <a:pPr marL="114300" algn="ctr">
              <a:lnSpc>
                <a:spcPct val="150000"/>
              </a:lnSpc>
              <a:spcBef>
                <a:spcPts val="50"/>
              </a:spcBef>
              <a:spcAft>
                <a:spcPts val="0"/>
              </a:spcAft>
              <a:buClr>
                <a:srgbClr val="C00000"/>
              </a:buClr>
              <a:buSzPct val="100000"/>
              <a:buNone/>
              <a:tabLst>
                <a:tab pos="1028700" algn="l"/>
              </a:tabLst>
            </a:pPr>
            <a:r>
              <a:rPr lang="tr-TR" sz="4500" b="1" kern="0" dirty="0" smtClean="0">
                <a:solidFill>
                  <a:schemeClr val="accent1">
                    <a:lumMod val="25000"/>
                  </a:schemeClr>
                </a:solidFill>
                <a:latin typeface="+mj-lt"/>
              </a:rPr>
              <a:t>VEKTÖR UZAY MODELİ</a:t>
            </a:r>
          </a:p>
          <a:p>
            <a:pPr algn="just" eaLnBrk="1" hangingPunct="1">
              <a:spcBef>
                <a:spcPct val="0"/>
              </a:spcBef>
              <a:spcAft>
                <a:spcPct val="65000"/>
              </a:spcAft>
              <a:buNone/>
              <a:tabLst>
                <a:tab pos="1028700" algn="l"/>
              </a:tabLst>
            </a:pPr>
            <a:r>
              <a:rPr lang="tr-TR" sz="2800" dirty="0" smtClean="0">
                <a:latin typeface="+mj-lt"/>
              </a:rPr>
              <a:t>Vektör Uzay Modeli, bilgiye erişim alanında sıklıkla kullanılan geleneksel bir yöntemdir. Vektör Uzay Modelinde, dokümanların ve bu dokümanlar üzerinde arama yapılan sorguların her biri birer vektör ile ifade edilirler.  Her bir doküman,  anlamlı kelimelerden oluşan ve kelimelerin her birinin ağırlığı olan birer terim vektörü şekline getirilir. Doküman vektörleri bir araya getirilerek bütün dokümanları içeren bir matris oluşturulur. </a:t>
            </a:r>
          </a:p>
          <a:p>
            <a:pPr algn="just" eaLnBrk="1" hangingPunct="1">
              <a:spcBef>
                <a:spcPct val="0"/>
              </a:spcBef>
              <a:spcAft>
                <a:spcPct val="65000"/>
              </a:spcAft>
              <a:buNone/>
              <a:tabLst>
                <a:tab pos="1028700" algn="l"/>
              </a:tabLst>
            </a:pPr>
            <a:endParaRPr lang="tr-TR" sz="2800" dirty="0" smtClean="0">
              <a:latin typeface="+mj-lt"/>
            </a:endParaRPr>
          </a:p>
          <a:p>
            <a:pPr algn="just" eaLnBrk="1" hangingPunct="1">
              <a:spcBef>
                <a:spcPct val="0"/>
              </a:spcBef>
              <a:spcAft>
                <a:spcPct val="65000"/>
              </a:spcAft>
              <a:buNone/>
              <a:tabLst>
                <a:tab pos="1028700" algn="l"/>
              </a:tabLst>
            </a:pPr>
            <a:endParaRPr lang="tr-TR" sz="2800" dirty="0" smtClean="0">
              <a:latin typeface="+mj-lt"/>
            </a:endParaRPr>
          </a:p>
          <a:p>
            <a:pPr marL="339725" indent="-339725" algn="ctr" eaLnBrk="1" hangingPunct="1">
              <a:spcBef>
                <a:spcPct val="0"/>
              </a:spcBef>
              <a:spcAft>
                <a:spcPct val="65000"/>
              </a:spcAft>
              <a:buFontTx/>
              <a:buNone/>
              <a:tabLst>
                <a:tab pos="1028700" algn="l"/>
              </a:tabLst>
            </a:pPr>
            <a:r>
              <a:rPr lang="tr-TR" sz="4500" b="1" kern="0" dirty="0" smtClean="0">
                <a:solidFill>
                  <a:schemeClr val="accent1">
                    <a:lumMod val="25000"/>
                  </a:schemeClr>
                </a:solidFill>
                <a:latin typeface="+mj-lt"/>
              </a:rPr>
              <a:t>ÖZELLEŞTİRİLMİŞ HARVARD SÖZLÜĞÜ</a:t>
            </a:r>
          </a:p>
          <a:p>
            <a:pPr algn="just" eaLnBrk="1" hangingPunct="1">
              <a:spcBef>
                <a:spcPct val="0"/>
              </a:spcBef>
              <a:spcAft>
                <a:spcPct val="65000"/>
              </a:spcAft>
              <a:buNone/>
              <a:tabLst>
                <a:tab pos="1028700" algn="l"/>
              </a:tabLst>
            </a:pPr>
            <a:r>
              <a:rPr lang="tr-TR" sz="2800" dirty="0" smtClean="0">
                <a:latin typeface="+mj-lt"/>
              </a:rPr>
              <a:t>Harvard sözlüğü, Harvard Üniversitesinin kelimelerin anlamlarının belirlenmesi için oluşturduğu bir araştırma sonucu olarak ortaya çıkmıştır. Sözlük orijinal halinde karmaşık yapısının yanı sıra oldukça fazla kelime ve ayrıntıya sahiptir. Kelimelerin sayısı yaklaşık 11.800’dür.</a:t>
            </a:r>
          </a:p>
          <a:p>
            <a:pPr algn="just" eaLnBrk="1" hangingPunct="1">
              <a:spcBef>
                <a:spcPct val="0"/>
              </a:spcBef>
              <a:spcAft>
                <a:spcPct val="65000"/>
              </a:spcAft>
              <a:buNone/>
              <a:tabLst>
                <a:tab pos="1028700" algn="l"/>
              </a:tabLst>
            </a:pPr>
            <a:r>
              <a:rPr lang="tr-TR" sz="2800" dirty="0" smtClean="0">
                <a:latin typeface="+mj-lt"/>
              </a:rPr>
              <a:t>Sözlükteki tüm kelimeler Google </a:t>
            </a:r>
            <a:r>
              <a:rPr lang="tr-TR" sz="2800" dirty="0" err="1" smtClean="0">
                <a:latin typeface="+mj-lt"/>
              </a:rPr>
              <a:t>Translate</a:t>
            </a:r>
            <a:r>
              <a:rPr lang="tr-TR" sz="2800" dirty="0" smtClean="0">
                <a:latin typeface="+mj-lt"/>
              </a:rPr>
              <a:t> </a:t>
            </a:r>
            <a:r>
              <a:rPr lang="tr-TR" sz="2800" dirty="0" err="1" smtClean="0">
                <a:latin typeface="+mj-lt"/>
              </a:rPr>
              <a:t>API’leri</a:t>
            </a:r>
            <a:r>
              <a:rPr lang="tr-TR" sz="2800" dirty="0" smtClean="0">
                <a:latin typeface="+mj-lt"/>
              </a:rPr>
              <a:t> kullanılarak </a:t>
            </a:r>
            <a:r>
              <a:rPr lang="tr-TR" sz="2800" dirty="0" err="1" smtClean="0">
                <a:latin typeface="+mj-lt"/>
              </a:rPr>
              <a:t>Türkçe’ye</a:t>
            </a:r>
            <a:r>
              <a:rPr lang="tr-TR" sz="2800" dirty="0" smtClean="0">
                <a:latin typeface="+mj-lt"/>
              </a:rPr>
              <a:t> çevrilmiştir. Projeye uyan kelimeleri isim, fiil, edat olarak ayırdıktan sonra anlamlı kelime sayısı yaklaşık olarak 6.000 seviyesine inmiştir. Daha sonra </a:t>
            </a:r>
            <a:r>
              <a:rPr lang="tr-TR" sz="2800" dirty="0" err="1" smtClean="0">
                <a:latin typeface="+mj-lt"/>
              </a:rPr>
              <a:t>Vikipedi’nin</a:t>
            </a:r>
            <a:r>
              <a:rPr lang="tr-TR" sz="2800" dirty="0" smtClean="0">
                <a:latin typeface="+mj-lt"/>
              </a:rPr>
              <a:t> sıfatlar kategorisi altındaki tüm sıfatlar incelenerek uygun sıfatlar sözlüğe eklenmiştir. Böylece kelime sayısı yaklaşık 6.650 seviyesine çıkmıştır. </a:t>
            </a:r>
          </a:p>
          <a:p>
            <a:pPr algn="just" eaLnBrk="1" hangingPunct="1">
              <a:spcBef>
                <a:spcPct val="0"/>
              </a:spcBef>
              <a:spcAft>
                <a:spcPct val="65000"/>
              </a:spcAft>
              <a:buNone/>
              <a:tabLst>
                <a:tab pos="1028700" algn="l"/>
              </a:tabLst>
            </a:pPr>
            <a:r>
              <a:rPr lang="tr-TR" sz="2800" dirty="0" smtClean="0">
                <a:latin typeface="+mj-lt"/>
              </a:rPr>
              <a:t>Yaklaşık olarak 6.650 kelimenin anlamlarına göre incelenmiş ve Pozitif/Negatif derecesi olarak 1-5 arasında ağırlıkları verilmiştir</a:t>
            </a:r>
            <a:r>
              <a:rPr lang="tr-TR" sz="2800" dirty="0" smtClean="0">
                <a:cs typeface="Times New Roman" pitchFamily="18" charset="0"/>
              </a:rPr>
              <a:t>. </a:t>
            </a:r>
          </a:p>
          <a:p>
            <a:pPr marL="95250" lvl="0" algn="just" eaLnBrk="1" hangingPunct="1">
              <a:buClr>
                <a:srgbClr val="C00000"/>
              </a:buClr>
              <a:buSzPct val="100000"/>
              <a:buNone/>
            </a:pPr>
            <a:endParaRPr lang="tr-TR" sz="2800" dirty="0" smtClean="0">
              <a:latin typeface="+mj-lt"/>
            </a:endParaRPr>
          </a:p>
          <a:p>
            <a:pPr marL="342900" lvl="0" indent="-247650" algn="just" eaLnBrk="1" hangingPunct="1">
              <a:buClr>
                <a:srgbClr val="C00000"/>
              </a:buClr>
              <a:buSzPct val="100000"/>
              <a:buFont typeface="Arial" charset="0"/>
              <a:buChar char="•"/>
            </a:pPr>
            <a:endParaRPr lang="tr-TR" sz="3200" dirty="0" smtClean="0">
              <a:latin typeface="+mj-lt"/>
            </a:endParaRPr>
          </a:p>
          <a:p>
            <a:pPr marL="339725" indent="-339725" eaLnBrk="1" hangingPunct="1">
              <a:spcBef>
                <a:spcPct val="0"/>
              </a:spcBef>
              <a:spcAft>
                <a:spcPct val="65000"/>
              </a:spcAft>
              <a:buFontTx/>
              <a:buNone/>
              <a:tabLst>
                <a:tab pos="1028700" algn="l"/>
              </a:tabLst>
            </a:pPr>
            <a:endParaRPr lang="en-US" sz="4500" b="1" dirty="0">
              <a:solidFill>
                <a:schemeClr val="accent1">
                  <a:lumMod val="25000"/>
                </a:schemeClr>
              </a:solidFill>
              <a:latin typeface="+mj-lt"/>
            </a:endParaRPr>
          </a:p>
        </p:txBody>
      </p:sp>
      <mc:AlternateContent xmlns:mc="http://schemas.openxmlformats.org/markup-compatibility/2006" xmlns:a14="http://schemas.microsoft.com/office/drawing/2010/main">
        <mc:Choice Requires="a14">
          <p:sp>
            <p:nvSpPr>
              <p:cNvPr id="81260" name="Text Box 364"/>
              <p:cNvSpPr txBox="1">
                <a:spLocks noChangeArrowheads="1"/>
              </p:cNvSpPr>
              <p:nvPr/>
            </p:nvSpPr>
            <p:spPr bwMode="auto">
              <a:xfrm>
                <a:off x="27678338" y="8346621"/>
                <a:ext cx="10283825" cy="2647838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lstStyle>
                <a:lvl1pPr marL="609600" indent="-495300">
                  <a:spcBef>
                    <a:spcPct val="0"/>
                  </a:spcBef>
                  <a:defRPr sz="2400">
                    <a:solidFill>
                      <a:schemeClr val="tx1"/>
                    </a:solidFill>
                    <a:latin typeface="Times New Roman" pitchFamily="18" charset="0"/>
                  </a:defRPr>
                </a:lvl1pPr>
                <a:lvl2pPr marL="1333500" indent="-609600">
                  <a:spcBef>
                    <a:spcPct val="0"/>
                  </a:spcBef>
                  <a:defRPr sz="2400">
                    <a:solidFill>
                      <a:schemeClr val="tx1"/>
                    </a:solidFill>
                    <a:latin typeface="Times New Roman" pitchFamily="18" charset="0"/>
                  </a:defRPr>
                </a:lvl2pPr>
                <a:lvl3pPr marL="2057400" indent="-609600">
                  <a:spcBef>
                    <a:spcPct val="0"/>
                  </a:spcBef>
                  <a:defRPr sz="2400">
                    <a:solidFill>
                      <a:schemeClr val="tx1"/>
                    </a:solidFill>
                    <a:latin typeface="Times New Roman" pitchFamily="18" charset="0"/>
                  </a:defRPr>
                </a:lvl3pPr>
                <a:lvl4pPr marL="2781300" indent="-609600">
                  <a:spcBef>
                    <a:spcPct val="0"/>
                  </a:spcBef>
                  <a:defRPr sz="2400">
                    <a:solidFill>
                      <a:schemeClr val="tx1"/>
                    </a:solidFill>
                    <a:latin typeface="Times New Roman" pitchFamily="18" charset="0"/>
                  </a:defRPr>
                </a:lvl4pPr>
                <a:lvl5pPr marL="3505200" indent="-609600">
                  <a:spcBef>
                    <a:spcPct val="0"/>
                  </a:spcBef>
                  <a:defRPr sz="2400">
                    <a:solidFill>
                      <a:schemeClr val="tx1"/>
                    </a:solidFill>
                    <a:latin typeface="Times New Roman" pitchFamily="18" charset="0"/>
                  </a:defRPr>
                </a:lvl5pPr>
                <a:lvl6pPr marL="3962400" indent="-609600" eaLnBrk="0" fontAlgn="base" hangingPunct="0">
                  <a:spcBef>
                    <a:spcPct val="0"/>
                  </a:spcBef>
                  <a:spcAft>
                    <a:spcPct val="0"/>
                  </a:spcAft>
                  <a:defRPr sz="2400">
                    <a:solidFill>
                      <a:schemeClr val="tx1"/>
                    </a:solidFill>
                    <a:latin typeface="Times New Roman" pitchFamily="18" charset="0"/>
                  </a:defRPr>
                </a:lvl6pPr>
                <a:lvl7pPr marL="4419600" indent="-609600" eaLnBrk="0" fontAlgn="base" hangingPunct="0">
                  <a:spcBef>
                    <a:spcPct val="0"/>
                  </a:spcBef>
                  <a:spcAft>
                    <a:spcPct val="0"/>
                  </a:spcAft>
                  <a:defRPr sz="2400">
                    <a:solidFill>
                      <a:schemeClr val="tx1"/>
                    </a:solidFill>
                    <a:latin typeface="Times New Roman" pitchFamily="18" charset="0"/>
                  </a:defRPr>
                </a:lvl7pPr>
                <a:lvl8pPr marL="4876800" indent="-609600" eaLnBrk="0" fontAlgn="base" hangingPunct="0">
                  <a:spcBef>
                    <a:spcPct val="0"/>
                  </a:spcBef>
                  <a:spcAft>
                    <a:spcPct val="0"/>
                  </a:spcAft>
                  <a:defRPr sz="2400">
                    <a:solidFill>
                      <a:schemeClr val="tx1"/>
                    </a:solidFill>
                    <a:latin typeface="Times New Roman" pitchFamily="18" charset="0"/>
                  </a:defRPr>
                </a:lvl8pPr>
                <a:lvl9pPr marL="5334000" indent="-609600" eaLnBrk="0" fontAlgn="base" hangingPunct="0">
                  <a:spcBef>
                    <a:spcPct val="0"/>
                  </a:spcBef>
                  <a:spcAft>
                    <a:spcPct val="0"/>
                  </a:spcAft>
                  <a:defRPr sz="2400">
                    <a:solidFill>
                      <a:schemeClr val="tx1"/>
                    </a:solidFill>
                    <a:latin typeface="Times New Roman" pitchFamily="18" charset="0"/>
                  </a:defRPr>
                </a:lvl9pPr>
              </a:lstStyle>
              <a:p>
                <a:pPr algn="ctr" eaLnBrk="1" hangingPunct="1">
                  <a:spcAft>
                    <a:spcPct val="65000"/>
                  </a:spcAft>
                  <a:buFontTx/>
                  <a:buNone/>
                </a:pPr>
                <a:r>
                  <a:rPr lang="tr-TR" sz="4500" b="1" dirty="0" smtClean="0">
                    <a:solidFill>
                      <a:schemeClr val="accent1">
                        <a:lumMod val="25000"/>
                      </a:schemeClr>
                    </a:solidFill>
                    <a:latin typeface="+mj-lt"/>
                    <a:cs typeface="Times New Roman" pitchFamily="18" charset="0"/>
                  </a:rPr>
                  <a:t>ALGORİTMALAR</a:t>
                </a:r>
                <a:endParaRPr lang="tr-TR" sz="2800" dirty="0">
                  <a:solidFill>
                    <a:prstClr val="black"/>
                  </a:solidFill>
                  <a:cs typeface="Times New Roman" pitchFamily="18" charset="0"/>
                </a:endParaRPr>
              </a:p>
              <a:p>
                <a:pPr marL="114300" indent="0">
                  <a:lnSpc>
                    <a:spcPct val="150000"/>
                  </a:lnSpc>
                  <a:spcBef>
                    <a:spcPts val="50"/>
                  </a:spcBef>
                  <a:spcAft>
                    <a:spcPts val="0"/>
                  </a:spcAft>
                  <a:buClr>
                    <a:srgbClr val="C00000"/>
                  </a:buClr>
                  <a:buSzPct val="100000"/>
                  <a:buNone/>
                </a:pPr>
                <a:r>
                  <a:rPr lang="tr-TR" sz="4500" b="1" kern="0" dirty="0">
                    <a:solidFill>
                      <a:schemeClr val="accent1">
                        <a:lumMod val="25000"/>
                      </a:schemeClr>
                    </a:solidFill>
                    <a:latin typeface="+mj-lt"/>
                  </a:rPr>
                  <a:t>1.Standart </a:t>
                </a:r>
                <a:r>
                  <a:rPr lang="tr-TR" sz="4500" b="1" kern="0" dirty="0" smtClean="0">
                    <a:solidFill>
                      <a:schemeClr val="accent1">
                        <a:lumMod val="25000"/>
                      </a:schemeClr>
                    </a:solidFill>
                    <a:latin typeface="+mj-lt"/>
                  </a:rPr>
                  <a:t>Algoritmalar</a:t>
                </a:r>
              </a:p>
              <a:p>
                <a:pPr marL="114300" indent="0" algn="just">
                  <a:lnSpc>
                    <a:spcPct val="150000"/>
                  </a:lnSpc>
                  <a:spcBef>
                    <a:spcPts val="50"/>
                  </a:spcBef>
                  <a:spcAft>
                    <a:spcPts val="0"/>
                  </a:spcAft>
                  <a:buClr>
                    <a:srgbClr val="C00000"/>
                  </a:buClr>
                  <a:buSzPct val="100000"/>
                  <a:buNone/>
                </a:pPr>
                <a:r>
                  <a:rPr lang="tr-TR" sz="4500" b="1" kern="0" dirty="0">
                    <a:solidFill>
                      <a:schemeClr val="accent1">
                        <a:lumMod val="25000"/>
                      </a:schemeClr>
                    </a:solidFill>
                    <a:latin typeface="+mj-lt"/>
                  </a:rPr>
                  <a:t> </a:t>
                </a:r>
                <a:r>
                  <a:rPr lang="tr-TR" sz="3600" b="1" kern="0" dirty="0" smtClean="0">
                    <a:solidFill>
                      <a:schemeClr val="accent1">
                        <a:lumMod val="25000"/>
                      </a:schemeClr>
                    </a:solidFill>
                    <a:latin typeface="+mj-lt"/>
                  </a:rPr>
                  <a:t>a) Kosinüs Benzerliği</a:t>
                </a:r>
              </a:p>
              <a:p>
                <a:pPr marL="838200" lvl="1" indent="0" algn="just">
                  <a:spcBef>
                    <a:spcPts val="50"/>
                  </a:spcBef>
                  <a:spcAft>
                    <a:spcPts val="0"/>
                  </a:spcAft>
                  <a:buSzPct val="100000"/>
                  <a:buNone/>
                </a:pPr>
                <a:r>
                  <a:rPr lang="tr-TR" sz="2800" dirty="0">
                    <a:cs typeface="Times New Roman" pitchFamily="18" charset="0"/>
                  </a:rPr>
                  <a:t>Kosinüs benzerliği iki vektör arasındaki kosinüs uzaklığını bularak bu vektörlerin birbirleriyle benzerliklerini ölçmek için kullanılmaktadır. </a:t>
                </a:r>
              </a:p>
              <a:p>
                <a:pPr marL="114300" indent="0" algn="ctr">
                  <a:spcBef>
                    <a:spcPts val="50"/>
                  </a:spcBef>
                  <a:spcAft>
                    <a:spcPts val="0"/>
                  </a:spcAft>
                  <a:buNone/>
                </a:pPr>
                <a:endParaRPr lang="tr-TR" sz="2800" i="1" dirty="0" smtClean="0">
                  <a:latin typeface="Cambria Math" panose="02040503050406030204" pitchFamily="18" charset="0"/>
                  <a:ea typeface="Times New Roman" panose="02020603050405020304" pitchFamily="18" charset="0"/>
                </a:endParaRPr>
              </a:p>
              <a:p>
                <a:pPr marL="114300" indent="0" algn="ctr">
                  <a:spcBef>
                    <a:spcPts val="50"/>
                  </a:spcBef>
                  <a:spcAft>
                    <a:spcPts val="0"/>
                  </a:spcAft>
                  <a:buNone/>
                </a:pPr>
                <a14:m>
                  <m:oMathPara xmlns:m="http://schemas.openxmlformats.org/officeDocument/2006/math">
                    <m:oMathParaPr>
                      <m:jc m:val="centerGroup"/>
                    </m:oMathParaPr>
                    <m:oMath xmlns:m="http://schemas.openxmlformats.org/officeDocument/2006/math">
                      <m:r>
                        <a:rPr lang="tr-TR" sz="2800" i="1">
                          <a:latin typeface="Cambria Math" panose="02040503050406030204" pitchFamily="18" charset="0"/>
                          <a:ea typeface="Times New Roman" panose="02020603050405020304" pitchFamily="18" charset="0"/>
                        </a:rPr>
                        <m:t>𝑠𝑖𝑚</m:t>
                      </m:r>
                      <m:d>
                        <m:dPr>
                          <m:ctrlPr>
                            <a:rPr lang="tr-TR" sz="2800" i="1">
                              <a:latin typeface="Cambria Math" panose="02040503050406030204" pitchFamily="18" charset="0"/>
                              <a:ea typeface="Times New Roman" panose="02020603050405020304" pitchFamily="18" charset="0"/>
                            </a:rPr>
                          </m:ctrlPr>
                        </m:dPr>
                        <m:e>
                          <m:r>
                            <a:rPr lang="tr-TR" sz="2800" i="1">
                              <a:latin typeface="Cambria Math" panose="02040503050406030204" pitchFamily="18" charset="0"/>
                              <a:ea typeface="Times New Roman" panose="02020603050405020304" pitchFamily="18" charset="0"/>
                            </a:rPr>
                            <m:t>𝑄</m:t>
                          </m:r>
                          <m:r>
                            <a:rPr lang="tr-TR" sz="2800" i="1">
                              <a:latin typeface="Cambria Math" panose="02040503050406030204" pitchFamily="18" charset="0"/>
                              <a:ea typeface="Times New Roman" panose="02020603050405020304" pitchFamily="18" charset="0"/>
                            </a:rPr>
                            <m:t>,</m:t>
                          </m:r>
                          <m:sSub>
                            <m:sSubPr>
                              <m:ctrlPr>
                                <a:rPr lang="tr-TR" sz="2800" i="1">
                                  <a:latin typeface="Cambria Math" panose="02040503050406030204" pitchFamily="18" charset="0"/>
                                  <a:ea typeface="Times New Roman" panose="02020603050405020304" pitchFamily="18" charset="0"/>
                                </a:rPr>
                              </m:ctrlPr>
                            </m:sSubPr>
                            <m:e>
                              <m:r>
                                <a:rPr lang="tr-TR" sz="2800" i="1">
                                  <a:latin typeface="Cambria Math" panose="02040503050406030204" pitchFamily="18" charset="0"/>
                                  <a:ea typeface="Times New Roman" panose="02020603050405020304" pitchFamily="18" charset="0"/>
                                </a:rPr>
                                <m:t>𝐷</m:t>
                              </m:r>
                            </m:e>
                            <m:sub>
                              <m:r>
                                <a:rPr lang="tr-TR" sz="2800" i="1">
                                  <a:latin typeface="Cambria Math" panose="02040503050406030204" pitchFamily="18" charset="0"/>
                                  <a:ea typeface="Times New Roman" panose="02020603050405020304" pitchFamily="18" charset="0"/>
                                </a:rPr>
                                <m:t>𝑖</m:t>
                              </m:r>
                            </m:sub>
                          </m:sSub>
                        </m:e>
                      </m:d>
                      <m:r>
                        <a:rPr lang="tr-TR" sz="2800" i="1">
                          <a:latin typeface="Cambria Math" panose="02040503050406030204" pitchFamily="18" charset="0"/>
                          <a:ea typeface="Times New Roman" panose="02020603050405020304" pitchFamily="18" charset="0"/>
                        </a:rPr>
                        <m:t>=</m:t>
                      </m:r>
                      <m:f>
                        <m:fPr>
                          <m:ctrlPr>
                            <a:rPr lang="tr-TR" sz="2800" i="1">
                              <a:latin typeface="Cambria Math" panose="02040503050406030204" pitchFamily="18" charset="0"/>
                              <a:ea typeface="Times New Roman" panose="02020603050405020304" pitchFamily="18" charset="0"/>
                            </a:rPr>
                          </m:ctrlPr>
                        </m:fPr>
                        <m:num>
                          <m:nary>
                            <m:naryPr>
                              <m:chr m:val="∑"/>
                              <m:limLoc m:val="undOvr"/>
                              <m:supHide m:val="on"/>
                              <m:ctrlPr>
                                <a:rPr lang="tr-TR" sz="2800" i="1">
                                  <a:latin typeface="Cambria Math" panose="02040503050406030204" pitchFamily="18" charset="0"/>
                                  <a:ea typeface="Times New Roman" panose="02020603050405020304" pitchFamily="18" charset="0"/>
                                </a:rPr>
                              </m:ctrlPr>
                            </m:naryPr>
                            <m:sub>
                              <m:r>
                                <a:rPr lang="tr-TR" sz="2800" i="1">
                                  <a:latin typeface="Cambria Math" panose="02040503050406030204" pitchFamily="18" charset="0"/>
                                  <a:ea typeface="Times New Roman" panose="02020603050405020304" pitchFamily="18" charset="0"/>
                                </a:rPr>
                                <m:t>𝑖</m:t>
                              </m:r>
                            </m:sub>
                            <m:sup/>
                            <m:e>
                              <m:sSub>
                                <m:sSubPr>
                                  <m:ctrlPr>
                                    <a:rPr lang="tr-TR" sz="2800" i="1">
                                      <a:latin typeface="Cambria Math" panose="02040503050406030204" pitchFamily="18" charset="0"/>
                                      <a:ea typeface="Times New Roman" panose="02020603050405020304" pitchFamily="18" charset="0"/>
                                    </a:rPr>
                                  </m:ctrlPr>
                                </m:sSubPr>
                                <m:e>
                                  <m:r>
                                    <a:rPr lang="tr-TR" sz="2800" i="1">
                                      <a:latin typeface="Cambria Math" panose="02040503050406030204" pitchFamily="18" charset="0"/>
                                      <a:ea typeface="Times New Roman" panose="02020603050405020304" pitchFamily="18" charset="0"/>
                                    </a:rPr>
                                    <m:t>𝑤</m:t>
                                  </m:r>
                                </m:e>
                                <m:sub>
                                  <m:r>
                                    <a:rPr lang="tr-TR" sz="2800" i="1">
                                      <a:latin typeface="Cambria Math" panose="02040503050406030204" pitchFamily="18" charset="0"/>
                                      <a:ea typeface="Times New Roman" panose="02020603050405020304" pitchFamily="18" charset="0"/>
                                    </a:rPr>
                                    <m:t>𝑄</m:t>
                                  </m:r>
                                  <m:r>
                                    <a:rPr lang="tr-TR" sz="2800" i="1">
                                      <a:latin typeface="Cambria Math" panose="02040503050406030204" pitchFamily="18" charset="0"/>
                                      <a:ea typeface="Times New Roman" panose="02020603050405020304" pitchFamily="18" charset="0"/>
                                    </a:rPr>
                                    <m:t>,</m:t>
                                  </m:r>
                                  <m:r>
                                    <a:rPr lang="tr-TR" sz="2800" i="1">
                                      <a:latin typeface="Cambria Math" panose="02040503050406030204" pitchFamily="18" charset="0"/>
                                      <a:ea typeface="Times New Roman" panose="02020603050405020304" pitchFamily="18" charset="0"/>
                                    </a:rPr>
                                    <m:t>𝑗</m:t>
                                  </m:r>
                                </m:sub>
                              </m:sSub>
                              <m:sSub>
                                <m:sSubPr>
                                  <m:ctrlPr>
                                    <a:rPr lang="tr-TR" sz="2800" i="1">
                                      <a:latin typeface="Cambria Math" panose="02040503050406030204" pitchFamily="18" charset="0"/>
                                      <a:ea typeface="Times New Roman" panose="02020603050405020304" pitchFamily="18" charset="0"/>
                                    </a:rPr>
                                  </m:ctrlPr>
                                </m:sSubPr>
                                <m:e>
                                  <m:r>
                                    <a:rPr lang="tr-TR" sz="2800" i="1">
                                      <a:latin typeface="Cambria Math" panose="02040503050406030204" pitchFamily="18" charset="0"/>
                                      <a:ea typeface="Times New Roman" panose="02020603050405020304" pitchFamily="18" charset="0"/>
                                    </a:rPr>
                                    <m:t> </m:t>
                                  </m:r>
                                  <m:r>
                                    <a:rPr lang="tr-TR" sz="2800" i="1">
                                      <a:latin typeface="Cambria Math" panose="02040503050406030204" pitchFamily="18" charset="0"/>
                                      <a:ea typeface="Times New Roman" panose="02020603050405020304" pitchFamily="18" charset="0"/>
                                    </a:rPr>
                                    <m:t>𝑤</m:t>
                                  </m:r>
                                </m:e>
                                <m:sub>
                                  <m:r>
                                    <a:rPr lang="tr-TR" sz="2800" i="1">
                                      <a:latin typeface="Cambria Math" panose="02040503050406030204" pitchFamily="18" charset="0"/>
                                      <a:ea typeface="Times New Roman" panose="02020603050405020304" pitchFamily="18" charset="0"/>
                                    </a:rPr>
                                    <m:t>𝑖</m:t>
                                  </m:r>
                                  <m:r>
                                    <a:rPr lang="tr-TR" sz="2800" i="1">
                                      <a:latin typeface="Cambria Math" panose="02040503050406030204" pitchFamily="18" charset="0"/>
                                      <a:ea typeface="Times New Roman" panose="02020603050405020304" pitchFamily="18" charset="0"/>
                                    </a:rPr>
                                    <m:t>,</m:t>
                                  </m:r>
                                  <m:r>
                                    <a:rPr lang="tr-TR" sz="2800" i="1">
                                      <a:latin typeface="Cambria Math" panose="02040503050406030204" pitchFamily="18" charset="0"/>
                                      <a:ea typeface="Times New Roman" panose="02020603050405020304" pitchFamily="18" charset="0"/>
                                    </a:rPr>
                                    <m:t>𝑗</m:t>
                                  </m:r>
                                </m:sub>
                              </m:sSub>
                            </m:e>
                          </m:nary>
                        </m:num>
                        <m:den>
                          <m:rad>
                            <m:radPr>
                              <m:degHide m:val="on"/>
                              <m:ctrlPr>
                                <a:rPr lang="tr-TR" sz="2800" i="1">
                                  <a:latin typeface="Cambria Math" panose="02040503050406030204" pitchFamily="18" charset="0"/>
                                  <a:ea typeface="Times New Roman" panose="02020603050405020304" pitchFamily="18" charset="0"/>
                                </a:rPr>
                              </m:ctrlPr>
                            </m:radPr>
                            <m:deg/>
                            <m:e>
                              <m:nary>
                                <m:naryPr>
                                  <m:chr m:val="∑"/>
                                  <m:limLoc m:val="undOvr"/>
                                  <m:supHide m:val="on"/>
                                  <m:ctrlPr>
                                    <a:rPr lang="tr-TR" sz="2800" i="1">
                                      <a:latin typeface="Cambria Math" panose="02040503050406030204" pitchFamily="18" charset="0"/>
                                      <a:ea typeface="Times New Roman" panose="02020603050405020304" pitchFamily="18" charset="0"/>
                                    </a:rPr>
                                  </m:ctrlPr>
                                </m:naryPr>
                                <m:sub>
                                  <m:r>
                                    <a:rPr lang="tr-TR" sz="2800" i="1">
                                      <a:latin typeface="Cambria Math" panose="02040503050406030204" pitchFamily="18" charset="0"/>
                                      <a:ea typeface="Times New Roman" panose="02020603050405020304" pitchFamily="18" charset="0"/>
                                    </a:rPr>
                                    <m:t>𝑗</m:t>
                                  </m:r>
                                </m:sub>
                                <m:sup/>
                                <m:e>
                                  <m:sSubSup>
                                    <m:sSubSupPr>
                                      <m:ctrlPr>
                                        <a:rPr lang="tr-TR" sz="2800" i="1">
                                          <a:latin typeface="Cambria Math" panose="02040503050406030204" pitchFamily="18" charset="0"/>
                                          <a:ea typeface="Times New Roman" panose="02020603050405020304" pitchFamily="18" charset="0"/>
                                        </a:rPr>
                                      </m:ctrlPr>
                                    </m:sSubSupPr>
                                    <m:e>
                                      <m:r>
                                        <a:rPr lang="tr-TR" sz="2800" i="1">
                                          <a:latin typeface="Cambria Math" panose="02040503050406030204" pitchFamily="18" charset="0"/>
                                          <a:ea typeface="Times New Roman" panose="02020603050405020304" pitchFamily="18" charset="0"/>
                                        </a:rPr>
                                        <m:t>𝑤</m:t>
                                      </m:r>
                                    </m:e>
                                    <m:sub>
                                      <m:r>
                                        <a:rPr lang="tr-TR" sz="2800" i="1">
                                          <a:latin typeface="Cambria Math" panose="02040503050406030204" pitchFamily="18" charset="0"/>
                                          <a:ea typeface="Times New Roman" panose="02020603050405020304" pitchFamily="18" charset="0"/>
                                        </a:rPr>
                                        <m:t>𝑄</m:t>
                                      </m:r>
                                      <m:r>
                                        <a:rPr lang="tr-TR" sz="2800" i="1">
                                          <a:latin typeface="Cambria Math" panose="02040503050406030204" pitchFamily="18" charset="0"/>
                                          <a:ea typeface="Times New Roman" panose="02020603050405020304" pitchFamily="18" charset="0"/>
                                        </a:rPr>
                                        <m:t>,</m:t>
                                      </m:r>
                                      <m:r>
                                        <a:rPr lang="tr-TR" sz="2800" i="1">
                                          <a:latin typeface="Cambria Math" panose="02040503050406030204" pitchFamily="18" charset="0"/>
                                          <a:ea typeface="Times New Roman" panose="02020603050405020304" pitchFamily="18" charset="0"/>
                                        </a:rPr>
                                        <m:t>𝑗</m:t>
                                      </m:r>
                                    </m:sub>
                                    <m:sup>
                                      <m:r>
                                        <a:rPr lang="tr-TR" sz="2800" i="1">
                                          <a:latin typeface="Cambria Math" panose="02040503050406030204" pitchFamily="18" charset="0"/>
                                          <a:ea typeface="Times New Roman" panose="02020603050405020304" pitchFamily="18" charset="0"/>
                                        </a:rPr>
                                        <m:t>2</m:t>
                                      </m:r>
                                    </m:sup>
                                  </m:sSubSup>
                                </m:e>
                              </m:nary>
                            </m:e>
                          </m:rad>
                          <m:rad>
                            <m:radPr>
                              <m:degHide m:val="on"/>
                              <m:ctrlPr>
                                <a:rPr lang="tr-TR" sz="2800" i="1">
                                  <a:latin typeface="Cambria Math" panose="02040503050406030204" pitchFamily="18" charset="0"/>
                                  <a:ea typeface="Times New Roman" panose="02020603050405020304" pitchFamily="18" charset="0"/>
                                </a:rPr>
                              </m:ctrlPr>
                            </m:radPr>
                            <m:deg/>
                            <m:e>
                              <m:nary>
                                <m:naryPr>
                                  <m:chr m:val="∑"/>
                                  <m:limLoc m:val="subSup"/>
                                  <m:supHide m:val="on"/>
                                  <m:ctrlPr>
                                    <a:rPr lang="tr-TR" sz="2800" i="1">
                                      <a:latin typeface="Cambria Math" panose="02040503050406030204" pitchFamily="18" charset="0"/>
                                      <a:ea typeface="Times New Roman" panose="02020603050405020304" pitchFamily="18" charset="0"/>
                                    </a:rPr>
                                  </m:ctrlPr>
                                </m:naryPr>
                                <m:sub>
                                  <m:r>
                                    <a:rPr lang="tr-TR" sz="2800" i="1">
                                      <a:latin typeface="Cambria Math" panose="02040503050406030204" pitchFamily="18" charset="0"/>
                                      <a:ea typeface="Times New Roman" panose="02020603050405020304" pitchFamily="18" charset="0"/>
                                    </a:rPr>
                                    <m:t>𝑖</m:t>
                                  </m:r>
                                </m:sub>
                                <m:sup/>
                                <m:e>
                                  <m:sSubSup>
                                    <m:sSubSupPr>
                                      <m:ctrlPr>
                                        <a:rPr lang="tr-TR" sz="2800" i="1">
                                          <a:latin typeface="Cambria Math" panose="02040503050406030204" pitchFamily="18" charset="0"/>
                                          <a:ea typeface="Times New Roman" panose="02020603050405020304" pitchFamily="18" charset="0"/>
                                        </a:rPr>
                                      </m:ctrlPr>
                                    </m:sSubSupPr>
                                    <m:e>
                                      <m:r>
                                        <a:rPr lang="tr-TR" sz="2800" i="1">
                                          <a:latin typeface="Cambria Math" panose="02040503050406030204" pitchFamily="18" charset="0"/>
                                          <a:ea typeface="Times New Roman" panose="02020603050405020304" pitchFamily="18" charset="0"/>
                                        </a:rPr>
                                        <m:t>𝑤</m:t>
                                      </m:r>
                                    </m:e>
                                    <m:sub>
                                      <m:r>
                                        <a:rPr lang="tr-TR" sz="2800" i="1">
                                          <a:latin typeface="Cambria Math" panose="02040503050406030204" pitchFamily="18" charset="0"/>
                                          <a:ea typeface="Times New Roman" panose="02020603050405020304" pitchFamily="18" charset="0"/>
                                        </a:rPr>
                                        <m:t>𝑖</m:t>
                                      </m:r>
                                      <m:r>
                                        <a:rPr lang="tr-TR" sz="2800" i="1">
                                          <a:latin typeface="Cambria Math" panose="02040503050406030204" pitchFamily="18" charset="0"/>
                                          <a:ea typeface="Times New Roman" panose="02020603050405020304" pitchFamily="18" charset="0"/>
                                        </a:rPr>
                                        <m:t>,</m:t>
                                      </m:r>
                                      <m:r>
                                        <a:rPr lang="tr-TR" sz="2800" i="1">
                                          <a:latin typeface="Cambria Math" panose="02040503050406030204" pitchFamily="18" charset="0"/>
                                          <a:ea typeface="Times New Roman" panose="02020603050405020304" pitchFamily="18" charset="0"/>
                                        </a:rPr>
                                        <m:t>𝑗</m:t>
                                      </m:r>
                                    </m:sub>
                                    <m:sup>
                                      <m:r>
                                        <a:rPr lang="tr-TR" sz="2800" i="1">
                                          <a:latin typeface="Cambria Math" panose="02040503050406030204" pitchFamily="18" charset="0"/>
                                          <a:ea typeface="Times New Roman" panose="02020603050405020304" pitchFamily="18" charset="0"/>
                                        </a:rPr>
                                        <m:t>2</m:t>
                                      </m:r>
                                    </m:sup>
                                  </m:sSubSup>
                                </m:e>
                              </m:nary>
                            </m:e>
                          </m:rad>
                        </m:den>
                      </m:f>
                    </m:oMath>
                  </m:oMathPara>
                </a14:m>
                <a:endParaRPr lang="tr-TR" sz="2600" dirty="0" smtClean="0">
                  <a:solidFill>
                    <a:prstClr val="black"/>
                  </a:solidFill>
                  <a:cs typeface="Times New Roman" pitchFamily="18" charset="0"/>
                </a:endParaRPr>
              </a:p>
              <a:p>
                <a:pPr marL="114300" indent="0" algn="ctr">
                  <a:spcBef>
                    <a:spcPts val="50"/>
                  </a:spcBef>
                  <a:spcAft>
                    <a:spcPts val="0"/>
                  </a:spcAft>
                  <a:buNone/>
                </a:pPr>
                <a:endParaRPr lang="tr-TR" sz="2600" dirty="0" smtClean="0">
                  <a:solidFill>
                    <a:prstClr val="black"/>
                  </a:solidFill>
                  <a:cs typeface="Times New Roman" pitchFamily="18" charset="0"/>
                </a:endParaRPr>
              </a:p>
              <a:p>
                <a:pPr marL="114300" lvl="0" indent="0">
                  <a:spcBef>
                    <a:spcPts val="50"/>
                  </a:spcBef>
                  <a:spcAft>
                    <a:spcPts val="0"/>
                  </a:spcAft>
                  <a:buClr>
                    <a:srgbClr val="C00000"/>
                  </a:buClr>
                  <a:buSzPct val="100000"/>
                  <a:buNone/>
                </a:pPr>
                <a:r>
                  <a:rPr lang="tr-TR" sz="3600" b="1" kern="0" dirty="0">
                    <a:solidFill>
                      <a:schemeClr val="accent1">
                        <a:lumMod val="25000"/>
                      </a:schemeClr>
                    </a:solidFill>
                    <a:latin typeface="+mj-lt"/>
                  </a:rPr>
                  <a:t>b) </a:t>
                </a:r>
                <a:r>
                  <a:rPr lang="tr-TR" sz="3600" b="1" kern="0" dirty="0" err="1">
                    <a:solidFill>
                      <a:schemeClr val="accent1">
                        <a:lumMod val="25000"/>
                      </a:schemeClr>
                    </a:solidFill>
                    <a:latin typeface="+mj-lt"/>
                  </a:rPr>
                  <a:t>Jaro-Winkler</a:t>
                </a:r>
                <a:r>
                  <a:rPr lang="tr-TR" sz="3600" b="1" kern="0" dirty="0">
                    <a:solidFill>
                      <a:schemeClr val="accent1">
                        <a:lumMod val="25000"/>
                      </a:schemeClr>
                    </a:solidFill>
                    <a:latin typeface="+mj-lt"/>
                  </a:rPr>
                  <a:t> Benzerlik Algoritması</a:t>
                </a:r>
              </a:p>
              <a:p>
                <a:pPr marL="838200" lvl="1" indent="0" algn="just">
                  <a:spcBef>
                    <a:spcPts val="50"/>
                  </a:spcBef>
                  <a:spcAft>
                    <a:spcPts val="0"/>
                  </a:spcAft>
                  <a:buSzPct val="100000"/>
                  <a:buNone/>
                </a:pPr>
                <a:r>
                  <a:rPr lang="tr-TR" sz="2800" dirty="0" err="1">
                    <a:cs typeface="Times New Roman" pitchFamily="18" charset="0"/>
                  </a:rPr>
                  <a:t>Jaro</a:t>
                </a:r>
                <a:r>
                  <a:rPr lang="tr-TR" sz="2800" dirty="0">
                    <a:cs typeface="Times New Roman" pitchFamily="18" charset="0"/>
                  </a:rPr>
                  <a:t> </a:t>
                </a:r>
                <a:r>
                  <a:rPr lang="tr-TR" sz="2800" dirty="0" err="1">
                    <a:cs typeface="Times New Roman" pitchFamily="18" charset="0"/>
                  </a:rPr>
                  <a:t>Winkler</a:t>
                </a:r>
                <a:r>
                  <a:rPr lang="tr-TR" sz="2800" dirty="0">
                    <a:cs typeface="Times New Roman" pitchFamily="18" charset="0"/>
                  </a:rPr>
                  <a:t> karmaşık yapıdaki kelimelerin benzerliklerini bulmak için kullanılan bir algoritmadır.</a:t>
                </a:r>
              </a:p>
              <a:p>
                <a:pPr marL="838200" lvl="1" indent="0" algn="just">
                  <a:spcBef>
                    <a:spcPts val="50"/>
                  </a:spcBef>
                  <a:spcAft>
                    <a:spcPts val="0"/>
                  </a:spcAft>
                  <a:buSzPct val="100000"/>
                  <a:buNone/>
                </a:pPr>
                <a:r>
                  <a:rPr lang="tr-TR" sz="2800" dirty="0" err="1">
                    <a:cs typeface="Times New Roman" pitchFamily="18" charset="0"/>
                  </a:rPr>
                  <a:t>Jaro</a:t>
                </a:r>
                <a:r>
                  <a:rPr lang="tr-TR" sz="2800" dirty="0">
                    <a:cs typeface="Times New Roman" pitchFamily="18" charset="0"/>
                  </a:rPr>
                  <a:t> değeri </a:t>
                </a:r>
                <a14:m>
                  <m:oMath xmlns:m="http://schemas.openxmlformats.org/officeDocument/2006/math">
                    <m:sSub>
                      <m:sSubPr>
                        <m:ctrlPr>
                          <a:rPr lang="tr-TR" sz="2800" i="1">
                            <a:latin typeface="Cambria Math" panose="02040503050406030204" pitchFamily="18" charset="0"/>
                            <a:cs typeface="Times New Roman" pitchFamily="18" charset="0"/>
                          </a:rPr>
                        </m:ctrlPr>
                      </m:sSubPr>
                      <m:e>
                        <m:r>
                          <a:rPr lang="tr-TR" sz="2800">
                            <a:latin typeface="Cambria Math" panose="02040503050406030204" pitchFamily="18" charset="0"/>
                            <a:cs typeface="Times New Roman" pitchFamily="18" charset="0"/>
                          </a:rPr>
                          <m:t>𝑑</m:t>
                        </m:r>
                      </m:e>
                      <m:sub>
                        <m:r>
                          <a:rPr lang="tr-TR" sz="2800">
                            <a:latin typeface="Cambria Math" panose="02040503050406030204" pitchFamily="18" charset="0"/>
                            <a:cs typeface="Times New Roman" pitchFamily="18" charset="0"/>
                          </a:rPr>
                          <m:t>𝑗</m:t>
                        </m:r>
                      </m:sub>
                    </m:sSub>
                  </m:oMath>
                </a14:m>
                <a:r>
                  <a:rPr lang="tr-TR" sz="2800" dirty="0">
                    <a:cs typeface="Times New Roman" pitchFamily="18" charset="0"/>
                  </a:rPr>
                  <a:t>verilen iki dizeleri(kelime) </a:t>
                </a:r>
                <a14:m>
                  <m:oMath xmlns:m="http://schemas.openxmlformats.org/officeDocument/2006/math">
                    <m:sSub>
                      <m:sSubPr>
                        <m:ctrlPr>
                          <a:rPr lang="tr-TR" sz="2800" i="1">
                            <a:latin typeface="Cambria Math" panose="02040503050406030204" pitchFamily="18" charset="0"/>
                            <a:cs typeface="Times New Roman" pitchFamily="18" charset="0"/>
                          </a:rPr>
                        </m:ctrlPr>
                      </m:sSubPr>
                      <m:e>
                        <m:r>
                          <a:rPr lang="tr-TR" sz="2800">
                            <a:latin typeface="Cambria Math" panose="02040503050406030204" pitchFamily="18" charset="0"/>
                            <a:cs typeface="Times New Roman" pitchFamily="18" charset="0"/>
                          </a:rPr>
                          <m:t>𝑠</m:t>
                        </m:r>
                      </m:e>
                      <m:sub>
                        <m:r>
                          <a:rPr lang="tr-TR" sz="2800">
                            <a:latin typeface="Cambria Math" panose="02040503050406030204" pitchFamily="18" charset="0"/>
                            <a:cs typeface="Times New Roman" pitchFamily="18" charset="0"/>
                          </a:rPr>
                          <m:t>1</m:t>
                        </m:r>
                      </m:sub>
                    </m:sSub>
                  </m:oMath>
                </a14:m>
                <a:r>
                  <a:rPr lang="tr-TR" sz="2800" dirty="0">
                    <a:cs typeface="Times New Roman" pitchFamily="18" charset="0"/>
                  </a:rPr>
                  <a:t>ve </a:t>
                </a:r>
                <a14:m>
                  <m:oMath xmlns:m="http://schemas.openxmlformats.org/officeDocument/2006/math">
                    <m:sSub>
                      <m:sSubPr>
                        <m:ctrlPr>
                          <a:rPr lang="tr-TR" sz="2800" i="1">
                            <a:latin typeface="Cambria Math" panose="02040503050406030204" pitchFamily="18" charset="0"/>
                            <a:cs typeface="Times New Roman" pitchFamily="18" charset="0"/>
                          </a:rPr>
                        </m:ctrlPr>
                      </m:sSubPr>
                      <m:e>
                        <m:r>
                          <a:rPr lang="tr-TR" sz="2800">
                            <a:latin typeface="Cambria Math" panose="02040503050406030204" pitchFamily="18" charset="0"/>
                            <a:cs typeface="Times New Roman" pitchFamily="18" charset="0"/>
                          </a:rPr>
                          <m:t>𝑠</m:t>
                        </m:r>
                      </m:e>
                      <m:sub>
                        <m:r>
                          <a:rPr lang="tr-TR" sz="2800">
                            <a:latin typeface="Cambria Math" panose="02040503050406030204" pitchFamily="18" charset="0"/>
                            <a:cs typeface="Times New Roman" pitchFamily="18" charset="0"/>
                          </a:rPr>
                          <m:t>2</m:t>
                        </m:r>
                      </m:sub>
                    </m:sSub>
                  </m:oMath>
                </a14:m>
                <a:endParaRPr lang="tr-TR" sz="2800" dirty="0">
                  <a:cs typeface="Times New Roman" pitchFamily="18" charset="0"/>
                </a:endParaRPr>
              </a:p>
              <a:p>
                <a:pPr marL="114300" indent="0" algn="just">
                  <a:buNone/>
                </a:pPr>
                <a:endParaRPr lang="tr-TR" sz="2500" dirty="0"/>
              </a:p>
              <a:p>
                <a:pPr marL="838200" lvl="1" indent="0" algn="just">
                  <a:buNone/>
                </a:pPr>
                <a14:m>
                  <m:oMath xmlns:m="http://schemas.openxmlformats.org/officeDocument/2006/math">
                    <m:sSub>
                      <m:sSubPr>
                        <m:ctrlPr>
                          <a:rPr lang="tr-TR" sz="2500" i="1">
                            <a:latin typeface="Cambria Math" panose="02040503050406030204" pitchFamily="18" charset="0"/>
                          </a:rPr>
                        </m:ctrlPr>
                      </m:sSubPr>
                      <m:e>
                        <m:r>
                          <a:rPr lang="tr-TR" sz="2500" i="1">
                            <a:latin typeface="Cambria Math" panose="02040503050406030204" pitchFamily="18" charset="0"/>
                          </a:rPr>
                          <m:t>𝑑</m:t>
                        </m:r>
                      </m:e>
                      <m:sub>
                        <m:r>
                          <a:rPr lang="tr-TR" sz="2500" i="1">
                            <a:latin typeface="Cambria Math" panose="02040503050406030204" pitchFamily="18" charset="0"/>
                          </a:rPr>
                          <m:t>𝑗</m:t>
                        </m:r>
                      </m:sub>
                    </m:sSub>
                    <m:r>
                      <a:rPr lang="tr-TR" sz="2500" i="1">
                        <a:latin typeface="Cambria Math" panose="02040503050406030204" pitchFamily="18" charset="0"/>
                      </a:rPr>
                      <m:t>=</m:t>
                    </m:r>
                    <m:d>
                      <m:dPr>
                        <m:begChr m:val="{"/>
                        <m:endChr m:val=""/>
                        <m:ctrlPr>
                          <a:rPr lang="tr-TR" sz="2500" i="1">
                            <a:latin typeface="Cambria Math" panose="02040503050406030204" pitchFamily="18" charset="0"/>
                          </a:rPr>
                        </m:ctrlPr>
                      </m:dPr>
                      <m:e>
                        <m:eqArr>
                          <m:eqArrPr>
                            <m:ctrlPr>
                              <a:rPr lang="tr-TR" sz="2500" i="1">
                                <a:latin typeface="Cambria Math" panose="02040503050406030204" pitchFamily="18" charset="0"/>
                              </a:rPr>
                            </m:ctrlPr>
                          </m:eqArrPr>
                          <m:e>
                            <m:r>
                              <a:rPr lang="tr-TR" sz="2500" i="1">
                                <a:latin typeface="Cambria Math" panose="02040503050406030204" pitchFamily="18" charset="0"/>
                              </a:rPr>
                              <m:t>0</m:t>
                            </m:r>
                          </m:e>
                          <m:e>
                            <m:r>
                              <a:rPr lang="tr-TR" sz="2500" i="1">
                                <a:latin typeface="Cambria Math" panose="02040503050406030204" pitchFamily="18" charset="0"/>
                              </a:rPr>
                              <m:t> </m:t>
                            </m:r>
                            <m:f>
                              <m:fPr>
                                <m:ctrlPr>
                                  <a:rPr lang="tr-TR" sz="2500" i="1">
                                    <a:latin typeface="Cambria Math" panose="02040503050406030204" pitchFamily="18" charset="0"/>
                                  </a:rPr>
                                </m:ctrlPr>
                              </m:fPr>
                              <m:num>
                                <m:r>
                                  <a:rPr lang="tr-TR" sz="2500" i="1">
                                    <a:latin typeface="Cambria Math" panose="02040503050406030204" pitchFamily="18" charset="0"/>
                                  </a:rPr>
                                  <m:t>1</m:t>
                                </m:r>
                              </m:num>
                              <m:den>
                                <m:r>
                                  <a:rPr lang="tr-TR" sz="2500" i="1">
                                    <a:latin typeface="Cambria Math" panose="02040503050406030204" pitchFamily="18" charset="0"/>
                                  </a:rPr>
                                  <m:t>3</m:t>
                                </m:r>
                              </m:den>
                            </m:f>
                            <m:r>
                              <a:rPr lang="tr-TR" sz="2500" i="1">
                                <a:latin typeface="Cambria Math" panose="02040503050406030204" pitchFamily="18" charset="0"/>
                              </a:rPr>
                              <m:t> </m:t>
                            </m:r>
                            <m:d>
                              <m:dPr>
                                <m:ctrlPr>
                                  <a:rPr lang="tr-TR" sz="2500" i="1">
                                    <a:latin typeface="Cambria Math" panose="02040503050406030204" pitchFamily="18" charset="0"/>
                                  </a:rPr>
                                </m:ctrlPr>
                              </m:dPr>
                              <m:e>
                                <m:f>
                                  <m:fPr>
                                    <m:ctrlPr>
                                      <a:rPr lang="tr-TR" sz="2500" i="1">
                                        <a:latin typeface="Cambria Math" panose="02040503050406030204" pitchFamily="18" charset="0"/>
                                      </a:rPr>
                                    </m:ctrlPr>
                                  </m:fPr>
                                  <m:num>
                                    <m:r>
                                      <a:rPr lang="tr-TR" sz="2500" i="1">
                                        <a:latin typeface="Cambria Math" panose="02040503050406030204" pitchFamily="18" charset="0"/>
                                      </a:rPr>
                                      <m:t>𝑚</m:t>
                                    </m:r>
                                  </m:num>
                                  <m:den>
                                    <m:d>
                                      <m:dPr>
                                        <m:begChr m:val="|"/>
                                        <m:endChr m:val="|"/>
                                        <m:ctrlPr>
                                          <a:rPr lang="tr-TR" sz="2500" i="1">
                                            <a:latin typeface="Cambria Math" panose="02040503050406030204" pitchFamily="18" charset="0"/>
                                          </a:rPr>
                                        </m:ctrlPr>
                                      </m:dPr>
                                      <m:e>
                                        <m:sSub>
                                          <m:sSubPr>
                                            <m:ctrlPr>
                                              <a:rPr lang="tr-TR" sz="2500" i="1">
                                                <a:latin typeface="Cambria Math" panose="02040503050406030204" pitchFamily="18" charset="0"/>
                                              </a:rPr>
                                            </m:ctrlPr>
                                          </m:sSubPr>
                                          <m:e>
                                            <m:r>
                                              <a:rPr lang="tr-TR" sz="2500" i="1">
                                                <a:latin typeface="Cambria Math" panose="02040503050406030204" pitchFamily="18" charset="0"/>
                                              </a:rPr>
                                              <m:t>𝑠</m:t>
                                            </m:r>
                                          </m:e>
                                          <m:sub>
                                            <m:r>
                                              <a:rPr lang="tr-TR" sz="2500" i="1">
                                                <a:latin typeface="Cambria Math" panose="02040503050406030204" pitchFamily="18" charset="0"/>
                                              </a:rPr>
                                              <m:t>1</m:t>
                                            </m:r>
                                          </m:sub>
                                        </m:sSub>
                                      </m:e>
                                    </m:d>
                                  </m:den>
                                </m:f>
                                <m:r>
                                  <a:rPr lang="tr-TR" sz="2500" i="1">
                                    <a:latin typeface="Cambria Math" panose="02040503050406030204" pitchFamily="18" charset="0"/>
                                  </a:rPr>
                                  <m:t>+</m:t>
                                </m:r>
                                <m:f>
                                  <m:fPr>
                                    <m:ctrlPr>
                                      <a:rPr lang="tr-TR" sz="2500" i="1">
                                        <a:latin typeface="Cambria Math" panose="02040503050406030204" pitchFamily="18" charset="0"/>
                                      </a:rPr>
                                    </m:ctrlPr>
                                  </m:fPr>
                                  <m:num>
                                    <m:r>
                                      <a:rPr lang="tr-TR" sz="2500" i="1">
                                        <a:latin typeface="Cambria Math" panose="02040503050406030204" pitchFamily="18" charset="0"/>
                                      </a:rPr>
                                      <m:t>𝑚</m:t>
                                    </m:r>
                                  </m:num>
                                  <m:den>
                                    <m:d>
                                      <m:dPr>
                                        <m:begChr m:val="|"/>
                                        <m:endChr m:val="|"/>
                                        <m:ctrlPr>
                                          <a:rPr lang="tr-TR" sz="2500" i="1">
                                            <a:latin typeface="Cambria Math" panose="02040503050406030204" pitchFamily="18" charset="0"/>
                                          </a:rPr>
                                        </m:ctrlPr>
                                      </m:dPr>
                                      <m:e>
                                        <m:sSub>
                                          <m:sSubPr>
                                            <m:ctrlPr>
                                              <a:rPr lang="tr-TR" sz="2500" i="1">
                                                <a:latin typeface="Cambria Math" panose="02040503050406030204" pitchFamily="18" charset="0"/>
                                              </a:rPr>
                                            </m:ctrlPr>
                                          </m:sSubPr>
                                          <m:e>
                                            <m:r>
                                              <a:rPr lang="tr-TR" sz="2500" i="1">
                                                <a:latin typeface="Cambria Math" panose="02040503050406030204" pitchFamily="18" charset="0"/>
                                              </a:rPr>
                                              <m:t>𝑠</m:t>
                                            </m:r>
                                          </m:e>
                                          <m:sub>
                                            <m:r>
                                              <a:rPr lang="tr-TR" sz="2500" i="1">
                                                <a:latin typeface="Cambria Math" panose="02040503050406030204" pitchFamily="18" charset="0"/>
                                              </a:rPr>
                                              <m:t>2</m:t>
                                            </m:r>
                                          </m:sub>
                                        </m:sSub>
                                      </m:e>
                                    </m:d>
                                  </m:den>
                                </m:f>
                                <m:r>
                                  <a:rPr lang="tr-TR" sz="2500" i="1">
                                    <a:latin typeface="Cambria Math" panose="02040503050406030204" pitchFamily="18" charset="0"/>
                                  </a:rPr>
                                  <m:t>+</m:t>
                                </m:r>
                                <m:f>
                                  <m:fPr>
                                    <m:ctrlPr>
                                      <a:rPr lang="tr-TR" sz="2500" i="1">
                                        <a:latin typeface="Cambria Math" panose="02040503050406030204" pitchFamily="18" charset="0"/>
                                      </a:rPr>
                                    </m:ctrlPr>
                                  </m:fPr>
                                  <m:num>
                                    <m:r>
                                      <a:rPr lang="tr-TR" sz="2500" i="1">
                                        <a:latin typeface="Cambria Math" panose="02040503050406030204" pitchFamily="18" charset="0"/>
                                      </a:rPr>
                                      <m:t>𝑚</m:t>
                                    </m:r>
                                    <m:r>
                                      <a:rPr lang="tr-TR" sz="2500" i="1">
                                        <a:latin typeface="Cambria Math" panose="02040503050406030204" pitchFamily="18" charset="0"/>
                                      </a:rPr>
                                      <m:t>−</m:t>
                                    </m:r>
                                    <m:r>
                                      <a:rPr lang="tr-TR" sz="2500" i="1">
                                        <a:latin typeface="Cambria Math" panose="02040503050406030204" pitchFamily="18" charset="0"/>
                                      </a:rPr>
                                      <m:t>𝑡</m:t>
                                    </m:r>
                                  </m:num>
                                  <m:den>
                                    <m:r>
                                      <a:rPr lang="tr-TR" sz="2500" i="1">
                                        <a:latin typeface="Cambria Math" panose="02040503050406030204" pitchFamily="18" charset="0"/>
                                      </a:rPr>
                                      <m:t>𝑚</m:t>
                                    </m:r>
                                  </m:den>
                                </m:f>
                              </m:e>
                            </m:d>
                          </m:e>
                        </m:eqArr>
                      </m:e>
                    </m:d>
                  </m:oMath>
                </a14:m>
                <a:r>
                  <a:rPr lang="tr-TR" sz="2500" dirty="0"/>
                  <a:t>	</a:t>
                </a:r>
              </a:p>
              <a:p>
                <a:pPr marL="723900" lvl="1" indent="0">
                  <a:buClr>
                    <a:srgbClr val="C00000"/>
                  </a:buClr>
                  <a:buNone/>
                </a:pPr>
                <a:endParaRPr lang="tr-TR" sz="2000" dirty="0"/>
              </a:p>
              <a:p>
                <a:pPr marL="95250" lvl="0" indent="0" algn="just" eaLnBrk="1" hangingPunct="1">
                  <a:spcBef>
                    <a:spcPct val="20000"/>
                  </a:spcBef>
                  <a:buClr>
                    <a:srgbClr val="C00000"/>
                  </a:buClr>
                  <a:buSzPct val="100000"/>
                  <a:buNone/>
                </a:pPr>
                <a:endParaRPr lang="tr-TR" sz="2600" dirty="0" smtClean="0">
                  <a:solidFill>
                    <a:prstClr val="black"/>
                  </a:solidFill>
                  <a:cs typeface="Times New Roman" pitchFamily="18" charset="0"/>
                </a:endParaRPr>
              </a:p>
              <a:p>
                <a:pPr marL="95250" lvl="0" indent="0" algn="just" eaLnBrk="1" hangingPunct="1">
                  <a:spcBef>
                    <a:spcPct val="20000"/>
                  </a:spcBef>
                  <a:buClr>
                    <a:srgbClr val="C00000"/>
                  </a:buClr>
                  <a:buSzPct val="100000"/>
                  <a:buNone/>
                </a:pPr>
                <a:endParaRPr lang="tr-TR" sz="2600" dirty="0" smtClean="0">
                  <a:solidFill>
                    <a:prstClr val="black"/>
                  </a:solidFill>
                  <a:cs typeface="Times New Roman" pitchFamily="18" charset="0"/>
                </a:endParaRPr>
              </a:p>
              <a:p>
                <a:pPr marL="95250" lvl="0" indent="0" algn="just" eaLnBrk="1" hangingPunct="1">
                  <a:spcBef>
                    <a:spcPct val="20000"/>
                  </a:spcBef>
                  <a:buClr>
                    <a:srgbClr val="C00000"/>
                  </a:buClr>
                  <a:buSzPct val="100000"/>
                  <a:buNone/>
                </a:pPr>
                <a:endParaRPr lang="tr-TR" sz="2600" dirty="0">
                  <a:solidFill>
                    <a:prstClr val="black"/>
                  </a:solidFill>
                  <a:cs typeface="Times New Roman" pitchFamily="18" charset="0"/>
                </a:endParaRPr>
              </a:p>
              <a:p>
                <a:pPr marL="342900" lvl="0" indent="-247650" algn="just" eaLnBrk="1" hangingPunct="1">
                  <a:spcBef>
                    <a:spcPct val="20000"/>
                  </a:spcBef>
                  <a:buClr>
                    <a:srgbClr val="C00000"/>
                  </a:buClr>
                  <a:buSzPct val="100000"/>
                  <a:buFont typeface="Arial" charset="0"/>
                  <a:buChar char="•"/>
                </a:pPr>
                <a:endParaRPr lang="tr-TR" sz="2600" dirty="0" smtClean="0">
                  <a:solidFill>
                    <a:prstClr val="black"/>
                  </a:solidFill>
                  <a:cs typeface="Times New Roman" pitchFamily="18" charset="0"/>
                </a:endParaRPr>
              </a:p>
              <a:p>
                <a:pPr marL="342900" lvl="0" indent="-247650" algn="just" eaLnBrk="1" hangingPunct="1">
                  <a:spcBef>
                    <a:spcPct val="20000"/>
                  </a:spcBef>
                  <a:buClr>
                    <a:srgbClr val="C00000"/>
                  </a:buClr>
                  <a:buSzPct val="100000"/>
                  <a:buFont typeface="Arial" charset="0"/>
                  <a:buChar char="•"/>
                </a:pPr>
                <a:endParaRPr lang="tr-TR" sz="2600" dirty="0">
                  <a:solidFill>
                    <a:prstClr val="black"/>
                  </a:solidFill>
                  <a:cs typeface="Times New Roman" pitchFamily="18" charset="0"/>
                </a:endParaRPr>
              </a:p>
              <a:p>
                <a:pPr marL="342900" lvl="0" indent="-247650" eaLnBrk="1" hangingPunct="1">
                  <a:spcBef>
                    <a:spcPct val="20000"/>
                  </a:spcBef>
                  <a:buClr>
                    <a:srgbClr val="C00000"/>
                  </a:buClr>
                  <a:buSzPct val="100000"/>
                  <a:buFont typeface="Arial" charset="0"/>
                  <a:buChar char="•"/>
                </a:pPr>
                <a:endParaRPr lang="tr-TR" sz="2500" dirty="0" smtClean="0">
                  <a:solidFill>
                    <a:prstClr val="black"/>
                  </a:solidFill>
                  <a:cs typeface="Times New Roman" pitchFamily="18" charset="0"/>
                </a:endParaRPr>
              </a:p>
              <a:p>
                <a:pPr marL="342900" lvl="0" indent="-247650" algn="just" eaLnBrk="1" hangingPunct="1">
                  <a:spcBef>
                    <a:spcPct val="20000"/>
                  </a:spcBef>
                  <a:buClr>
                    <a:srgbClr val="C00000"/>
                  </a:buClr>
                  <a:buSzPct val="100000"/>
                  <a:buFont typeface="Arial" charset="0"/>
                  <a:buChar char="•"/>
                </a:pPr>
                <a:endParaRPr lang="tr-TR" sz="2600" dirty="0" smtClean="0">
                  <a:solidFill>
                    <a:srgbClr val="FF0000"/>
                  </a:solidFill>
                  <a:cs typeface="Times New Roman" pitchFamily="18" charset="0"/>
                </a:endParaRPr>
              </a:p>
              <a:p>
                <a:pPr marL="114300" indent="0" algn="just">
                  <a:spcBef>
                    <a:spcPts val="50"/>
                  </a:spcBef>
                  <a:spcAft>
                    <a:spcPts val="0"/>
                  </a:spcAft>
                  <a:buNone/>
                </a:pPr>
                <a:endParaRPr lang="tr-TR" sz="2600" dirty="0" smtClean="0">
                  <a:solidFill>
                    <a:srgbClr val="FF0000"/>
                  </a:solidFill>
                  <a:cs typeface="Times New Roman" pitchFamily="18" charset="0"/>
                </a:endParaRPr>
              </a:p>
              <a:p>
                <a:pPr marL="114300" indent="0" algn="just">
                  <a:spcBef>
                    <a:spcPts val="50"/>
                  </a:spcBef>
                  <a:spcAft>
                    <a:spcPts val="0"/>
                  </a:spcAft>
                  <a:buNone/>
                </a:pPr>
                <a:endParaRPr lang="tr-TR" sz="2600" dirty="0" smtClean="0">
                  <a:solidFill>
                    <a:srgbClr val="FF0000"/>
                  </a:solidFill>
                  <a:cs typeface="Times New Roman" pitchFamily="18" charset="0"/>
                </a:endParaRPr>
              </a:p>
              <a:p>
                <a:pPr marL="95250" lvl="0" indent="0" eaLnBrk="1" hangingPunct="1">
                  <a:spcBef>
                    <a:spcPct val="20000"/>
                  </a:spcBef>
                  <a:buClr>
                    <a:srgbClr val="C00000"/>
                  </a:buClr>
                  <a:buSzPct val="100000"/>
                  <a:buNone/>
                </a:pPr>
                <a:endParaRPr lang="tr-TR" sz="2800" dirty="0" smtClean="0">
                  <a:solidFill>
                    <a:srgbClr val="FF0000"/>
                  </a:solidFill>
                  <a:cs typeface="Times New Roman" pitchFamily="18" charset="0"/>
                </a:endParaRPr>
              </a:p>
              <a:p>
                <a:pPr algn="ctr" eaLnBrk="1" hangingPunct="1">
                  <a:spcAft>
                    <a:spcPct val="65000"/>
                  </a:spcAft>
                  <a:buFontTx/>
                  <a:buNone/>
                </a:pPr>
                <a:endParaRPr lang="en-US" sz="4500" b="1" dirty="0">
                  <a:solidFill>
                    <a:schemeClr val="accent1">
                      <a:lumMod val="25000"/>
                    </a:schemeClr>
                  </a:solidFill>
                  <a:latin typeface="+mj-lt"/>
                  <a:cs typeface="Times New Roman" pitchFamily="18" charset="0"/>
                </a:endParaRPr>
              </a:p>
            </p:txBody>
          </p:sp>
        </mc:Choice>
        <mc:Fallback xmlns="">
          <p:sp>
            <p:nvSpPr>
              <p:cNvPr id="81260" name="Text Box 364"/>
              <p:cNvSpPr txBox="1">
                <a:spLocks noRot="1" noChangeAspect="1" noMove="1" noResize="1" noEditPoints="1" noAdjustHandles="1" noChangeArrowheads="1" noChangeShapeType="1" noTextEdit="1"/>
              </p:cNvSpPr>
              <p:nvPr/>
            </p:nvSpPr>
            <p:spPr bwMode="auto">
              <a:xfrm>
                <a:off x="27678338" y="8346621"/>
                <a:ext cx="10283825" cy="26478382"/>
              </a:xfrm>
              <a:prstGeom prst="rect">
                <a:avLst/>
              </a:prstGeom>
              <a:blipFill rotWithShape="0">
                <a:blip r:embed="rId2"/>
                <a:stretch>
                  <a:fillRect l="-1363" t="-483" r="-124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tr-TR">
                    <a:noFill/>
                  </a:rPr>
                  <a:t> </a:t>
                </a:r>
              </a:p>
            </p:txBody>
          </p:sp>
        </mc:Fallback>
      </mc:AlternateContent>
      <p:sp>
        <p:nvSpPr>
          <p:cNvPr id="81271" name="Text Box 375"/>
          <p:cNvSpPr txBox="1">
            <a:spLocks noChangeArrowheads="1"/>
          </p:cNvSpPr>
          <p:nvPr/>
        </p:nvSpPr>
        <p:spPr bwMode="auto">
          <a:xfrm>
            <a:off x="46085125" y="9723438"/>
            <a:ext cx="39751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92" tIns="45696" rIns="91392" bIns="45696">
            <a:spAutoFit/>
          </a:bodyPr>
          <a:lstStyle>
            <a:lvl1pPr>
              <a:spcBef>
                <a:spcPct val="0"/>
              </a:spcBef>
              <a:defRPr sz="2400">
                <a:solidFill>
                  <a:schemeClr val="tx1"/>
                </a:solidFill>
                <a:latin typeface="Times New Roman" pitchFamily="18" charset="0"/>
              </a:defRPr>
            </a:lvl1pPr>
            <a:lvl2pPr marL="452438">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marL="1366838">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buFontTx/>
              <a:buNone/>
            </a:pPr>
            <a:endParaRPr lang="en-US" sz="1600" b="1">
              <a:effectLst>
                <a:outerShdw blurRad="38100" dist="38100" dir="2700000" algn="tl">
                  <a:srgbClr val="C0C0C0"/>
                </a:outerShdw>
              </a:effectLst>
              <a:latin typeface="Arial" charset="0"/>
              <a:cs typeface="Times New Roman" pitchFamily="18" charset="0"/>
            </a:endParaRPr>
          </a:p>
        </p:txBody>
      </p:sp>
      <p:sp>
        <p:nvSpPr>
          <p:cNvPr id="81335" name="Text Box 439"/>
          <p:cNvSpPr txBox="1">
            <a:spLocks noChangeArrowheads="1"/>
          </p:cNvSpPr>
          <p:nvPr/>
        </p:nvSpPr>
        <p:spPr bwMode="auto">
          <a:xfrm>
            <a:off x="40148817" y="8280810"/>
            <a:ext cx="8136904" cy="7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1027113" indent="-1027113" defTabSz="6288088">
              <a:spcBef>
                <a:spcPct val="0"/>
              </a:spcBef>
              <a:defRPr sz="2400">
                <a:solidFill>
                  <a:schemeClr val="tx1"/>
                </a:solidFill>
                <a:latin typeface="Times New Roman" pitchFamily="18" charset="0"/>
              </a:defRPr>
            </a:lvl1pPr>
            <a:lvl2pPr defTabSz="6288088">
              <a:spcBef>
                <a:spcPct val="0"/>
              </a:spcBef>
              <a:defRPr sz="2400">
                <a:solidFill>
                  <a:schemeClr val="tx1"/>
                </a:solidFill>
                <a:latin typeface="Times New Roman" pitchFamily="18" charset="0"/>
              </a:defRPr>
            </a:lvl2pPr>
            <a:lvl3pPr defTabSz="6288088">
              <a:spcBef>
                <a:spcPct val="0"/>
              </a:spcBef>
              <a:defRPr sz="2400">
                <a:solidFill>
                  <a:schemeClr val="tx1"/>
                </a:solidFill>
                <a:latin typeface="Times New Roman" pitchFamily="18" charset="0"/>
              </a:defRPr>
            </a:lvl3pPr>
            <a:lvl4pPr defTabSz="6288088">
              <a:spcBef>
                <a:spcPct val="0"/>
              </a:spcBef>
              <a:defRPr sz="2400">
                <a:solidFill>
                  <a:schemeClr val="tx1"/>
                </a:solidFill>
                <a:latin typeface="Times New Roman" pitchFamily="18" charset="0"/>
              </a:defRPr>
            </a:lvl4pPr>
            <a:lvl5pPr defTabSz="6288088">
              <a:spcBef>
                <a:spcPct val="0"/>
              </a:spcBef>
              <a:defRPr sz="2400">
                <a:solidFill>
                  <a:schemeClr val="tx1"/>
                </a:solidFill>
                <a:latin typeface="Times New Roman" pitchFamily="18" charset="0"/>
              </a:defRPr>
            </a:lvl5pPr>
            <a:lvl6pPr defTabSz="6288088" eaLnBrk="0" fontAlgn="base" hangingPunct="0">
              <a:spcBef>
                <a:spcPct val="0"/>
              </a:spcBef>
              <a:spcAft>
                <a:spcPct val="0"/>
              </a:spcAft>
              <a:defRPr sz="2400">
                <a:solidFill>
                  <a:schemeClr val="tx1"/>
                </a:solidFill>
                <a:latin typeface="Times New Roman" pitchFamily="18" charset="0"/>
              </a:defRPr>
            </a:lvl6pPr>
            <a:lvl7pPr defTabSz="6288088" eaLnBrk="0" fontAlgn="base" hangingPunct="0">
              <a:spcBef>
                <a:spcPct val="0"/>
              </a:spcBef>
              <a:spcAft>
                <a:spcPct val="0"/>
              </a:spcAft>
              <a:defRPr sz="2400">
                <a:solidFill>
                  <a:schemeClr val="tx1"/>
                </a:solidFill>
                <a:latin typeface="Times New Roman" pitchFamily="18" charset="0"/>
              </a:defRPr>
            </a:lvl7pPr>
            <a:lvl8pPr defTabSz="6288088" eaLnBrk="0" fontAlgn="base" hangingPunct="0">
              <a:spcBef>
                <a:spcPct val="0"/>
              </a:spcBef>
              <a:spcAft>
                <a:spcPct val="0"/>
              </a:spcAft>
              <a:defRPr sz="2400">
                <a:solidFill>
                  <a:schemeClr val="tx1"/>
                </a:solidFill>
                <a:latin typeface="Times New Roman" pitchFamily="18" charset="0"/>
              </a:defRPr>
            </a:lvl8pPr>
            <a:lvl9pPr defTabSz="6288088" eaLnBrk="0" fontAlgn="base" hangingPunct="0">
              <a:spcBef>
                <a:spcPct val="0"/>
              </a:spcBef>
              <a:spcAft>
                <a:spcPct val="0"/>
              </a:spcAft>
              <a:defRPr sz="2400">
                <a:solidFill>
                  <a:schemeClr val="tx1"/>
                </a:solidFill>
                <a:latin typeface="Times New Roman" pitchFamily="18" charset="0"/>
              </a:defRPr>
            </a:lvl9pPr>
          </a:lstStyle>
          <a:p>
            <a:pPr algn="ctr" eaLnBrk="1" hangingPunct="1">
              <a:spcAft>
                <a:spcPct val="65000"/>
              </a:spcAft>
              <a:buFontTx/>
              <a:buNone/>
            </a:pPr>
            <a:r>
              <a:rPr lang="tr-TR" sz="4500" b="1" dirty="0" smtClean="0">
                <a:solidFill>
                  <a:schemeClr val="accent1">
                    <a:lumMod val="25000"/>
                  </a:schemeClr>
                </a:solidFill>
                <a:latin typeface="+mj-lt"/>
              </a:rPr>
              <a:t>VERİ SETLERİ</a:t>
            </a:r>
            <a:endParaRPr lang="en-US" sz="4500" b="1" dirty="0">
              <a:solidFill>
                <a:schemeClr val="accent1">
                  <a:lumMod val="25000"/>
                </a:schemeClr>
              </a:solidFill>
              <a:latin typeface="+mj-lt"/>
            </a:endParaRPr>
          </a:p>
        </p:txBody>
      </p:sp>
      <p:pic>
        <p:nvPicPr>
          <p:cNvPr id="42"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62378" y="9603776"/>
            <a:ext cx="11784838" cy="7748934"/>
          </a:xfrm>
          <a:prstGeom prst="rect">
            <a:avLst/>
          </a:prstGeom>
        </p:spPr>
      </p:pic>
      <p:pic>
        <p:nvPicPr>
          <p:cNvPr id="18" name="Resim 17"/>
          <p:cNvPicPr>
            <a:picLocks noChangeAspect="1"/>
          </p:cNvPicPr>
          <p:nvPr/>
        </p:nvPicPr>
        <p:blipFill>
          <a:blip r:embed="rId4"/>
          <a:stretch>
            <a:fillRect/>
          </a:stretch>
        </p:blipFill>
        <p:spPr>
          <a:xfrm>
            <a:off x="14574488" y="30835225"/>
            <a:ext cx="5439534" cy="3534268"/>
          </a:xfrm>
          <a:prstGeom prst="rect">
            <a:avLst/>
          </a:prstGeom>
        </p:spPr>
      </p:pic>
      <p:pic>
        <p:nvPicPr>
          <p:cNvPr id="19" name="Resim 18"/>
          <p:cNvPicPr>
            <a:picLocks noChangeAspect="1"/>
          </p:cNvPicPr>
          <p:nvPr/>
        </p:nvPicPr>
        <p:blipFill>
          <a:blip r:embed="rId5"/>
          <a:stretch>
            <a:fillRect/>
          </a:stretch>
        </p:blipFill>
        <p:spPr>
          <a:xfrm>
            <a:off x="20200674" y="30835225"/>
            <a:ext cx="4791744" cy="3588342"/>
          </a:xfrm>
          <a:prstGeom prst="rect">
            <a:avLst/>
          </a:prstGeom>
        </p:spPr>
      </p:pic>
      <p:pic>
        <p:nvPicPr>
          <p:cNvPr id="48"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643173" y="23180582"/>
            <a:ext cx="5670337" cy="8140866"/>
          </a:xfrm>
          <a:prstGeom prst="rect">
            <a:avLst/>
          </a:prstGeom>
        </p:spPr>
      </p:pic>
      <mc:AlternateContent xmlns:mc="http://schemas.openxmlformats.org/markup-compatibility/2006" xmlns:a14="http://schemas.microsoft.com/office/drawing/2010/main">
        <mc:Choice Requires="a14">
          <p:sp>
            <p:nvSpPr>
              <p:cNvPr id="20" name="Metin kutusu 19"/>
              <p:cNvSpPr txBox="1"/>
              <p:nvPr/>
            </p:nvSpPr>
            <p:spPr>
              <a:xfrm>
                <a:off x="27678338" y="18752247"/>
                <a:ext cx="10026338" cy="5210594"/>
              </a:xfrm>
              <a:prstGeom prst="rect">
                <a:avLst/>
              </a:prstGeom>
              <a:noFill/>
            </p:spPr>
            <p:txBody>
              <a:bodyPr wrap="square" rtlCol="0">
                <a:spAutoFit/>
              </a:bodyPr>
              <a:lstStyle/>
              <a:p>
                <a:pPr marL="114300" indent="0" algn="just">
                  <a:spcBef>
                    <a:spcPts val="50"/>
                  </a:spcBef>
                  <a:spcAft>
                    <a:spcPts val="0"/>
                  </a:spcAft>
                  <a:buNone/>
                </a:pPr>
                <a:endParaRPr lang="tr-TR" sz="2800" dirty="0" smtClean="0">
                  <a:solidFill>
                    <a:srgbClr val="FF0000"/>
                  </a:solidFill>
                  <a:cs typeface="Times New Roman" pitchFamily="18" charset="0"/>
                </a:endParaRPr>
              </a:p>
              <a:p>
                <a:pPr marL="114300" indent="0" algn="just">
                  <a:spcBef>
                    <a:spcPts val="50"/>
                  </a:spcBef>
                  <a:spcAft>
                    <a:spcPts val="0"/>
                  </a:spcAft>
                  <a:buNone/>
                </a:pPr>
                <a:endParaRPr lang="tr-TR" sz="3200" dirty="0" smtClean="0">
                  <a:solidFill>
                    <a:schemeClr val="accent1">
                      <a:lumMod val="50000"/>
                    </a:schemeClr>
                  </a:solidFill>
                </a:endParaRPr>
              </a:p>
              <a:p>
                <a:pPr marL="114300">
                  <a:lnSpc>
                    <a:spcPct val="150000"/>
                  </a:lnSpc>
                  <a:spcBef>
                    <a:spcPts val="50"/>
                  </a:spcBef>
                  <a:spcAft>
                    <a:spcPts val="0"/>
                  </a:spcAft>
                  <a:buClr>
                    <a:srgbClr val="C00000"/>
                  </a:buClr>
                  <a:buSzPct val="100000"/>
                  <a:buNone/>
                </a:pPr>
                <a:r>
                  <a:rPr lang="tr-TR" sz="4500" b="1" kern="0" dirty="0">
                    <a:solidFill>
                      <a:schemeClr val="accent1">
                        <a:lumMod val="25000"/>
                      </a:schemeClr>
                    </a:solidFill>
                    <a:latin typeface="+mj-lt"/>
                  </a:rPr>
                  <a:t>2. Özgün Altay Benzerlik Algoritması</a:t>
                </a:r>
              </a:p>
              <a:p>
                <a:pPr marL="114300" algn="just">
                  <a:spcBef>
                    <a:spcPts val="50"/>
                  </a:spcBef>
                  <a:spcAft>
                    <a:spcPts val="0"/>
                  </a:spcAft>
                  <a:buNone/>
                </a:pPr>
                <a:r>
                  <a:rPr lang="tr-TR" sz="2800" dirty="0" smtClean="0">
                    <a:solidFill>
                      <a:prstClr val="black"/>
                    </a:solidFill>
                    <a:cs typeface="Times New Roman" pitchFamily="18" charset="0"/>
                  </a:rPr>
                  <a:t>İki </a:t>
                </a:r>
                <a:r>
                  <a:rPr lang="tr-TR" sz="2800" dirty="0">
                    <a:solidFill>
                      <a:prstClr val="black"/>
                    </a:solidFill>
                    <a:cs typeface="Times New Roman" pitchFamily="18" charset="0"/>
                  </a:rPr>
                  <a:t>kelimenin boyutları farklı olsa da </a:t>
                </a:r>
                <a:r>
                  <a:rPr lang="tr-TR" sz="2800" u="sng" dirty="0">
                    <a:cs typeface="Times New Roman" pitchFamily="18" charset="0"/>
                  </a:rPr>
                  <a:t>kökünün benzerliğini bulmak için</a:t>
                </a:r>
                <a:r>
                  <a:rPr lang="tr-TR" sz="2800" dirty="0">
                    <a:cs typeface="Times New Roman" pitchFamily="18" charset="0"/>
                  </a:rPr>
                  <a:t> geliştirdiğimiz özgün bir algoritmadır. </a:t>
                </a:r>
                <a:endParaRPr lang="tr-TR" sz="2800" dirty="0" smtClean="0">
                  <a:cs typeface="Times New Roman" pitchFamily="18" charset="0"/>
                </a:endParaRPr>
              </a:p>
              <a:p>
                <a:pPr marL="114300" algn="just">
                  <a:spcBef>
                    <a:spcPts val="50"/>
                  </a:spcBef>
                  <a:spcAft>
                    <a:spcPts val="0"/>
                  </a:spcAft>
                  <a:buNone/>
                </a:pPr>
                <a:r>
                  <a:rPr lang="tr-TR" sz="2800" dirty="0" smtClean="0">
                    <a:cs typeface="Times New Roman" pitchFamily="18" charset="0"/>
                  </a:rPr>
                  <a:t>A</a:t>
                </a:r>
                <a:r>
                  <a:rPr lang="tr-TR" sz="2800" dirty="0" smtClean="0">
                    <a:solidFill>
                      <a:prstClr val="black"/>
                    </a:solidFill>
                    <a:cs typeface="Times New Roman" pitchFamily="18" charset="0"/>
                  </a:rPr>
                  <a:t>lgoritmanın </a:t>
                </a:r>
                <a:r>
                  <a:rPr lang="tr-TR" sz="2800" dirty="0">
                    <a:solidFill>
                      <a:prstClr val="black"/>
                    </a:solidFill>
                    <a:cs typeface="Times New Roman" pitchFamily="18" charset="0"/>
                  </a:rPr>
                  <a:t>çalışma mantığında </a:t>
                </a:r>
                <a:r>
                  <a:rPr lang="tr-TR" sz="2800" u="sng" dirty="0">
                    <a:solidFill>
                      <a:prstClr val="black"/>
                    </a:solidFill>
                    <a:cs typeface="Times New Roman" pitchFamily="18" charset="0"/>
                  </a:rPr>
                  <a:t>kelime uzunlukları yüksek </a:t>
                </a:r>
                <a:r>
                  <a:rPr lang="tr-TR" sz="2800" u="sng" dirty="0" smtClean="0">
                    <a:solidFill>
                      <a:prstClr val="black"/>
                    </a:solidFill>
                    <a:cs typeface="Times New Roman" pitchFamily="18" charset="0"/>
                  </a:rPr>
                  <a:t>öneme sahip değildir</a:t>
                </a:r>
                <a:r>
                  <a:rPr lang="tr-TR" sz="2800" dirty="0" smtClean="0">
                    <a:solidFill>
                      <a:prstClr val="black"/>
                    </a:solidFill>
                    <a:cs typeface="Times New Roman" pitchFamily="18" charset="0"/>
                  </a:rPr>
                  <a:t>.</a:t>
                </a:r>
              </a:p>
              <a:p>
                <a:pPr marL="114300" algn="just">
                  <a:spcBef>
                    <a:spcPts val="50"/>
                  </a:spcBef>
                  <a:spcAft>
                    <a:spcPts val="0"/>
                  </a:spcAft>
                  <a:buNone/>
                </a:pPr>
                <a:r>
                  <a:rPr lang="tr-TR" sz="2800" dirty="0" smtClean="0">
                    <a:solidFill>
                      <a:prstClr val="black"/>
                    </a:solidFill>
                    <a:cs typeface="Times New Roman" pitchFamily="18" charset="0"/>
                  </a:rPr>
                  <a:t>Önemli </a:t>
                </a:r>
                <a:r>
                  <a:rPr lang="tr-TR" sz="2800" dirty="0">
                    <a:solidFill>
                      <a:prstClr val="black"/>
                    </a:solidFill>
                    <a:cs typeface="Times New Roman" pitchFamily="18" charset="0"/>
                  </a:rPr>
                  <a:t>olan kelimenin ilk harflerinin benzerliğidir</a:t>
                </a:r>
                <a:r>
                  <a:rPr lang="tr-TR" sz="2800" dirty="0" smtClean="0">
                    <a:solidFill>
                      <a:prstClr val="black"/>
                    </a:solidFill>
                    <a:cs typeface="Times New Roman" pitchFamily="18" charset="0"/>
                  </a:rPr>
                  <a:t>.</a:t>
                </a:r>
              </a:p>
              <a:p>
                <a:pPr marL="114300" algn="just">
                  <a:spcBef>
                    <a:spcPts val="50"/>
                  </a:spcBef>
                  <a:spcAft>
                    <a:spcPts val="0"/>
                  </a:spcAft>
                  <a:buNone/>
                </a:pPr>
                <a:r>
                  <a:rPr lang="tr-TR" sz="2800" dirty="0" smtClean="0">
                    <a:solidFill>
                      <a:prstClr val="black"/>
                    </a:solidFill>
                    <a:cs typeface="Times New Roman" pitchFamily="18" charset="0"/>
                  </a:rPr>
                  <a:t>Benzerlik oranı </a:t>
                </a:r>
                <a14:m>
                  <m:oMath xmlns:m="http://schemas.openxmlformats.org/officeDocument/2006/math">
                    <m:sSub>
                      <m:sSubPr>
                        <m:ctrlPr>
                          <a:rPr lang="tr-TR" sz="2800" i="1" dirty="0" smtClean="0">
                            <a:solidFill>
                              <a:prstClr val="black"/>
                            </a:solidFill>
                            <a:latin typeface="Cambria Math" panose="02040503050406030204" pitchFamily="18" charset="0"/>
                            <a:cs typeface="Times New Roman" pitchFamily="18" charset="0"/>
                          </a:rPr>
                        </m:ctrlPr>
                      </m:sSubPr>
                      <m:e>
                        <m:r>
                          <a:rPr lang="tr-TR" sz="2800" b="0" i="1" dirty="0" smtClean="0">
                            <a:solidFill>
                              <a:prstClr val="black"/>
                            </a:solidFill>
                            <a:latin typeface="Cambria Math" panose="02040503050406030204" pitchFamily="18" charset="0"/>
                            <a:cs typeface="Times New Roman" pitchFamily="18" charset="0"/>
                          </a:rPr>
                          <m:t>𝑑</m:t>
                        </m:r>
                      </m:e>
                      <m:sub>
                        <m:r>
                          <a:rPr lang="tr-TR" sz="2800" b="0" i="1" dirty="0" smtClean="0">
                            <a:solidFill>
                              <a:prstClr val="black"/>
                            </a:solidFill>
                            <a:latin typeface="Cambria Math" panose="02040503050406030204" pitchFamily="18" charset="0"/>
                            <a:cs typeface="Times New Roman" pitchFamily="18" charset="0"/>
                          </a:rPr>
                          <m:t>𝑎</m:t>
                        </m:r>
                      </m:sub>
                    </m:sSub>
                  </m:oMath>
                </a14:m>
                <a:r>
                  <a:rPr lang="tr-TR" sz="2800" dirty="0" smtClean="0">
                    <a:solidFill>
                      <a:prstClr val="black"/>
                    </a:solidFill>
                    <a:cs typeface="Times New Roman" pitchFamily="18" charset="0"/>
                  </a:rPr>
                  <a:t> verilen iki dizeleri (kelime) </a:t>
                </a:r>
                <a14:m>
                  <m:oMath xmlns:m="http://schemas.openxmlformats.org/officeDocument/2006/math">
                    <m:sSub>
                      <m:sSubPr>
                        <m:ctrlPr>
                          <a:rPr lang="tr-TR" sz="3200" i="1">
                            <a:latin typeface="Cambria Math" panose="02040503050406030204" pitchFamily="18" charset="0"/>
                          </a:rPr>
                        </m:ctrlPr>
                      </m:sSubPr>
                      <m:e>
                        <m:r>
                          <a:rPr lang="tr-TR" sz="3200" i="1">
                            <a:latin typeface="Cambria Math" panose="02040503050406030204" pitchFamily="18" charset="0"/>
                          </a:rPr>
                          <m:t>𝑠</m:t>
                        </m:r>
                      </m:e>
                      <m:sub>
                        <m:r>
                          <a:rPr lang="tr-TR" sz="3200" i="1">
                            <a:latin typeface="Cambria Math" panose="02040503050406030204" pitchFamily="18" charset="0"/>
                          </a:rPr>
                          <m:t>1</m:t>
                        </m:r>
                      </m:sub>
                    </m:sSub>
                    <m:r>
                      <a:rPr lang="tr-TR" sz="3200" b="0" i="1" smtClean="0">
                        <a:latin typeface="Cambria Math" panose="02040503050406030204" pitchFamily="18" charset="0"/>
                      </a:rPr>
                      <m:t> </m:t>
                    </m:r>
                    <m:r>
                      <a:rPr lang="tr-TR" sz="3200" b="0" i="1" smtClean="0">
                        <a:latin typeface="Cambria Math" panose="02040503050406030204" pitchFamily="18" charset="0"/>
                      </a:rPr>
                      <m:t>𝑣𝑒</m:t>
                    </m:r>
                    <m:sSub>
                      <m:sSubPr>
                        <m:ctrlPr>
                          <a:rPr lang="tr-TR" sz="2800" i="1">
                            <a:latin typeface="Cambria Math" panose="02040503050406030204" pitchFamily="18" charset="0"/>
                          </a:rPr>
                        </m:ctrlPr>
                      </m:sSubPr>
                      <m:e>
                        <m:r>
                          <a:rPr lang="tr-TR" sz="2800" b="0" i="1" smtClean="0">
                            <a:latin typeface="Cambria Math" panose="02040503050406030204" pitchFamily="18" charset="0"/>
                          </a:rPr>
                          <m:t> </m:t>
                        </m:r>
                        <m:r>
                          <a:rPr lang="tr-TR" sz="2800" i="1">
                            <a:latin typeface="Cambria Math" panose="02040503050406030204" pitchFamily="18" charset="0"/>
                          </a:rPr>
                          <m:t>𝑠</m:t>
                        </m:r>
                      </m:e>
                      <m:sub>
                        <m:r>
                          <a:rPr lang="tr-TR" sz="2800" b="0" i="1" smtClean="0">
                            <a:latin typeface="Cambria Math" panose="02040503050406030204" pitchFamily="18" charset="0"/>
                          </a:rPr>
                          <m:t>2</m:t>
                        </m:r>
                      </m:sub>
                    </m:sSub>
                  </m:oMath>
                </a14:m>
                <a:endParaRPr lang="tr-TR" sz="2800" dirty="0" smtClean="0">
                  <a:solidFill>
                    <a:prstClr val="black"/>
                  </a:solidFill>
                  <a:cs typeface="Times New Roman" pitchFamily="18" charset="0"/>
                </a:endParaRPr>
              </a:p>
              <a:p>
                <a:pPr marL="114300" algn="just">
                  <a:spcBef>
                    <a:spcPts val="50"/>
                  </a:spcBef>
                  <a:spcAft>
                    <a:spcPts val="0"/>
                  </a:spcAft>
                  <a:buNone/>
                </a:pPr>
                <a:endParaRPr lang="tr-TR" sz="2800" dirty="0">
                  <a:solidFill>
                    <a:prstClr val="black"/>
                  </a:solidFill>
                  <a:cs typeface="Times New Roman" pitchFamily="18" charset="0"/>
                </a:endParaRPr>
              </a:p>
            </p:txBody>
          </p:sp>
        </mc:Choice>
        <mc:Fallback xmlns="">
          <p:sp>
            <p:nvSpPr>
              <p:cNvPr id="20" name="Metin kutusu 19"/>
              <p:cNvSpPr txBox="1">
                <a:spLocks noRot="1" noChangeAspect="1" noMove="1" noResize="1" noEditPoints="1" noAdjustHandles="1" noChangeArrowheads="1" noChangeShapeType="1" noTextEdit="1"/>
              </p:cNvSpPr>
              <p:nvPr/>
            </p:nvSpPr>
            <p:spPr>
              <a:xfrm>
                <a:off x="27678338" y="18752247"/>
                <a:ext cx="10026338" cy="5210594"/>
              </a:xfrm>
              <a:prstGeom prst="rect">
                <a:avLst/>
              </a:prstGeom>
              <a:blipFill rotWithShape="0">
                <a:blip r:embed="rId7"/>
                <a:stretch>
                  <a:fillRect l="-1398" r="-1277"/>
                </a:stretch>
              </a:blipFill>
            </p:spPr>
            <p:txBody>
              <a:bodyPr/>
              <a:lstStyle/>
              <a:p>
                <a:r>
                  <a:rPr lang="tr-TR">
                    <a:noFill/>
                  </a:rPr>
                  <a:t> </a:t>
                </a:r>
              </a:p>
            </p:txBody>
          </p:sp>
        </mc:Fallback>
      </mc:AlternateContent>
      <p:sp>
        <p:nvSpPr>
          <p:cNvPr id="22" name="Metin kutusu 21"/>
          <p:cNvSpPr txBox="1"/>
          <p:nvPr/>
        </p:nvSpPr>
        <p:spPr>
          <a:xfrm>
            <a:off x="39658080" y="9723438"/>
            <a:ext cx="8627640" cy="27179492"/>
          </a:xfrm>
          <a:prstGeom prst="rect">
            <a:avLst/>
          </a:prstGeom>
          <a:noFill/>
        </p:spPr>
        <p:txBody>
          <a:bodyPr wrap="square" rtlCol="0">
            <a:spAutoFit/>
          </a:bodyPr>
          <a:lstStyle/>
          <a:p>
            <a:pPr marL="95250" lvl="0" algn="just" eaLnBrk="1" hangingPunct="1">
              <a:buSzPct val="100000"/>
              <a:buNone/>
            </a:pPr>
            <a:r>
              <a:rPr lang="tr-TR" sz="2800" dirty="0">
                <a:solidFill>
                  <a:prstClr val="black"/>
                </a:solidFill>
                <a:cs typeface="Times New Roman" pitchFamily="18" charset="0"/>
              </a:rPr>
              <a:t>Araştırmalarımıza göre </a:t>
            </a:r>
            <a:r>
              <a:rPr lang="tr-TR" sz="2800" dirty="0">
                <a:cs typeface="Times New Roman" pitchFamily="18" charset="0"/>
              </a:rPr>
              <a:t>Dünyada</a:t>
            </a:r>
            <a:r>
              <a:rPr lang="tr-TR" sz="2800" dirty="0">
                <a:solidFill>
                  <a:srgbClr val="FF0000"/>
                </a:solidFill>
                <a:cs typeface="Times New Roman" pitchFamily="18" charset="0"/>
              </a:rPr>
              <a:t> </a:t>
            </a:r>
            <a:r>
              <a:rPr lang="tr-TR" sz="2800" dirty="0">
                <a:solidFill>
                  <a:prstClr val="black"/>
                </a:solidFill>
                <a:cs typeface="Times New Roman" pitchFamily="18" charset="0"/>
              </a:rPr>
              <a:t>oluşturulan </a:t>
            </a:r>
            <a:r>
              <a:rPr lang="tr-TR" sz="2800" dirty="0">
                <a:solidFill>
                  <a:srgbClr val="FF0000"/>
                </a:solidFill>
                <a:cs typeface="Times New Roman" pitchFamily="18" charset="0"/>
              </a:rPr>
              <a:t>ilk Türkçe Twitter Sentiment Analiz</a:t>
            </a:r>
            <a:r>
              <a:rPr lang="tr-TR" sz="2800" dirty="0">
                <a:solidFill>
                  <a:prstClr val="black"/>
                </a:solidFill>
                <a:cs typeface="Times New Roman" pitchFamily="18" charset="0"/>
              </a:rPr>
              <a:t> veri </a:t>
            </a:r>
            <a:r>
              <a:rPr lang="tr-TR" sz="2800" dirty="0" smtClean="0">
                <a:solidFill>
                  <a:prstClr val="black"/>
                </a:solidFill>
                <a:cs typeface="Times New Roman" pitchFamily="18" charset="0"/>
              </a:rPr>
              <a:t>setidir. </a:t>
            </a:r>
            <a:r>
              <a:rPr lang="tr-TR" sz="2800" dirty="0" smtClean="0">
                <a:cs typeface="Times New Roman" pitchFamily="18" charset="0"/>
              </a:rPr>
              <a:t>Yaklaşık ~6.000 </a:t>
            </a:r>
            <a:r>
              <a:rPr lang="tr-TR" sz="2800" dirty="0" err="1" smtClean="0">
                <a:solidFill>
                  <a:prstClr val="black"/>
                </a:solidFill>
                <a:cs typeface="Times New Roman" pitchFamily="18" charset="0"/>
              </a:rPr>
              <a:t>tweetten</a:t>
            </a:r>
            <a:r>
              <a:rPr lang="tr-TR" sz="2800" dirty="0" smtClean="0">
                <a:solidFill>
                  <a:prstClr val="black"/>
                </a:solidFill>
                <a:cs typeface="Times New Roman" pitchFamily="18" charset="0"/>
              </a:rPr>
              <a:t> oluşan </a:t>
            </a:r>
            <a:r>
              <a:rPr lang="tr-TR" sz="2800" dirty="0" smtClean="0">
                <a:cs typeface="Times New Roman" pitchFamily="18" charset="0"/>
              </a:rPr>
              <a:t>3 veri seti </a:t>
            </a:r>
            <a:r>
              <a:rPr lang="tr-TR" sz="2800" dirty="0" smtClean="0">
                <a:solidFill>
                  <a:prstClr val="black"/>
                </a:solidFill>
                <a:cs typeface="Times New Roman" pitchFamily="18" charset="0"/>
              </a:rPr>
              <a:t>oluşturulmuştur.</a:t>
            </a:r>
          </a:p>
          <a:p>
            <a:pPr marL="95250" lvl="0" algn="just" eaLnBrk="1" hangingPunct="1">
              <a:buSzPct val="100000"/>
              <a:buNone/>
            </a:pPr>
            <a:endParaRPr lang="tr-TR" sz="2800" dirty="0" smtClean="0">
              <a:solidFill>
                <a:prstClr val="black"/>
              </a:solidFill>
              <a:cs typeface="Times New Roman" pitchFamily="18" charset="0"/>
            </a:endParaRPr>
          </a:p>
          <a:p>
            <a:pPr marL="95250" lvl="0" algn="just" eaLnBrk="1" hangingPunct="1">
              <a:buSzPct val="100000"/>
              <a:buNone/>
            </a:pPr>
            <a:r>
              <a:rPr lang="tr-TR" sz="2800" dirty="0" smtClean="0">
                <a:solidFill>
                  <a:prstClr val="black"/>
                </a:solidFill>
                <a:cs typeface="Times New Roman" pitchFamily="18" charset="0"/>
              </a:rPr>
              <a:t>Tüm veri setlerindeki </a:t>
            </a:r>
            <a:r>
              <a:rPr lang="tr-TR" sz="2800" dirty="0" err="1" smtClean="0">
                <a:solidFill>
                  <a:prstClr val="black"/>
                </a:solidFill>
                <a:cs typeface="Times New Roman" pitchFamily="18" charset="0"/>
              </a:rPr>
              <a:t>tweet</a:t>
            </a:r>
            <a:r>
              <a:rPr lang="tr-TR" sz="2800" dirty="0" smtClean="0">
                <a:solidFill>
                  <a:prstClr val="black"/>
                </a:solidFill>
                <a:cs typeface="Times New Roman" pitchFamily="18" charset="0"/>
              </a:rPr>
              <a:t> metinleri </a:t>
            </a:r>
            <a:r>
              <a:rPr lang="tr-TR" sz="2800" dirty="0" smtClean="0">
                <a:cs typeface="Times New Roman" pitchFamily="18" charset="0"/>
              </a:rPr>
              <a:t>Celal Bayar Üniversitesi Hasan Ferdi Turgutlu Teknoloji Fakültesi Yazılım Mühendisliği öğrencilerinden oluşan bir çalışma grubu</a:t>
            </a:r>
            <a:r>
              <a:rPr lang="tr-TR" sz="2800" dirty="0" smtClean="0">
                <a:solidFill>
                  <a:prstClr val="black"/>
                </a:solidFill>
                <a:cs typeface="Times New Roman" pitchFamily="18" charset="0"/>
              </a:rPr>
              <a:t> tarafından tek tek analiz </a:t>
            </a:r>
            <a:r>
              <a:rPr lang="tr-TR" sz="2800" dirty="0" smtClean="0">
                <a:cs typeface="Times New Roman" pitchFamily="18" charset="0"/>
              </a:rPr>
              <a:t>edilerek pozitif/negatif </a:t>
            </a:r>
            <a:r>
              <a:rPr lang="tr-TR" sz="2800" dirty="0" smtClean="0">
                <a:solidFill>
                  <a:prstClr val="black"/>
                </a:solidFill>
                <a:cs typeface="Times New Roman" pitchFamily="18" charset="0"/>
              </a:rPr>
              <a:t>olma durumları değerlendirilerek işaretlenmiştir.</a:t>
            </a:r>
          </a:p>
          <a:p>
            <a:endParaRPr lang="tr-TR" sz="2800" dirty="0" smtClean="0"/>
          </a:p>
          <a:p>
            <a:pPr marL="95250" indent="0">
              <a:buClr>
                <a:srgbClr val="C00000"/>
              </a:buClr>
              <a:buSzPct val="100000"/>
              <a:buNone/>
            </a:pPr>
            <a:endParaRPr lang="tr-TR" sz="2600" b="1" u="sng" dirty="0" smtClean="0">
              <a:cs typeface="Times New Roman" pitchFamily="18" charset="0"/>
            </a:endParaRPr>
          </a:p>
          <a:p>
            <a:pPr indent="-247650" algn="just">
              <a:buClr>
                <a:srgbClr val="C00000"/>
              </a:buClr>
              <a:buSzPct val="100000"/>
            </a:pPr>
            <a:endParaRPr lang="tr-TR" sz="2600" dirty="0" smtClean="0">
              <a:cs typeface="Times New Roman" pitchFamily="18" charset="0"/>
            </a:endParaRPr>
          </a:p>
          <a:p>
            <a:pPr indent="-247650" algn="just">
              <a:buClr>
                <a:srgbClr val="C00000"/>
              </a:buClr>
              <a:buSzPct val="100000"/>
            </a:pPr>
            <a:endParaRPr lang="tr-TR" sz="2600" dirty="0">
              <a:cs typeface="Times New Roman" pitchFamily="18" charset="0"/>
            </a:endParaRPr>
          </a:p>
          <a:p>
            <a:pPr algn="just">
              <a:buSzPct val="100000"/>
              <a:buNone/>
            </a:pPr>
            <a:endParaRPr lang="tr-TR" sz="2600" dirty="0" smtClean="0">
              <a:cs typeface="Times New Roman" pitchFamily="18" charset="0"/>
            </a:endParaRPr>
          </a:p>
          <a:p>
            <a:pPr marL="1027113" indent="-1027113" algn="ctr" defTabSz="6288088" eaLnBrk="1" hangingPunct="1">
              <a:spcBef>
                <a:spcPct val="0"/>
              </a:spcBef>
              <a:spcAft>
                <a:spcPct val="65000"/>
              </a:spcAft>
              <a:buSzPct val="100000"/>
              <a:buNone/>
            </a:pPr>
            <a:r>
              <a:rPr lang="tr-TR" sz="4500" b="1" dirty="0">
                <a:solidFill>
                  <a:schemeClr val="accent1">
                    <a:lumMod val="25000"/>
                  </a:schemeClr>
                </a:solidFill>
                <a:latin typeface="+mj-lt"/>
              </a:rPr>
              <a:t>SONUÇLAR</a:t>
            </a:r>
          </a:p>
          <a:p>
            <a:pPr algn="just">
              <a:buSzPct val="100000"/>
              <a:buNone/>
            </a:pPr>
            <a:r>
              <a:rPr lang="tr-TR" sz="2800" dirty="0" smtClean="0">
                <a:cs typeface="Times New Roman" pitchFamily="18" charset="0"/>
              </a:rPr>
              <a:t>Oluşturulan </a:t>
            </a:r>
            <a:r>
              <a:rPr lang="tr-TR" sz="2800" dirty="0">
                <a:cs typeface="Times New Roman" pitchFamily="18" charset="0"/>
              </a:rPr>
              <a:t>veri setleri üzerinde </a:t>
            </a:r>
            <a:r>
              <a:rPr lang="tr-TR" sz="2800" dirty="0" err="1">
                <a:cs typeface="Times New Roman" pitchFamily="18" charset="0"/>
              </a:rPr>
              <a:t>Sentiment</a:t>
            </a:r>
            <a:r>
              <a:rPr lang="tr-TR" sz="2800" dirty="0">
                <a:cs typeface="Times New Roman" pitchFamily="18" charset="0"/>
              </a:rPr>
              <a:t> Analizi yapmak amacıyla çalıştırılan algoritmalar aşağıdaki gibidir:</a:t>
            </a:r>
          </a:p>
          <a:p>
            <a:pPr marL="952500" lvl="1" indent="-457200" algn="just">
              <a:buSzPct val="100000"/>
              <a:buFont typeface="+mj-lt"/>
              <a:buAutoNum type="arabicPeriod"/>
            </a:pPr>
            <a:r>
              <a:rPr lang="tr-TR" sz="2800" dirty="0">
                <a:cs typeface="Times New Roman" pitchFamily="18" charset="0"/>
              </a:rPr>
              <a:t>Kosinüs Benzerliği Algoritması</a:t>
            </a:r>
          </a:p>
          <a:p>
            <a:pPr marL="952500" lvl="1" indent="-457200" algn="just">
              <a:buSzPct val="100000"/>
              <a:buFont typeface="+mj-lt"/>
              <a:buAutoNum type="arabicPeriod"/>
            </a:pPr>
            <a:r>
              <a:rPr lang="tr-TR" sz="2800" dirty="0">
                <a:cs typeface="Times New Roman" pitchFamily="18" charset="0"/>
              </a:rPr>
              <a:t>Altay Algoritması</a:t>
            </a:r>
          </a:p>
          <a:p>
            <a:pPr marL="952500" lvl="1" indent="-457200" algn="just">
              <a:buSzPct val="100000"/>
              <a:buFont typeface="+mj-lt"/>
              <a:buAutoNum type="arabicPeriod"/>
            </a:pPr>
            <a:r>
              <a:rPr lang="tr-TR" sz="2800" dirty="0" err="1">
                <a:cs typeface="Times New Roman" pitchFamily="18" charset="0"/>
              </a:rPr>
              <a:t>Jaro</a:t>
            </a:r>
            <a:r>
              <a:rPr lang="tr-TR" sz="2800" dirty="0">
                <a:cs typeface="Times New Roman" pitchFamily="18" charset="0"/>
              </a:rPr>
              <a:t> </a:t>
            </a:r>
            <a:r>
              <a:rPr lang="tr-TR" sz="2800" dirty="0" err="1">
                <a:cs typeface="Times New Roman" pitchFamily="18" charset="0"/>
              </a:rPr>
              <a:t>Winkler</a:t>
            </a:r>
            <a:r>
              <a:rPr lang="tr-TR" sz="2800" dirty="0">
                <a:cs typeface="Times New Roman" pitchFamily="18" charset="0"/>
              </a:rPr>
              <a:t> Algoritması</a:t>
            </a:r>
          </a:p>
          <a:p>
            <a:pPr marL="952500" lvl="1" indent="-457200" algn="just">
              <a:buSzPct val="100000"/>
              <a:buFont typeface="+mj-lt"/>
              <a:buAutoNum type="arabicPeriod"/>
            </a:pPr>
            <a:r>
              <a:rPr lang="tr-TR" sz="2800" dirty="0">
                <a:cs typeface="Times New Roman" pitchFamily="18" charset="0"/>
              </a:rPr>
              <a:t>Altay + </a:t>
            </a:r>
            <a:r>
              <a:rPr lang="tr-TR" sz="2800" dirty="0" err="1">
                <a:cs typeface="Times New Roman" pitchFamily="18" charset="0"/>
              </a:rPr>
              <a:t>Jaro</a:t>
            </a:r>
            <a:r>
              <a:rPr lang="tr-TR" sz="2800" dirty="0">
                <a:cs typeface="Times New Roman" pitchFamily="18" charset="0"/>
              </a:rPr>
              <a:t> </a:t>
            </a:r>
            <a:r>
              <a:rPr lang="tr-TR" sz="2800" dirty="0" err="1">
                <a:cs typeface="Times New Roman" pitchFamily="18" charset="0"/>
              </a:rPr>
              <a:t>Wingler</a:t>
            </a:r>
            <a:r>
              <a:rPr lang="tr-TR" sz="2800" dirty="0">
                <a:cs typeface="Times New Roman" pitchFamily="18" charset="0"/>
              </a:rPr>
              <a:t> </a:t>
            </a:r>
            <a:r>
              <a:rPr lang="tr-TR" sz="2800" dirty="0" smtClean="0">
                <a:cs typeface="Times New Roman" pitchFamily="18" charset="0"/>
              </a:rPr>
              <a:t>Algoritması</a:t>
            </a:r>
          </a:p>
          <a:p>
            <a:pPr marL="952500" lvl="1" indent="-457200">
              <a:buClr>
                <a:srgbClr val="C00000"/>
              </a:buClr>
              <a:buSzPct val="100000"/>
              <a:buFont typeface="+mj-lt"/>
              <a:buAutoNum type="arabicPeriod"/>
            </a:pPr>
            <a:endParaRPr lang="tr-TR" sz="2300" dirty="0">
              <a:cs typeface="Times New Roman" pitchFamily="18" charset="0"/>
            </a:endParaRPr>
          </a:p>
          <a:p>
            <a:pPr marL="952500" lvl="1" indent="-457200">
              <a:buClr>
                <a:srgbClr val="C00000"/>
              </a:buClr>
              <a:buSzPct val="100000"/>
              <a:buFont typeface="+mj-lt"/>
              <a:buAutoNum type="arabicPeriod"/>
            </a:pPr>
            <a:endParaRPr lang="tr-TR" sz="2300" dirty="0" smtClean="0">
              <a:cs typeface="Times New Roman" pitchFamily="18" charset="0"/>
            </a:endParaRPr>
          </a:p>
          <a:p>
            <a:pPr marL="952500" lvl="1" indent="-457200">
              <a:buClr>
                <a:srgbClr val="C00000"/>
              </a:buClr>
              <a:buSzPct val="100000"/>
              <a:buFont typeface="+mj-lt"/>
              <a:buAutoNum type="arabicPeriod"/>
            </a:pPr>
            <a:endParaRPr lang="tr-TR" sz="2300" dirty="0">
              <a:cs typeface="Times New Roman" pitchFamily="18" charset="0"/>
            </a:endParaRPr>
          </a:p>
          <a:p>
            <a:pPr marL="952500" lvl="1" indent="-457200">
              <a:buClr>
                <a:srgbClr val="C00000"/>
              </a:buClr>
              <a:buSzPct val="100000"/>
              <a:buFont typeface="+mj-lt"/>
              <a:buAutoNum type="arabicPeriod"/>
            </a:pPr>
            <a:endParaRPr lang="tr-TR" sz="2300" dirty="0" smtClean="0">
              <a:cs typeface="Times New Roman" pitchFamily="18" charset="0"/>
            </a:endParaRPr>
          </a:p>
          <a:p>
            <a:pPr marL="952500" lvl="1" indent="-457200">
              <a:buClr>
                <a:srgbClr val="C00000"/>
              </a:buClr>
              <a:buSzPct val="100000"/>
              <a:buFont typeface="+mj-lt"/>
              <a:buAutoNum type="arabicPeriod"/>
            </a:pPr>
            <a:endParaRPr lang="tr-TR" sz="2300" dirty="0">
              <a:cs typeface="Times New Roman" pitchFamily="18" charset="0"/>
            </a:endParaRPr>
          </a:p>
          <a:p>
            <a:pPr marL="952500" lvl="1" indent="-457200">
              <a:buClr>
                <a:srgbClr val="C00000"/>
              </a:buClr>
              <a:buSzPct val="100000"/>
              <a:buFont typeface="+mj-lt"/>
              <a:buAutoNum type="arabicPeriod"/>
            </a:pPr>
            <a:endParaRPr lang="tr-TR" sz="2300" dirty="0" smtClean="0">
              <a:cs typeface="Times New Roman" pitchFamily="18" charset="0"/>
            </a:endParaRPr>
          </a:p>
          <a:p>
            <a:pPr marL="952500" lvl="1" indent="-457200">
              <a:buClr>
                <a:srgbClr val="C00000"/>
              </a:buClr>
              <a:buSzPct val="100000"/>
              <a:buFont typeface="+mj-lt"/>
              <a:buAutoNum type="arabicPeriod"/>
            </a:pPr>
            <a:endParaRPr lang="tr-TR" sz="2300" dirty="0">
              <a:cs typeface="Times New Roman" pitchFamily="18" charset="0"/>
            </a:endParaRPr>
          </a:p>
          <a:p>
            <a:pPr marL="952500" lvl="1" indent="-457200">
              <a:buClr>
                <a:srgbClr val="C00000"/>
              </a:buClr>
              <a:buSzPct val="100000"/>
              <a:buFont typeface="+mj-lt"/>
              <a:buAutoNum type="arabicPeriod"/>
            </a:pPr>
            <a:endParaRPr lang="tr-TR" sz="2300" dirty="0" smtClean="0">
              <a:cs typeface="Times New Roman" pitchFamily="18" charset="0"/>
            </a:endParaRPr>
          </a:p>
          <a:p>
            <a:pPr marL="952500" lvl="1" indent="-457200">
              <a:buClr>
                <a:srgbClr val="C00000"/>
              </a:buClr>
              <a:buSzPct val="100000"/>
              <a:buFont typeface="+mj-lt"/>
              <a:buAutoNum type="arabicPeriod"/>
            </a:pPr>
            <a:endParaRPr lang="tr-TR" sz="2300" dirty="0">
              <a:cs typeface="Times New Roman" pitchFamily="18" charset="0"/>
            </a:endParaRPr>
          </a:p>
          <a:p>
            <a:pPr marL="952500" lvl="1" indent="-457200">
              <a:buClr>
                <a:srgbClr val="C00000"/>
              </a:buClr>
              <a:buSzPct val="100000"/>
              <a:buFont typeface="+mj-lt"/>
              <a:buAutoNum type="arabicPeriod"/>
            </a:pPr>
            <a:endParaRPr lang="tr-TR" sz="2300" dirty="0" smtClean="0">
              <a:cs typeface="Times New Roman" pitchFamily="18" charset="0"/>
            </a:endParaRPr>
          </a:p>
          <a:p>
            <a:pPr marL="952500" lvl="1" indent="-457200">
              <a:buClr>
                <a:srgbClr val="C00000"/>
              </a:buClr>
              <a:buSzPct val="100000"/>
              <a:buFont typeface="+mj-lt"/>
              <a:buAutoNum type="arabicPeriod"/>
            </a:pPr>
            <a:endParaRPr lang="tr-TR" sz="2300" dirty="0">
              <a:cs typeface="Times New Roman" pitchFamily="18" charset="0"/>
            </a:endParaRPr>
          </a:p>
          <a:p>
            <a:pPr marL="952500" lvl="1" indent="-457200">
              <a:buClr>
                <a:srgbClr val="C00000"/>
              </a:buClr>
              <a:buSzPct val="100000"/>
              <a:buFont typeface="+mj-lt"/>
              <a:buAutoNum type="arabicPeriod"/>
            </a:pPr>
            <a:endParaRPr lang="tr-TR" sz="2300" dirty="0" smtClean="0">
              <a:cs typeface="Times New Roman" pitchFamily="18" charset="0"/>
            </a:endParaRPr>
          </a:p>
          <a:p>
            <a:pPr marL="952500" lvl="1" indent="-457200">
              <a:buClr>
                <a:srgbClr val="C00000"/>
              </a:buClr>
              <a:buSzPct val="100000"/>
              <a:buFont typeface="+mj-lt"/>
              <a:buAutoNum type="arabicPeriod"/>
            </a:pPr>
            <a:endParaRPr lang="tr-TR" sz="2300" dirty="0">
              <a:cs typeface="Times New Roman" pitchFamily="18" charset="0"/>
            </a:endParaRPr>
          </a:p>
          <a:p>
            <a:pPr marL="952500" lvl="1" indent="-457200">
              <a:buClr>
                <a:srgbClr val="C00000"/>
              </a:buClr>
              <a:buSzPct val="100000"/>
              <a:buFont typeface="+mj-lt"/>
              <a:buAutoNum type="arabicPeriod"/>
            </a:pPr>
            <a:endParaRPr lang="tr-TR" sz="2300" dirty="0" smtClean="0">
              <a:cs typeface="Times New Roman" pitchFamily="18" charset="0"/>
            </a:endParaRPr>
          </a:p>
          <a:p>
            <a:pPr marL="114300" lvl="1" algn="ctr">
              <a:lnSpc>
                <a:spcPct val="150000"/>
              </a:lnSpc>
              <a:spcBef>
                <a:spcPts val="50"/>
              </a:spcBef>
              <a:spcAft>
                <a:spcPts val="0"/>
              </a:spcAft>
              <a:buClr>
                <a:srgbClr val="C00000"/>
              </a:buClr>
              <a:buSzPct val="100000"/>
              <a:buNone/>
              <a:tabLst>
                <a:tab pos="1028700" algn="l"/>
              </a:tabLst>
            </a:pPr>
            <a:r>
              <a:rPr lang="tr-TR" sz="4500" b="1" kern="0" dirty="0" smtClean="0">
                <a:solidFill>
                  <a:schemeClr val="accent1">
                    <a:lumMod val="25000"/>
                  </a:schemeClr>
                </a:solidFill>
                <a:latin typeface="+mj-lt"/>
              </a:rPr>
              <a:t> ÖZGÜNLÜK VE FAYDA</a:t>
            </a:r>
            <a:endParaRPr lang="tr-TR" sz="3200" dirty="0" smtClean="0">
              <a:solidFill>
                <a:schemeClr val="accent1">
                  <a:lumMod val="50000"/>
                </a:schemeClr>
              </a:solidFill>
            </a:endParaRPr>
          </a:p>
          <a:p>
            <a:pPr marL="609600" lvl="0" indent="-514350" algn="just" eaLnBrk="1" hangingPunct="1">
              <a:buSzPct val="100000"/>
              <a:buFont typeface="+mj-lt"/>
              <a:buAutoNum type="arabicPeriod"/>
            </a:pPr>
            <a:r>
              <a:rPr lang="tr-TR" sz="2800" dirty="0">
                <a:cs typeface="Times New Roman" pitchFamily="18" charset="0"/>
              </a:rPr>
              <a:t>Diğer dillerde yapılmış olan </a:t>
            </a:r>
            <a:r>
              <a:rPr lang="tr-TR" sz="2800" dirty="0" err="1">
                <a:cs typeface="Times New Roman" pitchFamily="18" charset="0"/>
              </a:rPr>
              <a:t>Sentiment</a:t>
            </a:r>
            <a:r>
              <a:rPr lang="tr-TR" sz="2800" dirty="0">
                <a:cs typeface="Times New Roman" pitchFamily="18" charset="0"/>
              </a:rPr>
              <a:t> analizinin Türkçe </a:t>
            </a:r>
            <a:r>
              <a:rPr lang="tr-TR" sz="2800" dirty="0" err="1" smtClean="0">
                <a:cs typeface="Times New Roman" pitchFamily="18" charset="0"/>
              </a:rPr>
              <a:t>Twitter</a:t>
            </a:r>
            <a:r>
              <a:rPr lang="tr-TR" sz="2800" dirty="0" smtClean="0">
                <a:cs typeface="Times New Roman" pitchFamily="18" charset="0"/>
              </a:rPr>
              <a:t> metinleri için </a:t>
            </a:r>
            <a:r>
              <a:rPr lang="tr-TR" sz="2800" dirty="0">
                <a:cs typeface="Times New Roman" pitchFamily="18" charset="0"/>
              </a:rPr>
              <a:t>yapılarak bunun bir Sosyal Medya Analiz uygulaması haline getirilmesi, </a:t>
            </a:r>
          </a:p>
          <a:p>
            <a:pPr marL="609600" lvl="0" indent="-514350" algn="just" eaLnBrk="1" hangingPunct="1">
              <a:buSzPct val="100000"/>
              <a:buFont typeface="+mj-lt"/>
              <a:buAutoNum type="arabicPeriod"/>
            </a:pPr>
            <a:r>
              <a:rPr lang="tr-TR" sz="2800" dirty="0" err="1">
                <a:cs typeface="Times New Roman" pitchFamily="18" charset="0"/>
              </a:rPr>
              <a:t>Sentiment</a:t>
            </a:r>
            <a:r>
              <a:rPr lang="tr-TR" sz="2800" dirty="0">
                <a:cs typeface="Times New Roman" pitchFamily="18" charset="0"/>
              </a:rPr>
              <a:t> analizi için Harvard sözlüğü altyapısının kullanılması ve bu sözlüğün Türkçe için geliştirilmesi ve genişletilmesi,</a:t>
            </a:r>
          </a:p>
          <a:p>
            <a:pPr marL="609600" lvl="0" indent="-514350" algn="just" eaLnBrk="1" hangingPunct="1">
              <a:buSzPct val="100000"/>
              <a:buFont typeface="+mj-lt"/>
              <a:buAutoNum type="arabicPeriod"/>
            </a:pPr>
            <a:r>
              <a:rPr lang="tr-TR" sz="2800" dirty="0">
                <a:cs typeface="Times New Roman" pitchFamily="18" charset="0"/>
              </a:rPr>
              <a:t>Özgün Altay Algoritmasının geliştirilmesi ve kullanılması, </a:t>
            </a:r>
          </a:p>
          <a:p>
            <a:pPr marL="609600" lvl="0" indent="-514350" algn="just" eaLnBrk="1" hangingPunct="1">
              <a:buSzPct val="100000"/>
              <a:buFont typeface="+mj-lt"/>
              <a:buAutoNum type="arabicPeriod" startAt="4"/>
            </a:pPr>
            <a:r>
              <a:rPr lang="tr-TR" sz="2800" dirty="0">
                <a:cs typeface="Times New Roman" pitchFamily="18" charset="0"/>
              </a:rPr>
              <a:t>Belirli anahtar kelimeler kullanılarak </a:t>
            </a:r>
            <a:r>
              <a:rPr lang="tr-TR" sz="2800" dirty="0" err="1">
                <a:cs typeface="Times New Roman" pitchFamily="18" charset="0"/>
              </a:rPr>
              <a:t>Twitter’dan</a:t>
            </a:r>
            <a:r>
              <a:rPr lang="tr-TR" sz="2800" dirty="0">
                <a:cs typeface="Times New Roman" pitchFamily="18" charset="0"/>
              </a:rPr>
              <a:t> alınan </a:t>
            </a:r>
            <a:r>
              <a:rPr lang="tr-TR" sz="2800" dirty="0" err="1">
                <a:cs typeface="Times New Roman" pitchFamily="18" charset="0"/>
              </a:rPr>
              <a:t>tweetlerin</a:t>
            </a:r>
            <a:r>
              <a:rPr lang="tr-TR" sz="2800" dirty="0">
                <a:cs typeface="Times New Roman" pitchFamily="18" charset="0"/>
              </a:rPr>
              <a:t> Celal Bayar Üniversitesi, Hasan Ferdi Turgutlu Teknoloji Fakültesi, Yazılım Mühendisliği öğrencilerinden oluşan bir çalışma grubu tarafından tek tek analiz edilerek Dünyada ilk</a:t>
            </a:r>
            <a:r>
              <a:rPr lang="tr-TR" sz="3200" dirty="0">
                <a:cs typeface="Times New Roman" pitchFamily="18" charset="0"/>
              </a:rPr>
              <a:t> </a:t>
            </a:r>
            <a:r>
              <a:rPr lang="tr-TR" sz="2800" dirty="0">
                <a:cs typeface="Times New Roman" pitchFamily="18" charset="0"/>
              </a:rPr>
              <a:t>Türkçe </a:t>
            </a:r>
            <a:r>
              <a:rPr lang="tr-TR" sz="2800" dirty="0" err="1">
                <a:cs typeface="Times New Roman" pitchFamily="18" charset="0"/>
              </a:rPr>
              <a:t>Sentiment</a:t>
            </a:r>
            <a:r>
              <a:rPr lang="tr-TR" sz="2800" dirty="0">
                <a:cs typeface="Times New Roman" pitchFamily="18" charset="0"/>
              </a:rPr>
              <a:t> Analiz veri setlerinin oluşturulması,</a:t>
            </a:r>
          </a:p>
          <a:p>
            <a:pPr marL="609600" lvl="0" indent="-514350" algn="just" eaLnBrk="1" hangingPunct="1">
              <a:buSzPct val="100000"/>
              <a:buFont typeface="+mj-lt"/>
              <a:buAutoNum type="arabicPeriod" startAt="4"/>
            </a:pPr>
            <a:r>
              <a:rPr lang="tr-TR" sz="2800" dirty="0">
                <a:cs typeface="Times New Roman" pitchFamily="18" charset="0"/>
              </a:rPr>
              <a:t>Elle yapılması imkânsızlaşan bir özelliğin bu yazılım uygulama proje sayesinde otomatikleştirilmesi,</a:t>
            </a:r>
          </a:p>
          <a:p>
            <a:pPr marL="609600" lvl="0" indent="-514350" algn="just" eaLnBrk="1" hangingPunct="1">
              <a:buSzPct val="100000"/>
              <a:buFont typeface="+mj-lt"/>
              <a:buAutoNum type="arabicPeriod" startAt="4"/>
            </a:pPr>
            <a:r>
              <a:rPr lang="tr-TR" sz="2800" dirty="0">
                <a:cs typeface="Times New Roman" pitchFamily="18" charset="0"/>
              </a:rPr>
              <a:t>Kurumlara, şirketlere, markalara ve kişilere itibar yönetimi yapma imkanı sağlanması.</a:t>
            </a:r>
          </a:p>
          <a:p>
            <a:pPr marL="495300" lvl="1">
              <a:buClr>
                <a:srgbClr val="C00000"/>
              </a:buClr>
              <a:buSzPct val="100000"/>
              <a:buNone/>
            </a:pPr>
            <a:endParaRPr lang="tr-TR" sz="3200" dirty="0" smtClean="0">
              <a:solidFill>
                <a:schemeClr val="accent1">
                  <a:lumMod val="50000"/>
                </a:schemeClr>
              </a:solidFill>
            </a:endParaRPr>
          </a:p>
          <a:p>
            <a:endParaRPr lang="tr-TR" sz="2800" dirty="0"/>
          </a:p>
        </p:txBody>
      </p:sp>
      <p:sp>
        <p:nvSpPr>
          <p:cNvPr id="26" name="Rectangle 3"/>
          <p:cNvSpPr txBox="1">
            <a:spLocks noChangeArrowheads="1"/>
          </p:cNvSpPr>
          <p:nvPr/>
        </p:nvSpPr>
        <p:spPr bwMode="auto">
          <a:xfrm>
            <a:off x="2128592" y="22548506"/>
            <a:ext cx="10076316" cy="5740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39725" indent="-339725" algn="l" rtl="0" eaLnBrk="1" fontAlgn="base" hangingPunct="1">
              <a:spcBef>
                <a:spcPct val="20000"/>
              </a:spcBef>
              <a:spcAft>
                <a:spcPct val="0"/>
              </a:spcAft>
              <a:buChar char="•"/>
              <a:defRPr sz="3300">
                <a:solidFill>
                  <a:schemeClr val="tx1"/>
                </a:solidFill>
                <a:latin typeface="+mn-lt"/>
                <a:ea typeface="+mn-ea"/>
                <a:cs typeface="+mn-cs"/>
              </a:defRPr>
            </a:lvl1pPr>
            <a:lvl2pPr marL="739775" indent="-287338" algn="l" rtl="0" eaLnBrk="1" fontAlgn="base" hangingPunct="1">
              <a:spcBef>
                <a:spcPct val="20000"/>
              </a:spcBef>
              <a:spcAft>
                <a:spcPct val="0"/>
              </a:spcAft>
              <a:buChar char="–"/>
              <a:defRPr sz="2700">
                <a:solidFill>
                  <a:schemeClr val="tx1"/>
                </a:solidFill>
                <a:latin typeface="+mn-lt"/>
              </a:defRPr>
            </a:lvl2pPr>
            <a:lvl3pPr marL="1141413" indent="-227013" algn="l" rtl="0" eaLnBrk="1" fontAlgn="base" hangingPunct="1">
              <a:spcBef>
                <a:spcPct val="20000"/>
              </a:spcBef>
              <a:spcAft>
                <a:spcPct val="0"/>
              </a:spcAft>
              <a:buChar char="•"/>
              <a:defRPr sz="2200">
                <a:solidFill>
                  <a:schemeClr val="tx1"/>
                </a:solidFill>
                <a:latin typeface="+mn-lt"/>
              </a:defRPr>
            </a:lvl3pPr>
            <a:lvl4pPr marL="1601788" indent="-234950" algn="l" rtl="0" eaLnBrk="1" fontAlgn="base" hangingPunct="1">
              <a:spcBef>
                <a:spcPct val="20000"/>
              </a:spcBef>
              <a:spcAft>
                <a:spcPct val="0"/>
              </a:spcAft>
              <a:buChar char="–"/>
              <a:defRPr sz="2200">
                <a:solidFill>
                  <a:schemeClr val="tx1"/>
                </a:solidFill>
                <a:latin typeface="+mn-lt"/>
              </a:defRPr>
            </a:lvl4pPr>
            <a:lvl5pPr marL="2055813" indent="-227013" algn="l" rtl="0" eaLnBrk="1" fontAlgn="base" hangingPunct="1">
              <a:spcBef>
                <a:spcPct val="20000"/>
              </a:spcBef>
              <a:spcAft>
                <a:spcPct val="0"/>
              </a:spcAft>
              <a:buChar char="»"/>
              <a:defRPr sz="2200">
                <a:solidFill>
                  <a:schemeClr val="tx1"/>
                </a:solidFill>
                <a:latin typeface="+mn-lt"/>
              </a:defRPr>
            </a:lvl5pPr>
            <a:lvl6pPr marL="2513013" indent="-227013" algn="l" rtl="0" eaLnBrk="1" fontAlgn="base" hangingPunct="1">
              <a:spcBef>
                <a:spcPct val="20000"/>
              </a:spcBef>
              <a:spcAft>
                <a:spcPct val="0"/>
              </a:spcAft>
              <a:buChar char="»"/>
              <a:defRPr sz="2200">
                <a:solidFill>
                  <a:schemeClr val="tx1"/>
                </a:solidFill>
                <a:latin typeface="+mn-lt"/>
              </a:defRPr>
            </a:lvl6pPr>
            <a:lvl7pPr marL="2970213" indent="-227013" algn="l" rtl="0" eaLnBrk="1" fontAlgn="base" hangingPunct="1">
              <a:spcBef>
                <a:spcPct val="20000"/>
              </a:spcBef>
              <a:spcAft>
                <a:spcPct val="0"/>
              </a:spcAft>
              <a:buChar char="»"/>
              <a:defRPr sz="2200">
                <a:solidFill>
                  <a:schemeClr val="tx1"/>
                </a:solidFill>
                <a:latin typeface="+mn-lt"/>
              </a:defRPr>
            </a:lvl7pPr>
            <a:lvl8pPr marL="3427413" indent="-227013" algn="l" rtl="0" eaLnBrk="1" fontAlgn="base" hangingPunct="1">
              <a:spcBef>
                <a:spcPct val="20000"/>
              </a:spcBef>
              <a:spcAft>
                <a:spcPct val="0"/>
              </a:spcAft>
              <a:buChar char="»"/>
              <a:defRPr sz="2200">
                <a:solidFill>
                  <a:schemeClr val="tx1"/>
                </a:solidFill>
                <a:latin typeface="+mn-lt"/>
              </a:defRPr>
            </a:lvl8pPr>
            <a:lvl9pPr marL="3884613" indent="-227013" algn="l" rtl="0" eaLnBrk="1" fontAlgn="base" hangingPunct="1">
              <a:spcBef>
                <a:spcPct val="20000"/>
              </a:spcBef>
              <a:spcAft>
                <a:spcPct val="0"/>
              </a:spcAft>
              <a:buChar char="»"/>
              <a:defRPr sz="2200">
                <a:solidFill>
                  <a:schemeClr val="tx1"/>
                </a:solidFill>
                <a:latin typeface="+mn-lt"/>
              </a:defRPr>
            </a:lvl9pPr>
          </a:lstStyle>
          <a:p>
            <a:pPr marL="0" indent="0" algn="ctr">
              <a:spcBef>
                <a:spcPct val="0"/>
              </a:spcBef>
              <a:spcAft>
                <a:spcPct val="65000"/>
              </a:spcAft>
              <a:buFontTx/>
              <a:buNone/>
            </a:pPr>
            <a:r>
              <a:rPr lang="tr-TR" sz="4500" b="1" kern="0" dirty="0" smtClean="0">
                <a:solidFill>
                  <a:schemeClr val="accent1">
                    <a:lumMod val="25000"/>
                  </a:schemeClr>
                </a:solidFill>
                <a:latin typeface="+mj-lt"/>
              </a:rPr>
              <a:t>AMAÇ</a:t>
            </a:r>
            <a:endParaRPr lang="en-US" sz="4500" b="1" kern="0" dirty="0" smtClean="0">
              <a:solidFill>
                <a:schemeClr val="accent1">
                  <a:lumMod val="25000"/>
                </a:schemeClr>
              </a:solidFill>
              <a:latin typeface="+mj-lt"/>
            </a:endParaRPr>
          </a:p>
          <a:p>
            <a:pPr marL="609600" indent="-514350" algn="just">
              <a:buSzPct val="100000"/>
              <a:buFont typeface="+mj-lt"/>
              <a:buAutoNum type="arabicPeriod"/>
            </a:pPr>
            <a:r>
              <a:rPr lang="tr-TR" sz="2800" dirty="0" err="1" smtClean="0">
                <a:latin typeface="Times New Roman" pitchFamily="18" charset="0"/>
                <a:cs typeface="Times New Roman" pitchFamily="18" charset="0"/>
              </a:rPr>
              <a:t>Twitter’da</a:t>
            </a:r>
            <a:r>
              <a:rPr lang="tr-TR" sz="2800" dirty="0" smtClean="0">
                <a:latin typeface="Times New Roman" pitchFamily="18" charset="0"/>
                <a:cs typeface="Times New Roman" pitchFamily="18" charset="0"/>
              </a:rPr>
              <a:t> paylaşılan </a:t>
            </a:r>
            <a:r>
              <a:rPr lang="tr-TR" sz="2800" dirty="0" smtClean="0">
                <a:solidFill>
                  <a:srgbClr val="FF0000"/>
                </a:solidFill>
                <a:latin typeface="Times New Roman" pitchFamily="18" charset="0"/>
                <a:cs typeface="Times New Roman" pitchFamily="18" charset="0"/>
              </a:rPr>
              <a:t>Türkçe </a:t>
            </a:r>
            <a:r>
              <a:rPr lang="tr-TR" sz="2800" dirty="0" err="1" smtClean="0">
                <a:latin typeface="Times New Roman" pitchFamily="18" charset="0"/>
                <a:cs typeface="Times New Roman" pitchFamily="18" charset="0"/>
              </a:rPr>
              <a:t>tweetlerin</a:t>
            </a:r>
            <a:r>
              <a:rPr lang="tr-TR" sz="2800" dirty="0" smtClean="0">
                <a:latin typeface="Times New Roman" pitchFamily="18" charset="0"/>
                <a:cs typeface="Times New Roman" pitchFamily="18" charset="0"/>
              </a:rPr>
              <a:t> belirli anahtar kelimeler ile (marka adı, kurum adı, kişi adı vb.) filtrelenip, Vektör Uzay Modelinde (VSM) saklanmasıyla oluşan veriler üzerinde </a:t>
            </a:r>
            <a:r>
              <a:rPr lang="tr-TR" sz="2800" dirty="0" smtClean="0">
                <a:solidFill>
                  <a:srgbClr val="FF0000"/>
                </a:solidFill>
                <a:latin typeface="Times New Roman" pitchFamily="18" charset="0"/>
                <a:cs typeface="Times New Roman" pitchFamily="18" charset="0"/>
              </a:rPr>
              <a:t>Doğal Dil İşleme ve Benzerlik Algoritmaları</a:t>
            </a:r>
            <a:r>
              <a:rPr lang="tr-TR" sz="2800" dirty="0" smtClean="0">
                <a:latin typeface="Times New Roman" pitchFamily="18" charset="0"/>
                <a:cs typeface="Times New Roman" pitchFamily="18" charset="0"/>
              </a:rPr>
              <a:t> kullanılarak </a:t>
            </a:r>
            <a:r>
              <a:rPr lang="tr-TR" sz="2800" dirty="0" err="1" smtClean="0">
                <a:solidFill>
                  <a:srgbClr val="FF0000"/>
                </a:solidFill>
                <a:latin typeface="Times New Roman" pitchFamily="18" charset="0"/>
                <a:cs typeface="Times New Roman" pitchFamily="18" charset="0"/>
              </a:rPr>
              <a:t>Sentiment</a:t>
            </a:r>
            <a:r>
              <a:rPr lang="tr-TR" sz="2800" dirty="0" smtClean="0">
                <a:solidFill>
                  <a:srgbClr val="FF0000"/>
                </a:solidFill>
                <a:latin typeface="Times New Roman" pitchFamily="18" charset="0"/>
                <a:cs typeface="Times New Roman" pitchFamily="18" charset="0"/>
              </a:rPr>
              <a:t> Analizi</a:t>
            </a:r>
            <a:r>
              <a:rPr lang="tr-TR" sz="2800" dirty="0" smtClean="0">
                <a:latin typeface="Times New Roman" pitchFamily="18" charset="0"/>
                <a:cs typeface="Times New Roman" pitchFamily="18" charset="0"/>
              </a:rPr>
              <a:t> yapabilecek </a:t>
            </a:r>
            <a:r>
              <a:rPr lang="tr-TR" sz="2800" dirty="0" smtClean="0">
                <a:solidFill>
                  <a:srgbClr val="FF0000"/>
                </a:solidFill>
                <a:latin typeface="Times New Roman" pitchFamily="18" charset="0"/>
                <a:cs typeface="Times New Roman" pitchFamily="18" charset="0"/>
              </a:rPr>
              <a:t>bilimsel bir altyapı </a:t>
            </a:r>
            <a:r>
              <a:rPr lang="tr-TR" sz="2800" dirty="0" smtClean="0">
                <a:latin typeface="Times New Roman" pitchFamily="18" charset="0"/>
                <a:cs typeface="Times New Roman" pitchFamily="18" charset="0"/>
              </a:rPr>
              <a:t>tasarlanması.</a:t>
            </a:r>
          </a:p>
          <a:p>
            <a:pPr marL="609600" indent="-514350" algn="just">
              <a:buSzPct val="100000"/>
              <a:buFont typeface="+mj-lt"/>
              <a:buAutoNum type="arabicPeriod"/>
            </a:pPr>
            <a:r>
              <a:rPr lang="tr-TR" sz="2800" dirty="0" smtClean="0">
                <a:latin typeface="Times New Roman" pitchFamily="18" charset="0"/>
                <a:cs typeface="Times New Roman" pitchFamily="18" charset="0"/>
              </a:rPr>
              <a:t>Bu </a:t>
            </a:r>
            <a:r>
              <a:rPr lang="tr-TR" sz="2800" dirty="0">
                <a:latin typeface="Times New Roman" pitchFamily="18" charset="0"/>
                <a:cs typeface="Times New Roman" pitchFamily="18" charset="0"/>
              </a:rPr>
              <a:t>altyapının </a:t>
            </a:r>
            <a:r>
              <a:rPr lang="tr-TR" sz="2800" dirty="0">
                <a:solidFill>
                  <a:srgbClr val="FF0000"/>
                </a:solidFill>
                <a:latin typeface="Times New Roman" pitchFamily="18" charset="0"/>
                <a:cs typeface="Times New Roman" pitchFamily="18" charset="0"/>
              </a:rPr>
              <a:t>pratik bir yazılım uygulamasına </a:t>
            </a:r>
            <a:r>
              <a:rPr lang="tr-TR" sz="2800" dirty="0">
                <a:latin typeface="Times New Roman" pitchFamily="18" charset="0"/>
                <a:cs typeface="Times New Roman" pitchFamily="18" charset="0"/>
              </a:rPr>
              <a:t>dönüştürülerek, farklı türde (grafik, harita vb.) istatiksel raporlamaların yapılması ve kullanıcıların bu raporlar sayesinde yönlendirilmesi</a:t>
            </a:r>
            <a:r>
              <a:rPr lang="tr-TR" sz="2800" dirty="0" smtClean="0">
                <a:latin typeface="Times New Roman" pitchFamily="18" charset="0"/>
                <a:cs typeface="Times New Roman" pitchFamily="18" charset="0"/>
              </a:rPr>
              <a:t>.</a:t>
            </a:r>
            <a:endParaRPr lang="tr-TR" sz="2800" kern="0" dirty="0" smtClean="0">
              <a:latin typeface="+mj-lt"/>
            </a:endParaRPr>
          </a:p>
          <a:p>
            <a:pPr marL="0" indent="0" algn="just">
              <a:lnSpc>
                <a:spcPct val="115000"/>
              </a:lnSpc>
              <a:spcBef>
                <a:spcPct val="0"/>
              </a:spcBef>
              <a:spcAft>
                <a:spcPct val="75000"/>
              </a:spcAft>
              <a:buFontTx/>
              <a:buNone/>
            </a:pPr>
            <a:endParaRPr lang="tr-TR" sz="2800" kern="0" dirty="0" smtClean="0">
              <a:latin typeface="+mj-lt"/>
            </a:endParaRPr>
          </a:p>
          <a:p>
            <a:pPr marL="0" indent="0" algn="just">
              <a:lnSpc>
                <a:spcPct val="115000"/>
              </a:lnSpc>
              <a:spcBef>
                <a:spcPct val="0"/>
              </a:spcBef>
              <a:spcAft>
                <a:spcPct val="75000"/>
              </a:spcAft>
              <a:buFontTx/>
              <a:buNone/>
            </a:pPr>
            <a:endParaRPr lang="tr-TR" sz="2800" kern="0" dirty="0" smtClean="0">
              <a:latin typeface="+mj-lt"/>
            </a:endParaRPr>
          </a:p>
          <a:p>
            <a:pPr marL="0" indent="0" algn="just">
              <a:lnSpc>
                <a:spcPct val="115000"/>
              </a:lnSpc>
              <a:spcBef>
                <a:spcPct val="0"/>
              </a:spcBef>
              <a:spcAft>
                <a:spcPct val="75000"/>
              </a:spcAft>
              <a:buFontTx/>
              <a:buNone/>
            </a:pPr>
            <a:endParaRPr lang="en-US" sz="2800" kern="0" dirty="0">
              <a:latin typeface="+mj-lt"/>
            </a:endParaRPr>
          </a:p>
        </p:txBody>
      </p:sp>
      <p:sp>
        <p:nvSpPr>
          <p:cNvPr id="27" name="Rectangle 3"/>
          <p:cNvSpPr txBox="1">
            <a:spLocks noChangeArrowheads="1"/>
          </p:cNvSpPr>
          <p:nvPr/>
        </p:nvSpPr>
        <p:spPr bwMode="auto">
          <a:xfrm>
            <a:off x="2697794" y="28081088"/>
            <a:ext cx="9380001" cy="2050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39725" indent="-339725" algn="l" rtl="0" eaLnBrk="1" fontAlgn="base" hangingPunct="1">
              <a:spcBef>
                <a:spcPct val="20000"/>
              </a:spcBef>
              <a:spcAft>
                <a:spcPct val="0"/>
              </a:spcAft>
              <a:buChar char="•"/>
              <a:defRPr sz="3300">
                <a:solidFill>
                  <a:schemeClr val="tx1"/>
                </a:solidFill>
                <a:latin typeface="+mn-lt"/>
                <a:ea typeface="+mn-ea"/>
                <a:cs typeface="+mn-cs"/>
              </a:defRPr>
            </a:lvl1pPr>
            <a:lvl2pPr marL="739775" indent="-287338" algn="l" rtl="0" eaLnBrk="1" fontAlgn="base" hangingPunct="1">
              <a:spcBef>
                <a:spcPct val="20000"/>
              </a:spcBef>
              <a:spcAft>
                <a:spcPct val="0"/>
              </a:spcAft>
              <a:buChar char="–"/>
              <a:defRPr sz="2700">
                <a:solidFill>
                  <a:schemeClr val="tx1"/>
                </a:solidFill>
                <a:latin typeface="+mn-lt"/>
              </a:defRPr>
            </a:lvl2pPr>
            <a:lvl3pPr marL="1141413" indent="-227013" algn="l" rtl="0" eaLnBrk="1" fontAlgn="base" hangingPunct="1">
              <a:spcBef>
                <a:spcPct val="20000"/>
              </a:spcBef>
              <a:spcAft>
                <a:spcPct val="0"/>
              </a:spcAft>
              <a:buChar char="•"/>
              <a:defRPr sz="2200">
                <a:solidFill>
                  <a:schemeClr val="tx1"/>
                </a:solidFill>
                <a:latin typeface="+mn-lt"/>
              </a:defRPr>
            </a:lvl3pPr>
            <a:lvl4pPr marL="1601788" indent="-234950" algn="l" rtl="0" eaLnBrk="1" fontAlgn="base" hangingPunct="1">
              <a:spcBef>
                <a:spcPct val="20000"/>
              </a:spcBef>
              <a:spcAft>
                <a:spcPct val="0"/>
              </a:spcAft>
              <a:buChar char="–"/>
              <a:defRPr sz="2200">
                <a:solidFill>
                  <a:schemeClr val="tx1"/>
                </a:solidFill>
                <a:latin typeface="+mn-lt"/>
              </a:defRPr>
            </a:lvl4pPr>
            <a:lvl5pPr marL="2055813" indent="-227013" algn="l" rtl="0" eaLnBrk="1" fontAlgn="base" hangingPunct="1">
              <a:spcBef>
                <a:spcPct val="20000"/>
              </a:spcBef>
              <a:spcAft>
                <a:spcPct val="0"/>
              </a:spcAft>
              <a:buChar char="»"/>
              <a:defRPr sz="2200">
                <a:solidFill>
                  <a:schemeClr val="tx1"/>
                </a:solidFill>
                <a:latin typeface="+mn-lt"/>
              </a:defRPr>
            </a:lvl5pPr>
            <a:lvl6pPr marL="2513013" indent="-227013" algn="l" rtl="0" eaLnBrk="1" fontAlgn="base" hangingPunct="1">
              <a:spcBef>
                <a:spcPct val="20000"/>
              </a:spcBef>
              <a:spcAft>
                <a:spcPct val="0"/>
              </a:spcAft>
              <a:buChar char="»"/>
              <a:defRPr sz="2200">
                <a:solidFill>
                  <a:schemeClr val="tx1"/>
                </a:solidFill>
                <a:latin typeface="+mn-lt"/>
              </a:defRPr>
            </a:lvl6pPr>
            <a:lvl7pPr marL="2970213" indent="-227013" algn="l" rtl="0" eaLnBrk="1" fontAlgn="base" hangingPunct="1">
              <a:spcBef>
                <a:spcPct val="20000"/>
              </a:spcBef>
              <a:spcAft>
                <a:spcPct val="0"/>
              </a:spcAft>
              <a:buChar char="»"/>
              <a:defRPr sz="2200">
                <a:solidFill>
                  <a:schemeClr val="tx1"/>
                </a:solidFill>
                <a:latin typeface="+mn-lt"/>
              </a:defRPr>
            </a:lvl7pPr>
            <a:lvl8pPr marL="3427413" indent="-227013" algn="l" rtl="0" eaLnBrk="1" fontAlgn="base" hangingPunct="1">
              <a:spcBef>
                <a:spcPct val="20000"/>
              </a:spcBef>
              <a:spcAft>
                <a:spcPct val="0"/>
              </a:spcAft>
              <a:buChar char="»"/>
              <a:defRPr sz="2200">
                <a:solidFill>
                  <a:schemeClr val="tx1"/>
                </a:solidFill>
                <a:latin typeface="+mn-lt"/>
              </a:defRPr>
            </a:lvl8pPr>
            <a:lvl9pPr marL="3884613" indent="-227013" algn="l" rtl="0" eaLnBrk="1" fontAlgn="base" hangingPunct="1">
              <a:spcBef>
                <a:spcPct val="20000"/>
              </a:spcBef>
              <a:spcAft>
                <a:spcPct val="0"/>
              </a:spcAft>
              <a:buChar char="»"/>
              <a:defRPr sz="2200">
                <a:solidFill>
                  <a:schemeClr val="tx1"/>
                </a:solidFill>
                <a:latin typeface="+mn-lt"/>
              </a:defRPr>
            </a:lvl9pPr>
          </a:lstStyle>
          <a:p>
            <a:pPr lvl="0" algn="ctr">
              <a:spcBef>
                <a:spcPct val="0"/>
              </a:spcBef>
              <a:spcAft>
                <a:spcPct val="65000"/>
              </a:spcAft>
              <a:buNone/>
              <a:tabLst>
                <a:tab pos="1028700" algn="l"/>
              </a:tabLst>
            </a:pPr>
            <a:r>
              <a:rPr lang="tr-TR" sz="4500" b="1" dirty="0">
                <a:solidFill>
                  <a:srgbClr val="BBE0E3">
                    <a:lumMod val="25000"/>
                  </a:srgbClr>
                </a:solidFill>
                <a:latin typeface="Times New Roman"/>
              </a:rPr>
              <a:t>YÖNTEMLER</a:t>
            </a:r>
          </a:p>
          <a:p>
            <a:pPr marL="1044575" lvl="0" indent="-514350" algn="just" eaLnBrk="0" hangingPunct="0">
              <a:buSzPct val="100000"/>
              <a:buFont typeface="+mj-lt"/>
              <a:buAutoNum type="arabicPeriod"/>
              <a:tabLst>
                <a:tab pos="1028700" algn="l"/>
              </a:tabLst>
            </a:pPr>
            <a:r>
              <a:rPr lang="tr-TR" sz="2800" dirty="0" err="1">
                <a:solidFill>
                  <a:srgbClr val="000000"/>
                </a:solidFill>
                <a:latin typeface="Times New Roman"/>
              </a:rPr>
              <a:t>Twitterdan</a:t>
            </a:r>
            <a:r>
              <a:rPr lang="tr-TR" sz="2800" dirty="0">
                <a:solidFill>
                  <a:srgbClr val="000000"/>
                </a:solidFill>
                <a:latin typeface="Times New Roman"/>
              </a:rPr>
              <a:t> </a:t>
            </a:r>
            <a:r>
              <a:rPr lang="tr-TR" sz="2800" dirty="0" smtClean="0">
                <a:solidFill>
                  <a:srgbClr val="000000"/>
                </a:solidFill>
                <a:latin typeface="Times New Roman"/>
              </a:rPr>
              <a:t>Filtreleme ve Veri Çekme</a:t>
            </a:r>
            <a:endParaRPr lang="tr-TR" sz="2800" dirty="0">
              <a:solidFill>
                <a:srgbClr val="000000"/>
              </a:solidFill>
              <a:latin typeface="Times New Roman"/>
            </a:endParaRPr>
          </a:p>
          <a:p>
            <a:pPr marL="1044575" lvl="0" indent="-514350" algn="just" eaLnBrk="0" hangingPunct="0">
              <a:buSzPct val="100000"/>
              <a:buFont typeface="+mj-lt"/>
              <a:buAutoNum type="arabicPeriod"/>
              <a:tabLst>
                <a:tab pos="1028700" algn="l"/>
              </a:tabLst>
            </a:pPr>
            <a:r>
              <a:rPr lang="tr-TR" sz="2800" dirty="0">
                <a:solidFill>
                  <a:srgbClr val="000000"/>
                </a:solidFill>
                <a:latin typeface="Times New Roman"/>
              </a:rPr>
              <a:t>Ön İşlemden Geçirme (</a:t>
            </a:r>
            <a:r>
              <a:rPr lang="tr-TR" sz="2800" dirty="0" err="1">
                <a:solidFill>
                  <a:srgbClr val="000000"/>
                </a:solidFill>
                <a:latin typeface="Times New Roman"/>
              </a:rPr>
              <a:t>Preprocessing</a:t>
            </a:r>
            <a:r>
              <a:rPr lang="tr-TR" sz="2800" dirty="0">
                <a:solidFill>
                  <a:srgbClr val="000000"/>
                </a:solidFill>
                <a:latin typeface="Times New Roman"/>
              </a:rPr>
              <a:t>)</a:t>
            </a:r>
          </a:p>
          <a:p>
            <a:pPr marL="1044575" lvl="0" indent="-514350" algn="just" eaLnBrk="0" hangingPunct="0">
              <a:buSzPct val="100000"/>
              <a:buFont typeface="+mj-lt"/>
              <a:buAutoNum type="arabicPeriod"/>
              <a:tabLst>
                <a:tab pos="1028700" algn="l"/>
              </a:tabLst>
            </a:pPr>
            <a:r>
              <a:rPr lang="tr-TR" sz="2800" dirty="0">
                <a:solidFill>
                  <a:srgbClr val="000000"/>
                </a:solidFill>
                <a:latin typeface="Times New Roman"/>
              </a:rPr>
              <a:t>Vektör Uzay Modelinde Saklama</a:t>
            </a:r>
          </a:p>
          <a:p>
            <a:pPr marL="1044575" lvl="0" indent="-514350" algn="just" eaLnBrk="0" hangingPunct="0">
              <a:buSzPct val="100000"/>
              <a:buFont typeface="+mj-lt"/>
              <a:buAutoNum type="arabicPeriod"/>
              <a:tabLst>
                <a:tab pos="1028700" algn="l"/>
              </a:tabLst>
            </a:pPr>
            <a:r>
              <a:rPr lang="tr-TR" sz="2800" dirty="0">
                <a:solidFill>
                  <a:srgbClr val="000000"/>
                </a:solidFill>
                <a:latin typeface="Times New Roman"/>
              </a:rPr>
              <a:t>Özelleştirilmiş Harvard Sözlüğü</a:t>
            </a:r>
          </a:p>
          <a:p>
            <a:pPr marL="1044575" lvl="0" indent="-514350" algn="just" eaLnBrk="0" hangingPunct="0">
              <a:buSzPct val="100000"/>
              <a:buFont typeface="+mj-lt"/>
              <a:buAutoNum type="arabicPeriod"/>
              <a:tabLst>
                <a:tab pos="1028700" algn="l"/>
              </a:tabLst>
            </a:pPr>
            <a:r>
              <a:rPr lang="tr-TR" sz="2800" dirty="0">
                <a:solidFill>
                  <a:srgbClr val="000000"/>
                </a:solidFill>
                <a:latin typeface="Times New Roman"/>
              </a:rPr>
              <a:t>Algoritmaları Kullanarak </a:t>
            </a:r>
            <a:r>
              <a:rPr lang="tr-TR" sz="2800" dirty="0" err="1">
                <a:solidFill>
                  <a:srgbClr val="000000"/>
                </a:solidFill>
                <a:latin typeface="Times New Roman"/>
              </a:rPr>
              <a:t>Setiment</a:t>
            </a:r>
            <a:r>
              <a:rPr lang="tr-TR" sz="2800" dirty="0">
                <a:solidFill>
                  <a:srgbClr val="000000"/>
                </a:solidFill>
                <a:latin typeface="Times New Roman"/>
              </a:rPr>
              <a:t> Analizi</a:t>
            </a:r>
          </a:p>
          <a:p>
            <a:pPr marL="0" indent="0" algn="just">
              <a:lnSpc>
                <a:spcPct val="115000"/>
              </a:lnSpc>
              <a:spcBef>
                <a:spcPct val="0"/>
              </a:spcBef>
              <a:spcAft>
                <a:spcPct val="75000"/>
              </a:spcAft>
              <a:buFontTx/>
              <a:buNone/>
            </a:pPr>
            <a:endParaRPr lang="tr-TR" sz="2800" kern="0" dirty="0" smtClean="0">
              <a:latin typeface="+mj-lt"/>
            </a:endParaRPr>
          </a:p>
          <a:p>
            <a:pPr marL="0" indent="0" algn="just">
              <a:lnSpc>
                <a:spcPct val="115000"/>
              </a:lnSpc>
              <a:spcBef>
                <a:spcPct val="0"/>
              </a:spcBef>
              <a:spcAft>
                <a:spcPct val="75000"/>
              </a:spcAft>
              <a:buFontTx/>
              <a:buNone/>
            </a:pPr>
            <a:endParaRPr lang="tr-TR" sz="2800" kern="0" dirty="0" smtClean="0">
              <a:latin typeface="+mj-lt"/>
            </a:endParaRPr>
          </a:p>
          <a:p>
            <a:pPr marL="0" indent="0" algn="just">
              <a:lnSpc>
                <a:spcPct val="115000"/>
              </a:lnSpc>
              <a:spcBef>
                <a:spcPct val="0"/>
              </a:spcBef>
              <a:spcAft>
                <a:spcPct val="75000"/>
              </a:spcAft>
              <a:buFontTx/>
              <a:buNone/>
            </a:pPr>
            <a:endParaRPr lang="en-US" sz="2800" kern="0" dirty="0">
              <a:latin typeface="+mj-lt"/>
            </a:endParaRPr>
          </a:p>
        </p:txBody>
      </p:sp>
      <p:sp>
        <p:nvSpPr>
          <p:cNvPr id="30" name="Text Placeholder 22"/>
          <p:cNvSpPr txBox="1">
            <a:spLocks/>
          </p:cNvSpPr>
          <p:nvPr/>
        </p:nvSpPr>
        <p:spPr>
          <a:xfrm>
            <a:off x="15378063" y="4825997"/>
            <a:ext cx="33920161" cy="1533014"/>
          </a:xfrm>
          <a:prstGeom prst="rect">
            <a:avLst/>
          </a:prstGeom>
        </p:spPr>
        <p:txBody>
          <a:bodyPr/>
          <a:lstStyle>
            <a:lvl1pPr marL="339725" indent="-339725" algn="l" rtl="0" eaLnBrk="1" fontAlgn="base" hangingPunct="1">
              <a:spcBef>
                <a:spcPct val="20000"/>
              </a:spcBef>
              <a:spcAft>
                <a:spcPct val="0"/>
              </a:spcAft>
              <a:buChar char="•"/>
              <a:defRPr sz="3300">
                <a:solidFill>
                  <a:schemeClr val="tx1"/>
                </a:solidFill>
                <a:latin typeface="+mn-lt"/>
                <a:ea typeface="+mn-ea"/>
                <a:cs typeface="+mn-cs"/>
              </a:defRPr>
            </a:lvl1pPr>
            <a:lvl2pPr marL="739775" indent="-287338" algn="l" rtl="0" eaLnBrk="1" fontAlgn="base" hangingPunct="1">
              <a:spcBef>
                <a:spcPct val="20000"/>
              </a:spcBef>
              <a:spcAft>
                <a:spcPct val="0"/>
              </a:spcAft>
              <a:buChar char="–"/>
              <a:defRPr sz="2700">
                <a:solidFill>
                  <a:schemeClr val="tx1"/>
                </a:solidFill>
                <a:latin typeface="+mn-lt"/>
              </a:defRPr>
            </a:lvl2pPr>
            <a:lvl3pPr marL="1141413" indent="-227013" algn="l" rtl="0" eaLnBrk="1" fontAlgn="base" hangingPunct="1">
              <a:spcBef>
                <a:spcPct val="20000"/>
              </a:spcBef>
              <a:spcAft>
                <a:spcPct val="0"/>
              </a:spcAft>
              <a:buChar char="•"/>
              <a:defRPr sz="2200">
                <a:solidFill>
                  <a:schemeClr val="tx1"/>
                </a:solidFill>
                <a:latin typeface="+mn-lt"/>
              </a:defRPr>
            </a:lvl3pPr>
            <a:lvl4pPr marL="1601788" indent="-234950" algn="l" rtl="0" eaLnBrk="1" fontAlgn="base" hangingPunct="1">
              <a:spcBef>
                <a:spcPct val="20000"/>
              </a:spcBef>
              <a:spcAft>
                <a:spcPct val="0"/>
              </a:spcAft>
              <a:buChar char="–"/>
              <a:defRPr sz="2200">
                <a:solidFill>
                  <a:schemeClr val="tx1"/>
                </a:solidFill>
                <a:latin typeface="+mn-lt"/>
              </a:defRPr>
            </a:lvl4pPr>
            <a:lvl5pPr marL="2055813" indent="-227013" algn="l" rtl="0" eaLnBrk="1" fontAlgn="base" hangingPunct="1">
              <a:spcBef>
                <a:spcPct val="20000"/>
              </a:spcBef>
              <a:spcAft>
                <a:spcPct val="0"/>
              </a:spcAft>
              <a:buChar char="»"/>
              <a:defRPr sz="2200">
                <a:solidFill>
                  <a:schemeClr val="tx1"/>
                </a:solidFill>
                <a:latin typeface="+mn-lt"/>
              </a:defRPr>
            </a:lvl5pPr>
            <a:lvl6pPr marL="2513013" indent="-227013" algn="l" rtl="0" eaLnBrk="1" fontAlgn="base" hangingPunct="1">
              <a:spcBef>
                <a:spcPct val="20000"/>
              </a:spcBef>
              <a:spcAft>
                <a:spcPct val="0"/>
              </a:spcAft>
              <a:buChar char="»"/>
              <a:defRPr sz="2200">
                <a:solidFill>
                  <a:schemeClr val="tx1"/>
                </a:solidFill>
                <a:latin typeface="+mn-lt"/>
              </a:defRPr>
            </a:lvl6pPr>
            <a:lvl7pPr marL="2970213" indent="-227013" algn="l" rtl="0" eaLnBrk="1" fontAlgn="base" hangingPunct="1">
              <a:spcBef>
                <a:spcPct val="20000"/>
              </a:spcBef>
              <a:spcAft>
                <a:spcPct val="0"/>
              </a:spcAft>
              <a:buChar char="»"/>
              <a:defRPr sz="2200">
                <a:solidFill>
                  <a:schemeClr val="tx1"/>
                </a:solidFill>
                <a:latin typeface="+mn-lt"/>
              </a:defRPr>
            </a:lvl7pPr>
            <a:lvl8pPr marL="3427413" indent="-227013" algn="l" rtl="0" eaLnBrk="1" fontAlgn="base" hangingPunct="1">
              <a:spcBef>
                <a:spcPct val="20000"/>
              </a:spcBef>
              <a:spcAft>
                <a:spcPct val="0"/>
              </a:spcAft>
              <a:buChar char="»"/>
              <a:defRPr sz="2200">
                <a:solidFill>
                  <a:schemeClr val="tx1"/>
                </a:solidFill>
                <a:latin typeface="+mn-lt"/>
              </a:defRPr>
            </a:lvl8pPr>
            <a:lvl9pPr marL="3884613" indent="-227013" algn="l" rtl="0" eaLnBrk="1" fontAlgn="base" hangingPunct="1">
              <a:spcBef>
                <a:spcPct val="20000"/>
              </a:spcBef>
              <a:spcAft>
                <a:spcPct val="0"/>
              </a:spcAft>
              <a:buChar char="»"/>
              <a:defRPr sz="2200">
                <a:solidFill>
                  <a:schemeClr val="tx1"/>
                </a:solidFill>
                <a:latin typeface="+mn-lt"/>
              </a:defRPr>
            </a:lvl9pPr>
          </a:lstStyle>
          <a:p>
            <a:pPr marL="0" indent="0" algn="ctr">
              <a:buNone/>
            </a:pPr>
            <a:r>
              <a:rPr lang="tr-TR" kern="0" dirty="0"/>
              <a:t>Celal Bayar Üniversitesi Teknoloji Fakültesi </a:t>
            </a:r>
            <a:r>
              <a:rPr lang="tr-TR" kern="0" dirty="0" smtClean="0"/>
              <a:t> Yazılım </a:t>
            </a:r>
            <a:r>
              <a:rPr lang="tr-TR" kern="0" dirty="0"/>
              <a:t>Mühendisliği Bölümü</a:t>
            </a:r>
          </a:p>
          <a:p>
            <a:pPr marL="0" indent="0" algn="ctr">
              <a:buNone/>
            </a:pPr>
            <a:r>
              <a:rPr lang="tr-TR" kern="0" dirty="0"/>
              <a:t>Hasan </a:t>
            </a:r>
            <a:r>
              <a:rPr lang="tr-TR" kern="0" dirty="0" smtClean="0"/>
              <a:t>AKYOL, Muhammet KAYA</a:t>
            </a:r>
            <a:endParaRPr lang="tr-TR" kern="0" dirty="0"/>
          </a:p>
          <a:p>
            <a:pPr marL="0" indent="0" algn="ctr">
              <a:buNone/>
            </a:pPr>
            <a:r>
              <a:rPr lang="tr-TR" kern="0" dirty="0"/>
              <a:t>Danışman: Yrd. Doç. Dr. Deniz KILINÇ</a:t>
            </a:r>
          </a:p>
        </p:txBody>
      </p:sp>
      <mc:AlternateContent xmlns:mc="http://schemas.openxmlformats.org/markup-compatibility/2006">
        <mc:Choice xmlns:a14="http://schemas.microsoft.com/office/drawing/2010/main" Requires="a14">
          <p:sp>
            <p:nvSpPr>
              <p:cNvPr id="7" name="Metin kutusu 6"/>
              <p:cNvSpPr txBox="1"/>
              <p:nvPr/>
            </p:nvSpPr>
            <p:spPr>
              <a:xfrm>
                <a:off x="31713886" y="17392377"/>
                <a:ext cx="4894403" cy="1327671"/>
              </a:xfrm>
              <a:prstGeom prst="rect">
                <a:avLst/>
              </a:prstGeom>
              <a:noFill/>
            </p:spPr>
            <p:txBody>
              <a:bodyPr wrap="square" rtlCol="0">
                <a:spAutoFit/>
              </a:bodyPr>
              <a:lstStyle/>
              <a:p>
                <a:pPr marL="1447800" lvl="2" indent="0">
                  <a:buClr>
                    <a:srgbClr val="C00000"/>
                  </a:buClr>
                  <a:buNone/>
                </a:pPr>
                <a:r>
                  <a:rPr lang="tr-TR" sz="2000" dirty="0" smtClean="0"/>
                  <a:t>m </a:t>
                </a:r>
                <a:r>
                  <a:rPr lang="tr-TR" sz="2000" dirty="0"/>
                  <a:t>eşleşen harflerin değeri</a:t>
                </a:r>
              </a:p>
              <a:p>
                <a:pPr marL="1447800" lvl="2" indent="0">
                  <a:buClr>
                    <a:srgbClr val="C00000"/>
                  </a:buClr>
                  <a:buNone/>
                </a:pPr>
                <a:r>
                  <a:rPr lang="tr-TR" sz="2000" dirty="0"/>
                  <a:t>m=</a:t>
                </a:r>
                <a14:m>
                  <m:oMath xmlns:m="http://schemas.openxmlformats.org/officeDocument/2006/math">
                    <m:d>
                      <m:dPr>
                        <m:begChr m:val="⌊"/>
                        <m:endChr m:val="⌋"/>
                        <m:ctrlPr>
                          <a:rPr lang="tr-TR" sz="2000" i="1">
                            <a:latin typeface="Cambria Math" panose="02040503050406030204" pitchFamily="18" charset="0"/>
                          </a:rPr>
                        </m:ctrlPr>
                      </m:dPr>
                      <m:e>
                        <m:f>
                          <m:fPr>
                            <m:ctrlPr>
                              <a:rPr lang="tr-TR" sz="2000" i="1">
                                <a:latin typeface="Cambria Math" panose="02040503050406030204" pitchFamily="18" charset="0"/>
                              </a:rPr>
                            </m:ctrlPr>
                          </m:fPr>
                          <m:num>
                            <m:r>
                              <a:rPr lang="tr-TR" sz="2000" i="1">
                                <a:latin typeface="Cambria Math" panose="02040503050406030204" pitchFamily="18" charset="0"/>
                              </a:rPr>
                              <m:t>𝑚𝑎𝑥</m:t>
                            </m:r>
                            <m:d>
                              <m:dPr>
                                <m:ctrlPr>
                                  <a:rPr lang="tr-TR" sz="2000" i="1">
                                    <a:latin typeface="Cambria Math" panose="02040503050406030204" pitchFamily="18" charset="0"/>
                                  </a:rPr>
                                </m:ctrlPr>
                              </m:dPr>
                              <m:e>
                                <m:d>
                                  <m:dPr>
                                    <m:begChr m:val="|"/>
                                    <m:endChr m:val="|"/>
                                    <m:ctrlPr>
                                      <a:rPr lang="tr-TR" sz="2000" i="1">
                                        <a:latin typeface="Cambria Math" panose="02040503050406030204" pitchFamily="18" charset="0"/>
                                      </a:rPr>
                                    </m:ctrlPr>
                                  </m:dPr>
                                  <m:e>
                                    <m:sSub>
                                      <m:sSubPr>
                                        <m:ctrlPr>
                                          <a:rPr lang="tr-TR" sz="2000" i="1">
                                            <a:latin typeface="Cambria Math" panose="02040503050406030204" pitchFamily="18" charset="0"/>
                                          </a:rPr>
                                        </m:ctrlPr>
                                      </m:sSubPr>
                                      <m:e>
                                        <m:r>
                                          <a:rPr lang="tr-TR" sz="2000" i="1">
                                            <a:latin typeface="Cambria Math" panose="02040503050406030204" pitchFamily="18" charset="0"/>
                                          </a:rPr>
                                          <m:t>𝑠</m:t>
                                        </m:r>
                                      </m:e>
                                      <m:sub>
                                        <m:r>
                                          <a:rPr lang="tr-TR" sz="2000" i="1">
                                            <a:latin typeface="Cambria Math" panose="02040503050406030204" pitchFamily="18" charset="0"/>
                                          </a:rPr>
                                          <m:t>1</m:t>
                                        </m:r>
                                      </m:sub>
                                    </m:sSub>
                                  </m:e>
                                </m:d>
                                <m:r>
                                  <a:rPr lang="tr-TR" sz="2000" i="1">
                                    <a:latin typeface="Cambria Math" panose="02040503050406030204" pitchFamily="18" charset="0"/>
                                  </a:rPr>
                                  <m:t>,</m:t>
                                </m:r>
                                <m:d>
                                  <m:dPr>
                                    <m:begChr m:val="|"/>
                                    <m:endChr m:val="|"/>
                                    <m:ctrlPr>
                                      <a:rPr lang="tr-TR" sz="2000" i="1">
                                        <a:latin typeface="Cambria Math" panose="02040503050406030204" pitchFamily="18" charset="0"/>
                                      </a:rPr>
                                    </m:ctrlPr>
                                  </m:dPr>
                                  <m:e>
                                    <m:sSub>
                                      <m:sSubPr>
                                        <m:ctrlPr>
                                          <a:rPr lang="tr-TR" sz="2000" i="1">
                                            <a:latin typeface="Cambria Math" panose="02040503050406030204" pitchFamily="18" charset="0"/>
                                          </a:rPr>
                                        </m:ctrlPr>
                                      </m:sSubPr>
                                      <m:e>
                                        <m:r>
                                          <a:rPr lang="tr-TR" sz="2000" i="1">
                                            <a:latin typeface="Cambria Math" panose="02040503050406030204" pitchFamily="18" charset="0"/>
                                          </a:rPr>
                                          <m:t>𝑠</m:t>
                                        </m:r>
                                      </m:e>
                                      <m:sub>
                                        <m:r>
                                          <a:rPr lang="tr-TR" sz="2000" i="1">
                                            <a:latin typeface="Cambria Math" panose="02040503050406030204" pitchFamily="18" charset="0"/>
                                          </a:rPr>
                                          <m:t>2</m:t>
                                        </m:r>
                                      </m:sub>
                                    </m:sSub>
                                  </m:e>
                                </m:d>
                              </m:e>
                            </m:d>
                          </m:num>
                          <m:den>
                            <m:r>
                              <a:rPr lang="tr-TR" sz="2000" i="1">
                                <a:latin typeface="Cambria Math" panose="02040503050406030204" pitchFamily="18" charset="0"/>
                              </a:rPr>
                              <m:t>2</m:t>
                            </m:r>
                          </m:den>
                        </m:f>
                      </m:e>
                    </m:d>
                  </m:oMath>
                </a14:m>
                <a:r>
                  <a:rPr lang="tr-TR" sz="2000" dirty="0">
                    <a:cs typeface="Times New Roman" pitchFamily="18" charset="0"/>
                  </a:rPr>
                  <a:t>-1</a:t>
                </a:r>
                <a:endParaRPr lang="tr-TR" sz="2000" dirty="0"/>
              </a:p>
              <a:p>
                <a:pPr marL="1447800" lvl="2" indent="0">
                  <a:buClr>
                    <a:srgbClr val="C00000"/>
                  </a:buClr>
                  <a:buNone/>
                </a:pPr>
                <a:r>
                  <a:rPr lang="tr-TR" sz="2000" dirty="0"/>
                  <a:t>t </a:t>
                </a:r>
                <a:r>
                  <a:rPr lang="tr-TR" sz="2000" dirty="0" err="1"/>
                  <a:t>transpozisyon</a:t>
                </a:r>
                <a:endParaRPr lang="tr-TR" sz="2000" dirty="0"/>
              </a:p>
            </p:txBody>
          </p:sp>
        </mc:Choice>
        <mc:Fallback>
          <p:sp>
            <p:nvSpPr>
              <p:cNvPr id="7" name="Metin kutusu 6"/>
              <p:cNvSpPr txBox="1">
                <a:spLocks noRot="1" noChangeAspect="1" noMove="1" noResize="1" noEditPoints="1" noAdjustHandles="1" noChangeArrowheads="1" noChangeShapeType="1" noTextEdit="1"/>
              </p:cNvSpPr>
              <p:nvPr/>
            </p:nvSpPr>
            <p:spPr>
              <a:xfrm>
                <a:off x="31713886" y="17392377"/>
                <a:ext cx="4894403" cy="1327671"/>
              </a:xfrm>
              <a:prstGeom prst="rect">
                <a:avLst/>
              </a:prstGeom>
              <a:blipFill rotWithShape="0">
                <a:blip r:embed="rId8"/>
                <a:stretch>
                  <a:fillRect t="-2294" b="-7339"/>
                </a:stretch>
              </a:blipFill>
            </p:spPr>
            <p:txBody>
              <a:bodyPr/>
              <a:lstStyle/>
              <a:p>
                <a:r>
                  <a:rPr lang="tr-TR">
                    <a:noFill/>
                  </a:rPr>
                  <a:t> </a:t>
                </a:r>
              </a:p>
            </p:txBody>
          </p:sp>
        </mc:Fallback>
      </mc:AlternateContent>
      <p:sp>
        <p:nvSpPr>
          <p:cNvPr id="8" name="Metin kutusu 7"/>
          <p:cNvSpPr txBox="1"/>
          <p:nvPr/>
        </p:nvSpPr>
        <p:spPr>
          <a:xfrm>
            <a:off x="27864990" y="31109386"/>
            <a:ext cx="9653034" cy="2985946"/>
          </a:xfrm>
          <a:prstGeom prst="rect">
            <a:avLst/>
          </a:prstGeom>
          <a:noFill/>
        </p:spPr>
        <p:txBody>
          <a:bodyPr wrap="square" rtlCol="0">
            <a:spAutoFit/>
          </a:bodyPr>
          <a:lstStyle/>
          <a:p>
            <a:pPr lvl="1">
              <a:buNone/>
            </a:pPr>
            <a:endParaRPr lang="tr-TR" sz="2800" dirty="0" smtClean="0"/>
          </a:p>
          <a:p>
            <a:pPr marL="114300" algn="just">
              <a:spcBef>
                <a:spcPts val="50"/>
              </a:spcBef>
              <a:spcAft>
                <a:spcPts val="0"/>
              </a:spcAft>
              <a:buClr>
                <a:srgbClr val="C00000"/>
              </a:buClr>
              <a:buSzPct val="100000"/>
              <a:buNone/>
            </a:pPr>
            <a:r>
              <a:rPr lang="tr-TR" sz="3600" b="1" kern="0" dirty="0">
                <a:solidFill>
                  <a:schemeClr val="accent1">
                    <a:lumMod val="25000"/>
                  </a:schemeClr>
                </a:solidFill>
                <a:latin typeface="+mj-lt"/>
              </a:rPr>
              <a:t>Neden Altay </a:t>
            </a:r>
            <a:r>
              <a:rPr lang="tr-TR" sz="3600" b="1" kern="0" dirty="0" smtClean="0">
                <a:solidFill>
                  <a:schemeClr val="accent1">
                    <a:lumMod val="25000"/>
                  </a:schemeClr>
                </a:solidFill>
                <a:latin typeface="+mj-lt"/>
              </a:rPr>
              <a:t>Algoritmasını </a:t>
            </a:r>
            <a:r>
              <a:rPr lang="tr-TR" sz="3600" b="1" kern="0" dirty="0">
                <a:solidFill>
                  <a:schemeClr val="accent1">
                    <a:lumMod val="25000"/>
                  </a:schemeClr>
                </a:solidFill>
                <a:latin typeface="+mj-lt"/>
              </a:rPr>
              <a:t>Kullandık? </a:t>
            </a:r>
          </a:p>
          <a:p>
            <a:pPr marL="514350" indent="-514350">
              <a:buFont typeface="+mj-lt"/>
              <a:buAutoNum type="arabicPeriod"/>
            </a:pPr>
            <a:r>
              <a:rPr lang="tr-TR" sz="2800" dirty="0" smtClean="0"/>
              <a:t>Türkçe için benzerlik algoritmalarının düzgün çalışamaması</a:t>
            </a:r>
            <a:r>
              <a:rPr lang="tr-TR" sz="2800" dirty="0"/>
              <a:t> </a:t>
            </a:r>
            <a:r>
              <a:rPr lang="tr-TR" sz="2800" dirty="0" smtClean="0"/>
              <a:t> Örnek olarak diğer benzerlik algoritmalarının «</a:t>
            </a:r>
            <a:r>
              <a:rPr lang="tr-TR" sz="2800" dirty="0" smtClean="0">
                <a:solidFill>
                  <a:srgbClr val="FF0000"/>
                </a:solidFill>
              </a:rPr>
              <a:t>ekmek</a:t>
            </a:r>
            <a:r>
              <a:rPr lang="tr-TR" sz="2800" dirty="0"/>
              <a:t>» kelimesini «</a:t>
            </a:r>
            <a:r>
              <a:rPr lang="tr-TR" sz="2800" dirty="0">
                <a:solidFill>
                  <a:srgbClr val="FF0000"/>
                </a:solidFill>
              </a:rPr>
              <a:t>çekmek</a:t>
            </a:r>
            <a:r>
              <a:rPr lang="tr-TR" sz="2800" dirty="0"/>
              <a:t>» kelimesine </a:t>
            </a:r>
            <a:r>
              <a:rPr lang="tr-TR" sz="2800" dirty="0" smtClean="0"/>
              <a:t>benzeştirmesi</a:t>
            </a:r>
            <a:endParaRPr lang="tr-TR" sz="2800" dirty="0"/>
          </a:p>
          <a:p>
            <a:pPr marL="514350" indent="-514350">
              <a:buFont typeface="+mj-lt"/>
              <a:buAutoNum type="arabicPeriod"/>
            </a:pPr>
            <a:r>
              <a:rPr lang="tr-TR" sz="2800" dirty="0" smtClean="0"/>
              <a:t>Kök benzerliğine odaklanarak oluşturulmuş olması</a:t>
            </a:r>
          </a:p>
        </p:txBody>
      </p:sp>
      <p:graphicFrame>
        <p:nvGraphicFramePr>
          <p:cNvPr id="2" name="Tablo 1"/>
          <p:cNvGraphicFramePr>
            <a:graphicFrameLocks noGrp="1"/>
          </p:cNvGraphicFramePr>
          <p:nvPr>
            <p:extLst>
              <p:ext uri="{D42A27DB-BD31-4B8C-83A1-F6EECF244321}">
                <p14:modId xmlns:p14="http://schemas.microsoft.com/office/powerpoint/2010/main" val="301634535"/>
              </p:ext>
            </p:extLst>
          </p:nvPr>
        </p:nvGraphicFramePr>
        <p:xfrm>
          <a:off x="39890952" y="14183544"/>
          <a:ext cx="8394768" cy="1584960"/>
        </p:xfrm>
        <a:graphic>
          <a:graphicData uri="http://schemas.openxmlformats.org/drawingml/2006/table">
            <a:tbl>
              <a:tblPr firstRow="1" bandRow="1">
                <a:tableStyleId>{5C22544A-7EE6-4342-B048-85BDC9FD1C3A}</a:tableStyleId>
              </a:tblPr>
              <a:tblGrid>
                <a:gridCol w="2098692"/>
                <a:gridCol w="2098692"/>
                <a:gridCol w="2098692"/>
                <a:gridCol w="2098692"/>
              </a:tblGrid>
              <a:tr h="392481">
                <a:tc>
                  <a:txBody>
                    <a:bodyPr/>
                    <a:lstStyle/>
                    <a:p>
                      <a:r>
                        <a:rPr lang="tr-TR" sz="2000" smtClean="0">
                          <a:solidFill>
                            <a:srgbClr val="004442"/>
                          </a:solidFill>
                        </a:rPr>
                        <a:t>VeriSeti</a:t>
                      </a:r>
                      <a:endParaRPr lang="tr-TR" sz="2000" dirty="0">
                        <a:solidFill>
                          <a:srgbClr val="004442"/>
                        </a:solidFill>
                      </a:endParaRPr>
                    </a:p>
                  </a:txBody>
                  <a:tcPr/>
                </a:tc>
                <a:tc>
                  <a:txBody>
                    <a:bodyPr/>
                    <a:lstStyle/>
                    <a:p>
                      <a:pPr algn="ctr"/>
                      <a:r>
                        <a:rPr lang="tr-TR" sz="2000" dirty="0" smtClean="0">
                          <a:solidFill>
                            <a:srgbClr val="004442"/>
                          </a:solidFill>
                        </a:rPr>
                        <a:t>Toplam </a:t>
                      </a:r>
                      <a:r>
                        <a:rPr lang="tr-TR" sz="2000" dirty="0" err="1" smtClean="0">
                          <a:solidFill>
                            <a:srgbClr val="004442"/>
                          </a:solidFill>
                        </a:rPr>
                        <a:t>Tweet</a:t>
                      </a:r>
                      <a:endParaRPr lang="tr-TR" sz="2000" dirty="0" smtClean="0">
                        <a:solidFill>
                          <a:srgbClr val="004442"/>
                        </a:solidFill>
                      </a:endParaRPr>
                    </a:p>
                  </a:txBody>
                  <a:tcPr/>
                </a:tc>
                <a:tc>
                  <a:txBody>
                    <a:bodyPr/>
                    <a:lstStyle/>
                    <a:p>
                      <a:pPr algn="ctr"/>
                      <a:r>
                        <a:rPr lang="tr-TR" sz="2000" dirty="0" smtClean="0">
                          <a:solidFill>
                            <a:srgbClr val="004442"/>
                          </a:solidFill>
                        </a:rPr>
                        <a:t>Olumlu</a:t>
                      </a:r>
                      <a:endParaRPr lang="tr-TR" sz="2000" dirty="0">
                        <a:solidFill>
                          <a:srgbClr val="004442"/>
                        </a:solidFill>
                      </a:endParaRPr>
                    </a:p>
                  </a:txBody>
                  <a:tcPr/>
                </a:tc>
                <a:tc>
                  <a:txBody>
                    <a:bodyPr/>
                    <a:lstStyle/>
                    <a:p>
                      <a:pPr algn="ctr"/>
                      <a:r>
                        <a:rPr lang="tr-TR" sz="2000" dirty="0" smtClean="0">
                          <a:solidFill>
                            <a:srgbClr val="004442"/>
                          </a:solidFill>
                        </a:rPr>
                        <a:t>Olumsuz</a:t>
                      </a:r>
                      <a:endParaRPr lang="tr-TR" sz="2000" dirty="0">
                        <a:solidFill>
                          <a:srgbClr val="004442"/>
                        </a:solidFill>
                      </a:endParaRPr>
                    </a:p>
                  </a:txBody>
                  <a:tcPr/>
                </a:tc>
              </a:tr>
              <a:tr h="343819">
                <a:tc>
                  <a:txBody>
                    <a:bodyPr/>
                    <a:lstStyle/>
                    <a:p>
                      <a:r>
                        <a:rPr lang="tr-TR" sz="2000" b="1" dirty="0" err="1" smtClean="0">
                          <a:cs typeface="Times New Roman" pitchFamily="18" charset="0"/>
                        </a:rPr>
                        <a:t>ttnetdestek</a:t>
                      </a:r>
                      <a:endParaRPr lang="tr-TR" sz="2000" dirty="0"/>
                    </a:p>
                  </a:txBody>
                  <a:tcPr/>
                </a:tc>
                <a:tc>
                  <a:txBody>
                    <a:bodyPr/>
                    <a:lstStyle/>
                    <a:p>
                      <a:pPr algn="ctr"/>
                      <a:r>
                        <a:rPr lang="tr-TR" sz="2000" dirty="0" smtClean="0">
                          <a:solidFill>
                            <a:srgbClr val="FF0000"/>
                          </a:solidFill>
                          <a:cs typeface="Times New Roman" pitchFamily="18" charset="0"/>
                        </a:rPr>
                        <a:t>2030</a:t>
                      </a:r>
                      <a:r>
                        <a:rPr lang="tr-TR" sz="2000" dirty="0" smtClean="0">
                          <a:cs typeface="Times New Roman" pitchFamily="18" charset="0"/>
                        </a:rPr>
                        <a:t> </a:t>
                      </a:r>
                      <a:endParaRPr lang="tr-TR" sz="2000" dirty="0"/>
                    </a:p>
                  </a:txBody>
                  <a:tcPr/>
                </a:tc>
                <a:tc>
                  <a:txBody>
                    <a:bodyPr/>
                    <a:lstStyle/>
                    <a:p>
                      <a:pPr algn="ctr"/>
                      <a:r>
                        <a:rPr lang="tr-TR" sz="2000" dirty="0" smtClean="0">
                          <a:solidFill>
                            <a:srgbClr val="FF0000"/>
                          </a:solidFill>
                          <a:cs typeface="Times New Roman" pitchFamily="18" charset="0"/>
                        </a:rPr>
                        <a:t>108</a:t>
                      </a:r>
                      <a:r>
                        <a:rPr lang="tr-TR" sz="2000" dirty="0" smtClean="0">
                          <a:cs typeface="Times New Roman" pitchFamily="18" charset="0"/>
                        </a:rPr>
                        <a:t> </a:t>
                      </a:r>
                      <a:endParaRPr lang="tr-TR" sz="2000" dirty="0"/>
                    </a:p>
                  </a:txBody>
                  <a:tcPr/>
                </a:tc>
                <a:tc>
                  <a:txBody>
                    <a:bodyPr/>
                    <a:lstStyle/>
                    <a:p>
                      <a:pPr algn="ctr"/>
                      <a:r>
                        <a:rPr lang="tr-TR" sz="2000" dirty="0" smtClean="0">
                          <a:solidFill>
                            <a:srgbClr val="FF0000"/>
                          </a:solidFill>
                          <a:cs typeface="Times New Roman" pitchFamily="18" charset="0"/>
                        </a:rPr>
                        <a:t>712</a:t>
                      </a:r>
                      <a:r>
                        <a:rPr lang="nl-NL" sz="2000" dirty="0" smtClean="0">
                          <a:solidFill>
                            <a:srgbClr val="FF0000"/>
                          </a:solidFill>
                          <a:cs typeface="Times New Roman" pitchFamily="18" charset="0"/>
                        </a:rPr>
                        <a:t> </a:t>
                      </a:r>
                      <a:endParaRPr lang="tr-TR" sz="2000" dirty="0"/>
                    </a:p>
                  </a:txBody>
                  <a:tcPr/>
                </a:tc>
              </a:tr>
              <a:tr h="343819">
                <a:tc>
                  <a:txBody>
                    <a:bodyPr/>
                    <a:lstStyle/>
                    <a:p>
                      <a:r>
                        <a:rPr lang="tr-TR" sz="2000" b="1" dirty="0" err="1" smtClean="0">
                          <a:cs typeface="Times New Roman" pitchFamily="18" charset="0"/>
                        </a:rPr>
                        <a:t>pegasus</a:t>
                      </a:r>
                      <a:endParaRPr lang="tr-TR" sz="2000" dirty="0"/>
                    </a:p>
                  </a:txBody>
                  <a:tcPr/>
                </a:tc>
                <a:tc>
                  <a:txBody>
                    <a:bodyPr/>
                    <a:lstStyle/>
                    <a:p>
                      <a:pPr algn="ctr"/>
                      <a:r>
                        <a:rPr lang="tr-TR" sz="2000" dirty="0" smtClean="0">
                          <a:solidFill>
                            <a:srgbClr val="FF0000"/>
                          </a:solidFill>
                          <a:cs typeface="Times New Roman" pitchFamily="18" charset="0"/>
                        </a:rPr>
                        <a:t>2060</a:t>
                      </a:r>
                      <a:r>
                        <a:rPr lang="tr-TR" sz="2000" dirty="0" smtClean="0">
                          <a:cs typeface="Times New Roman" pitchFamily="18" charset="0"/>
                        </a:rPr>
                        <a:t> </a:t>
                      </a:r>
                      <a:endParaRPr lang="tr-TR" sz="2000" dirty="0"/>
                    </a:p>
                  </a:txBody>
                  <a:tcPr/>
                </a:tc>
                <a:tc>
                  <a:txBody>
                    <a:bodyPr/>
                    <a:lstStyle/>
                    <a:p>
                      <a:pPr algn="ctr"/>
                      <a:r>
                        <a:rPr lang="tr-TR" sz="2000" dirty="0" smtClean="0">
                          <a:solidFill>
                            <a:srgbClr val="FF0000"/>
                          </a:solidFill>
                          <a:cs typeface="Times New Roman" pitchFamily="18" charset="0"/>
                        </a:rPr>
                        <a:t>420</a:t>
                      </a:r>
                      <a:r>
                        <a:rPr lang="tr-TR" sz="2000" dirty="0" smtClean="0">
                          <a:cs typeface="Times New Roman" pitchFamily="18" charset="0"/>
                        </a:rPr>
                        <a:t> </a:t>
                      </a:r>
                      <a:endParaRPr lang="tr-TR" sz="2000" dirty="0"/>
                    </a:p>
                  </a:txBody>
                  <a:tcPr/>
                </a:tc>
                <a:tc>
                  <a:txBody>
                    <a:bodyPr/>
                    <a:lstStyle/>
                    <a:p>
                      <a:pPr algn="ctr"/>
                      <a:r>
                        <a:rPr lang="tr-TR" sz="2000" dirty="0" smtClean="0">
                          <a:solidFill>
                            <a:srgbClr val="FF0000"/>
                          </a:solidFill>
                          <a:cs typeface="Times New Roman" pitchFamily="18" charset="0"/>
                        </a:rPr>
                        <a:t>1020</a:t>
                      </a:r>
                      <a:r>
                        <a:rPr lang="nl-NL" sz="2000" dirty="0" smtClean="0">
                          <a:solidFill>
                            <a:srgbClr val="FF0000"/>
                          </a:solidFill>
                          <a:cs typeface="Times New Roman" pitchFamily="18" charset="0"/>
                        </a:rPr>
                        <a:t> </a:t>
                      </a:r>
                      <a:endParaRPr lang="tr-TR" sz="2000" dirty="0"/>
                    </a:p>
                  </a:txBody>
                  <a:tcPr/>
                </a:tc>
              </a:tr>
              <a:tr h="343819">
                <a:tc>
                  <a:txBody>
                    <a:bodyPr/>
                    <a:lstStyle/>
                    <a:p>
                      <a:r>
                        <a:rPr lang="tr-TR" sz="2000" b="1" dirty="0" err="1" smtClean="0">
                          <a:cs typeface="Times New Roman" pitchFamily="18" charset="0"/>
                        </a:rPr>
                        <a:t>aveadestek</a:t>
                      </a:r>
                      <a:endParaRPr lang="tr-TR" sz="2000" dirty="0"/>
                    </a:p>
                  </a:txBody>
                  <a:tcPr/>
                </a:tc>
                <a:tc>
                  <a:txBody>
                    <a:bodyPr/>
                    <a:lstStyle/>
                    <a:p>
                      <a:pPr algn="ctr"/>
                      <a:r>
                        <a:rPr lang="tr-TR" sz="2000" dirty="0" smtClean="0">
                          <a:solidFill>
                            <a:srgbClr val="FF0000"/>
                          </a:solidFill>
                          <a:cs typeface="Times New Roman" pitchFamily="18" charset="0"/>
                        </a:rPr>
                        <a:t>1940</a:t>
                      </a:r>
                      <a:r>
                        <a:rPr lang="tr-TR" sz="2000" dirty="0" smtClean="0">
                          <a:cs typeface="Times New Roman" pitchFamily="18" charset="0"/>
                        </a:rPr>
                        <a:t> </a:t>
                      </a:r>
                      <a:endParaRPr lang="tr-TR" sz="2000" dirty="0"/>
                    </a:p>
                  </a:txBody>
                  <a:tcPr/>
                </a:tc>
                <a:tc>
                  <a:txBody>
                    <a:bodyPr/>
                    <a:lstStyle/>
                    <a:p>
                      <a:pPr algn="ctr"/>
                      <a:r>
                        <a:rPr lang="tr-TR" sz="2000" dirty="0" smtClean="0">
                          <a:solidFill>
                            <a:srgbClr val="FF0000"/>
                          </a:solidFill>
                          <a:cs typeface="Times New Roman" pitchFamily="18" charset="0"/>
                        </a:rPr>
                        <a:t>600</a:t>
                      </a:r>
                      <a:r>
                        <a:rPr lang="tr-TR" sz="2000" dirty="0" smtClean="0">
                          <a:cs typeface="Times New Roman" pitchFamily="18" charset="0"/>
                        </a:rPr>
                        <a:t> </a:t>
                      </a:r>
                      <a:endParaRPr lang="tr-TR" sz="2000" dirty="0"/>
                    </a:p>
                  </a:txBody>
                  <a:tcPr/>
                </a:tc>
                <a:tc>
                  <a:txBody>
                    <a:bodyPr/>
                    <a:lstStyle/>
                    <a:p>
                      <a:pPr algn="ctr"/>
                      <a:r>
                        <a:rPr lang="tr-TR" sz="2000" dirty="0" smtClean="0">
                          <a:solidFill>
                            <a:srgbClr val="FF0000"/>
                          </a:solidFill>
                          <a:cs typeface="Times New Roman" pitchFamily="18" charset="0"/>
                        </a:rPr>
                        <a:t>549</a:t>
                      </a:r>
                      <a:r>
                        <a:rPr lang="tr-TR" sz="2000" dirty="0" smtClean="0">
                          <a:cs typeface="Times New Roman" pitchFamily="18" charset="0"/>
                        </a:rPr>
                        <a:t> </a:t>
                      </a:r>
                      <a:endParaRPr lang="tr-TR" sz="2000" dirty="0"/>
                    </a:p>
                  </a:txBody>
                  <a:tcPr/>
                </a:tc>
              </a:tr>
            </a:tbl>
          </a:graphicData>
        </a:graphic>
      </p:graphicFrame>
      <p:graphicFrame>
        <p:nvGraphicFramePr>
          <p:cNvPr id="37" name="Grafik 1"/>
          <p:cNvGraphicFramePr>
            <a:graphicFrameLocks/>
          </p:cNvGraphicFramePr>
          <p:nvPr>
            <p:extLst>
              <p:ext uri="{D42A27DB-BD31-4B8C-83A1-F6EECF244321}">
                <p14:modId xmlns:p14="http://schemas.microsoft.com/office/powerpoint/2010/main" val="3538731703"/>
              </p:ext>
            </p:extLst>
          </p:nvPr>
        </p:nvGraphicFramePr>
        <p:xfrm>
          <a:off x="40003582" y="20525710"/>
          <a:ext cx="9294642" cy="5467146"/>
        </p:xfrm>
        <a:graphic>
          <a:graphicData uri="http://schemas.openxmlformats.org/drawingml/2006/chart">
            <c:chart xmlns:c="http://schemas.openxmlformats.org/drawingml/2006/chart" xmlns:r="http://schemas.openxmlformats.org/officeDocument/2006/relationships" r:id="rId9"/>
          </a:graphicData>
        </a:graphic>
      </p:graphicFrame>
      <mc:AlternateContent xmlns:mc="http://schemas.openxmlformats.org/markup-compatibility/2006" xmlns:a14="http://schemas.microsoft.com/office/drawing/2010/main">
        <mc:Choice Requires="a14">
          <p:sp>
            <p:nvSpPr>
              <p:cNvPr id="3" name="TextBox 2"/>
              <p:cNvSpPr txBox="1"/>
              <p:nvPr/>
            </p:nvSpPr>
            <p:spPr>
              <a:xfrm>
                <a:off x="32979812" y="23685801"/>
                <a:ext cx="3014671" cy="1514967"/>
              </a:xfrm>
              <a:prstGeom prst="rect">
                <a:avLst/>
              </a:prstGeom>
              <a:noFill/>
            </p:spPr>
            <p:txBody>
              <a:bodyPr wrap="none" rtlCol="0">
                <a:spAutoFit/>
              </a:bodyPr>
              <a:lstStyle/>
              <a:p>
                <a:pPr>
                  <a:buNone/>
                </a:pPr>
                <a14:m>
                  <m:oMathPara xmlns:m="http://schemas.openxmlformats.org/officeDocument/2006/math">
                    <m:oMathParaPr>
                      <m:jc m:val="centerGroup"/>
                    </m:oMathParaPr>
                    <m:oMath xmlns:m="http://schemas.openxmlformats.org/officeDocument/2006/math">
                      <m:sSub>
                        <m:sSubPr>
                          <m:ctrlPr>
                            <a:rPr lang="tr-TR" sz="2400" i="1" dirty="0">
                              <a:solidFill>
                                <a:prstClr val="black"/>
                              </a:solidFill>
                              <a:latin typeface="Cambria Math" panose="02040503050406030204" pitchFamily="18" charset="0"/>
                              <a:cs typeface="Times New Roman" pitchFamily="18" charset="0"/>
                            </a:rPr>
                          </m:ctrlPr>
                        </m:sSubPr>
                        <m:e>
                          <m:r>
                            <a:rPr lang="tr-TR" sz="2400" i="1" dirty="0">
                              <a:solidFill>
                                <a:prstClr val="black"/>
                              </a:solidFill>
                              <a:latin typeface="Cambria Math" panose="02040503050406030204" pitchFamily="18" charset="0"/>
                              <a:cs typeface="Times New Roman" pitchFamily="18" charset="0"/>
                            </a:rPr>
                            <m:t>𝑑</m:t>
                          </m:r>
                        </m:e>
                        <m:sub>
                          <m:r>
                            <a:rPr lang="tr-TR" sz="2400" i="1" dirty="0">
                              <a:solidFill>
                                <a:prstClr val="black"/>
                              </a:solidFill>
                              <a:latin typeface="Cambria Math" panose="02040503050406030204" pitchFamily="18" charset="0"/>
                              <a:cs typeface="Times New Roman" pitchFamily="18" charset="0"/>
                            </a:rPr>
                            <m:t>𝑎</m:t>
                          </m:r>
                        </m:sub>
                      </m:sSub>
                      <m:r>
                        <a:rPr lang="tr-TR" sz="2400" i="1">
                          <a:latin typeface="Cambria Math" panose="02040503050406030204" pitchFamily="18" charset="0"/>
                        </a:rPr>
                        <m:t>= </m:t>
                      </m:r>
                      <m:d>
                        <m:dPr>
                          <m:begChr m:val="{"/>
                          <m:endChr m:val=""/>
                          <m:ctrlPr>
                            <a:rPr lang="tr-TR" sz="2400" i="1">
                              <a:latin typeface="Cambria Math" panose="02040503050406030204" pitchFamily="18" charset="0"/>
                            </a:rPr>
                          </m:ctrlPr>
                        </m:dPr>
                        <m:e>
                          <m:eqArr>
                            <m:eqArrPr>
                              <m:ctrlPr>
                                <a:rPr lang="tr-TR" sz="2400" i="1">
                                  <a:latin typeface="Cambria Math" panose="02040503050406030204" pitchFamily="18" charset="0"/>
                                </a:rPr>
                              </m:ctrlPr>
                            </m:eqArrPr>
                            <m:e>
                              <m:r>
                                <a:rPr lang="tr-TR" sz="2400" i="1">
                                  <a:latin typeface="Cambria Math" panose="02040503050406030204" pitchFamily="18" charset="0"/>
                                </a:rPr>
                                <m:t>0</m:t>
                              </m:r>
                            </m:e>
                            <m:e>
                              <m:d>
                                <m:dPr>
                                  <m:ctrlPr>
                                    <a:rPr lang="tr-TR" sz="2400" i="1">
                                      <a:latin typeface="Cambria Math" panose="02040503050406030204" pitchFamily="18" charset="0"/>
                                    </a:rPr>
                                  </m:ctrlPr>
                                </m:dPr>
                                <m:e>
                                  <m:f>
                                    <m:fPr>
                                      <m:ctrlPr>
                                        <a:rPr lang="tr-TR" sz="2400" i="1">
                                          <a:latin typeface="Cambria Math" panose="02040503050406030204" pitchFamily="18" charset="0"/>
                                        </a:rPr>
                                      </m:ctrlPr>
                                    </m:fPr>
                                    <m:num>
                                      <m:r>
                                        <a:rPr lang="tr-TR" sz="2400" i="1">
                                          <a:latin typeface="Cambria Math" panose="02040503050406030204" pitchFamily="18" charset="0"/>
                                        </a:rPr>
                                        <m:t>2</m:t>
                                      </m:r>
                                      <m:r>
                                        <a:rPr lang="tr-TR" sz="2400" i="1">
                                          <a:latin typeface="Cambria Math" panose="02040503050406030204" pitchFamily="18" charset="0"/>
                                        </a:rPr>
                                        <m:t>𝑚</m:t>
                                      </m:r>
                                    </m:num>
                                    <m:den>
                                      <m:d>
                                        <m:dPr>
                                          <m:begChr m:val="|"/>
                                          <m:endChr m:val="|"/>
                                          <m:ctrlPr>
                                            <a:rPr lang="tr-TR" sz="2400" i="1">
                                              <a:latin typeface="Cambria Math" panose="02040503050406030204" pitchFamily="18" charset="0"/>
                                            </a:rPr>
                                          </m:ctrlPr>
                                        </m:dPr>
                                        <m:e>
                                          <m:sSub>
                                            <m:sSubPr>
                                              <m:ctrlPr>
                                                <a:rPr lang="tr-TR" sz="2400" i="1">
                                                  <a:latin typeface="Cambria Math" panose="02040503050406030204" pitchFamily="18" charset="0"/>
                                                </a:rPr>
                                              </m:ctrlPr>
                                            </m:sSubPr>
                                            <m:e>
                                              <m:r>
                                                <a:rPr lang="tr-TR" sz="2400" i="1">
                                                  <a:latin typeface="Cambria Math" panose="02040503050406030204" pitchFamily="18" charset="0"/>
                                                </a:rPr>
                                                <m:t>𝑠</m:t>
                                              </m:r>
                                            </m:e>
                                            <m:sub>
                                              <m:r>
                                                <a:rPr lang="tr-TR" sz="2400" i="1">
                                                  <a:latin typeface="Cambria Math" panose="02040503050406030204" pitchFamily="18" charset="0"/>
                                                </a:rPr>
                                                <m:t>1</m:t>
                                              </m:r>
                                            </m:sub>
                                          </m:sSub>
                                        </m:e>
                                      </m:d>
                                      <m:r>
                                        <a:rPr lang="tr-TR" sz="2400" i="1">
                                          <a:latin typeface="Cambria Math" panose="02040503050406030204" pitchFamily="18" charset="0"/>
                                        </a:rPr>
                                        <m:t>+|</m:t>
                                      </m:r>
                                      <m:sSub>
                                        <m:sSubPr>
                                          <m:ctrlPr>
                                            <a:rPr lang="tr-TR" sz="2400" i="1">
                                              <a:latin typeface="Cambria Math" panose="02040503050406030204" pitchFamily="18" charset="0"/>
                                            </a:rPr>
                                          </m:ctrlPr>
                                        </m:sSubPr>
                                        <m:e>
                                          <m:r>
                                            <a:rPr lang="tr-TR" sz="2400" i="1">
                                              <a:latin typeface="Cambria Math" panose="02040503050406030204" pitchFamily="18" charset="0"/>
                                            </a:rPr>
                                            <m:t>𝑠</m:t>
                                          </m:r>
                                        </m:e>
                                        <m:sub>
                                          <m:r>
                                            <a:rPr lang="tr-TR" sz="2400" i="1">
                                              <a:latin typeface="Cambria Math" panose="02040503050406030204" pitchFamily="18" charset="0"/>
                                            </a:rPr>
                                            <m:t>2</m:t>
                                          </m:r>
                                        </m:sub>
                                      </m:sSub>
                                      <m:r>
                                        <a:rPr lang="tr-TR" sz="2400" i="1">
                                          <a:latin typeface="Cambria Math" panose="02040503050406030204" pitchFamily="18" charset="0"/>
                                        </a:rPr>
                                        <m:t>|</m:t>
                                      </m:r>
                                    </m:den>
                                  </m:f>
                                </m:e>
                              </m:d>
                            </m:e>
                          </m:eqArr>
                        </m:e>
                      </m:d>
                    </m:oMath>
                  </m:oMathPara>
                </a14:m>
                <a:endParaRPr lang="tr-TR" sz="2500" dirty="0"/>
              </a:p>
            </p:txBody>
          </p:sp>
        </mc:Choice>
        <mc:Fallback xmlns="">
          <p:sp>
            <p:nvSpPr>
              <p:cNvPr id="3" name="TextBox 2"/>
              <p:cNvSpPr txBox="1">
                <a:spLocks noRot="1" noChangeAspect="1" noMove="1" noResize="1" noEditPoints="1" noAdjustHandles="1" noChangeArrowheads="1" noChangeShapeType="1" noTextEdit="1"/>
              </p:cNvSpPr>
              <p:nvPr/>
            </p:nvSpPr>
            <p:spPr>
              <a:xfrm>
                <a:off x="32979812" y="23685801"/>
                <a:ext cx="3014671" cy="1514967"/>
              </a:xfrm>
              <a:prstGeom prst="rect">
                <a:avLst/>
              </a:prstGeom>
              <a:blipFill rotWithShape="0">
                <a:blip r:embed="rId10"/>
                <a:stretch>
                  <a:fillRect/>
                </a:stretch>
              </a:blipFill>
            </p:spPr>
            <p:txBody>
              <a:bodyPr/>
              <a:lstStyle/>
              <a:p>
                <a:r>
                  <a:rPr lang="tr-TR">
                    <a:noFill/>
                  </a:rPr>
                  <a:t> </a:t>
                </a:r>
              </a:p>
            </p:txBody>
          </p:sp>
        </mc:Fallback>
      </mc:AlternateContent>
      <p:pic>
        <p:nvPicPr>
          <p:cNvPr id="9" name="Picture 8"/>
          <p:cNvPicPr>
            <a:picLocks noChangeAspect="1"/>
          </p:cNvPicPr>
          <p:nvPr/>
        </p:nvPicPr>
        <p:blipFill rotWithShape="1">
          <a:blip r:embed="rId11">
            <a:extLst>
              <a:ext uri="{28A0092B-C50C-407E-A947-70E740481C1C}">
                <a14:useLocalDpi xmlns:a14="http://schemas.microsoft.com/office/drawing/2010/main" val="0"/>
              </a:ext>
            </a:extLst>
          </a:blip>
          <a:srcRect r="2631"/>
          <a:stretch/>
        </p:blipFill>
        <p:spPr>
          <a:xfrm>
            <a:off x="4078755" y="16633802"/>
            <a:ext cx="8202965" cy="4736556"/>
          </a:xfrm>
          <a:prstGeom prst="rect">
            <a:avLst/>
          </a:prstGeom>
        </p:spPr>
      </p:pic>
      <p:pic>
        <p:nvPicPr>
          <p:cNvPr id="39" name="Resim 2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85134" y="2213035"/>
            <a:ext cx="2974948" cy="3209338"/>
          </a:xfrm>
          <a:prstGeom prst="rect">
            <a:avLst/>
          </a:prstGeom>
        </p:spPr>
      </p:pic>
      <p:pic>
        <p:nvPicPr>
          <p:cNvPr id="40" name="Resim 2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862917" y="2286301"/>
            <a:ext cx="2402841" cy="3209338"/>
          </a:xfrm>
          <a:prstGeom prst="rect">
            <a:avLst/>
          </a:prstGeom>
        </p:spPr>
      </p:pic>
      <p:pic>
        <p:nvPicPr>
          <p:cNvPr id="41" name="Resim 2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552373" y="3361103"/>
            <a:ext cx="2825873" cy="1561146"/>
          </a:xfrm>
          <a:prstGeom prst="rect">
            <a:avLst/>
          </a:prstGeom>
        </p:spPr>
      </p:pic>
      <mc:AlternateContent xmlns:mc="http://schemas.openxmlformats.org/markup-compatibility/2006" xmlns:a14="http://schemas.microsoft.com/office/drawing/2010/main">
        <mc:Choice Requires="a14">
          <p:sp>
            <p:nvSpPr>
              <p:cNvPr id="44" name="Rectangle 43"/>
              <p:cNvSpPr/>
              <p:nvPr/>
            </p:nvSpPr>
            <p:spPr>
              <a:xfrm>
                <a:off x="17294255" y="21436846"/>
                <a:ext cx="3988551" cy="1226233"/>
              </a:xfrm>
              <a:prstGeom prst="rect">
                <a:avLst/>
              </a:prstGeom>
            </p:spPr>
            <p:txBody>
              <a:bodyPr wrap="square">
                <a:spAutoFit/>
              </a:bodyPr>
              <a:lstStyle/>
              <a:p>
                <a:pPr>
                  <a:buNone/>
                </a:pPr>
                <a14:m>
                  <m:oMathPara xmlns:m="http://schemas.openxmlformats.org/officeDocument/2006/math">
                    <m:oMathParaPr>
                      <m:jc m:val="centerGroup"/>
                    </m:oMathParaPr>
                    <m:oMath xmlns:m="http://schemas.openxmlformats.org/officeDocument/2006/math">
                      <m:r>
                        <a:rPr lang="tr-TR" sz="2000" b="0" i="1">
                          <a:latin typeface="Cambria Math" panose="02040503050406030204" pitchFamily="18" charset="0"/>
                        </a:rPr>
                        <m:t>𝐷</m:t>
                      </m:r>
                      <m:r>
                        <a:rPr lang="tr-TR" sz="2000" b="0" i="0">
                          <a:latin typeface="Cambria Math" panose="02040503050406030204" pitchFamily="18" charset="0"/>
                        </a:rPr>
                        <m:t>=</m:t>
                      </m:r>
                      <m:d>
                        <m:dPr>
                          <m:begChr m:val="["/>
                          <m:endChr m:val="]"/>
                          <m:ctrlPr>
                            <a:rPr lang="tr-TR" sz="2000" i="1">
                              <a:latin typeface="Cambria Math" panose="02040503050406030204" pitchFamily="18" charset="0"/>
                            </a:rPr>
                          </m:ctrlPr>
                        </m:dPr>
                        <m:e>
                          <m:m>
                            <m:mPr>
                              <m:mcs>
                                <m:mc>
                                  <m:mcPr>
                                    <m:count m:val="3"/>
                                    <m:mcJc m:val="center"/>
                                  </m:mcPr>
                                </m:mc>
                              </m:mcs>
                              <m:ctrlPr>
                                <a:rPr lang="tr-TR" sz="2000" i="1">
                                  <a:latin typeface="Cambria Math" panose="02040503050406030204" pitchFamily="18" charset="0"/>
                                </a:rPr>
                              </m:ctrlPr>
                            </m:mPr>
                            <m:mr>
                              <m:e>
                                <m:m>
                                  <m:mPr>
                                    <m:mcs>
                                      <m:mc>
                                        <m:mcPr>
                                          <m:count m:val="2"/>
                                          <m:mcJc m:val="center"/>
                                        </m:mcPr>
                                      </m:mc>
                                    </m:mcs>
                                    <m:ctrlPr>
                                      <a:rPr lang="tr-TR" sz="2000" i="1">
                                        <a:latin typeface="Cambria Math" panose="02040503050406030204" pitchFamily="18" charset="0"/>
                                      </a:rPr>
                                    </m:ctrlPr>
                                  </m:mPr>
                                  <m:mr>
                                    <m:e>
                                      <m:m>
                                        <m:mPr>
                                          <m:mcs>
                                            <m:mc>
                                              <m:mcPr>
                                                <m:count m:val="1"/>
                                                <m:mcJc m:val="center"/>
                                              </m:mcPr>
                                            </m:mc>
                                          </m:mcs>
                                          <m:ctrlPr>
                                            <a:rPr lang="tr-TR" sz="2000" i="1">
                                              <a:latin typeface="Cambria Math" panose="02040503050406030204" pitchFamily="18" charset="0"/>
                                            </a:rPr>
                                          </m:ctrlPr>
                                        </m:mPr>
                                        <m:mr>
                                          <m:e>
                                            <m:sSub>
                                              <m:sSubPr>
                                                <m:ctrlPr>
                                                  <a:rPr lang="tr-TR" sz="2000" i="1">
                                                    <a:latin typeface="Cambria Math" panose="02040503050406030204" pitchFamily="18" charset="0"/>
                                                  </a:rPr>
                                                </m:ctrlPr>
                                              </m:sSubPr>
                                              <m:e>
                                                <m:r>
                                                  <a:rPr lang="tr-TR" sz="2000" b="0" i="1">
                                                    <a:latin typeface="Cambria Math" panose="02040503050406030204" pitchFamily="18" charset="0"/>
                                                  </a:rPr>
                                                  <m:t>𝑤</m:t>
                                                </m:r>
                                              </m:e>
                                              <m:sub>
                                                <m:r>
                                                  <a:rPr lang="tr-TR" sz="2000" b="0" i="0">
                                                    <a:latin typeface="Cambria Math" panose="02040503050406030204" pitchFamily="18" charset="0"/>
                                                  </a:rPr>
                                                  <m:t>11</m:t>
                                                </m:r>
                                              </m:sub>
                                            </m:sSub>
                                          </m:e>
                                        </m:mr>
                                        <m:mr>
                                          <m:e>
                                            <m:sSub>
                                              <m:sSubPr>
                                                <m:ctrlPr>
                                                  <a:rPr lang="tr-TR" sz="2000" i="1">
                                                    <a:latin typeface="Cambria Math" panose="02040503050406030204" pitchFamily="18" charset="0"/>
                                                  </a:rPr>
                                                </m:ctrlPr>
                                              </m:sSubPr>
                                              <m:e>
                                                <m:r>
                                                  <a:rPr lang="tr-TR" sz="2000" b="0" i="1">
                                                    <a:latin typeface="Cambria Math" panose="02040503050406030204" pitchFamily="18" charset="0"/>
                                                  </a:rPr>
                                                  <m:t>𝑤</m:t>
                                                </m:r>
                                              </m:e>
                                              <m:sub>
                                                <m:r>
                                                  <a:rPr lang="tr-TR" sz="2000" b="0" i="0">
                                                    <a:latin typeface="Cambria Math" panose="02040503050406030204" pitchFamily="18" charset="0"/>
                                                  </a:rPr>
                                                  <m:t>21</m:t>
                                                </m:r>
                                              </m:sub>
                                            </m:sSub>
                                          </m:e>
                                        </m:mr>
                                      </m:m>
                                    </m:e>
                                    <m:e>
                                      <m:m>
                                        <m:mPr>
                                          <m:mcs>
                                            <m:mc>
                                              <m:mcPr>
                                                <m:count m:val="1"/>
                                                <m:mcJc m:val="center"/>
                                              </m:mcPr>
                                            </m:mc>
                                          </m:mcs>
                                          <m:ctrlPr>
                                            <a:rPr lang="tr-TR" sz="2000" i="1">
                                              <a:latin typeface="Cambria Math" panose="02040503050406030204" pitchFamily="18" charset="0"/>
                                            </a:rPr>
                                          </m:ctrlPr>
                                        </m:mPr>
                                        <m:mr>
                                          <m:e>
                                            <m:sSub>
                                              <m:sSubPr>
                                                <m:ctrlPr>
                                                  <a:rPr lang="tr-TR" sz="2000" i="1">
                                                    <a:latin typeface="Cambria Math" panose="02040503050406030204" pitchFamily="18" charset="0"/>
                                                  </a:rPr>
                                                </m:ctrlPr>
                                              </m:sSubPr>
                                              <m:e>
                                                <m:r>
                                                  <a:rPr lang="tr-TR" sz="2000" b="0" i="1">
                                                    <a:latin typeface="Cambria Math" panose="02040503050406030204" pitchFamily="18" charset="0"/>
                                                  </a:rPr>
                                                  <m:t>𝑤</m:t>
                                                </m:r>
                                              </m:e>
                                              <m:sub>
                                                <m:r>
                                                  <a:rPr lang="tr-TR" sz="2000" b="0" i="0">
                                                    <a:latin typeface="Cambria Math" panose="02040503050406030204" pitchFamily="18" charset="0"/>
                                                  </a:rPr>
                                                  <m:t>12</m:t>
                                                </m:r>
                                              </m:sub>
                                            </m:sSub>
                                          </m:e>
                                        </m:mr>
                                        <m:mr>
                                          <m:e>
                                            <m:sSub>
                                              <m:sSubPr>
                                                <m:ctrlPr>
                                                  <a:rPr lang="tr-TR" sz="2000" i="1">
                                                    <a:latin typeface="Cambria Math" panose="02040503050406030204" pitchFamily="18" charset="0"/>
                                                  </a:rPr>
                                                </m:ctrlPr>
                                              </m:sSubPr>
                                              <m:e>
                                                <m:r>
                                                  <a:rPr lang="tr-TR" sz="2000" b="0" i="1">
                                                    <a:latin typeface="Cambria Math" panose="02040503050406030204" pitchFamily="18" charset="0"/>
                                                  </a:rPr>
                                                  <m:t>𝑤</m:t>
                                                </m:r>
                                              </m:e>
                                              <m:sub>
                                                <m:r>
                                                  <a:rPr lang="tr-TR" sz="2000" b="0" i="0">
                                                    <a:latin typeface="Cambria Math" panose="02040503050406030204" pitchFamily="18" charset="0"/>
                                                  </a:rPr>
                                                  <m:t>22</m:t>
                                                </m:r>
                                              </m:sub>
                                            </m:sSub>
                                          </m:e>
                                        </m:mr>
                                      </m:m>
                                    </m:e>
                                  </m:mr>
                                </m:m>
                              </m:e>
                              <m:e>
                                <m:m>
                                  <m:mPr>
                                    <m:mcs>
                                      <m:mc>
                                        <m:mcPr>
                                          <m:count m:val="1"/>
                                          <m:mcJc m:val="center"/>
                                        </m:mcPr>
                                      </m:mc>
                                    </m:mcs>
                                    <m:ctrlPr>
                                      <a:rPr lang="tr-TR" sz="2000" i="1">
                                        <a:latin typeface="Cambria Math" panose="02040503050406030204" pitchFamily="18" charset="0"/>
                                      </a:rPr>
                                    </m:ctrlPr>
                                  </m:mPr>
                                  <m:mr>
                                    <m:e>
                                      <m:r>
                                        <a:rPr lang="tr-TR" sz="2000" b="0" i="0">
                                          <a:latin typeface="Cambria Math" panose="02040503050406030204" pitchFamily="18" charset="0"/>
                                        </a:rPr>
                                        <m:t>…</m:t>
                                      </m:r>
                                    </m:e>
                                  </m:mr>
                                  <m:mr>
                                    <m:e>
                                      <m:r>
                                        <a:rPr lang="tr-TR" sz="2000" b="0" i="0">
                                          <a:latin typeface="Cambria Math" panose="02040503050406030204" pitchFamily="18" charset="0"/>
                                        </a:rPr>
                                        <m:t>…</m:t>
                                      </m:r>
                                    </m:e>
                                  </m:mr>
                                </m:m>
                              </m:e>
                              <m:e>
                                <m:m>
                                  <m:mPr>
                                    <m:mcs>
                                      <m:mc>
                                        <m:mcPr>
                                          <m:count m:val="1"/>
                                          <m:mcJc m:val="center"/>
                                        </m:mcPr>
                                      </m:mc>
                                    </m:mcs>
                                    <m:ctrlPr>
                                      <a:rPr lang="tr-TR" sz="2000" i="1">
                                        <a:latin typeface="Cambria Math" panose="02040503050406030204" pitchFamily="18" charset="0"/>
                                      </a:rPr>
                                    </m:ctrlPr>
                                  </m:mPr>
                                  <m:mr>
                                    <m:e>
                                      <m:sSub>
                                        <m:sSubPr>
                                          <m:ctrlPr>
                                            <a:rPr lang="tr-TR" sz="2000" i="1">
                                              <a:latin typeface="Cambria Math" panose="02040503050406030204" pitchFamily="18" charset="0"/>
                                            </a:rPr>
                                          </m:ctrlPr>
                                        </m:sSubPr>
                                        <m:e>
                                          <m:r>
                                            <a:rPr lang="tr-TR" sz="2000" b="0" i="1">
                                              <a:latin typeface="Cambria Math" panose="02040503050406030204" pitchFamily="18" charset="0"/>
                                            </a:rPr>
                                            <m:t>𝑤</m:t>
                                          </m:r>
                                        </m:e>
                                        <m:sub>
                                          <m:r>
                                            <a:rPr lang="tr-TR" sz="2000" b="0" i="0">
                                              <a:latin typeface="Cambria Math" panose="02040503050406030204" pitchFamily="18" charset="0"/>
                                            </a:rPr>
                                            <m:t>1</m:t>
                                          </m:r>
                                          <m:r>
                                            <a:rPr lang="tr-TR" sz="2000" b="0" i="1">
                                              <a:latin typeface="Cambria Math" panose="02040503050406030204" pitchFamily="18" charset="0"/>
                                            </a:rPr>
                                            <m:t>𝑛</m:t>
                                          </m:r>
                                        </m:sub>
                                      </m:sSub>
                                    </m:e>
                                  </m:mr>
                                  <m:mr>
                                    <m:e>
                                      <m:sSub>
                                        <m:sSubPr>
                                          <m:ctrlPr>
                                            <a:rPr lang="tr-TR" sz="2000" i="1">
                                              <a:latin typeface="Cambria Math" panose="02040503050406030204" pitchFamily="18" charset="0"/>
                                            </a:rPr>
                                          </m:ctrlPr>
                                        </m:sSubPr>
                                        <m:e>
                                          <m:r>
                                            <a:rPr lang="tr-TR" sz="2000" b="0" i="1">
                                              <a:latin typeface="Cambria Math" panose="02040503050406030204" pitchFamily="18" charset="0"/>
                                            </a:rPr>
                                            <m:t>𝑤</m:t>
                                          </m:r>
                                        </m:e>
                                        <m:sub>
                                          <m:r>
                                            <a:rPr lang="tr-TR" sz="2000" b="0" i="0">
                                              <a:latin typeface="Cambria Math" panose="02040503050406030204" pitchFamily="18" charset="0"/>
                                            </a:rPr>
                                            <m:t>2</m:t>
                                          </m:r>
                                          <m:r>
                                            <a:rPr lang="tr-TR" sz="2000" b="0" i="1">
                                              <a:latin typeface="Cambria Math" panose="02040503050406030204" pitchFamily="18" charset="0"/>
                                            </a:rPr>
                                            <m:t>𝑛</m:t>
                                          </m:r>
                                        </m:sub>
                                      </m:sSub>
                                    </m:e>
                                  </m:mr>
                                </m:m>
                              </m:e>
                            </m:mr>
                            <m:mr>
                              <m:e>
                                <m:m>
                                  <m:mPr>
                                    <m:mcs>
                                      <m:mc>
                                        <m:mcPr>
                                          <m:count m:val="2"/>
                                          <m:mcJc m:val="center"/>
                                        </m:mcPr>
                                      </m:mc>
                                    </m:mcs>
                                    <m:ctrlPr>
                                      <a:rPr lang="tr-TR" sz="2000" i="1">
                                        <a:latin typeface="Cambria Math" panose="02040503050406030204" pitchFamily="18" charset="0"/>
                                      </a:rPr>
                                    </m:ctrlPr>
                                  </m:mPr>
                                  <m:mr>
                                    <m:e>
                                      <m:r>
                                        <a:rPr lang="tr-TR" sz="2000" b="0" i="0">
                                          <a:latin typeface="Cambria Math" panose="02040503050406030204" pitchFamily="18" charset="0"/>
                                        </a:rPr>
                                        <m:t>⋮</m:t>
                                      </m:r>
                                    </m:e>
                                    <m:e>
                                      <m:r>
                                        <a:rPr lang="tr-TR" sz="2000" b="0" i="0">
                                          <a:latin typeface="Cambria Math" panose="02040503050406030204" pitchFamily="18" charset="0"/>
                                        </a:rPr>
                                        <m:t>⋮</m:t>
                                      </m:r>
                                    </m:e>
                                  </m:mr>
                                </m:m>
                              </m:e>
                              <m:e>
                                <m:r>
                                  <a:rPr lang="tr-TR" sz="2000" b="0" i="0">
                                    <a:latin typeface="Cambria Math" panose="02040503050406030204" pitchFamily="18" charset="0"/>
                                  </a:rPr>
                                  <m:t>⋱</m:t>
                                </m:r>
                              </m:e>
                              <m:e>
                                <m:r>
                                  <a:rPr lang="tr-TR" sz="2000" b="0" i="0">
                                    <a:latin typeface="Cambria Math" panose="02040503050406030204" pitchFamily="18" charset="0"/>
                                  </a:rPr>
                                  <m:t>⋮</m:t>
                                </m:r>
                              </m:e>
                            </m:mr>
                            <m:mr>
                              <m:e>
                                <m:m>
                                  <m:mPr>
                                    <m:mcs>
                                      <m:mc>
                                        <m:mcPr>
                                          <m:count m:val="2"/>
                                          <m:mcJc m:val="center"/>
                                        </m:mcPr>
                                      </m:mc>
                                    </m:mcs>
                                    <m:ctrlPr>
                                      <a:rPr lang="tr-TR" sz="2000" i="1">
                                        <a:latin typeface="Cambria Math" panose="02040503050406030204" pitchFamily="18" charset="0"/>
                                      </a:rPr>
                                    </m:ctrlPr>
                                  </m:mPr>
                                  <m:mr>
                                    <m:e>
                                      <m:sSub>
                                        <m:sSubPr>
                                          <m:ctrlPr>
                                            <a:rPr lang="tr-TR" sz="2000" i="1">
                                              <a:latin typeface="Cambria Math" panose="02040503050406030204" pitchFamily="18" charset="0"/>
                                            </a:rPr>
                                          </m:ctrlPr>
                                        </m:sSubPr>
                                        <m:e>
                                          <m:r>
                                            <a:rPr lang="tr-TR" sz="2000" b="0" i="1">
                                              <a:latin typeface="Cambria Math" panose="02040503050406030204" pitchFamily="18" charset="0"/>
                                            </a:rPr>
                                            <m:t>𝑤</m:t>
                                          </m:r>
                                        </m:e>
                                        <m:sub>
                                          <m:r>
                                            <a:rPr lang="tr-TR" sz="2000" b="0" i="1">
                                              <a:latin typeface="Cambria Math" panose="02040503050406030204" pitchFamily="18" charset="0"/>
                                            </a:rPr>
                                            <m:t>𝑚</m:t>
                                          </m:r>
                                          <m:r>
                                            <a:rPr lang="tr-TR" sz="2000" b="0" i="0">
                                              <a:latin typeface="Cambria Math" panose="02040503050406030204" pitchFamily="18" charset="0"/>
                                            </a:rPr>
                                            <m:t>1</m:t>
                                          </m:r>
                                        </m:sub>
                                      </m:sSub>
                                    </m:e>
                                    <m:e>
                                      <m:sSub>
                                        <m:sSubPr>
                                          <m:ctrlPr>
                                            <a:rPr lang="tr-TR" sz="2000" i="1">
                                              <a:latin typeface="Cambria Math" panose="02040503050406030204" pitchFamily="18" charset="0"/>
                                            </a:rPr>
                                          </m:ctrlPr>
                                        </m:sSubPr>
                                        <m:e>
                                          <m:r>
                                            <a:rPr lang="tr-TR" sz="2000" b="0" i="1">
                                              <a:latin typeface="Cambria Math" panose="02040503050406030204" pitchFamily="18" charset="0"/>
                                            </a:rPr>
                                            <m:t>𝑤</m:t>
                                          </m:r>
                                        </m:e>
                                        <m:sub>
                                          <m:r>
                                            <a:rPr lang="tr-TR" sz="2000" b="0" i="1">
                                              <a:latin typeface="Cambria Math" panose="02040503050406030204" pitchFamily="18" charset="0"/>
                                            </a:rPr>
                                            <m:t>𝑚</m:t>
                                          </m:r>
                                          <m:r>
                                            <a:rPr lang="tr-TR" sz="2000" b="0" i="0">
                                              <a:latin typeface="Cambria Math" panose="02040503050406030204" pitchFamily="18" charset="0"/>
                                            </a:rPr>
                                            <m:t>2</m:t>
                                          </m:r>
                                        </m:sub>
                                      </m:sSub>
                                    </m:e>
                                  </m:mr>
                                </m:m>
                              </m:e>
                              <m:e>
                                <m:r>
                                  <a:rPr lang="tr-TR" sz="2000" b="0" i="0">
                                    <a:latin typeface="Cambria Math" panose="02040503050406030204" pitchFamily="18" charset="0"/>
                                  </a:rPr>
                                  <m:t>…</m:t>
                                </m:r>
                              </m:e>
                              <m:e>
                                <m:sSub>
                                  <m:sSubPr>
                                    <m:ctrlPr>
                                      <a:rPr lang="tr-TR" sz="2000" i="1">
                                        <a:latin typeface="Cambria Math" panose="02040503050406030204" pitchFamily="18" charset="0"/>
                                      </a:rPr>
                                    </m:ctrlPr>
                                  </m:sSubPr>
                                  <m:e>
                                    <m:r>
                                      <a:rPr lang="tr-TR" sz="2000" b="0" i="1">
                                        <a:latin typeface="Cambria Math" panose="02040503050406030204" pitchFamily="18" charset="0"/>
                                      </a:rPr>
                                      <m:t>𝑤</m:t>
                                    </m:r>
                                  </m:e>
                                  <m:sub>
                                    <m:r>
                                      <a:rPr lang="tr-TR" sz="2000" b="0" i="1">
                                        <a:latin typeface="Cambria Math" panose="02040503050406030204" pitchFamily="18" charset="0"/>
                                      </a:rPr>
                                      <m:t>𝑚𝑛</m:t>
                                    </m:r>
                                  </m:sub>
                                </m:sSub>
                              </m:e>
                            </m:mr>
                          </m:m>
                        </m:e>
                      </m:d>
                    </m:oMath>
                  </m:oMathPara>
                </a14:m>
                <a:endParaRPr lang="tr-TR" sz="2000" dirty="0"/>
              </a:p>
            </p:txBody>
          </p:sp>
        </mc:Choice>
        <mc:Fallback xmlns="">
          <p:sp>
            <p:nvSpPr>
              <p:cNvPr id="44" name="Rectangle 43"/>
              <p:cNvSpPr>
                <a:spLocks noRot="1" noChangeAspect="1" noMove="1" noResize="1" noEditPoints="1" noAdjustHandles="1" noChangeArrowheads="1" noChangeShapeType="1" noTextEdit="1"/>
              </p:cNvSpPr>
              <p:nvPr/>
            </p:nvSpPr>
            <p:spPr>
              <a:xfrm>
                <a:off x="17294255" y="21436846"/>
                <a:ext cx="3988551" cy="1226233"/>
              </a:xfrm>
              <a:prstGeom prst="rect">
                <a:avLst/>
              </a:prstGeom>
              <a:blipFill rotWithShape="0">
                <a:blip r:embed="rId15"/>
                <a:stretch>
                  <a:fillRect/>
                </a:stretch>
              </a:blipFill>
            </p:spPr>
            <p:txBody>
              <a:bodyPr/>
              <a:lstStyle/>
              <a:p>
                <a:r>
                  <a:rPr lang="tr-TR">
                    <a:noFill/>
                  </a:rPr>
                  <a:t> </a:t>
                </a:r>
              </a:p>
            </p:txBody>
          </p:sp>
        </mc:Fallback>
      </mc:AlternateContent>
    </p:spTree>
  </p:cSld>
  <p:clrMapOvr>
    <a:masterClrMapping/>
  </p:clrMapOvr>
  <p:timing>
    <p:tnLst>
      <p:par>
        <p:cTn id="1" dur="indefinite" restart="never" nodeType="tmRoot"/>
      </p:par>
    </p:tnLst>
  </p:timing>
</p:sld>
</file>

<file path=ppt/theme/theme1.xml><?xml version="1.0" encoding="utf-8"?>
<a:theme xmlns:a="http://schemas.openxmlformats.org/drawingml/2006/main" name="Medical poster with graphics">
  <a:themeElements>
    <a:clrScheme name="medical poster with graphics_post design_082605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edical Poster">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274430" tIns="138248" rIns="274430" bIns="138248" numCol="1" anchor="t" anchorCtr="0" compatLnSpc="1">
        <a:prstTxWarp prst="textNoShape">
          <a:avLst/>
        </a:prstTxWarp>
      </a:bodyPr>
      <a:lstStyle>
        <a:defPPr marL="1027113" marR="0" indent="-1027113" algn="l" defTabSz="6288088" rtl="0" eaLnBrk="0" fontAlgn="base" latinLnBrk="0" hangingPunct="0">
          <a:lnSpc>
            <a:spcPct val="100000"/>
          </a:lnSpc>
          <a:spcBef>
            <a:spcPct val="20000"/>
          </a:spcBef>
          <a:spcAft>
            <a:spcPct val="0"/>
          </a:spcAft>
          <a:buClrTx/>
          <a:buSzTx/>
          <a:buFontTx/>
          <a:buChar char="•"/>
          <a:tabLst/>
          <a:defRPr kumimoji="0" lang="en-US" sz="99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274430" tIns="138248" rIns="274430" bIns="138248" numCol="1" anchor="t" anchorCtr="0" compatLnSpc="1">
        <a:prstTxWarp prst="textNoShape">
          <a:avLst/>
        </a:prstTxWarp>
      </a:bodyPr>
      <a:lstStyle>
        <a:defPPr marL="1027113" marR="0" indent="-1027113" algn="l" defTabSz="6288088" rtl="0" eaLnBrk="0" fontAlgn="base" latinLnBrk="0" hangingPunct="0">
          <a:lnSpc>
            <a:spcPct val="100000"/>
          </a:lnSpc>
          <a:spcBef>
            <a:spcPct val="20000"/>
          </a:spcBef>
          <a:spcAft>
            <a:spcPct val="0"/>
          </a:spcAft>
          <a:buClrTx/>
          <a:buSzTx/>
          <a:buFontTx/>
          <a:buChar char="•"/>
          <a:tabLst/>
          <a:defRPr kumimoji="0" lang="en-US" sz="99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edical poster with graphics_post design_082605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edical poster with graphics_post design_082605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edical poster with graphics_post design_082605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edical poster with graphics_post design_082605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edical poster with graphics_post design_082605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edical poster with graphics_post design_082605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edical poster with graphics_post design_082605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edical poster with graphics_post design_082605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edical poster with graphics_post design_082605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edical poster with graphics_post design_082605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edical poster with graphics_post design_082605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edical poster with graphics_post design_082605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310CDEE-6E89-4FD2-9D39-B5EF7D79FE9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Medical poster with graphics</Template>
  <TotalTime>736</TotalTime>
  <Words>757</Words>
  <Application>Microsoft Office PowerPoint</Application>
  <PresentationFormat>Özel</PresentationFormat>
  <Paragraphs>135</Paragraphs>
  <Slides>1</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vt:i4>
      </vt:variant>
    </vt:vector>
  </HeadingPairs>
  <TitlesOfParts>
    <vt:vector size="5" baseType="lpstr">
      <vt:lpstr>Arial</vt:lpstr>
      <vt:lpstr>Cambria Math</vt:lpstr>
      <vt:lpstr>Times New Roman</vt:lpstr>
      <vt:lpstr>Medical poster with graphics</vt:lpstr>
      <vt:lpstr>Duygulu Twitter için Türkçe Sentiment Analiz Uygulaması</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title]</dc:title>
  <dc:creator>Deniz Kilinc</dc:creator>
  <cp:keywords/>
  <cp:lastModifiedBy>serat</cp:lastModifiedBy>
  <cp:revision>70</cp:revision>
  <cp:lastPrinted>2004-07-01T22:30:03Z</cp:lastPrinted>
  <dcterms:created xsi:type="dcterms:W3CDTF">2014-06-15T15:18:56Z</dcterms:created>
  <dcterms:modified xsi:type="dcterms:W3CDTF">2014-06-19T08:37:01Z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TC100214271033</vt:lpwstr>
  </property>
</Properties>
</file>