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51206400" cy="36576000"/>
  <p:notesSz cx="9236075" cy="70104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9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Johnson (IWNM)" initials="" lastIdx="4" clrIdx="0"/>
  <p:cmAuthor id="1" name="v-debuye" initials="" lastIdx="8" clrIdx="1"/>
  <p:cmAuthor id="2" name="a-bumont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A5DC"/>
    <a:srgbClr val="FFFFFF"/>
    <a:srgbClr val="FF33CC"/>
    <a:srgbClr val="333333"/>
    <a:srgbClr val="FFFFCC"/>
    <a:srgbClr val="004442"/>
    <a:srgbClr val="00808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07" autoAdjust="0"/>
  </p:normalViewPr>
  <p:slideViewPr>
    <p:cSldViewPr>
      <p:cViewPr varScale="1">
        <p:scale>
          <a:sx n="14" d="100"/>
          <a:sy n="14" d="100"/>
        </p:scale>
        <p:origin x="1236" y="114"/>
      </p:cViewPr>
      <p:guideLst>
        <p:guide orient="horz" pos="11520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8081180812"/>
          <c:y val="3.7931034482758634E-2"/>
          <c:w val="0.65867158671586723"/>
          <c:h val="0.779310344827586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90</c:v>
                </c:pt>
                <c:pt idx="3">
                  <c:v>20.399999999999999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/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30.6</c:v>
                </c:pt>
                <c:pt idx="1">
                  <c:v>38.6</c:v>
                </c:pt>
                <c:pt idx="2">
                  <c:v>34.6</c:v>
                </c:pt>
                <c:pt idx="3">
                  <c:v>31.6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45.9</c:v>
                </c:pt>
                <c:pt idx="1">
                  <c:v>46.9</c:v>
                </c:pt>
                <c:pt idx="2">
                  <c:v>45</c:v>
                </c:pt>
                <c:pt idx="3">
                  <c:v>43.9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885280"/>
        <c:axId val="657888000"/>
      </c:barChart>
      <c:catAx>
        <c:axId val="6578852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6578880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7888000"/>
        <c:scaling>
          <c:orientation val="minMax"/>
        </c:scaling>
        <c:delete val="0"/>
        <c:axPos val="b"/>
        <c:majorGridlines>
          <c:spPr>
            <a:ln w="6168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657885280"/>
        <c:crosses val="autoZero"/>
        <c:crossBetween val="between"/>
      </c:valAx>
      <c:spPr>
        <a:noFill/>
        <a:ln w="24673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108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8081180812"/>
          <c:y val="3.7931034482758627E-2"/>
          <c:w val="0.65867158671586723"/>
          <c:h val="0.779310344827586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27.4</c:v>
                </c:pt>
                <c:pt idx="1">
                  <c:v>20.399999999999999</c:v>
                </c:pt>
                <c:pt idx="2">
                  <c:v>75</c:v>
                </c:pt>
                <c:pt idx="3">
                  <c:v>35.4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/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38.6</c:v>
                </c:pt>
                <c:pt idx="1">
                  <c:v>30.6</c:v>
                </c:pt>
                <c:pt idx="2">
                  <c:v>24.6</c:v>
                </c:pt>
                <c:pt idx="3">
                  <c:v>41.6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24673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35.9</c:v>
                </c:pt>
                <c:pt idx="1">
                  <c:v>56.9</c:v>
                </c:pt>
                <c:pt idx="2">
                  <c:v>65</c:v>
                </c:pt>
                <c:pt idx="3">
                  <c:v>23.9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890720"/>
        <c:axId val="657882016"/>
      </c:barChart>
      <c:catAx>
        <c:axId val="657890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65788201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7882016"/>
        <c:scaling>
          <c:orientation val="minMax"/>
        </c:scaling>
        <c:delete val="0"/>
        <c:axPos val="b"/>
        <c:majorGridlines>
          <c:spPr>
            <a:ln w="6168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61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2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657890720"/>
        <c:crosses val="autoZero"/>
        <c:crossBetween val="between"/>
      </c:valAx>
      <c:spPr>
        <a:noFill/>
        <a:ln w="24673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108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tr-T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8118081180812"/>
          <c:y val="3.7931034482758627E-2"/>
          <c:w val="0.65867158671586723"/>
          <c:h val="0.7793103448275862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5">
                <a:lumMod val="90000"/>
              </a:schemeClr>
            </a:solidFill>
            <a:ln w="248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10.4</c:v>
                </c:pt>
                <c:pt idx="1">
                  <c:v>17.399999999999999</c:v>
                </c:pt>
                <c:pt idx="2">
                  <c:v>100</c:v>
                </c:pt>
                <c:pt idx="3">
                  <c:v>30.4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2"/>
            </a:solidFill>
            <a:ln w="248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10.6</c:v>
                </c:pt>
                <c:pt idx="1">
                  <c:v>58.6</c:v>
                </c:pt>
                <c:pt idx="2">
                  <c:v>24.6</c:v>
                </c:pt>
                <c:pt idx="3">
                  <c:v>41.6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24848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30.9</c:v>
                </c:pt>
                <c:pt idx="1">
                  <c:v>60.9</c:v>
                </c:pt>
                <c:pt idx="2">
                  <c:v>15</c:v>
                </c:pt>
                <c:pt idx="3">
                  <c:v>73.900000000000006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883648"/>
        <c:axId val="657890176"/>
      </c:barChart>
      <c:catAx>
        <c:axId val="6578836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621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39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6578901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7890176"/>
        <c:scaling>
          <c:orientation val="minMax"/>
        </c:scaling>
        <c:delete val="0"/>
        <c:axPos val="b"/>
        <c:majorGridlines>
          <c:spPr>
            <a:ln w="6212">
              <a:solidFill>
                <a:srgbClr val="000000"/>
              </a:solidFill>
              <a:prstDash val="solid"/>
            </a:ln>
          </c:spPr>
        </c:majorGridlines>
        <c:numFmt formatCode="0%" sourceLinked="1"/>
        <c:majorTickMark val="out"/>
        <c:minorTickMark val="none"/>
        <c:tickLblPos val="nextTo"/>
        <c:spPr>
          <a:ln w="6212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739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tr-TR"/>
          </a:p>
        </c:txPr>
        <c:crossAx val="657883648"/>
        <c:crosses val="autoZero"/>
        <c:crossBetween val="between"/>
      </c:valAx>
      <c:spPr>
        <a:noFill/>
        <a:ln w="24848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313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tr-T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780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13350" y="0"/>
            <a:ext cx="3986213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t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21463"/>
            <a:ext cx="3987800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13350" y="6621463"/>
            <a:ext cx="3986213" cy="38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98" tIns="46199" rIns="92398" bIns="46199" numCol="1" anchor="b" anchorCtr="0" compatLnSpc="1">
            <a:prstTxWarp prst="textNoShape">
              <a:avLst/>
            </a:prstTxWarp>
          </a:bodyPr>
          <a:lstStyle>
            <a:lvl1pPr algn="r" defTabSz="923925">
              <a:spcBef>
                <a:spcPct val="0"/>
              </a:spcBef>
              <a:buFontTx/>
              <a:buNone/>
              <a:defRPr sz="1200">
                <a:latin typeface="Arial" charset="0"/>
              </a:defRPr>
            </a:lvl1pPr>
          </a:lstStyle>
          <a:p>
            <a:fld id="{51174361-862A-42D6-B3EE-881F47FEA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028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3" y="11361738"/>
            <a:ext cx="43526075" cy="78406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20726400"/>
            <a:ext cx="35845750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6B3DE-DF09-4906-844B-5EE0F3CA3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589F5-D518-43B7-B956-3BF6DAD420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275" y="1465263"/>
            <a:ext cx="11520488" cy="31207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638" y="1465263"/>
            <a:ext cx="34412237" cy="3120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7BDF0-292A-494B-9D2E-6D647367B3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465263"/>
            <a:ext cx="46085125" cy="609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60638" y="8534400"/>
            <a:ext cx="22966362" cy="24137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5679400" y="8534400"/>
            <a:ext cx="22966363" cy="11991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5679400" y="20678775"/>
            <a:ext cx="22966363" cy="1199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560638" y="33307338"/>
            <a:ext cx="11947525" cy="2540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495838" y="33307338"/>
            <a:ext cx="16214725" cy="2540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6698238" y="33307338"/>
            <a:ext cx="11947525" cy="2540000"/>
          </a:xfrm>
        </p:spPr>
        <p:txBody>
          <a:bodyPr/>
          <a:lstStyle>
            <a:lvl1pPr>
              <a:defRPr/>
            </a:lvl1pPr>
          </a:lstStyle>
          <a:p>
            <a:fld id="{399F81F1-3B06-4A4B-9BD7-73B44DED6B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B922D-2EB9-440C-AD24-8BCA926725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1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0" y="23502938"/>
            <a:ext cx="43526075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0" y="15501938"/>
            <a:ext cx="43526075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0FA14-9D39-4806-949E-B3BE3891BC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38" y="8534400"/>
            <a:ext cx="22966362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8534400"/>
            <a:ext cx="22966363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C924F-BBDA-41FD-9C55-1FB7E56E7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8186738"/>
            <a:ext cx="22625050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1599863"/>
            <a:ext cx="22625050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8186738"/>
            <a:ext cx="22632988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1599863"/>
            <a:ext cx="22632988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FBADF-B505-4198-8365-9B71066E0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2252-4A21-4631-A3D7-208DDDEC7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FCFBB-598A-4730-9CBA-908DB7144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455738"/>
            <a:ext cx="16846550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455738"/>
            <a:ext cx="286258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7653338"/>
            <a:ext cx="16846550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57E9A-23B7-4516-94D3-88C02B0CF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5" y="25603200"/>
            <a:ext cx="30724475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5" y="3268663"/>
            <a:ext cx="30724475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5" y="28625800"/>
            <a:ext cx="30724475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8F014-7DFC-418B-9919-09D778EA78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1" name="Rectangle 13"/>
          <p:cNvSpPr>
            <a:spLocks noChangeAspect="1" noChangeArrowheads="1"/>
          </p:cNvSpPr>
          <p:nvPr/>
        </p:nvSpPr>
        <p:spPr bwMode="auto">
          <a:xfrm>
            <a:off x="0" y="6689725"/>
            <a:ext cx="12814300" cy="29886275"/>
          </a:xfrm>
          <a:prstGeom prst="rect">
            <a:avLst/>
          </a:prstGeom>
          <a:solidFill>
            <a:schemeClr val="accent5">
              <a:lumMod val="90000"/>
              <a:alpha val="50000"/>
            </a:schemeClr>
          </a:solidFill>
          <a:ln>
            <a:noFill/>
          </a:ln>
          <a:effectLst/>
          <a:extLst/>
        </p:spPr>
        <p:txBody>
          <a:bodyPr wrap="none" lIns="274430" tIns="138248" rIns="274430" bIns="138248" anchor="ctr"/>
          <a:lstStyle/>
          <a:p>
            <a:pPr marL="1027113" indent="-1027113" algn="ctr" defTabSz="6288088"/>
            <a:endParaRPr lang="en-US"/>
          </a:p>
        </p:txBody>
      </p:sp>
      <p:pic>
        <p:nvPicPr>
          <p:cNvPr id="83982" name="Picture 14" descr="MPj0390518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9" b="72250"/>
          <a:stretch>
            <a:fillRect/>
          </a:stretch>
        </p:blipFill>
        <p:spPr bwMode="auto">
          <a:xfrm>
            <a:off x="29964063" y="0"/>
            <a:ext cx="10726737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3" name="Picture 15" descr="MPj03211020000[1]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0" b="34750"/>
          <a:stretch>
            <a:fillRect/>
          </a:stretch>
        </p:blipFill>
        <p:spPr bwMode="auto">
          <a:xfrm>
            <a:off x="40636825" y="0"/>
            <a:ext cx="105695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3984" name="Picture 16" descr="MPj03905200000[1]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50" b="22501"/>
          <a:stretch>
            <a:fillRect/>
          </a:stretch>
        </p:blipFill>
        <p:spPr bwMode="auto">
          <a:xfrm>
            <a:off x="20650200" y="0"/>
            <a:ext cx="93424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0" y="6689725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0" y="7150100"/>
            <a:ext cx="5120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12827000" y="35801300"/>
            <a:ext cx="383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12814300" y="6689725"/>
            <a:ext cx="0" cy="29886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>
            <a:off x="1062038" y="6721475"/>
            <a:ext cx="0" cy="29924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>
            <a:off x="13544550" y="0"/>
            <a:ext cx="0" cy="3657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25949275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38392100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50028475" y="7150100"/>
            <a:ext cx="0" cy="2942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/>
          <a:lstStyle/>
          <a:p>
            <a:endParaRPr lang="en-US"/>
          </a:p>
        </p:txBody>
      </p:sp>
      <p:sp>
        <p:nvSpPr>
          <p:cNvPr id="83994" name="Rectangle 26"/>
          <p:cNvSpPr>
            <a:spLocks noChangeAspect="1" noChangeArrowheads="1"/>
          </p:cNvSpPr>
          <p:nvPr/>
        </p:nvSpPr>
        <p:spPr bwMode="auto">
          <a:xfrm>
            <a:off x="0" y="7938"/>
            <a:ext cx="20802600" cy="13636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wrap="none" lIns="274430" tIns="138248" rIns="274430" bIns="138248" anchor="ctr"/>
          <a:lstStyle/>
          <a:p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0638" y="1465263"/>
            <a:ext cx="46085125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60638" y="8534400"/>
            <a:ext cx="46085125" cy="2413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60638" y="33307338"/>
            <a:ext cx="119475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33307338"/>
            <a:ext cx="162147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33307338"/>
            <a:ext cx="1194752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600">
                <a:latin typeface="+mn-lt"/>
              </a:defRPr>
            </a:lvl1pPr>
          </a:lstStyle>
          <a:p>
            <a:fld id="{1E2B1309-A9D8-4C66-99C6-860A28674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39725" indent="-339725" algn="l" rtl="0" eaLnBrk="1" fontAlgn="base" hangingPunct="1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7338" algn="l" rtl="0" eaLnBrk="1" fontAlgn="base" hangingPunct="1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141413" indent="-22701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1788" indent="-2349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58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5130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29702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4274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3884613" indent="-227013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jpeg"/><Relationship Id="rId7" Type="http://schemas.openxmlformats.org/officeDocument/2006/relationships/chart" Target="../charts/char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0100" y="1350963"/>
            <a:ext cx="36490275" cy="3879850"/>
          </a:xfrm>
          <a:noFill/>
        </p:spPr>
        <p:txBody>
          <a:bodyPr/>
          <a:lstStyle/>
          <a:p>
            <a:r>
              <a:rPr lang="en-US" sz="9000" b="1" dirty="0">
                <a:solidFill>
                  <a:schemeClr val="accent1">
                    <a:lumMod val="25000"/>
                  </a:schemeClr>
                </a:solidFill>
              </a:rPr>
              <a:t>[</a:t>
            </a:r>
            <a:r>
              <a:rPr lang="en-US" sz="9000" b="1">
                <a:solidFill>
                  <a:schemeClr val="accent1">
                    <a:lumMod val="25000"/>
                  </a:schemeClr>
                </a:solidFill>
              </a:rPr>
              <a:t>Poster </a:t>
            </a:r>
            <a:r>
              <a:rPr lang="en-US" sz="9000" b="1" smtClean="0">
                <a:solidFill>
                  <a:schemeClr val="accent1">
                    <a:lumMod val="25000"/>
                  </a:schemeClr>
                </a:solidFill>
              </a:rPr>
              <a:t>title]</a:t>
            </a:r>
            <a:endParaRPr lang="en-US" sz="9000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8299450"/>
            <a:ext cx="10283825" cy="10637838"/>
          </a:xfrm>
          <a:noFill/>
        </p:spPr>
        <p:txBody>
          <a:bodyPr lIns="91440" tIns="45720" rIns="91440" bIns="45720"/>
          <a:lstStyle/>
          <a:p>
            <a:pPr marL="0" indent="0" algn="ctr">
              <a:spcBef>
                <a:spcPct val="0"/>
              </a:spcBef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ABSTRACT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200" b="1" dirty="0">
                <a:latin typeface="+mj-lt"/>
              </a:rPr>
              <a:t>TITLE</a:t>
            </a:r>
            <a:r>
              <a:rPr lang="en-US" sz="2400" b="1" dirty="0">
                <a:latin typeface="+mj-lt"/>
              </a:rPr>
              <a:t>:</a:t>
            </a:r>
            <a:br>
              <a:rPr lang="en-US" sz="2400" b="1" dirty="0">
                <a:latin typeface="+mj-lt"/>
              </a:rPr>
            </a:b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BACKGROUND: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OBJECTIVE: 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METHODS: 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RESULTS: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400" dirty="0">
                <a:latin typeface="+mj-lt"/>
              </a:rPr>
              <a:t>[Add text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sz="2200" b="1" dirty="0">
                <a:latin typeface="+mj-lt"/>
              </a:rPr>
              <a:t>CONCLUSIONS: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r>
              <a:rPr lang="en-US" sz="2100" dirty="0">
                <a:latin typeface="+mj-lt"/>
              </a:rPr>
              <a:t>[Add </a:t>
            </a:r>
            <a:r>
              <a:rPr lang="en-US" sz="2400" dirty="0">
                <a:latin typeface="+mj-lt"/>
              </a:rPr>
              <a:t>text</a:t>
            </a:r>
            <a:r>
              <a:rPr lang="en-US" sz="2100" dirty="0">
                <a:latin typeface="+mj-lt"/>
              </a:rPr>
              <a:t> here.]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spcAft>
                <a:spcPct val="75000"/>
              </a:spcAft>
              <a:buFontTx/>
              <a:buNone/>
            </a:pPr>
            <a:endParaRPr lang="en-US" sz="2100" dirty="0">
              <a:latin typeface="+mj-lt"/>
            </a:endParaRPr>
          </a:p>
          <a:p>
            <a:pPr marL="0" indent="0" algn="ctr">
              <a:spcBef>
                <a:spcPct val="0"/>
              </a:spcBef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BACKGROUND</a:t>
            </a:r>
          </a:p>
          <a:p>
            <a:pPr marL="0" indent="0" eaLnBrk="0" hangingPunct="0"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r>
              <a:rPr lang="en-US" sz="2400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 marL="0" indent="0" eaLnBrk="0" hangingPunct="0">
              <a:spcBef>
                <a:spcPct val="75000"/>
              </a:spcBef>
              <a:spcAft>
                <a:spcPct val="25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Content Placeholder 80956"/>
          <p:cNvGrpSpPr>
            <a:grpSpLocks/>
          </p:cNvGrpSpPr>
          <p:nvPr/>
        </p:nvGrpSpPr>
        <p:grpSpPr bwMode="auto">
          <a:xfrm>
            <a:off x="1960563" y="20707350"/>
            <a:ext cx="9817100" cy="6561138"/>
            <a:chOff x="-4947" y="2310"/>
            <a:chExt cx="21644" cy="14468"/>
          </a:xfrm>
        </p:grpSpPr>
        <p:sp>
          <p:nvSpPr>
            <p:cNvPr id="3" name="_s80981"/>
            <p:cNvSpPr>
              <a:spLocks noChangeArrowheads="1" noTextEdit="1"/>
            </p:cNvSpPr>
            <p:nvPr/>
          </p:nvSpPr>
          <p:spPr bwMode="auto">
            <a:xfrm>
              <a:off x="2831" y="4901"/>
              <a:ext cx="5425" cy="542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467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80960"/>
            <p:cNvSpPr>
              <a:spLocks noChangeArrowheads="1"/>
            </p:cNvSpPr>
            <p:nvPr/>
          </p:nvSpPr>
          <p:spPr bwMode="auto">
            <a:xfrm>
              <a:off x="2958" y="3002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ct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 One</a:t>
              </a:r>
            </a:p>
          </p:txBody>
        </p:sp>
        <p:sp>
          <p:nvSpPr>
            <p:cNvPr id="5" name="_s80980"/>
            <p:cNvSpPr>
              <a:spLocks noChangeArrowheads="1" noTextEdit="1"/>
            </p:cNvSpPr>
            <p:nvPr/>
          </p:nvSpPr>
          <p:spPr bwMode="auto">
            <a:xfrm>
              <a:off x="4897" y="6967"/>
              <a:ext cx="5425" cy="5425"/>
            </a:xfrm>
            <a:prstGeom prst="ellipse">
              <a:avLst/>
            </a:prstGeom>
            <a:solidFill>
              <a:schemeClr val="folHlink">
                <a:alpha val="50000"/>
              </a:schemeClr>
            </a:solidFill>
            <a:ln w="4670">
              <a:solidFill>
                <a:schemeClr val="fol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80962"/>
            <p:cNvSpPr>
              <a:spLocks noChangeArrowheads="1"/>
            </p:cNvSpPr>
            <p:nvPr/>
          </p:nvSpPr>
          <p:spPr bwMode="auto">
            <a:xfrm>
              <a:off x="10864" y="9001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l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 Two </a:t>
              </a:r>
            </a:p>
            <a:p>
              <a:pPr marL="1027113" marR="0" lvl="0" indent="-1027113" algn="l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_s80979"/>
            <p:cNvSpPr>
              <a:spLocks noChangeArrowheads="1" noTextEdit="1"/>
            </p:cNvSpPr>
            <p:nvPr/>
          </p:nvSpPr>
          <p:spPr bwMode="auto">
            <a:xfrm>
              <a:off x="2831" y="9033"/>
              <a:ext cx="5425" cy="5425"/>
            </a:xfrm>
            <a:prstGeom prst="ellipse">
              <a:avLst/>
            </a:prstGeom>
            <a:solidFill>
              <a:schemeClr val="hlink">
                <a:alpha val="50000"/>
              </a:schemeClr>
            </a:solidFill>
            <a:ln w="4670">
              <a:solidFill>
                <a:schemeClr val="hlink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80964"/>
            <p:cNvSpPr>
              <a:spLocks noChangeArrowheads="1"/>
            </p:cNvSpPr>
            <p:nvPr/>
          </p:nvSpPr>
          <p:spPr bwMode="auto">
            <a:xfrm>
              <a:off x="2958" y="15000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ct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 Three</a:t>
              </a:r>
            </a:p>
          </p:txBody>
        </p:sp>
        <p:sp>
          <p:nvSpPr>
            <p:cNvPr id="9" name="_s80978"/>
            <p:cNvSpPr>
              <a:spLocks noChangeArrowheads="1" noTextEdit="1"/>
            </p:cNvSpPr>
            <p:nvPr/>
          </p:nvSpPr>
          <p:spPr bwMode="auto">
            <a:xfrm>
              <a:off x="765" y="6967"/>
              <a:ext cx="5425" cy="542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4670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80965"/>
            <p:cNvSpPr>
              <a:spLocks noChangeArrowheads="1"/>
            </p:cNvSpPr>
            <p:nvPr/>
          </p:nvSpPr>
          <p:spPr bwMode="auto">
            <a:xfrm>
              <a:off x="-4948" y="9001"/>
              <a:ext cx="5170" cy="1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1027113" marR="0" lvl="0" indent="-1027113" algn="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Label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Four</a:t>
              </a:r>
            </a:p>
            <a:p>
              <a:pPr marL="1027113" marR="0" lvl="0" indent="-1027113" algn="r" defTabSz="6288088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pic>
        <p:nvPicPr>
          <p:cNvPr id="80903" name="Picture 7" descr="MPj038581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2163" y="10677525"/>
            <a:ext cx="2282825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0904" name="Picture 8" descr="MPj038578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200" y="10677525"/>
            <a:ext cx="4476750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pic>
        <p:nvPicPr>
          <p:cNvPr id="80912" name="Picture 16" descr="MPj0305704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0" y="10677525"/>
            <a:ext cx="2909888" cy="319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16678275" y="5375275"/>
            <a:ext cx="30135513" cy="101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74430" tIns="138248" rIns="274430" bIns="138248">
            <a:spAutoFit/>
          </a:bodyPr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chemeClr val="tx2"/>
                </a:solidFill>
                <a:latin typeface="+mn-lt"/>
              </a:rPr>
              <a:t>[Replace the following names and titles with those of the actual contributors: Helge Hoeing, PhD</a:t>
            </a:r>
            <a:r>
              <a:rPr lang="en-US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; Carol Philips, PhD</a:t>
            </a:r>
            <a:r>
              <a:rPr lang="en-US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;  Jonathan Haas, RN, BSN, MHA</a:t>
            </a:r>
            <a:r>
              <a:rPr lang="en-US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, and Kimberly B. Zimmerman, MD</a:t>
            </a:r>
            <a:r>
              <a:rPr lang="en-US" baseline="30000" dirty="0">
                <a:solidFill>
                  <a:schemeClr val="tx2"/>
                </a:solidFill>
                <a:latin typeface="+mn-lt"/>
              </a:rPr>
              <a:t>4</a:t>
            </a:r>
            <a:r>
              <a:rPr lang="en-US" dirty="0">
                <a:solidFill>
                  <a:schemeClr val="tx2"/>
                </a:solidFill>
                <a:latin typeface="+mn-lt"/>
              </a:rPr>
              <a:t/>
            </a:r>
            <a:br>
              <a:rPr lang="en-US" dirty="0">
                <a:solidFill>
                  <a:schemeClr val="tx2"/>
                </a:solidFill>
                <a:latin typeface="+mn-lt"/>
              </a:rPr>
            </a:br>
            <a:r>
              <a:rPr lang="en-US" baseline="30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[Add affiliation for first contributor], </a:t>
            </a:r>
            <a:r>
              <a:rPr lang="en-US" baseline="30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[Add affiliation for second contributor], </a:t>
            </a:r>
            <a:r>
              <a:rPr lang="en-US" baseline="30000" dirty="0">
                <a:solidFill>
                  <a:schemeClr val="tx2"/>
                </a:solidFill>
                <a:latin typeface="+mn-lt"/>
              </a:rPr>
              <a:t>3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[Add affiliation for third contributor], </a:t>
            </a:r>
            <a:r>
              <a:rPr lang="en-US" baseline="30000" dirty="0">
                <a:solidFill>
                  <a:schemeClr val="tx2"/>
                </a:solidFill>
                <a:latin typeface="+mn-lt"/>
              </a:rPr>
              <a:t>4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[Add affiliation for fourth contributor]</a:t>
            </a:r>
          </a:p>
        </p:txBody>
      </p: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1752600" y="28235275"/>
            <a:ext cx="10283825" cy="737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424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5384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527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670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242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814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386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95813"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rgbClr val="004442"/>
                </a:solidFill>
                <a:latin typeface="+mj-lt"/>
              </a:rPr>
              <a:t>OBJECTIVE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[Repeat objective from above.]</a:t>
            </a:r>
          </a:p>
        </p:txBody>
      </p:sp>
      <p:sp>
        <p:nvSpPr>
          <p:cNvPr id="80982" name="Rectangle 86"/>
          <p:cNvSpPr>
            <a:spLocks noChangeArrowheads="1"/>
          </p:cNvSpPr>
          <p:nvPr/>
        </p:nvSpPr>
        <p:spPr bwMode="auto">
          <a:xfrm>
            <a:off x="14557375" y="8299450"/>
            <a:ext cx="10283825" cy="4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39725" indent="-339725" algn="ctr" eaLnBrk="1" hangingPunct="1">
              <a:spcBef>
                <a:spcPct val="0"/>
              </a:spcBef>
              <a:spcAft>
                <a:spcPct val="65000"/>
              </a:spcAft>
              <a:buFontTx/>
              <a:buNone/>
              <a:tabLst>
                <a:tab pos="1028700" algn="l"/>
              </a:tabLst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METHODS</a:t>
            </a:r>
          </a:p>
          <a:p>
            <a:pPr marL="339725" indent="-339725" eaLnBrk="1" hangingPunct="1">
              <a:spcBef>
                <a:spcPct val="25000"/>
              </a:spcBef>
              <a:spcAft>
                <a:spcPct val="50000"/>
              </a:spcAft>
              <a:buFontTx/>
              <a:buNone/>
              <a:tabLst>
                <a:tab pos="1028700" algn="l"/>
              </a:tabLst>
            </a:pPr>
            <a:r>
              <a:rPr lang="en-US" sz="2400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  <a:tabLst>
                <a:tab pos="1028700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[Add key point.] 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r>
              <a:rPr lang="en-US" sz="2400" i="1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[Add description of key point.]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  <a:tabLst>
                <a:tab pos="1028700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[Add key point.] 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r>
              <a:rPr lang="en-US" sz="2400" i="1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[Add description of key point.]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  <a:tabLst>
                <a:tab pos="1028700" algn="l"/>
              </a:tabLst>
            </a:pPr>
            <a:r>
              <a:rPr lang="en-US" sz="2400" dirty="0">
                <a:latin typeface="+mj-lt"/>
                <a:cs typeface="Times New Roman" pitchFamily="18" charset="0"/>
              </a:rPr>
              <a:t>[Add key point.]  </a:t>
            </a:r>
          </a:p>
          <a:p>
            <a:pPr marL="339725" indent="-339725" eaLnBrk="1" hangingPunct="1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r>
              <a:rPr lang="en-US" sz="2400" i="1" dirty="0">
                <a:latin typeface="+mj-lt"/>
              </a:rPr>
              <a:t>	</a:t>
            </a:r>
            <a:r>
              <a:rPr lang="en-US" sz="2400" dirty="0">
                <a:latin typeface="+mj-lt"/>
              </a:rPr>
              <a:t>[Add description of key point.]</a:t>
            </a:r>
          </a:p>
          <a:p>
            <a:pPr marL="339725" indent="-339725" eaLnBrk="1" hangingPunct="1">
              <a:lnSpc>
                <a:spcPct val="115000"/>
              </a:lnSpc>
              <a:buClr>
                <a:srgbClr val="008080"/>
              </a:buClr>
              <a:buFont typeface="Wingdings 3" pitchFamily="18" charset="2"/>
              <a:buNone/>
              <a:tabLst>
                <a:tab pos="1028700" algn="l"/>
              </a:tabLst>
            </a:pPr>
            <a:endParaRPr lang="en-US" sz="2400" dirty="0"/>
          </a:p>
        </p:txBody>
      </p:sp>
      <p:sp>
        <p:nvSpPr>
          <p:cNvPr id="81220" name="Text Box 324"/>
          <p:cNvSpPr txBox="1">
            <a:spLocks noChangeArrowheads="1"/>
          </p:cNvSpPr>
          <p:nvPr/>
        </p:nvSpPr>
        <p:spPr bwMode="auto">
          <a:xfrm>
            <a:off x="14557375" y="24577675"/>
            <a:ext cx="10283825" cy="750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04913" indent="-4064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944688" indent="-34448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2004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029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Aft>
                <a:spcPct val="1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</a:rPr>
              <a:t>[Add key point.]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spcBef>
                <a:spcPct val="75000"/>
              </a:spcBef>
              <a:spcAft>
                <a:spcPct val="25000"/>
              </a:spcAft>
              <a:buFontTx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</p:txBody>
      </p:sp>
      <p:sp>
        <p:nvSpPr>
          <p:cNvPr id="81260" name="Text Box 364"/>
          <p:cNvSpPr txBox="1">
            <a:spLocks noChangeArrowheads="1"/>
          </p:cNvSpPr>
          <p:nvPr/>
        </p:nvSpPr>
        <p:spPr bwMode="auto">
          <a:xfrm>
            <a:off x="27054175" y="8299450"/>
            <a:ext cx="1028382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4953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3335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20574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7813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505200" indent="-609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9624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4196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8768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334000" indent="-609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RESULTS</a:t>
            </a:r>
          </a:p>
          <a:p>
            <a:pPr eaLnBrk="1" hangingPunct="1">
              <a:spcBef>
                <a:spcPct val="25000"/>
              </a:spcBef>
              <a:spcAft>
                <a:spcPct val="50000"/>
              </a:spcAft>
              <a:buFontTx/>
              <a:buNone/>
            </a:pPr>
            <a:r>
              <a:rPr lang="en-US" sz="2700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</p:txBody>
      </p:sp>
      <p:sp>
        <p:nvSpPr>
          <p:cNvPr id="81267" name="Rectangle 371"/>
          <p:cNvSpPr>
            <a:spLocks noChangeArrowheads="1"/>
          </p:cNvSpPr>
          <p:nvPr/>
        </p:nvSpPr>
        <p:spPr bwMode="auto">
          <a:xfrm>
            <a:off x="39014400" y="24625300"/>
            <a:ext cx="10283825" cy="522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ctr" eaLnBrk="1" hangingPunct="1">
              <a:spcBef>
                <a:spcPct val="0"/>
              </a:spcBef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CONCLUSIONS</a:t>
            </a:r>
          </a:p>
          <a:p>
            <a:pPr marL="457200" indent="-457200">
              <a:lnSpc>
                <a:spcPct val="115000"/>
              </a:lnSpc>
              <a:buFontTx/>
              <a:buNone/>
            </a:pPr>
            <a:r>
              <a:rPr lang="en-US" sz="2400" b="1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text as bulleted list or a paragraph.]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spcBef>
                <a:spcPct val="0"/>
              </a:spcBef>
              <a:spcAft>
                <a:spcPct val="500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25000"/>
                  </a:schemeClr>
                </a:solidFill>
                <a:latin typeface="+mj-lt"/>
                <a:cs typeface="Times New Roman" pitchFamily="18" charset="0"/>
              </a:rPr>
              <a:t>[Add key point.]</a:t>
            </a:r>
          </a:p>
          <a:p>
            <a:pPr marL="457200" indent="-457200">
              <a:lnSpc>
                <a:spcPct val="115000"/>
              </a:lnSpc>
              <a:buFont typeface="Wingdings" pitchFamily="2" charset="2"/>
              <a:buChar char="§"/>
            </a:pP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81271" name="Text Box 375"/>
          <p:cNvSpPr txBox="1">
            <a:spLocks noChangeArrowheads="1"/>
          </p:cNvSpPr>
          <p:nvPr/>
        </p:nvSpPr>
        <p:spPr bwMode="auto">
          <a:xfrm>
            <a:off x="46085125" y="9723438"/>
            <a:ext cx="3975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81285" name="Text Box 389"/>
          <p:cNvSpPr txBox="1">
            <a:spLocks noChangeArrowheads="1"/>
          </p:cNvSpPr>
          <p:nvPr/>
        </p:nvSpPr>
        <p:spPr bwMode="auto">
          <a:xfrm>
            <a:off x="38892163" y="10144125"/>
            <a:ext cx="2265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[Graphic title]</a:t>
            </a:r>
          </a:p>
        </p:txBody>
      </p:sp>
      <p:sp>
        <p:nvSpPr>
          <p:cNvPr id="81335" name="Text Box 439"/>
          <p:cNvSpPr txBox="1">
            <a:spLocks noChangeArrowheads="1"/>
          </p:cNvSpPr>
          <p:nvPr/>
        </p:nvSpPr>
        <p:spPr bwMode="auto">
          <a:xfrm>
            <a:off x="39014400" y="8299450"/>
            <a:ext cx="102838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Aft>
                <a:spcPct val="65000"/>
              </a:spcAft>
              <a:buFontTx/>
              <a:buNone/>
            </a:pPr>
            <a:r>
              <a:rPr lang="en-US" sz="4500" b="1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RESULTS</a:t>
            </a:r>
          </a:p>
        </p:txBody>
      </p:sp>
      <p:sp>
        <p:nvSpPr>
          <p:cNvPr id="81361" name="Text Box 465"/>
          <p:cNvSpPr txBox="1">
            <a:spLocks noChangeArrowheads="1"/>
          </p:cNvSpPr>
          <p:nvPr/>
        </p:nvSpPr>
        <p:spPr bwMode="auto">
          <a:xfrm>
            <a:off x="41425813" y="10144125"/>
            <a:ext cx="2919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[Graphic title]</a:t>
            </a:r>
          </a:p>
        </p:txBody>
      </p:sp>
      <p:sp>
        <p:nvSpPr>
          <p:cNvPr id="81362" name="Text Box 466"/>
          <p:cNvSpPr txBox="1">
            <a:spLocks noChangeArrowheads="1"/>
          </p:cNvSpPr>
          <p:nvPr/>
        </p:nvSpPr>
        <p:spPr bwMode="auto">
          <a:xfrm>
            <a:off x="44651613" y="10144125"/>
            <a:ext cx="4456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92" tIns="45696" rIns="91392" bIns="45696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668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[Graphic title]</a:t>
            </a:r>
          </a:p>
        </p:txBody>
      </p:sp>
      <p:graphicFrame>
        <p:nvGraphicFramePr>
          <p:cNvPr id="11" name="Object 4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307496"/>
              </p:ext>
            </p:extLst>
          </p:nvPr>
        </p:nvGraphicFramePr>
        <p:xfrm>
          <a:off x="27036713" y="14781213"/>
          <a:ext cx="10113962" cy="5449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Object 4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576588"/>
              </p:ext>
            </p:extLst>
          </p:nvPr>
        </p:nvGraphicFramePr>
        <p:xfrm>
          <a:off x="27036713" y="20313650"/>
          <a:ext cx="10113962" cy="544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Object 4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89171"/>
              </p:ext>
            </p:extLst>
          </p:nvPr>
        </p:nvGraphicFramePr>
        <p:xfrm>
          <a:off x="27025600" y="25844500"/>
          <a:ext cx="10185400" cy="549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1368" name="Text Box 472"/>
          <p:cNvSpPr txBox="1">
            <a:spLocks noChangeArrowheads="1"/>
          </p:cNvSpPr>
          <p:nvPr/>
        </p:nvSpPr>
        <p:spPr bwMode="auto">
          <a:xfrm>
            <a:off x="1752600" y="20129500"/>
            <a:ext cx="1028382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4430" tIns="138248" rIns="27443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69" name="Text Box 473"/>
          <p:cNvSpPr txBox="1">
            <a:spLocks noChangeArrowheads="1"/>
          </p:cNvSpPr>
          <p:nvPr/>
        </p:nvSpPr>
        <p:spPr bwMode="auto">
          <a:xfrm>
            <a:off x="14557375" y="14552613"/>
            <a:ext cx="1028382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38248" rIns="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74" name="Text Box 478"/>
          <p:cNvSpPr txBox="1">
            <a:spLocks noChangeArrowheads="1"/>
          </p:cNvSpPr>
          <p:nvPr/>
        </p:nvSpPr>
        <p:spPr bwMode="auto">
          <a:xfrm>
            <a:off x="27054175" y="13714413"/>
            <a:ext cx="1028382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38248" rIns="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89" name="Text Box 493"/>
          <p:cNvSpPr txBox="1">
            <a:spLocks noChangeArrowheads="1"/>
          </p:cNvSpPr>
          <p:nvPr/>
        </p:nvSpPr>
        <p:spPr bwMode="auto">
          <a:xfrm>
            <a:off x="39014400" y="14138275"/>
            <a:ext cx="1028382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38248" rIns="0" bIns="138248"/>
          <a:lstStyle>
            <a:lvl1pPr marL="1027113" indent="-1027113"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628808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6288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r>
              <a:rPr lang="en-US" sz="2200" dirty="0">
                <a:latin typeface="+mn-lt"/>
              </a:rPr>
              <a:t>[Replace, move, resize, or delete graphic, as necessary.]</a:t>
            </a:r>
          </a:p>
        </p:txBody>
      </p:sp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4495800" y="2743200"/>
            <a:ext cx="38481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" tIns="36576" rIns="36576" bIns="36576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1000">
                <a:solidFill>
                  <a:srgbClr val="000000"/>
                </a:solidFill>
              </a:rPr>
              <a:t>￼</a:t>
            </a:r>
            <a:endParaRPr lang="en-US" sz="8600">
              <a:latin typeface="Arial" charset="0"/>
            </a:endParaRPr>
          </a:p>
        </p:txBody>
      </p:sp>
      <p:pic>
        <p:nvPicPr>
          <p:cNvPr id="81391" name="Picture 495" descr="your logo here"/>
          <p:cNvPicPr>
            <a:picLocks noGrp="1"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5" y="2857500"/>
            <a:ext cx="3424238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392" name="Text Box 496"/>
          <p:cNvSpPr txBox="1">
            <a:spLocks noChangeArrowheads="1"/>
          </p:cNvSpPr>
          <p:nvPr/>
        </p:nvSpPr>
        <p:spPr bwMode="auto">
          <a:xfrm>
            <a:off x="39014400" y="32631063"/>
            <a:ext cx="10283825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2193925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389438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6583363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8778875" defTabSz="4389438">
              <a:spcBef>
                <a:spcPct val="0"/>
              </a:spcBef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92360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6932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01504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0607675" defTabSz="4389438" eaLnBrk="0" fontAlgn="base" hangingPunct="0">
              <a:spcBef>
                <a:spcPct val="0"/>
              </a:spcBef>
              <a:spcAft>
                <a:spcPct val="0"/>
              </a:spcAft>
              <a:tabLst>
                <a:tab pos="54927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For additional information please contact:</a:t>
            </a:r>
          </a:p>
          <a:p>
            <a:pPr eaLnBrk="1" hangingPunct="1">
              <a:buFontTx/>
              <a:buNone/>
            </a:pPr>
            <a:endParaRPr lang="en-US" dirty="0">
              <a:latin typeface="+mn-lt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[Name]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[Department]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[Institution or organization]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+mn-lt"/>
              </a:rPr>
              <a:t>[E-mail address]</a:t>
            </a:r>
          </a:p>
          <a:p>
            <a:pPr eaLnBrk="1" hangingPunct="1">
              <a:buFontTx/>
              <a:buNone/>
            </a:pPr>
            <a:endParaRPr lang="en-US" b="1" dirty="0">
              <a:latin typeface="+mn-lt"/>
            </a:endParaRPr>
          </a:p>
          <a:p>
            <a:pPr eaLnBrk="1" hangingPunct="1">
              <a:buFontTx/>
              <a:buNone/>
            </a:pPr>
            <a:endParaRPr lang="en-US" sz="3200" b="1" dirty="0">
              <a:latin typeface="+mn-lt"/>
            </a:endParaRPr>
          </a:p>
        </p:txBody>
      </p:sp>
      <p:graphicFrame>
        <p:nvGraphicFramePr>
          <p:cNvPr id="81438" name="Group 542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61421729"/>
              </p:ext>
            </p:extLst>
          </p:nvPr>
        </p:nvGraphicFramePr>
        <p:xfrm>
          <a:off x="15773400" y="15392400"/>
          <a:ext cx="7104063" cy="80041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420938"/>
                <a:gridCol w="2954337"/>
                <a:gridCol w="1728788"/>
              </a:tblGrid>
              <a:tr h="95885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Excepteur Sint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320" marR="274320" marT="137160" marB="182880" anchor="b" anchorCtr="1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85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Lkl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(n=212)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Controls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(n=27)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Lorum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Wt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(kg)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(SD 10)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(SD 07)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</a:tr>
              <a:tr h="920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Ipsum  (wk)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31 (SD 5)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 (SD 2)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Irure:   B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W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HB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O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kumimoji="0" lang="en-US" sz="2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79 (373%)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121 (571%)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 (09%)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(05%)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 (42%)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 (259%)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(667%)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(37%)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(37%)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</a:tr>
              <a:tr h="920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Proident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 F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Lorem</a:t>
                      </a:r>
                      <a:endParaRPr kumimoji="0" lang="en-US" sz="2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106 (50%)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101 (476%)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(24%)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 (63%)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(37%)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Nostrud:   N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           Y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Unknown</a:t>
                      </a:r>
                      <a:endParaRPr kumimoji="0" lang="en-US" sz="2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172 (811%)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 (104%)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(85%)</a:t>
                      </a:r>
                      <a:endParaRPr kumimoji="0" lang="en-US" sz="2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 (963%)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(37%)</a:t>
                      </a:r>
                      <a:endParaRPr kumimoji="0" lang="en-US" sz="2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74430" marR="274430" marT="138248" marB="138248" horzOverflow="overflow"/>
                </a:tc>
              </a:tr>
            </a:tbl>
          </a:graphicData>
        </a:graphic>
      </p:graphicFrame>
      <p:sp>
        <p:nvSpPr>
          <p:cNvPr id="81437" name="Text Box 541"/>
          <p:cNvSpPr txBox="1">
            <a:spLocks noChangeArrowheads="1"/>
          </p:cNvSpPr>
          <p:nvPr/>
        </p:nvSpPr>
        <p:spPr bwMode="auto">
          <a:xfrm>
            <a:off x="39014400" y="15163800"/>
            <a:ext cx="10283825" cy="750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66738" indent="-56673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204913" indent="-4064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944688" indent="-344488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6289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3200400" indent="-457200">
              <a:spcBef>
                <a:spcPct val="0"/>
              </a:spcBef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5720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5029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422400" algn="l"/>
                <a:tab pos="19446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Aft>
                <a:spcPct val="50000"/>
              </a:spcAft>
              <a:buClr>
                <a:srgbClr val="008080"/>
              </a:buClr>
              <a:buSzPct val="115000"/>
              <a:buFont typeface="Wingdings 3" pitchFamily="18" charset="2"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Aft>
                <a:spcPct val="1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</a:rPr>
              <a:t>[Add key point.]</a:t>
            </a:r>
            <a:endParaRPr lang="en-US" dirty="0">
              <a:latin typeface="+mj-lt"/>
              <a:cs typeface="Times New Roman" pitchFamily="18" charset="0"/>
            </a:endParaRP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spcBef>
                <a:spcPct val="75000"/>
              </a:spcBef>
              <a:spcAft>
                <a:spcPct val="25000"/>
              </a:spcAft>
              <a:buFontTx/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[Add title, if necessary.]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>
              <a:lnSpc>
                <a:spcPct val="115000"/>
              </a:lnSpc>
              <a:spcBef>
                <a:spcPct val="15000"/>
              </a:spcBef>
              <a:spcAft>
                <a:spcPct val="25000"/>
              </a:spcAft>
              <a:buClr>
                <a:schemeClr val="accent1">
                  <a:lumMod val="50000"/>
                </a:schemeClr>
              </a:buClr>
              <a:buSzPct val="115000"/>
              <a:buFont typeface="Wingdings 3" pitchFamily="18" charset="2"/>
              <a:buChar char=""/>
            </a:pPr>
            <a:r>
              <a:rPr lang="en-US" dirty="0">
                <a:latin typeface="+mj-lt"/>
                <a:cs typeface="Times New Roman" pitchFamily="18" charset="0"/>
              </a:rPr>
              <a:t>[Add key point.]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  <a:p>
            <a:pPr lvl="1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>
                <a:latin typeface="+mj-lt"/>
                <a:cs typeface="Times New Roman" pitchFamily="18" charset="0"/>
              </a:rPr>
              <a:t>[Sub-bullet]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 with graphics">
  <a:themeElements>
    <a:clrScheme name="medical poster with graphics_post design_082605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cal Poster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274430" tIns="138248" rIns="274430" bIns="138248" numCol="1" anchor="t" anchorCtr="0" compatLnSpc="1">
        <a:prstTxWarp prst="textNoShape">
          <a:avLst/>
        </a:prstTxWarp>
      </a:bodyPr>
      <a:lstStyle>
        <a:defPPr marL="1027113" marR="0" indent="-1027113" algn="l" defTabSz="6288088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9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edical poster with graphics_post design_082605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cal poster with graphics_post design_082605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cal poster with graphics_post design_082605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310CDEE-6E89-4FD2-9D39-B5EF7D79FE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poster with graphics</Template>
  <TotalTime>0</TotalTime>
  <Words>493</Words>
  <Application>Microsoft Office PowerPoint</Application>
  <PresentationFormat>Custom</PresentationFormat>
  <Paragraphs>135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Wingdings</vt:lpstr>
      <vt:lpstr>Wingdings 3</vt:lpstr>
      <vt:lpstr>Medical poster with graphics</vt:lpstr>
      <vt:lpstr>[Poster title]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[Poster title]</dc:title>
  <dc:creator>Deniz Kilinc</dc:creator>
  <cp:keywords/>
  <cp:lastModifiedBy>Deniz Kilinc</cp:lastModifiedBy>
  <cp:revision>1</cp:revision>
  <cp:lastPrinted>2004-07-01T22:30:03Z</cp:lastPrinted>
  <dcterms:created xsi:type="dcterms:W3CDTF">2014-06-15T15:18:56Z</dcterms:created>
  <dcterms:modified xsi:type="dcterms:W3CDTF">2014-06-15T15:19:19Z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TC100214271033</vt:lpwstr>
  </property>
</Properties>
</file>