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0" r:id="rId1"/>
  </p:sldMasterIdLst>
  <p:notesMasterIdLst>
    <p:notesMasterId r:id="rId28"/>
  </p:notesMasterIdLst>
  <p:handoutMasterIdLst>
    <p:handoutMasterId r:id="rId29"/>
  </p:handoutMasterIdLst>
  <p:sldIdLst>
    <p:sldId id="443" r:id="rId2"/>
    <p:sldId id="533" r:id="rId3"/>
    <p:sldId id="548" r:id="rId4"/>
    <p:sldId id="537" r:id="rId5"/>
    <p:sldId id="539" r:id="rId6"/>
    <p:sldId id="542" r:id="rId7"/>
    <p:sldId id="551" r:id="rId8"/>
    <p:sldId id="552" r:id="rId9"/>
    <p:sldId id="550" r:id="rId10"/>
    <p:sldId id="553" r:id="rId11"/>
    <p:sldId id="554" r:id="rId12"/>
    <p:sldId id="555" r:id="rId13"/>
    <p:sldId id="556" r:id="rId14"/>
    <p:sldId id="543" r:id="rId15"/>
    <p:sldId id="568" r:id="rId16"/>
    <p:sldId id="544" r:id="rId17"/>
    <p:sldId id="558" r:id="rId18"/>
    <p:sldId id="546" r:id="rId19"/>
    <p:sldId id="563" r:id="rId20"/>
    <p:sldId id="547" r:id="rId21"/>
    <p:sldId id="562" r:id="rId22"/>
    <p:sldId id="569" r:id="rId23"/>
    <p:sldId id="559" r:id="rId24"/>
    <p:sldId id="560" r:id="rId25"/>
    <p:sldId id="566" r:id="rId26"/>
    <p:sldId id="535" r:id="rId27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1921" autoAdjust="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Algoritmaların Doğruluk Yüzdeleri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2">
                  <a:lumMod val="10000"/>
                </a:schemeClr>
              </a:solidFill>
              <a:latin typeface="+mj-lt"/>
              <a:ea typeface="+mj-ea"/>
              <a:cs typeface="+mj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Kosinüs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ttnetdestek</c:v>
                </c:pt>
                <c:pt idx="1">
                  <c:v>aveadestek</c:v>
                </c:pt>
                <c:pt idx="2">
                  <c:v>pegasus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60</c:v>
                </c:pt>
                <c:pt idx="1">
                  <c:v>54</c:v>
                </c:pt>
                <c:pt idx="2">
                  <c:v>51</c:v>
                </c:pt>
              </c:numCache>
            </c:numRef>
          </c:val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Levenstein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ttnetdestek</c:v>
                </c:pt>
                <c:pt idx="1">
                  <c:v>aveadestek</c:v>
                </c:pt>
                <c:pt idx="2">
                  <c:v>pegasus</c:v>
                </c:pt>
              </c:strCache>
            </c:strRef>
          </c:cat>
          <c:val>
            <c:numRef>
              <c:f>Sayfa1!$C$2:$C$4</c:f>
              <c:numCache>
                <c:formatCode>General</c:formatCode>
                <c:ptCount val="3"/>
                <c:pt idx="0">
                  <c:v>72</c:v>
                </c:pt>
                <c:pt idx="1">
                  <c:v>70</c:v>
                </c:pt>
                <c:pt idx="2">
                  <c:v>39</c:v>
                </c:pt>
              </c:numCache>
            </c:numRef>
          </c:val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Jaro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ttnetdestek</c:v>
                </c:pt>
                <c:pt idx="1">
                  <c:v>aveadestek</c:v>
                </c:pt>
                <c:pt idx="2">
                  <c:v>pegasus</c:v>
                </c:pt>
              </c:strCache>
            </c:strRef>
          </c:cat>
          <c:val>
            <c:numRef>
              <c:f>Sayfa1!$D$2:$D$4</c:f>
              <c:numCache>
                <c:formatCode>General</c:formatCode>
                <c:ptCount val="3"/>
                <c:pt idx="0">
                  <c:v>74</c:v>
                </c:pt>
                <c:pt idx="1">
                  <c:v>40</c:v>
                </c:pt>
                <c:pt idx="2">
                  <c:v>53</c:v>
                </c:pt>
              </c:numCache>
            </c:numRef>
          </c:val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Jaro-Winkler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ttnetdestek</c:v>
                </c:pt>
                <c:pt idx="1">
                  <c:v>aveadestek</c:v>
                </c:pt>
                <c:pt idx="2">
                  <c:v>pegasus</c:v>
                </c:pt>
              </c:strCache>
            </c:strRef>
          </c:cat>
          <c:val>
            <c:numRef>
              <c:f>Sayfa1!$E$2:$E$4</c:f>
              <c:numCache>
                <c:formatCode>General</c:formatCode>
                <c:ptCount val="3"/>
                <c:pt idx="0">
                  <c:v>77</c:v>
                </c:pt>
                <c:pt idx="1">
                  <c:v>36</c:v>
                </c:pt>
                <c:pt idx="2">
                  <c:v>56</c:v>
                </c:pt>
              </c:numCache>
            </c:numRef>
          </c:val>
        </c:ser>
        <c:ser>
          <c:idx val="4"/>
          <c:order val="4"/>
          <c:tx>
            <c:strRef>
              <c:f>Sayfa1!$F$1</c:f>
              <c:strCache>
                <c:ptCount val="1"/>
                <c:pt idx="0">
                  <c:v>Altay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ttnetdestek</c:v>
                </c:pt>
                <c:pt idx="1">
                  <c:v>aveadestek</c:v>
                </c:pt>
                <c:pt idx="2">
                  <c:v>pegasus</c:v>
                </c:pt>
              </c:strCache>
            </c:strRef>
          </c:cat>
          <c:val>
            <c:numRef>
              <c:f>Sayfa1!$F$2:$F$4</c:f>
              <c:numCache>
                <c:formatCode>General</c:formatCode>
                <c:ptCount val="3"/>
                <c:pt idx="0">
                  <c:v>75</c:v>
                </c:pt>
                <c:pt idx="1">
                  <c:v>72</c:v>
                </c:pt>
                <c:pt idx="2">
                  <c:v>64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10359488"/>
        <c:axId val="390681232"/>
      </c:barChart>
      <c:catAx>
        <c:axId val="31035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90681232"/>
        <c:crosses val="autoZero"/>
        <c:auto val="1"/>
        <c:lblAlgn val="ctr"/>
        <c:lblOffset val="100"/>
        <c:noMultiLvlLbl val="0"/>
      </c:catAx>
      <c:valAx>
        <c:axId val="39068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103594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/>
              <a:t>Algoritmaların </a:t>
            </a:r>
            <a:r>
              <a:rPr lang="tr-TR" dirty="0" smtClean="0"/>
              <a:t>Süre(Saniye) Karşılaştırması</a:t>
            </a:r>
            <a:endParaRPr lang="tr-T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Kosinüs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ttnetdestek</c:v>
                </c:pt>
                <c:pt idx="1">
                  <c:v>aveadestek</c:v>
                </c:pt>
                <c:pt idx="2">
                  <c:v>pegasus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9</c:v>
                </c:pt>
                <c:pt idx="1">
                  <c:v>12</c:v>
                </c:pt>
                <c:pt idx="2">
                  <c:v>10</c:v>
                </c:pt>
              </c:numCache>
            </c:numRef>
          </c:val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Levenstein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ttnetdestek</c:v>
                </c:pt>
                <c:pt idx="1">
                  <c:v>aveadestek</c:v>
                </c:pt>
                <c:pt idx="2">
                  <c:v>pegasus</c:v>
                </c:pt>
              </c:strCache>
            </c:strRef>
          </c:cat>
          <c:val>
            <c:numRef>
              <c:f>Sayfa1!$C$2:$C$4</c:f>
              <c:numCache>
                <c:formatCode>General</c:formatCode>
                <c:ptCount val="3"/>
                <c:pt idx="0">
                  <c:v>130</c:v>
                </c:pt>
                <c:pt idx="1">
                  <c:v>173</c:v>
                </c:pt>
                <c:pt idx="2">
                  <c:v>126</c:v>
                </c:pt>
              </c:numCache>
            </c:numRef>
          </c:val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Jaro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ttnetdestek</c:v>
                </c:pt>
                <c:pt idx="1">
                  <c:v>aveadestek</c:v>
                </c:pt>
                <c:pt idx="2">
                  <c:v>pegasus</c:v>
                </c:pt>
              </c:strCache>
            </c:strRef>
          </c:cat>
          <c:val>
            <c:numRef>
              <c:f>Sayfa1!$D$2:$D$4</c:f>
              <c:numCache>
                <c:formatCode>General</c:formatCode>
                <c:ptCount val="3"/>
                <c:pt idx="0">
                  <c:v>70</c:v>
                </c:pt>
                <c:pt idx="1">
                  <c:v>86</c:v>
                </c:pt>
                <c:pt idx="2">
                  <c:v>59</c:v>
                </c:pt>
              </c:numCache>
            </c:numRef>
          </c:val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Jaro-Winkler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ttnetdestek</c:v>
                </c:pt>
                <c:pt idx="1">
                  <c:v>aveadestek</c:v>
                </c:pt>
                <c:pt idx="2">
                  <c:v>pegasus</c:v>
                </c:pt>
              </c:strCache>
            </c:strRef>
          </c:cat>
          <c:val>
            <c:numRef>
              <c:f>Sayfa1!$E$2:$E$4</c:f>
              <c:numCache>
                <c:formatCode>General</c:formatCode>
                <c:ptCount val="3"/>
                <c:pt idx="0">
                  <c:v>67</c:v>
                </c:pt>
                <c:pt idx="1">
                  <c:v>93</c:v>
                </c:pt>
                <c:pt idx="2">
                  <c:v>60</c:v>
                </c:pt>
              </c:numCache>
            </c:numRef>
          </c:val>
        </c:ser>
        <c:ser>
          <c:idx val="4"/>
          <c:order val="4"/>
          <c:tx>
            <c:strRef>
              <c:f>Sayfa1!$F$1</c:f>
              <c:strCache>
                <c:ptCount val="1"/>
                <c:pt idx="0">
                  <c:v>Altay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ttnetdestek</c:v>
                </c:pt>
                <c:pt idx="1">
                  <c:v>aveadestek</c:v>
                </c:pt>
                <c:pt idx="2">
                  <c:v>pegasus</c:v>
                </c:pt>
              </c:strCache>
            </c:strRef>
          </c:cat>
          <c:val>
            <c:numRef>
              <c:f>Sayfa1!$F$2:$F$4</c:f>
              <c:numCache>
                <c:formatCode>General</c:formatCode>
                <c:ptCount val="3"/>
                <c:pt idx="0">
                  <c:v>16</c:v>
                </c:pt>
                <c:pt idx="1">
                  <c:v>23</c:v>
                </c:pt>
                <c:pt idx="2">
                  <c:v>19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90679600"/>
        <c:axId val="390677424"/>
      </c:barChart>
      <c:catAx>
        <c:axId val="39067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90677424"/>
        <c:crosses val="autoZero"/>
        <c:auto val="1"/>
        <c:lblAlgn val="ctr"/>
        <c:lblOffset val="100"/>
        <c:noMultiLvlLbl val="0"/>
      </c:catAx>
      <c:valAx>
        <c:axId val="39067742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067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302B51-067E-4C56-A0E9-43E0A0543FB8}" type="datetimeFigureOut">
              <a:rPr lang="tr-TR"/>
              <a:pPr>
                <a:defRPr/>
              </a:pPr>
              <a:t>20.6.2014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tr-TR"/>
              <a:t>Celal Bayar Üniversitesi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590A11-C54D-47C7-B3C4-28D822306CB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03073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1153261-0AD5-446C-A0D8-34D901720635}" type="datetimeFigureOut">
              <a:rPr lang="tr-TR"/>
              <a:pPr>
                <a:defRPr/>
              </a:pPr>
              <a:t>20.6.2014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tr-TR"/>
              <a:t>Celal Bayar Üniversitesi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78725F3-0C7A-4B9D-99F3-E8240CB3209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5993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725F3-0C7A-4B9D-99F3-E8240CB32095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1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tr-T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 Verilerinin Okunması</a:t>
            </a:r>
            <a:endParaRPr lang="tr-T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 verilerini okumak için ise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LinqToTwitter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isimli bir API kütüphanesi kullanılmıştır. </a:t>
            </a:r>
          </a:p>
          <a:p>
            <a:pPr lvl="0"/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Yaptığımız ARGE sonuçlarına göre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LinqToTwitter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yapısı, kullanım kolaylığı ve özellikleri ile en uygun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API’dir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 API kullanılarak elde edilebilecek veriler aşağıdaki gibidir:</a:t>
            </a:r>
            <a:endParaRPr lang="tr-T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Tweet tarihi/saati, koordinatları</a:t>
            </a:r>
          </a:p>
          <a:p>
            <a:pPr lvl="1"/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Tweet metni</a:t>
            </a:r>
          </a:p>
          <a:p>
            <a:pPr lvl="1"/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Retweet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mi?</a:t>
            </a:r>
          </a:p>
          <a:p>
            <a:pPr lvl="1"/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Aldığı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retweet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sayısı</a:t>
            </a:r>
          </a:p>
          <a:p>
            <a:pPr lvl="1"/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Favorilere eklenme sayısı</a:t>
            </a:r>
          </a:p>
          <a:p>
            <a:pPr lvl="1"/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Tweet sahibinin ismi,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nick’i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profil yazısı, takipçi ve takip sayısı</a:t>
            </a:r>
          </a:p>
          <a:p>
            <a:r>
              <a:rPr lang="tr-T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Ön İşleme ve Eleme</a:t>
            </a:r>
            <a:endParaRPr lang="tr-T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Twitter’dan okunan metinler üzerinde ilk olarak “ön işlem” gerçekleştirilir. </a:t>
            </a:r>
          </a:p>
          <a:p>
            <a:pPr lvl="0"/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 işlem sırasında:</a:t>
            </a:r>
          </a:p>
          <a:p>
            <a:pPr lvl="1"/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noktalama işaretleri, anlamsız karakterler, </a:t>
            </a:r>
          </a:p>
          <a:p>
            <a:pPr lvl="1"/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iki harf uzunluğundaki kelimeler elenirler.  </a:t>
            </a:r>
          </a:p>
          <a:p>
            <a:pPr lvl="0"/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Daha sonra kalan kelimeler Türkçe bir “Stop Word” listesinde aranırlar, eğer bu listede yer alıyorlarsa (Örnek: birkaç, diye, defa, sanki, yani, çünkü vb.) bu kelimeler de elenirler. </a:t>
            </a:r>
          </a:p>
          <a:p>
            <a:pPr lvl="0"/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Elemeler sonrası tweet metininde kalan kelimeler birer doküman olarak Vektör Uzay Modelinde </a:t>
            </a:r>
            <a:r>
              <a:rPr lang="tr-T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veritabanında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saklanırlar. 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725F3-0C7A-4B9D-99F3-E8240CB32095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52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86E2-114A-4133-9DAA-3433CB2BA588}" type="datetime1">
              <a:rPr lang="tr-TR" smtClean="0"/>
              <a:t>20.6.2014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5FD77-1CCA-4026-8C18-8CD99A32078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2FF5C-1DC7-4312-B9DE-A5F132320092}" type="datetime1">
              <a:rPr lang="tr-TR" smtClean="0"/>
              <a:t>20.6.2014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8B869-C20C-4AD4-83DD-E40B7E8D805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AD97-1C05-4DDF-9340-3A9BFE6E60C0}" type="datetime1">
              <a:rPr lang="tr-TR" smtClean="0"/>
              <a:t>20.6.2014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A87FD-D1E4-446E-B3B9-6383DC2EF2F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4CECA-5966-41EF-8C61-FC076D0CADC1}" type="datetime1">
              <a:rPr lang="tr-TR" smtClean="0"/>
              <a:t>20.6.2014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85F7C-FF59-446D-811E-283E9A1E483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5C0B9-337B-4AB0-AD26-9A8CE101FB20}" type="datetime1">
              <a:rPr lang="tr-TR" smtClean="0"/>
              <a:t>20.6.2014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D5BA0-A33C-4BB1-B33F-D6BBD3815BA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5542-75C3-4B63-87FB-A001FB2CE296}" type="datetime1">
              <a:rPr lang="tr-TR" smtClean="0"/>
              <a:t>20.6.2014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ECB4C-AF99-4E0A-B820-C3A485B8AD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3DE77-7211-4C15-8618-9C7F0698C9A1}" type="datetime1">
              <a:rPr lang="tr-TR" smtClean="0"/>
              <a:t>20.6.2014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23734-86AE-4A32-8FCA-C59FB463B0E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E59A3-EEC8-452E-954C-70BFA3AAFE0B}" type="datetime1">
              <a:rPr lang="tr-TR" smtClean="0"/>
              <a:t>20.6.2014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F26EC-D742-4338-ABC7-77F551E701F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9FC57-9E39-465D-A73C-404F665D61C9}" type="datetime1">
              <a:rPr lang="tr-TR" smtClean="0"/>
              <a:t>20.6.2014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75682-3A81-4081-9016-939B1D174E6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DC38B-8CB0-4E8E-8A53-1BCCA785C26D}" type="datetime1">
              <a:rPr lang="tr-TR" smtClean="0"/>
              <a:t>20.6.2014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A6F4D-4B86-470F-B604-3DD5F2A1CF0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1D67D-450C-493B-9E99-A94F8C5E781C}" type="datetime1">
              <a:rPr lang="tr-TR" smtClean="0"/>
              <a:t>20.6.2014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DB59-DCB3-4B68-84B6-99B2398346D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7171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EDAF5B-4EE3-4B7E-9009-01F5D6D32EF9}" type="datetime1">
              <a:rPr lang="tr-TR" smtClean="0"/>
              <a:t>20.6.2014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B82795-CC30-44F1-B95F-2441CCF9D83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1 Başlık"/>
          <p:cNvSpPr>
            <a:spLocks noGrp="1"/>
          </p:cNvSpPr>
          <p:nvPr>
            <p:ph type="title"/>
          </p:nvPr>
        </p:nvSpPr>
        <p:spPr>
          <a:xfrm>
            <a:off x="971600" y="1421904"/>
            <a:ext cx="7200800" cy="1143000"/>
          </a:xfrm>
        </p:spPr>
        <p:txBody>
          <a:bodyPr/>
          <a:lstStyle/>
          <a:p>
            <a:r>
              <a:rPr lang="tr-TR" sz="6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DUYGULU</a:t>
            </a:r>
            <a:br>
              <a:rPr lang="tr-TR" sz="6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Twitter için Türkçe Sentiment Analiz Uygulaması</a:t>
            </a:r>
          </a:p>
        </p:txBody>
      </p:sp>
      <p:sp>
        <p:nvSpPr>
          <p:cNvPr id="178179" name="2 İçerik Yer Tutucusu"/>
          <p:cNvSpPr>
            <a:spLocks noGrp="1"/>
          </p:cNvSpPr>
          <p:nvPr>
            <p:ph idx="1"/>
          </p:nvPr>
        </p:nvSpPr>
        <p:spPr>
          <a:xfrm>
            <a:off x="464798" y="4381500"/>
            <a:ext cx="8229600" cy="1711796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Celal Bayar Üniversitesi Teknoloji Fakültesi </a:t>
            </a:r>
          </a:p>
          <a:p>
            <a:pPr algn="ctr">
              <a:buFont typeface="Wingdings 2" pitchFamily="18" charset="2"/>
              <a:buNone/>
            </a:pP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Yazılım Mühendisliği Bölümü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 2" pitchFamily="18" charset="2"/>
              <a:buNone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Hasan AKYOL (1. sınıf)</a:t>
            </a:r>
          </a:p>
          <a:p>
            <a:pPr algn="ctr">
              <a:buFont typeface="Wingdings 2" pitchFamily="18" charset="2"/>
              <a:buNone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Muhammet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KAYA (1. sınıf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Font typeface="Wingdings 2" pitchFamily="18" charset="2"/>
              <a:buNone/>
            </a:pPr>
            <a:r>
              <a:rPr lang="tr-TR" sz="2000" u="sng" dirty="0" smtClean="0">
                <a:latin typeface="Times New Roman" pitchFamily="18" charset="0"/>
                <a:cs typeface="Times New Roman" pitchFamily="18" charset="0"/>
              </a:rPr>
              <a:t>Danışman: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Yrd. Doç. Dr. Deniz KILINÇ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user\Desktop\okan\orjinal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6863" y="44450"/>
            <a:ext cx="11890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Celal Bayar Üniversitesi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36" y="3003135"/>
            <a:ext cx="2132944" cy="1178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Genişletilmiş Harvard </a:t>
            </a:r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Sözlüğü </a:t>
            </a:r>
            <a:r>
              <a:rPr lang="tr-TR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(devam..)</a:t>
            </a:r>
            <a:endParaRPr lang="tr-TR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10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787208" cy="4780699"/>
          </a:xfrm>
        </p:spPr>
        <p:txBody>
          <a:bodyPr/>
          <a:lstStyle/>
          <a:p>
            <a:pPr indent="-247650" algn="just">
              <a:buClr>
                <a:srgbClr val="C00000"/>
              </a:buClr>
              <a:buSzPct val="100000"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Sözlük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orijinal halinde karmaşık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yapısının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yanı sıra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oldukça fazla kelime ve ayrıntıya sahiptir.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Kelimelerin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sayısı yaklaşık </a:t>
            </a:r>
            <a:r>
              <a:rPr lang="tr-TR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11.800’dür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Sözlükteki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tüm kelimeler Google 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Translate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API’leri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kullanılarak </a:t>
            </a:r>
            <a:r>
              <a:rPr lang="tr-TR" sz="2500" dirty="0" err="1" smtClean="0">
                <a:latin typeface="Times New Roman" pitchFamily="18" charset="0"/>
                <a:cs typeface="Times New Roman" pitchFamily="18" charset="0"/>
              </a:rPr>
              <a:t>Türkçe’ye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çevrilmiştir. 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Ancak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sözlükteki bazı kelimelerin analizleri Türkçe’ deki anlamlarını karşılamamaktadır. 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Dolayısı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ile </a:t>
            </a:r>
            <a:r>
              <a:rPr lang="tr-TR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sözlük üzerinde uzun bir çalışma ihtiyacı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ortaya çıkmıştır. </a:t>
            </a:r>
          </a:p>
        </p:txBody>
      </p:sp>
    </p:spTree>
    <p:extLst>
      <p:ext uri="{BB962C8B-B14F-4D97-AF65-F5344CB8AC3E}">
        <p14:creationId xmlns:p14="http://schemas.microsoft.com/office/powerpoint/2010/main" val="12899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Genişletilmiş Harvard </a:t>
            </a:r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Sözlüğü </a:t>
            </a:r>
            <a:r>
              <a:rPr lang="tr-TR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(devam..)</a:t>
            </a:r>
            <a:endParaRPr lang="tr-TR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11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44168"/>
              </p:ext>
            </p:extLst>
          </p:nvPr>
        </p:nvGraphicFramePr>
        <p:xfrm>
          <a:off x="1691680" y="3108538"/>
          <a:ext cx="6253038" cy="3261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72208"/>
                <a:gridCol w="1080120"/>
                <a:gridCol w="1440160"/>
                <a:gridCol w="186055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 err="1">
                          <a:effectLst/>
                        </a:rPr>
                        <a:t>Turkce</a:t>
                      </a:r>
                      <a:endParaRPr lang="tr-T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</a:rPr>
                        <a:t>Positiv</a:t>
                      </a:r>
                      <a:endParaRPr lang="tr-TR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</a:rPr>
                        <a:t>Negativ</a:t>
                      </a:r>
                      <a:endParaRPr lang="tr-TR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 err="1">
                          <a:effectLst/>
                        </a:rPr>
                        <a:t>Strong</a:t>
                      </a:r>
                      <a:endParaRPr lang="tr-T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terketmek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tr-TR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Negativ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terk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tr-TR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Negativ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feragat etmek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tr-TR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Negativ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iğrenmek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tr-TR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Negativ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yetenek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Positiv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tr-TR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Strong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sefil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tr-TR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Negativ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mümkün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Positiv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tr-TR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Strong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anormal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tr-TR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Negativ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iğrenç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tr-TR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Negativ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Strong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İçerik Yer Tutucusu 2"/>
          <p:cNvSpPr>
            <a:spLocks noGrp="1"/>
          </p:cNvSpPr>
          <p:nvPr>
            <p:ph idx="1"/>
          </p:nvPr>
        </p:nvSpPr>
        <p:spPr>
          <a:xfrm>
            <a:off x="899592" y="1412776"/>
            <a:ext cx="7787208" cy="1642187"/>
          </a:xfrm>
        </p:spPr>
        <p:txBody>
          <a:bodyPr/>
          <a:lstStyle/>
          <a:p>
            <a:pPr indent="-247650" algn="just">
              <a:buClr>
                <a:srgbClr val="C00000"/>
              </a:buClr>
              <a:buSzPct val="100000"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Bu sözlük 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Positiv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Negativ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Strong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Weak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, Active, 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Passive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Pleasur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Pain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Feel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Arousal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, EMOT, 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Virtue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Vice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500" dirty="0" err="1">
                <a:latin typeface="Times New Roman" pitchFamily="18" charset="0"/>
                <a:cs typeface="Times New Roman" pitchFamily="18" charset="0"/>
              </a:rPr>
              <a:t>Overstated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gibi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kategorilere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sahiptir fakat bizim için önemli olan Pozitif ve Negatif alanlarıdır. </a:t>
            </a:r>
          </a:p>
        </p:txBody>
      </p:sp>
    </p:spTree>
    <p:extLst>
      <p:ext uri="{BB962C8B-B14F-4D97-AF65-F5344CB8AC3E}">
        <p14:creationId xmlns:p14="http://schemas.microsoft.com/office/powerpoint/2010/main" val="7119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Genişletilmiş Harvard </a:t>
            </a:r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Sözlüğü </a:t>
            </a:r>
            <a:r>
              <a:rPr lang="tr-TR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(devam..)</a:t>
            </a:r>
            <a:endParaRPr lang="tr-TR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12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İçerik Yer Tutucusu 2"/>
          <p:cNvSpPr>
            <a:spLocks noGrp="1"/>
          </p:cNvSpPr>
          <p:nvPr>
            <p:ph idx="1"/>
          </p:nvPr>
        </p:nvSpPr>
        <p:spPr>
          <a:xfrm>
            <a:off x="899592" y="1412776"/>
            <a:ext cx="7787208" cy="4536504"/>
          </a:xfrm>
        </p:spPr>
        <p:txBody>
          <a:bodyPr/>
          <a:lstStyle/>
          <a:p>
            <a:pPr indent="-247650" algn="just">
              <a:buClr>
                <a:srgbClr val="C00000"/>
              </a:buClr>
              <a:buSzPct val="100000"/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Bu kritere uyan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kelimeleri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isim, fiil, edat olarak ayırdıktan sonra anlamlı kelime sayısı yaklaşık olarak </a:t>
            </a:r>
            <a:r>
              <a:rPr lang="tr-T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6.000 </a:t>
            </a:r>
            <a:r>
              <a:rPr lang="tr-T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seviyesine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inmiştir. 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Daha sonra </a:t>
            </a:r>
            <a:r>
              <a:rPr lang="tr-TR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Vikipedi’nin</a:t>
            </a:r>
            <a:r>
              <a:rPr lang="tr-T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sıfatlar kategorisi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altındaki tüm sıfatlar incelenerek uygun sıfatlar sözlüğe eklenmiştir. Böylece kelime sayısı yaklaşık </a:t>
            </a:r>
            <a:r>
              <a:rPr lang="tr-T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6.650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seviyesine çıkmıştır. 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Sonraki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adım ise kelimelerin anlamlarına göre </a:t>
            </a:r>
            <a:r>
              <a:rPr lang="tr-T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ağırlıklarının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verilmesi olmuştur. 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Yaklaşık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olarak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6.650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kelimenin anlamlarına göre incelenmiş ve </a:t>
            </a:r>
            <a:r>
              <a:rPr lang="tr-T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Pozitif/Negatif derecesi olarak 1-5 arasında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ağırlıkları verilmiştir. </a:t>
            </a:r>
          </a:p>
        </p:txBody>
      </p:sp>
    </p:spTree>
    <p:extLst>
      <p:ext uri="{BB962C8B-B14F-4D97-AF65-F5344CB8AC3E}">
        <p14:creationId xmlns:p14="http://schemas.microsoft.com/office/powerpoint/2010/main" val="33440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Genişletilmiş Harvard </a:t>
            </a:r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Sözlüğü </a:t>
            </a:r>
            <a:r>
              <a:rPr lang="tr-TR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(devam..)</a:t>
            </a:r>
            <a:endParaRPr lang="tr-TR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13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4321"/>
              </p:ext>
            </p:extLst>
          </p:nvPr>
        </p:nvGraphicFramePr>
        <p:xfrm>
          <a:off x="1396122" y="1419648"/>
          <a:ext cx="6200214" cy="4892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48025"/>
                <a:gridCol w="2118296"/>
                <a:gridCol w="1787919"/>
                <a:gridCol w="1445974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</a:rPr>
                        <a:t>Id</a:t>
                      </a:r>
                      <a:endParaRPr lang="tr-TR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</a:rPr>
                        <a:t>word</a:t>
                      </a:r>
                      <a:endParaRPr lang="tr-TR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>
                          <a:effectLst/>
                        </a:rPr>
                        <a:t>positive</a:t>
                      </a:r>
                      <a:endParaRPr lang="tr-TR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 err="1">
                          <a:effectLst/>
                        </a:rPr>
                        <a:t>negativ</a:t>
                      </a:r>
                      <a:endParaRPr lang="tr-T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68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usta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102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sevgi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uygun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82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güzel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91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avantaj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yardim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1919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lezzet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çözüm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1961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utanmaz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5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2046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çalma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igrenç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2342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yetersiz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sefil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160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kararsiz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Başlık 1"/>
          <p:cNvSpPr txBox="1">
            <a:spLocks/>
          </p:cNvSpPr>
          <p:nvPr/>
        </p:nvSpPr>
        <p:spPr bwMode="auto">
          <a:xfrm rot="18867667">
            <a:off x="6911867" y="5041688"/>
            <a:ext cx="1934488" cy="1143000"/>
          </a:xfrm>
          <a:prstGeom prst="rect">
            <a:avLst/>
          </a:prstGeom>
          <a:ln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Özgün</a:t>
            </a:r>
            <a:endParaRPr lang="tr-TR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14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787208" cy="4780699"/>
          </a:xfrm>
        </p:spPr>
        <p:txBody>
          <a:bodyPr/>
          <a:lstStyle/>
          <a:p>
            <a:pPr marL="552450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Kosinüs Benzerliği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Algoritması (VSM)</a:t>
            </a:r>
            <a:endParaRPr lang="tr-TR" sz="2600" dirty="0">
              <a:latin typeface="Times New Roman" pitchFamily="18" charset="0"/>
              <a:cs typeface="Times New Roman" pitchFamily="18" charset="0"/>
            </a:endParaRPr>
          </a:p>
          <a:p>
            <a:pPr marL="552450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Özgün </a:t>
            </a:r>
            <a:r>
              <a:rPr lang="tr-TR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Altay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Algoritması (NLP)</a:t>
            </a:r>
            <a:endParaRPr lang="tr-TR" sz="2600" dirty="0">
              <a:latin typeface="Times New Roman" pitchFamily="18" charset="0"/>
              <a:cs typeface="Times New Roman" pitchFamily="18" charset="0"/>
            </a:endParaRPr>
          </a:p>
          <a:p>
            <a:pPr marL="552450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Jaro Algoritması (NLP)</a:t>
            </a:r>
          </a:p>
          <a:p>
            <a:pPr marL="552450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Jaro 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Winkler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Algoritması (NLP)</a:t>
            </a:r>
          </a:p>
          <a:p>
            <a:pPr marL="552450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Levenstein Algoritması (NLP)</a:t>
            </a:r>
            <a:endParaRPr lang="tr-TR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3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Kelime Benzerlik Bulma Yöntemleri</a:t>
            </a:r>
            <a:endParaRPr lang="tr-TR" sz="3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787208" cy="4780699"/>
          </a:xfrm>
        </p:spPr>
        <p:txBody>
          <a:bodyPr/>
          <a:lstStyle/>
          <a:p>
            <a:pPr marL="342900" lvl="1" indent="-247650" algn="just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Twitter kullanıcılarının bazı Türkçe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kelimelerin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doğru biçimde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yazılmamış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olması 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838200" lvl="2" indent="-342900" algn="just">
              <a:buClr>
                <a:srgbClr val="C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Örnek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tr-TR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madur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247650" algn="just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Twitter kullanıcılarının sesli harfi kullanmaması 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838200" lvl="2" indent="-342900" algn="just">
              <a:buClr>
                <a:srgbClr val="C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Örnek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: “… konuyla ilgili </a:t>
            </a:r>
            <a:r>
              <a:rPr lang="tr-TR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yrd.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Rica ederim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247650" algn="just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Soru eklerinin ayrı yazılmamış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olması</a:t>
            </a:r>
          </a:p>
          <a:p>
            <a:pPr marL="838200" lvl="2" indent="-342900" algn="just">
              <a:buClr>
                <a:srgbClr val="C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Örnek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: “Ne ben </a:t>
            </a:r>
            <a:r>
              <a:rPr lang="tr-TR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uçuyormuyum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247650" algn="just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Kelimelerin uzatılması</a:t>
            </a:r>
          </a:p>
          <a:p>
            <a:pPr marL="838200" lvl="2" indent="-342900" algn="just">
              <a:buClr>
                <a:srgbClr val="C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Örnek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tr-TR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rezaleet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pPr marL="552450" indent="-45720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endParaRPr lang="tr-TR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3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Twitter İçerik Problemleri</a:t>
            </a:r>
          </a:p>
        </p:txBody>
      </p:sp>
    </p:spTree>
    <p:extLst>
      <p:ext uri="{BB962C8B-B14F-4D97-AF65-F5344CB8AC3E}">
        <p14:creationId xmlns:p14="http://schemas.microsoft.com/office/powerpoint/2010/main" val="42337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Altay </a:t>
            </a:r>
            <a:r>
              <a:rPr lang="tr-TR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Algoritması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16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787208" cy="4780699"/>
          </a:xfrm>
        </p:spPr>
        <p:txBody>
          <a:bodyPr/>
          <a:lstStyle/>
          <a:p>
            <a:pPr indent="-247650" algn="just">
              <a:buClr>
                <a:srgbClr val="C00000"/>
              </a:buClr>
              <a:buSzPct val="100000"/>
            </a:pP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İki kelimenin boyutları farklı olsa da </a:t>
            </a:r>
            <a:r>
              <a:rPr lang="tr-TR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kökünün benzerliğini bulmak 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için </a:t>
            </a:r>
            <a:r>
              <a:rPr lang="tr-T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geliştirdiğimiz özgün bir algoritmadır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Algoritmanın çalışma mantığında </a:t>
            </a:r>
            <a:r>
              <a:rPr lang="tr-TR" sz="2600" u="sng" dirty="0" smtClean="0">
                <a:latin typeface="Times New Roman" pitchFamily="18" charset="0"/>
                <a:cs typeface="Times New Roman" pitchFamily="18" charset="0"/>
              </a:rPr>
              <a:t>kelime </a:t>
            </a:r>
            <a:r>
              <a:rPr lang="tr-TR" sz="2600" u="sng" dirty="0">
                <a:latin typeface="Times New Roman" pitchFamily="18" charset="0"/>
                <a:cs typeface="Times New Roman" pitchFamily="18" charset="0"/>
              </a:rPr>
              <a:t>uzunlukları </a:t>
            </a:r>
            <a:r>
              <a:rPr lang="tr-TR" sz="2600" u="sng" dirty="0" smtClean="0">
                <a:latin typeface="Times New Roman" pitchFamily="18" charset="0"/>
                <a:cs typeface="Times New Roman" pitchFamily="18" charset="0"/>
              </a:rPr>
              <a:t>yüksek öneme sahip değildir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Önemli 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olan kelimenin ilk harflerinin benzerliğidir.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9632" y="4507319"/>
                <a:ext cx="3014671" cy="1514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tr-TR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tr-TR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tr-T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  <m:t>+|</m:t>
                                      </m:r>
                                      <m:sSub>
                                        <m:sSubPr>
                                          <m:ctrlP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tr-TR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507319"/>
                <a:ext cx="3014671" cy="15149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49832" y="4681656"/>
                <a:ext cx="4406735" cy="1133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630461" algn="just" eaLnBrk="0" hangingPunct="0">
                  <a:spcBef>
                    <a:spcPts val="50"/>
                  </a:spcBef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tr-TR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tr-TR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tr-TR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tr-TR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Benzerlik oranı	</a:t>
                </a:r>
              </a:p>
              <a:p>
                <a:pPr indent="-630461" algn="just" eaLnBrk="0" hangingPunct="0">
                  <a:spcBef>
                    <a:spcPts val="50"/>
                  </a:spcBef>
                  <a:buSzPct val="100000"/>
                </a:pPr>
                <a:r>
                  <a:rPr lang="tr-TR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tr-TR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tr-TR" sz="22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Eşleştirilen </a:t>
                </a:r>
                <a:r>
                  <a:rPr lang="tr-TR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kelime dizileri</a:t>
                </a:r>
              </a:p>
              <a:p>
                <a:pPr indent="-630461" algn="just" eaLnBrk="0" hangingPunct="0">
                  <a:spcBef>
                    <a:spcPts val="50"/>
                  </a:spcBef>
                  <a:buSzPct val="100000"/>
                </a:pPr>
                <a:r>
                  <a:rPr lang="tr-TR" sz="22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tr-TR" sz="22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m:</a:t>
                </a:r>
                <a:r>
                  <a:rPr lang="tr-TR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tr-TR" sz="22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Eşleşen </a:t>
                </a:r>
                <a:r>
                  <a:rPr lang="tr-TR" sz="22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harf sayısı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832" y="4681656"/>
                <a:ext cx="4406735" cy="1133644"/>
              </a:xfrm>
              <a:prstGeom prst="rect">
                <a:avLst/>
              </a:prstGeom>
              <a:blipFill rotWithShape="0">
                <a:blip r:embed="rId3"/>
                <a:stretch>
                  <a:fillRect l="-277" t="-3763" b="-967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3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0"/>
            <a:ext cx="4849856" cy="685800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27784" y="44624"/>
            <a:ext cx="6662464" cy="1143000"/>
          </a:xfrm>
        </p:spPr>
        <p:txBody>
          <a:bodyPr/>
          <a:lstStyle/>
          <a:p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Altay Algoritması</a:t>
            </a:r>
            <a:endParaRPr lang="tr-TR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Başlık 1"/>
          <p:cNvSpPr txBox="1">
            <a:spLocks/>
          </p:cNvSpPr>
          <p:nvPr/>
        </p:nvSpPr>
        <p:spPr bwMode="auto">
          <a:xfrm rot="18867667">
            <a:off x="6702569" y="4524204"/>
            <a:ext cx="1934488" cy="1143000"/>
          </a:xfrm>
          <a:prstGeom prst="rect">
            <a:avLst/>
          </a:prstGeom>
          <a:ln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Özgün</a:t>
            </a:r>
            <a:endParaRPr lang="tr-TR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Oluşturulan Veri Setleri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18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787208" cy="4780699"/>
          </a:xfrm>
        </p:spPr>
        <p:txBody>
          <a:bodyPr/>
          <a:lstStyle/>
          <a:p>
            <a:pPr indent="-247650" algn="just">
              <a:buClr>
                <a:srgbClr val="C00000"/>
              </a:buClr>
              <a:buSzPct val="100000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Araştırmalarımıza göre </a:t>
            </a:r>
            <a:r>
              <a:rPr lang="tr-T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Dünyada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oluşturulan </a:t>
            </a:r>
            <a:r>
              <a:rPr lang="tr-T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ilk </a:t>
            </a:r>
            <a:r>
              <a:rPr lang="tr-TR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Türkçe Twitter Sentiment </a:t>
            </a:r>
            <a:r>
              <a:rPr lang="tr-T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Analiz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veri setidir.</a:t>
            </a: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Yaklaşık </a:t>
            </a:r>
            <a:r>
              <a:rPr lang="tr-T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~6.000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tweetten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oluşan </a:t>
            </a:r>
            <a:r>
              <a:rPr lang="tr-TR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 veri seti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oluşturulmuştur.</a:t>
            </a: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Tüm 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veri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setlerindeki tweet metinleri </a:t>
            </a:r>
            <a:r>
              <a:rPr lang="tr-T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Celal Bayar Üniversitesi Teknoloji Fakültesi </a:t>
            </a:r>
            <a:r>
              <a:rPr lang="tr-TR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Yazılım Mühendisliği öğrencilerinden oluşan bir çalışma grubu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 tarafından tek tek analiz edilerek </a:t>
            </a:r>
            <a:r>
              <a:rPr lang="tr-TR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pozitif/negatif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olma 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durumları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değerlendirilerek işaretlenmiştir.</a:t>
            </a:r>
            <a:endParaRPr lang="tr-TR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Oluşturulan Veri </a:t>
            </a:r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Setleri </a:t>
            </a:r>
            <a:r>
              <a:rPr lang="tr-TR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(devam…)</a:t>
            </a:r>
            <a:endParaRPr lang="tr-TR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19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Celal Bayar Üniversitesi</a:t>
            </a:r>
            <a:endParaRPr lang="tr-TR" dirty="0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395536" y="1426773"/>
            <a:ext cx="4464496" cy="2722307"/>
          </a:xfrm>
        </p:spPr>
        <p:txBody>
          <a:bodyPr/>
          <a:lstStyle/>
          <a:p>
            <a:pPr marL="95250" indent="0">
              <a:buClr>
                <a:srgbClr val="C00000"/>
              </a:buClr>
              <a:buSzPct val="100000"/>
              <a:buNone/>
            </a:pPr>
            <a:r>
              <a:rPr lang="tr-TR" sz="2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tr-TR" sz="2600" b="1" u="sng" dirty="0" smtClean="0">
                <a:latin typeface="Times New Roman" pitchFamily="18" charset="0"/>
                <a:cs typeface="Times New Roman" pitchFamily="18" charset="0"/>
              </a:rPr>
              <a:t>Veri Seti 1</a:t>
            </a:r>
            <a:endParaRPr lang="tr-TR" sz="2600" b="1" u="sng" dirty="0">
              <a:latin typeface="Times New Roman" pitchFamily="18" charset="0"/>
              <a:cs typeface="Times New Roman" pitchFamily="18" charset="0"/>
            </a:endParaRPr>
          </a:p>
          <a:p>
            <a:pPr lvl="1" indent="-247650">
              <a:buClr>
                <a:srgbClr val="C00000"/>
              </a:buClr>
              <a:buSzPct val="100000"/>
            </a:pPr>
            <a:r>
              <a:rPr lang="tr-TR" sz="2200" b="1" dirty="0" smtClean="0">
                <a:latin typeface="Times New Roman" pitchFamily="18" charset="0"/>
                <a:cs typeface="Times New Roman" pitchFamily="18" charset="0"/>
              </a:rPr>
              <a:t>“ttnetdestek”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anahtar kelimesi ile Twitter’dan dönen ilk </a:t>
            </a:r>
            <a:r>
              <a:rPr lang="tr-T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2030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sonuç </a:t>
            </a:r>
          </a:p>
          <a:p>
            <a:pPr lvl="1" indent="-247650">
              <a:buClr>
                <a:srgbClr val="C00000"/>
              </a:buClr>
              <a:buSzPct val="100000"/>
            </a:pPr>
            <a:r>
              <a:rPr lang="tr-T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108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l-NL" sz="2200" dirty="0" smtClean="0">
                <a:latin typeface="Times New Roman" pitchFamily="18" charset="0"/>
                <a:cs typeface="Times New Roman" pitchFamily="18" charset="0"/>
              </a:rPr>
              <a:t>olumlu tweet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-247650">
              <a:buClr>
                <a:srgbClr val="C00000"/>
              </a:buClr>
              <a:buSzPct val="100000"/>
            </a:pPr>
            <a:r>
              <a:rPr lang="tr-T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712</a:t>
            </a:r>
            <a:r>
              <a:rPr lang="nl-NL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l-NL" sz="2200" dirty="0" smtClean="0">
                <a:latin typeface="Times New Roman" pitchFamily="18" charset="0"/>
                <a:cs typeface="Times New Roman" pitchFamily="18" charset="0"/>
              </a:rPr>
              <a:t>olumsuz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tweet</a:t>
            </a:r>
          </a:p>
          <a:p>
            <a:pPr marL="495300" lvl="1" indent="0">
              <a:buClr>
                <a:srgbClr val="C00000"/>
              </a:buClr>
              <a:buSzPct val="100000"/>
              <a:buNone/>
            </a:pP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95250" indent="0">
              <a:buClr>
                <a:srgbClr val="C00000"/>
              </a:buClr>
              <a:buSzPct val="100000"/>
              <a:buNone/>
            </a:pPr>
            <a:r>
              <a:rPr lang="tr-TR" sz="2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-247650">
              <a:buClr>
                <a:srgbClr val="C00000"/>
              </a:buClr>
              <a:buSzPct val="100000"/>
            </a:pP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pPr indent="-247650">
              <a:buClr>
                <a:srgbClr val="C00000"/>
              </a:buClr>
              <a:buSzPct val="100000"/>
            </a:pP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95300" lvl="1" indent="0">
              <a:buClr>
                <a:srgbClr val="C00000"/>
              </a:buClr>
              <a:buSzPct val="100000"/>
              <a:buNone/>
            </a:pPr>
            <a:r>
              <a:rPr lang="nl-NL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 bwMode="auto">
          <a:xfrm>
            <a:off x="4644008" y="1426773"/>
            <a:ext cx="4427984" cy="286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buClr>
                <a:srgbClr val="C00000"/>
              </a:buClr>
              <a:buSzPct val="100000"/>
              <a:buNone/>
            </a:pPr>
            <a:r>
              <a:rPr lang="tr-TR" sz="2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tr-TR" sz="2600" b="1" u="sng" dirty="0" smtClean="0">
                <a:latin typeface="Times New Roman" pitchFamily="18" charset="0"/>
                <a:cs typeface="Times New Roman" pitchFamily="18" charset="0"/>
              </a:rPr>
              <a:t>Veri Seti 3</a:t>
            </a:r>
          </a:p>
          <a:p>
            <a:pPr lvl="1" indent="-247650">
              <a:buClr>
                <a:srgbClr val="C00000"/>
              </a:buClr>
              <a:buSzPct val="100000"/>
            </a:pPr>
            <a:r>
              <a:rPr lang="tr-TR" sz="2200" b="1" dirty="0" smtClean="0">
                <a:latin typeface="Times New Roman" pitchFamily="18" charset="0"/>
                <a:cs typeface="Times New Roman" pitchFamily="18" charset="0"/>
              </a:rPr>
              <a:t>“aveadestek”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anahtar kelimesi ile Twitter’dan dönen ilk </a:t>
            </a:r>
            <a:r>
              <a:rPr lang="tr-T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1940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sonuç </a:t>
            </a:r>
          </a:p>
          <a:p>
            <a:pPr lvl="1" indent="-247650">
              <a:buClr>
                <a:srgbClr val="C00000"/>
              </a:buClr>
              <a:buSzPct val="100000"/>
            </a:pPr>
            <a:r>
              <a:rPr lang="tr-T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olumlu tweet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pPr lvl="1" indent="-247650">
              <a:buClr>
                <a:srgbClr val="C00000"/>
              </a:buClr>
              <a:buSzPct val="100000"/>
            </a:pPr>
            <a:r>
              <a:rPr lang="tr-T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549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olumsuz tweet</a:t>
            </a:r>
          </a:p>
          <a:p>
            <a:pPr lvl="1" indent="-247650">
              <a:buClr>
                <a:srgbClr val="C00000"/>
              </a:buClr>
              <a:buSzPct val="100000"/>
            </a:pP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indent="-247650">
              <a:buClr>
                <a:srgbClr val="C00000"/>
              </a:buClr>
              <a:buSzPct val="100000"/>
            </a:pP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indent="-247650">
              <a:buClr>
                <a:srgbClr val="C00000"/>
              </a:buClr>
              <a:buSzPct val="100000"/>
            </a:pP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95300" lvl="1" indent="0">
              <a:buClr>
                <a:srgbClr val="C00000"/>
              </a:buClr>
              <a:buSzPct val="100000"/>
              <a:buNone/>
            </a:pP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indent="-247650">
              <a:buClr>
                <a:srgbClr val="C00000"/>
              </a:buClr>
              <a:buSzPct val="100000"/>
            </a:pP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95300" lvl="1" indent="0">
              <a:buClr>
                <a:srgbClr val="C00000"/>
              </a:buClr>
              <a:buSzPct val="100000"/>
              <a:buFont typeface="Arial" charset="0"/>
              <a:buNone/>
            </a:pPr>
            <a:r>
              <a:rPr lang="nl-NL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 bwMode="auto">
          <a:xfrm>
            <a:off x="395536" y="3956890"/>
            <a:ext cx="4608512" cy="286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 algn="ctr">
              <a:buClr>
                <a:srgbClr val="C00000"/>
              </a:buClr>
              <a:buSzPct val="100000"/>
              <a:buNone/>
            </a:pPr>
            <a:r>
              <a:rPr lang="tr-TR" sz="2600" b="1" u="sng" dirty="0" smtClean="0">
                <a:latin typeface="Times New Roman" pitchFamily="18" charset="0"/>
                <a:cs typeface="Times New Roman" pitchFamily="18" charset="0"/>
              </a:rPr>
              <a:t>Veri Seti 2</a:t>
            </a:r>
            <a:endParaRPr lang="tr-TR" sz="2600" b="1" u="sng" dirty="0">
              <a:latin typeface="Times New Roman" pitchFamily="18" charset="0"/>
              <a:cs typeface="Times New Roman" pitchFamily="18" charset="0"/>
            </a:endParaRPr>
          </a:p>
          <a:p>
            <a:pPr lvl="1" indent="-247650">
              <a:buClr>
                <a:srgbClr val="C00000"/>
              </a:buClr>
              <a:buSzPct val="100000"/>
            </a:pPr>
            <a:r>
              <a:rPr lang="tr-TR" sz="2200" b="1" dirty="0">
                <a:latin typeface="Times New Roman" pitchFamily="18" charset="0"/>
                <a:cs typeface="Times New Roman" pitchFamily="18" charset="0"/>
              </a:rPr>
              <a:t>“pegasus”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anahtar kelimesi ile Twitter’dan dönen ilk </a:t>
            </a:r>
            <a:r>
              <a:rPr lang="tr-TR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2060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sonuç 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-247650">
              <a:buClr>
                <a:srgbClr val="C00000"/>
              </a:buClr>
              <a:buSzPct val="100000"/>
            </a:pPr>
            <a:r>
              <a:rPr lang="tr-T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420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l-NL" sz="2200" dirty="0">
                <a:latin typeface="Times New Roman" pitchFamily="18" charset="0"/>
                <a:cs typeface="Times New Roman" pitchFamily="18" charset="0"/>
              </a:rPr>
              <a:t>olumlu </a:t>
            </a:r>
            <a:r>
              <a:rPr lang="nl-NL" sz="2200" dirty="0" smtClean="0">
                <a:latin typeface="Times New Roman" pitchFamily="18" charset="0"/>
                <a:cs typeface="Times New Roman" pitchFamily="18" charset="0"/>
              </a:rPr>
              <a:t>tweet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-247650">
              <a:buClr>
                <a:srgbClr val="C00000"/>
              </a:buClr>
              <a:buSzPct val="100000"/>
            </a:pPr>
            <a:r>
              <a:rPr lang="tr-T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1020</a:t>
            </a:r>
            <a:r>
              <a:rPr lang="nl-NL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l-NL" sz="2200" dirty="0">
                <a:latin typeface="Times New Roman" pitchFamily="18" charset="0"/>
                <a:cs typeface="Times New Roman" pitchFamily="18" charset="0"/>
              </a:rPr>
              <a:t>olumsuz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tweet</a:t>
            </a:r>
          </a:p>
        </p:txBody>
      </p:sp>
      <p:sp>
        <p:nvSpPr>
          <p:cNvPr id="11" name="Başlık 1"/>
          <p:cNvSpPr txBox="1">
            <a:spLocks/>
          </p:cNvSpPr>
          <p:nvPr/>
        </p:nvSpPr>
        <p:spPr bwMode="auto">
          <a:xfrm rot="18867667">
            <a:off x="6695844" y="4967552"/>
            <a:ext cx="1934488" cy="1143000"/>
          </a:xfrm>
          <a:prstGeom prst="rect">
            <a:avLst/>
          </a:prstGeom>
          <a:ln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Özgün</a:t>
            </a:r>
            <a:endParaRPr lang="tr-TR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 Tanımı</a:t>
            </a:r>
            <a:endParaRPr 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2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787208" cy="4780699"/>
          </a:xfrm>
        </p:spPr>
        <p:txBody>
          <a:bodyPr/>
          <a:lstStyle/>
          <a:p>
            <a:pPr indent="-247650" algn="just">
              <a:buClr>
                <a:srgbClr val="C00000"/>
              </a:buClr>
              <a:buSzPct val="100000"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İnternet hayatımıza girmeden önce medya takibi yapmak görece olarak çok daha kolaydı. 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Bir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kişi veya bir kurum ile ilgili basılı ve görsel tüm medyayı takip etiğiniz zaman, kişi veya kurumla ilgili tüm bilgileri toplayıp analiz yapabilirdiniz. 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İnternet kullanımının </a:t>
            </a:r>
            <a:r>
              <a:rPr lang="tr-TR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e-ticaret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ile birlikte ticaretin yönünü değiştirmesi </a:t>
            </a:r>
            <a:r>
              <a:rPr lang="tr-TR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markaların tüketiciler ile olan ilişkisini de değiştirmiştir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Tüketicilerin yaşadığı pozitif veya negatif tüm deneyimler artık bu iki taraf arasında kalmayıp, </a:t>
            </a:r>
            <a:r>
              <a:rPr lang="tr-TR" sz="2500" u="sng" dirty="0">
                <a:latin typeface="Times New Roman" pitchFamily="18" charset="0"/>
                <a:cs typeface="Times New Roman" pitchFamily="18" charset="0"/>
              </a:rPr>
              <a:t>sosyal medyanın da etkisiyle tüm çevreye yayılmaya başlamıştır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43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Deneysel Sonuçlar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20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787208" cy="4780699"/>
          </a:xfrm>
        </p:spPr>
        <p:txBody>
          <a:bodyPr/>
          <a:lstStyle/>
          <a:p>
            <a:pPr indent="-247650" algn="just">
              <a:buClr>
                <a:srgbClr val="C00000"/>
              </a:buClr>
              <a:buSzPct val="100000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Aşağıdaki algoritmaların </a:t>
            </a:r>
            <a:r>
              <a:rPr lang="tr-T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Süre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Doğruluk Oranı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kriterlerine göre performansları test edilmiştir:</a:t>
            </a:r>
          </a:p>
          <a:p>
            <a:pPr marL="952500" lvl="1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300" dirty="0" smtClean="0">
                <a:latin typeface="Times New Roman" pitchFamily="18" charset="0"/>
                <a:cs typeface="Times New Roman" pitchFamily="18" charset="0"/>
              </a:rPr>
              <a:t>Kosinüs Benzerliği Algoritması</a:t>
            </a:r>
          </a:p>
          <a:p>
            <a:pPr marL="952500" lvl="1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300" dirty="0" smtClean="0">
                <a:latin typeface="Times New Roman" pitchFamily="18" charset="0"/>
                <a:cs typeface="Times New Roman" pitchFamily="18" charset="0"/>
              </a:rPr>
              <a:t>Altay Algoritması</a:t>
            </a:r>
          </a:p>
          <a:p>
            <a:pPr marL="952500" lvl="1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300" dirty="0" smtClean="0">
                <a:latin typeface="Times New Roman" pitchFamily="18" charset="0"/>
                <a:cs typeface="Times New Roman" pitchFamily="18" charset="0"/>
              </a:rPr>
              <a:t>Jaro </a:t>
            </a:r>
            <a:r>
              <a:rPr lang="tr-TR" sz="2300" dirty="0">
                <a:latin typeface="Times New Roman" pitchFamily="18" charset="0"/>
                <a:cs typeface="Times New Roman" pitchFamily="18" charset="0"/>
              </a:rPr>
              <a:t>Algoritması</a:t>
            </a:r>
            <a:endParaRPr lang="tr-TR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952500" lvl="1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300" dirty="0" smtClean="0">
                <a:latin typeface="Times New Roman" pitchFamily="18" charset="0"/>
                <a:cs typeface="Times New Roman" pitchFamily="18" charset="0"/>
              </a:rPr>
              <a:t>Jaro-Winkler Algoritması</a:t>
            </a:r>
          </a:p>
          <a:p>
            <a:pPr marL="952500" lvl="1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300" dirty="0" smtClean="0">
                <a:latin typeface="Times New Roman" pitchFamily="18" charset="0"/>
                <a:cs typeface="Times New Roman" pitchFamily="18" charset="0"/>
              </a:rPr>
              <a:t>Levenstein Algoritması</a:t>
            </a:r>
          </a:p>
          <a:p>
            <a:pPr indent="-247650">
              <a:buClr>
                <a:srgbClr val="C00000"/>
              </a:buClr>
              <a:buSzPct val="100000"/>
            </a:pPr>
            <a:endParaRPr lang="tr-TR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Deneysel </a:t>
            </a:r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Sonuçlar </a:t>
            </a:r>
            <a:r>
              <a:rPr lang="tr-TR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(devam…)</a:t>
            </a:r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tr-TR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21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Grafik 15"/>
          <p:cNvGraphicFramePr/>
          <p:nvPr>
            <p:extLst>
              <p:ext uri="{D42A27DB-BD31-4B8C-83A1-F6EECF244321}">
                <p14:modId xmlns:p14="http://schemas.microsoft.com/office/powerpoint/2010/main" val="3483183095"/>
              </p:ext>
            </p:extLst>
          </p:nvPr>
        </p:nvGraphicFramePr>
        <p:xfrm>
          <a:off x="1115616" y="1700808"/>
          <a:ext cx="7200800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1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 bwMode="auto">
          <a:xfrm>
            <a:off x="899592" y="274638"/>
            <a:ext cx="778720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tr-TR" sz="4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Deneysel Sonuçlar </a:t>
            </a:r>
            <a:r>
              <a:rPr lang="tr-TR" sz="2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(devam…)</a:t>
            </a:r>
            <a:r>
              <a:rPr lang="tr-TR" sz="4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tr-TR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Grafik 10"/>
          <p:cNvGraphicFramePr/>
          <p:nvPr>
            <p:extLst>
              <p:ext uri="{D42A27DB-BD31-4B8C-83A1-F6EECF244321}">
                <p14:modId xmlns:p14="http://schemas.microsoft.com/office/powerpoint/2010/main" val="2795210133"/>
              </p:ext>
            </p:extLst>
          </p:nvPr>
        </p:nvGraphicFramePr>
        <p:xfrm>
          <a:off x="1115616" y="1628800"/>
          <a:ext cx="705678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4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Özgünlük ve Fayda</a:t>
            </a:r>
            <a:endParaRPr 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23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992888" cy="4780699"/>
          </a:xfrm>
        </p:spPr>
        <p:txBody>
          <a:bodyPr/>
          <a:lstStyle/>
          <a:p>
            <a:pPr marL="609600" indent="-514350" algn="just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Diğer 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dillerde yapılmış olan Sentiment analizinin </a:t>
            </a:r>
            <a:r>
              <a:rPr lang="tr-TR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Türkçe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 için yapılarak bunun bir </a:t>
            </a:r>
            <a:r>
              <a:rPr lang="tr-TR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Sosyal Medya Analiz 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uygulaması haline getirilmesi, </a:t>
            </a:r>
          </a:p>
          <a:p>
            <a:pPr marL="609600" indent="-514350" algn="just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Sentiment 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analizi için </a:t>
            </a:r>
            <a:r>
              <a:rPr lang="tr-TR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Harvard sözlüğü 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altyapısının kullanılması ve bu sözlüğün Türkçe için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geliştirilmesi ve genişletilmesi,</a:t>
            </a:r>
            <a:endParaRPr lang="tr-TR" sz="2600" dirty="0">
              <a:latin typeface="Times New Roman" pitchFamily="18" charset="0"/>
              <a:cs typeface="Times New Roman" pitchFamily="18" charset="0"/>
            </a:endParaRPr>
          </a:p>
          <a:p>
            <a:pPr marL="609600" indent="-514350" algn="just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Özgün </a:t>
            </a:r>
            <a:r>
              <a:rPr lang="tr-T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Altay Algoritmasının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geliştirilmesi 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ve kullanılması, </a:t>
            </a:r>
          </a:p>
        </p:txBody>
      </p:sp>
    </p:spTree>
    <p:extLst>
      <p:ext uri="{BB962C8B-B14F-4D97-AF65-F5344CB8AC3E}">
        <p14:creationId xmlns:p14="http://schemas.microsoft.com/office/powerpoint/2010/main" val="33563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Özgünlük ve Fayda </a:t>
            </a:r>
            <a:r>
              <a:rPr lang="tr-TR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(devam…)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24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992888" cy="4780699"/>
          </a:xfrm>
        </p:spPr>
        <p:txBody>
          <a:bodyPr/>
          <a:lstStyle/>
          <a:p>
            <a:pPr marL="609600" indent="-514350" algn="just"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Belirli anahtar kelimeler kullanılarak Twitter’dan alınan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tweetlerin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Celal Bayar Üniversitesi, Teknoloji Fakültesi, Yazılım Mühendisliği öğrencilerinden oluşan bir çalışma grubu tarafından tek tek analiz edilerek </a:t>
            </a:r>
            <a:r>
              <a:rPr lang="tr-TR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Dünyada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ilk </a:t>
            </a:r>
            <a:r>
              <a:rPr lang="tr-TR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Türkçe Sentiment Analiz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veri setlerinin oluşturulması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609600" indent="-514350" algn="just"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Elle 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yapılması imkânsızlaşan bir özelliğin bu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yazılım uygulama proje 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sayesinde </a:t>
            </a:r>
            <a:r>
              <a:rPr lang="tr-TR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otomatikleştirilmesi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609600" indent="-514350" algn="just"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Kurumlara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, şirketlere, markalara ve kişilere </a:t>
            </a:r>
            <a:r>
              <a:rPr lang="tr-TR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itibar yönetimi yapma imkanı sağlanması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09600" indent="-514350" algn="just">
              <a:buClr>
                <a:srgbClr val="C00000"/>
              </a:buClr>
              <a:buSzPct val="100000"/>
              <a:buFont typeface="+mj-lt"/>
              <a:buAutoNum type="arabicPeriod" startAt="4"/>
            </a:pPr>
            <a:endParaRPr lang="tr-TR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Yazılım </a:t>
            </a:r>
            <a:r>
              <a:rPr lang="tr-TR" sz="4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Demosu</a:t>
            </a:r>
            <a:endParaRPr lang="tr-TR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25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992888" cy="4780699"/>
          </a:xfrm>
        </p:spPr>
        <p:txBody>
          <a:bodyPr/>
          <a:lstStyle/>
          <a:p>
            <a:pPr marL="95250" indent="0" algn="just">
              <a:buClr>
                <a:srgbClr val="C00000"/>
              </a:buClr>
              <a:buSzPct val="100000"/>
              <a:buNone/>
            </a:pPr>
            <a:endParaRPr lang="tr-TR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endParaRPr lang="tr-TR" sz="4400" dirty="0">
              <a:latin typeface="Times New Roman" pitchFamily="18" charset="0"/>
              <a:cs typeface="Times New Roman" pitchFamily="18" charset="0"/>
            </a:endParaRPr>
          </a:p>
          <a:p>
            <a:pPr marL="95250" indent="0" algn="ctr">
              <a:buClr>
                <a:srgbClr val="C00000"/>
              </a:buClr>
              <a:buSzPct val="100000"/>
              <a:buNone/>
            </a:pPr>
            <a:r>
              <a:rPr lang="tr-TR" sz="4400" dirty="0" smtClean="0">
                <a:latin typeface="Times New Roman" pitchFamily="18" charset="0"/>
                <a:cs typeface="Times New Roman" pitchFamily="18" charset="0"/>
              </a:rPr>
              <a:t>VİDEO GÖSTERİMİ</a:t>
            </a:r>
            <a:endParaRPr lang="tr-TR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26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992888" cy="4780699"/>
          </a:xfrm>
        </p:spPr>
        <p:txBody>
          <a:bodyPr/>
          <a:lstStyle/>
          <a:p>
            <a:pPr marL="95250" indent="0" algn="ctr">
              <a:buClr>
                <a:srgbClr val="C00000"/>
              </a:buClr>
              <a:buSzPct val="100000"/>
              <a:buNone/>
            </a:pPr>
            <a:endParaRPr lang="tr-TR" sz="5400" dirty="0" smtClean="0">
              <a:latin typeface="Times New Roman" pitchFamily="18" charset="0"/>
              <a:cs typeface="Times New Roman" pitchFamily="18" charset="0"/>
            </a:endParaRPr>
          </a:p>
          <a:p>
            <a:pPr marL="95250" indent="0" algn="ctr">
              <a:buClr>
                <a:srgbClr val="C00000"/>
              </a:buClr>
              <a:buSzPct val="100000"/>
              <a:buNone/>
            </a:pPr>
            <a:r>
              <a:rPr lang="tr-TR" sz="5400" dirty="0" smtClean="0">
                <a:latin typeface="Times New Roman" pitchFamily="18" charset="0"/>
                <a:cs typeface="Times New Roman" pitchFamily="18" charset="0"/>
              </a:rPr>
              <a:t>TEŞEKKÜRLER</a:t>
            </a:r>
          </a:p>
          <a:p>
            <a:pPr marL="95250" indent="0" algn="ctr">
              <a:buClr>
                <a:srgbClr val="C00000"/>
              </a:buClr>
              <a:buSzPct val="100000"/>
              <a:buNone/>
            </a:pPr>
            <a:r>
              <a:rPr lang="tr-TR" sz="5400" dirty="0" smtClean="0">
                <a:latin typeface="Times New Roman" pitchFamily="18" charset="0"/>
                <a:cs typeface="Times New Roman" pitchFamily="18" charset="0"/>
              </a:rPr>
              <a:t>SORULAR?</a:t>
            </a:r>
            <a:endParaRPr lang="tr-TR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 Tanımı </a:t>
            </a:r>
            <a:r>
              <a:rPr lang="tr-TR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(devam…)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3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787208" cy="4780699"/>
          </a:xfrm>
        </p:spPr>
        <p:txBody>
          <a:bodyPr/>
          <a:lstStyle/>
          <a:p>
            <a:pPr indent="-247650" algn="just">
              <a:buClr>
                <a:srgbClr val="C00000"/>
              </a:buClr>
              <a:buSzPct val="100000"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Sosyal medya içerisinde olan kişilerin bu deneyimlerden yola çıkarak karar vermeye başlamaları,  markaların itibar yönetimi konusunda interneti ve sosyal medyayı dikkate almaları gerekliliğini ortaya çıkarmıştır. 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noktada; </a:t>
            </a:r>
            <a:r>
              <a:rPr lang="tr-TR" sz="2500" b="1" dirty="0">
                <a:latin typeface="Times New Roman" pitchFamily="18" charset="0"/>
                <a:cs typeface="Times New Roman" pitchFamily="18" charset="0"/>
              </a:rPr>
              <a:t>markalar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500" b="1" dirty="0">
                <a:latin typeface="Times New Roman" pitchFamily="18" charset="0"/>
                <a:cs typeface="Times New Roman" pitchFamily="18" charset="0"/>
              </a:rPr>
              <a:t>ürünler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500" b="1" dirty="0">
                <a:latin typeface="Times New Roman" pitchFamily="18" charset="0"/>
                <a:cs typeface="Times New Roman" pitchFamily="18" charset="0"/>
              </a:rPr>
              <a:t>kurumlar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500" b="1" dirty="0">
                <a:latin typeface="Times New Roman" pitchFamily="18" charset="0"/>
                <a:cs typeface="Times New Roman" pitchFamily="18" charset="0"/>
              </a:rPr>
              <a:t>kişiler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hakkında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sosyal medya ortamlarında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söylenenleri yorumlayıp analiz ederek bunların pozitif veya negatif olup olmadıklarını çıkarsamaya yarayacak </a:t>
            </a:r>
            <a:r>
              <a:rPr lang="tr-TR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Sentiment (Duygu) Analiz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uygulamalarına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ihtiyaç duyulmaktadır. </a:t>
            </a:r>
          </a:p>
        </p:txBody>
      </p:sp>
    </p:spTree>
    <p:extLst>
      <p:ext uri="{BB962C8B-B14F-4D97-AF65-F5344CB8AC3E}">
        <p14:creationId xmlns:p14="http://schemas.microsoft.com/office/powerpoint/2010/main" val="11807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Amaç</a:t>
            </a:r>
            <a:endParaRPr 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4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787208" cy="4780699"/>
          </a:xfrm>
        </p:spPr>
        <p:txBody>
          <a:bodyPr/>
          <a:lstStyle/>
          <a:p>
            <a:pPr marL="609600" indent="-514350" algn="just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600" dirty="0" err="1">
                <a:latin typeface="Times New Roman" pitchFamily="18" charset="0"/>
                <a:cs typeface="Times New Roman" pitchFamily="18" charset="0"/>
              </a:rPr>
              <a:t>Twitter’da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 paylaşılan </a:t>
            </a:r>
            <a:r>
              <a:rPr lang="tr-TR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Türkçe </a:t>
            </a:r>
            <a:r>
              <a:rPr lang="tr-TR" sz="2600" dirty="0" err="1">
                <a:latin typeface="Times New Roman" pitchFamily="18" charset="0"/>
                <a:cs typeface="Times New Roman" pitchFamily="18" charset="0"/>
              </a:rPr>
              <a:t>tweetlerin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 belirli anahtar kelimeler ile (marka adı, kurum adı, kişi adı vb.)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filtrelenip, 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Vektör Uzay Modelinde (VSM) saklanmasıyla oluşan veriler üzerinde </a:t>
            </a:r>
            <a:r>
              <a:rPr lang="tr-TR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Doğal Dil </a:t>
            </a:r>
            <a:r>
              <a:rPr lang="tr-T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İşleme ve </a:t>
            </a:r>
            <a:r>
              <a:rPr lang="tr-TR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Benzerlik Algoritmaları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 kullanılarak </a:t>
            </a:r>
            <a:r>
              <a:rPr lang="tr-TR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Sentiment </a:t>
            </a:r>
            <a:r>
              <a:rPr lang="tr-T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Analizi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yapabilecek </a:t>
            </a:r>
            <a:r>
              <a:rPr lang="tr-T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bilimsel bir altyapı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tasarlanması.</a:t>
            </a:r>
          </a:p>
          <a:p>
            <a:pPr marL="609600" indent="-514350" algn="just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altyapının </a:t>
            </a:r>
            <a:r>
              <a:rPr lang="tr-T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pratik bir yazılım uygulamasına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dönüştürülerek, </a:t>
            </a:r>
            <a:r>
              <a:rPr lang="tr-TR" sz="2600" dirty="0">
                <a:latin typeface="Times New Roman" pitchFamily="18" charset="0"/>
                <a:cs typeface="Times New Roman" pitchFamily="18" charset="0"/>
              </a:rPr>
              <a:t>farklı türde (grafik, harita vb.) istatiksel raporlamaların yapılması ve kullanıcıların bu raporlar sayesinde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yönlendirilmesi.</a:t>
            </a:r>
            <a:endParaRPr lang="tr-TR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0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Sistem Genel Mimarisi</a:t>
            </a:r>
            <a:endParaRPr 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787208" cy="4780699"/>
          </a:xfrm>
        </p:spPr>
        <p:txBody>
          <a:bodyPr/>
          <a:lstStyle/>
          <a:p>
            <a:pPr indent="-247650">
              <a:buClr>
                <a:srgbClr val="C00000"/>
              </a:buClr>
              <a:buSzPct val="100000"/>
            </a:pP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tr-TR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5" y="1426773"/>
            <a:ext cx="7649643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Vektör Uzay Modeli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6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787208" cy="4780699"/>
          </a:xfrm>
        </p:spPr>
        <p:txBody>
          <a:bodyPr/>
          <a:lstStyle/>
          <a:p>
            <a:pPr indent="-247650" algn="just">
              <a:buClr>
                <a:srgbClr val="C00000"/>
              </a:buClr>
              <a:buSzPct val="100000"/>
            </a:pPr>
            <a:r>
              <a:rPr lang="tr-TR" sz="2600" dirty="0"/>
              <a:t>Vektör Uzay Modeli, bilgiye erişim alanında sıklıkla kullanılan geleneksel bir yöntemdir. </a:t>
            </a:r>
            <a:endParaRPr lang="tr-TR" sz="2600" dirty="0" smtClean="0"/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600" dirty="0" smtClean="0"/>
              <a:t>Vektör </a:t>
            </a:r>
            <a:r>
              <a:rPr lang="tr-TR" sz="2600" dirty="0"/>
              <a:t>Uzay Modelinde, dokümanların ve bu dokümanlar üzerinde arama yapılan sorguların her biri birer </a:t>
            </a:r>
            <a:r>
              <a:rPr lang="tr-TR" sz="2600" dirty="0">
                <a:solidFill>
                  <a:srgbClr val="FF0000"/>
                </a:solidFill>
              </a:rPr>
              <a:t>vektör</a:t>
            </a:r>
            <a:r>
              <a:rPr lang="tr-TR" sz="2600" dirty="0"/>
              <a:t> ile ifade </a:t>
            </a:r>
            <a:r>
              <a:rPr lang="tr-TR" sz="2600" dirty="0" smtClean="0"/>
              <a:t>edilirler. </a:t>
            </a: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600" dirty="0" smtClean="0"/>
              <a:t>Her bir doküman,  anlamlı kelimelerden oluşan ve kelimelerin her birinin ağırlığı olan birer terim vektörü şekline getirilir. </a:t>
            </a: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600" dirty="0" smtClean="0"/>
              <a:t>Doküman </a:t>
            </a:r>
            <a:r>
              <a:rPr lang="tr-TR" sz="2600" dirty="0"/>
              <a:t>vektörleri bir araya getirilerek bütün dokümanları içeren bir matris oluşturulur. 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endParaRPr lang="tr-TR" sz="2600" dirty="0" smtClean="0"/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Vektör Uzay </a:t>
            </a:r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Modeli </a:t>
            </a:r>
            <a:r>
              <a:rPr lang="tr-TR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(devam…)</a:t>
            </a:r>
            <a:endParaRPr lang="tr-TR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426773"/>
                <a:ext cx="7787208" cy="4780699"/>
              </a:xfrm>
            </p:spPr>
            <p:txBody>
              <a:bodyPr/>
              <a:lstStyle/>
              <a:p>
                <a:pPr indent="-247650" algn="just">
                  <a:buClr>
                    <a:srgbClr val="C00000"/>
                  </a:buClr>
                  <a:buSzPct val="100000"/>
                </a:pPr>
                <a:r>
                  <a:rPr lang="tr-TR" sz="2600" dirty="0" smtClean="0"/>
                  <a:t>Bu </a:t>
                </a:r>
                <a:r>
                  <a:rPr lang="tr-TR" sz="2600" dirty="0"/>
                  <a:t>matris, dokümanlardan ve dokümanlardaki terimlerden oluştuğu için </a:t>
                </a:r>
                <a:r>
                  <a:rPr lang="tr-TR" sz="2600" dirty="0">
                    <a:solidFill>
                      <a:srgbClr val="FF0000"/>
                    </a:solidFill>
                  </a:rPr>
                  <a:t>doküman-terim matrisi </a:t>
                </a:r>
                <a:r>
                  <a:rPr lang="tr-TR" sz="2600" dirty="0"/>
                  <a:t>(</a:t>
                </a:r>
                <a14:m>
                  <m:oMath xmlns:m="http://schemas.openxmlformats.org/officeDocument/2006/math">
                    <m:r>
                      <a:rPr lang="tr-TR" sz="26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tr-TR" sz="2600" dirty="0"/>
                  <a:t> matrisi) adını </a:t>
                </a:r>
                <a:r>
                  <a:rPr lang="tr-TR" sz="2600" dirty="0" smtClean="0"/>
                  <a:t>alır.</a:t>
                </a:r>
              </a:p>
              <a:p>
                <a:pPr indent="-247650" algn="just">
                  <a:buClr>
                    <a:srgbClr val="C00000"/>
                  </a:buClr>
                  <a:buSzPct val="100000"/>
                </a:pPr>
                <a:r>
                  <a:rPr lang="tr-TR" sz="2600" dirty="0" smtClean="0"/>
                  <a:t>Matrisin </a:t>
                </a:r>
                <a:r>
                  <a:rPr lang="tr-TR" sz="2600" dirty="0"/>
                  <a:t>her bir satırı bir dokümanı vektör olarak gösterirken, sütunları da terim vektörleri olarak adlandırılır. </a:t>
                </a:r>
                <a:endParaRPr lang="tr-TR" sz="2600" dirty="0" smtClean="0"/>
              </a:p>
              <a:p>
                <a:pPr indent="-247650" algn="just">
                  <a:buClr>
                    <a:srgbClr val="C00000"/>
                  </a:buClr>
                  <a:buSzPct val="100000"/>
                </a:pPr>
                <a:r>
                  <a:rPr lang="tr-TR" sz="2600" dirty="0" smtClean="0"/>
                  <a:t>Her </a:t>
                </a:r>
                <a:r>
                  <a:rPr lang="tr-TR" sz="2600" dirty="0"/>
                  <a:t>bir hücredeki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tr-TR" sz="2600" dirty="0"/>
                  <a:t> ise </a:t>
                </a:r>
                <a14:m>
                  <m:oMath xmlns:m="http://schemas.openxmlformats.org/officeDocument/2006/math">
                    <m:r>
                      <a:rPr lang="tr-TR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sz="26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tr-TR" sz="2600" dirty="0"/>
                  <a:t> terimin </a:t>
                </a:r>
                <a14:m>
                  <m:oMath xmlns:m="http://schemas.openxmlformats.org/officeDocument/2006/math">
                    <m:r>
                      <a:rPr lang="tr-TR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sz="26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tr-TR" sz="2600" dirty="0"/>
                  <a:t> belgedeki ağırlığıdır. </a:t>
                </a:r>
              </a:p>
              <a:p>
                <a:pPr indent="-247650" algn="just">
                  <a:buClr>
                    <a:srgbClr val="C00000"/>
                  </a:buClr>
                  <a:buSzPct val="100000"/>
                </a:pPr>
                <a:endParaRPr lang="tr-TR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426773"/>
                <a:ext cx="7787208" cy="4780699"/>
              </a:xfrm>
              <a:blipFill rotWithShape="0">
                <a:blip r:embed="rId2"/>
                <a:stretch>
                  <a:fillRect t="-1020" r="-14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55776" y="5011079"/>
                <a:ext cx="3386761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tr-TR" sz="20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tr-T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tr-TR" sz="20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sz="2000" b="0" i="0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tr-T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tr-TR" sz="20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sz="2000" b="0" i="0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tr-T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tr-TR" sz="20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sz="2000" b="0" i="0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tr-T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tr-TR" sz="20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sz="2000" b="0" i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tr-TR" sz="2000" b="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tr-TR" sz="2000" b="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000" b="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tr-TR" sz="2000" b="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tr-TR" sz="2000" b="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000" b="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tr-TR" sz="2000" b="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tr-TR" sz="2000" b="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tr-TR" sz="2000" b="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tr-TR" sz="2000" b="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tr-TR" sz="2000" b="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tr-TR" sz="2000" b="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000" b="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tr-TR" sz="2000" b="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tr-TR" sz="2000" b="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tr-T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000" b="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tr-TR" sz="2000" b="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tr-TR" sz="2000" b="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tr-TR" sz="2000" b="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tr-TR" sz="2000" b="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11079"/>
                <a:ext cx="3386761" cy="122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Vektör Uzay </a:t>
            </a:r>
            <a:r>
              <a:rPr lang="tr-T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Modeli </a:t>
            </a:r>
            <a:r>
              <a:rPr lang="tr-TR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(devam…)</a:t>
            </a:r>
            <a:endParaRPr lang="tr-TR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8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556629"/>
              </p:ext>
            </p:extLst>
          </p:nvPr>
        </p:nvGraphicFramePr>
        <p:xfrm>
          <a:off x="3855740" y="3933056"/>
          <a:ext cx="4328120" cy="146748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375792"/>
                <a:gridCol w="788268"/>
                <a:gridCol w="1082030"/>
                <a:gridCol w="108203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Terim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Dök.1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Dök.2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</a:rPr>
                        <a:t>…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vestel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1.34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…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teknolojsne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1.43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…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kocaman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…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alkis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2.44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…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65191"/>
              </p:ext>
            </p:extLst>
          </p:nvPr>
        </p:nvGraphicFramePr>
        <p:xfrm>
          <a:off x="1004880" y="1916832"/>
          <a:ext cx="7488834" cy="36724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04259"/>
                <a:gridCol w="5184575"/>
              </a:tblGrid>
              <a:tr h="7303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200" b="1" dirty="0">
                          <a:effectLst/>
                        </a:rPr>
                        <a:t>Adım 1: </a:t>
                      </a:r>
                      <a:r>
                        <a:rPr lang="tr-TR" sz="2200" b="0" dirty="0">
                          <a:effectLst/>
                        </a:rPr>
                        <a:t>Orijinal Tweet</a:t>
                      </a:r>
                      <a:endParaRPr lang="tr-TR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200">
                          <a:effectLst/>
                        </a:rPr>
                        <a:t>Vestel teknolojsne kocaman bir alkis :)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037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200" b="1" dirty="0">
                          <a:effectLst/>
                        </a:rPr>
                        <a:t>Adım 2:</a:t>
                      </a:r>
                      <a:r>
                        <a:rPr lang="tr-TR" sz="2200" b="0" dirty="0">
                          <a:effectLst/>
                        </a:rPr>
                        <a:t> </a:t>
                      </a:r>
                      <a:r>
                        <a:rPr lang="tr-TR" sz="2200" b="0" dirty="0" err="1">
                          <a:effectLst/>
                        </a:rPr>
                        <a:t>Tweetin</a:t>
                      </a:r>
                      <a:r>
                        <a:rPr lang="tr-TR" sz="2200" b="0" dirty="0">
                          <a:effectLst/>
                        </a:rPr>
                        <a:t> </a:t>
                      </a:r>
                      <a:r>
                        <a:rPr lang="tr-TR" sz="2200" b="0" dirty="0" err="1">
                          <a:effectLst/>
                        </a:rPr>
                        <a:t>preprocessten</a:t>
                      </a:r>
                      <a:r>
                        <a:rPr lang="tr-TR" sz="2200" b="0" dirty="0">
                          <a:effectLst/>
                        </a:rPr>
                        <a:t> (ön işlem) sonraki hali</a:t>
                      </a:r>
                      <a:endParaRPr lang="tr-TR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200" dirty="0" err="1">
                          <a:effectLst/>
                        </a:rPr>
                        <a:t>vestel</a:t>
                      </a:r>
                      <a:r>
                        <a:rPr lang="tr-TR" sz="2200" dirty="0">
                          <a:effectLst/>
                        </a:rPr>
                        <a:t> </a:t>
                      </a:r>
                      <a:r>
                        <a:rPr lang="tr-TR" sz="2200" dirty="0" err="1">
                          <a:effectLst/>
                        </a:rPr>
                        <a:t>teknolojsne</a:t>
                      </a:r>
                      <a:r>
                        <a:rPr lang="tr-TR" sz="2200" dirty="0">
                          <a:effectLst/>
                        </a:rPr>
                        <a:t> kocaman </a:t>
                      </a:r>
                      <a:r>
                        <a:rPr lang="tr-TR" sz="2200" dirty="0" err="1">
                          <a:effectLst/>
                        </a:rPr>
                        <a:t>alkis</a:t>
                      </a:r>
                      <a:r>
                        <a:rPr lang="tr-TR" sz="2200" dirty="0">
                          <a:effectLst/>
                        </a:rPr>
                        <a:t> </a:t>
                      </a:r>
                      <a:endParaRPr lang="tr-T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383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200" b="1" dirty="0">
                          <a:effectLst/>
                        </a:rPr>
                        <a:t>Adım 3: </a:t>
                      </a:r>
                      <a:r>
                        <a:rPr lang="tr-TR" sz="2200" b="0" dirty="0">
                          <a:effectLst/>
                        </a:rPr>
                        <a:t>Vektör uzay modelindeki doküman matrisi örneği</a:t>
                      </a:r>
                      <a:endParaRPr lang="tr-TR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2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200" dirty="0">
                          <a:effectLst/>
                        </a:rPr>
                        <a:t> </a:t>
                      </a:r>
                      <a:endParaRPr lang="tr-T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1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/>
          <a:lstStyle/>
          <a:p>
            <a:pPr algn="l"/>
            <a:r>
              <a:rPr lang="tr-TR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Genişletilmiş Harvard Sözlüğü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85F7C-FF59-446D-811E-283E9A1E483F}" type="slidenum">
              <a:rPr lang="tr-TR" smtClean="0"/>
              <a:pPr>
                <a:defRPr/>
              </a:pPr>
              <a:t>9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Celal Bayar Üniversitesi</a:t>
            </a:r>
            <a:endParaRPr lang="tr-TR"/>
          </a:p>
        </p:txBody>
      </p:sp>
      <p:cxnSp>
        <p:nvCxnSpPr>
          <p:cNvPr id="9" name="Düz Bağlayıcı 8"/>
          <p:cNvCxnSpPr/>
          <p:nvPr/>
        </p:nvCxnSpPr>
        <p:spPr>
          <a:xfrm>
            <a:off x="971600" y="1268760"/>
            <a:ext cx="74888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İçerik Yer Tutucusu 2"/>
          <p:cNvSpPr>
            <a:spLocks noGrp="1"/>
          </p:cNvSpPr>
          <p:nvPr>
            <p:ph idx="1"/>
          </p:nvPr>
        </p:nvSpPr>
        <p:spPr>
          <a:xfrm>
            <a:off x="899592" y="1426773"/>
            <a:ext cx="7787208" cy="4780699"/>
          </a:xfrm>
        </p:spPr>
        <p:txBody>
          <a:bodyPr/>
          <a:lstStyle/>
          <a:p>
            <a:pPr indent="-247650" algn="just">
              <a:buClr>
                <a:srgbClr val="C00000"/>
              </a:buClr>
              <a:buSzPct val="100000"/>
            </a:pP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Harvard sözlüğü, Harvard Üniversitesinin </a:t>
            </a:r>
            <a:r>
              <a:rPr lang="tr-TR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kelimelerin anlamlarının belirlenmesi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 için oluşturduğu bir araştırma sonucu olarak ortaya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çıkmıştır. </a:t>
            </a: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Duygulu projesindeki kullanım amacı </a:t>
            </a:r>
            <a:r>
              <a:rPr lang="tr-TR" sz="2500" dirty="0" err="1" smtClean="0">
                <a:latin typeface="Times New Roman" pitchFamily="18" charset="0"/>
                <a:cs typeface="Times New Roman" pitchFamily="18" charset="0"/>
              </a:rPr>
              <a:t>tweetlerin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taşıdıkları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anlamların analiz edilmesini sağlayacak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kelimelerin anlam ve ağırlıklarının bulunduğu tabloyu oluşturmaktır. </a:t>
            </a:r>
            <a:endParaRPr lang="tr-TR" sz="2500" dirty="0" smtClean="0">
              <a:latin typeface="Times New Roman" pitchFamily="18" charset="0"/>
              <a:cs typeface="Times New Roman" pitchFamily="18" charset="0"/>
            </a:endParaRPr>
          </a:p>
          <a:p>
            <a:pPr indent="-247650" algn="just">
              <a:buClr>
                <a:srgbClr val="C00000"/>
              </a:buClr>
              <a:buSzPct val="100000"/>
            </a:pP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Harvard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sözlüğü modüler yapısı, kullanım kolaylığı ve kelimelerin </a:t>
            </a: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pozitif/negatif </a:t>
            </a:r>
            <a:r>
              <a:rPr lang="tr-TR" sz="2500" dirty="0">
                <a:latin typeface="Times New Roman" pitchFamily="18" charset="0"/>
                <a:cs typeface="Times New Roman" pitchFamily="18" charset="0"/>
              </a:rPr>
              <a:t>ayrımının rahatlıkla yapılabilmesi açısından Sentiment Analiz uygulamaları kullanımına oldukça uygundur.</a:t>
            </a:r>
          </a:p>
        </p:txBody>
      </p:sp>
    </p:spTree>
    <p:extLst>
      <p:ext uri="{BB962C8B-B14F-4D97-AF65-F5344CB8AC3E}">
        <p14:creationId xmlns:p14="http://schemas.microsoft.com/office/powerpoint/2010/main" val="27882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UZEM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çık Tonlar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  <a:fontScheme name="İyon">
    <a:majorFont>
      <a:latin typeface="Century Gothic" panose="020B050202020202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entury Gothic" panose="020B050202020202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İyon">
    <a:fillStyleLst>
      <a:solidFill>
        <a:schemeClr val="phClr"/>
      </a:solidFill>
      <a:gradFill rotWithShape="1">
        <a:gsLst>
          <a:gs pos="0">
            <a:schemeClr val="phClr">
              <a:tint val="64000"/>
              <a:lumMod val="118000"/>
            </a:schemeClr>
          </a:gs>
          <a:gs pos="100000">
            <a:schemeClr val="phClr">
              <a:tint val="92000"/>
              <a:alpha val="100000"/>
              <a:lumMod val="110000"/>
            </a:schemeClr>
          </a:gs>
        </a:gsLst>
        <a:lin ang="5400000" scaled="0"/>
      </a:gradFill>
      <a:gradFill rotWithShape="1">
        <a:gsLst>
          <a:gs pos="0">
            <a:schemeClr val="phClr">
              <a:tint val="98000"/>
              <a:lumMod val="114000"/>
            </a:schemeClr>
          </a:gs>
          <a:gs pos="100000">
            <a:schemeClr val="phClr">
              <a:shade val="90000"/>
              <a:lumMod val="84000"/>
            </a:schemeClr>
          </a:gs>
        </a:gsLst>
        <a:lin ang="5400000" scaled="0"/>
      </a:gradFill>
    </a:fillStyleLst>
    <a:lnStyleLst>
      <a:ln w="9525" cap="rnd" cmpd="sng" algn="ctr">
        <a:solidFill>
          <a:schemeClr val="phClr"/>
        </a:solidFill>
        <a:prstDash val="solid"/>
      </a:ln>
      <a:ln w="19050" cap="rnd" cmpd="sng" algn="ctr">
        <a:solidFill>
          <a:schemeClr val="phClr"/>
        </a:solidFill>
        <a:prstDash val="solid"/>
      </a:ln>
      <a:ln w="28575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7000"/>
              <a:hueMod val="88000"/>
              <a:satMod val="130000"/>
              <a:lumMod val="124000"/>
            </a:schemeClr>
          </a:gs>
          <a:gs pos="100000">
            <a:schemeClr val="phClr">
              <a:tint val="96000"/>
              <a:shade val="88000"/>
              <a:hueMod val="108000"/>
              <a:satMod val="164000"/>
              <a:lumMod val="76000"/>
            </a:schemeClr>
          </a:gs>
        </a:gsLst>
        <a:path path="circle">
          <a:fillToRect l="45000" t="65000" r="125000" b="10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69000"/>
              <a:hueMod val="108000"/>
              <a:satMod val="164000"/>
              <a:lumMod val="74000"/>
            </a:schemeClr>
            <a:schemeClr val="phClr">
              <a:tint val="96000"/>
              <a:hueMod val="88000"/>
              <a:satMod val="140000"/>
              <a:lumMod val="132000"/>
            </a:schemeClr>
          </a:duotone>
        </a:blip>
        <a:stretch/>
      </a:blip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UZEM</Template>
  <TotalTime>4291</TotalTime>
  <Words>1385</Words>
  <Application>Microsoft Office PowerPoint</Application>
  <PresentationFormat>On-screen Show (4:3)</PresentationFormat>
  <Paragraphs>316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Times New Roman</vt:lpstr>
      <vt:lpstr>Wingdings 2</vt:lpstr>
      <vt:lpstr>UZEM</vt:lpstr>
      <vt:lpstr>DUYGULU Twitter için Türkçe Sentiment Analiz Uygulaması</vt:lpstr>
      <vt:lpstr>Problem Tanımı</vt:lpstr>
      <vt:lpstr>Problem Tanımı (devam…)</vt:lpstr>
      <vt:lpstr>Amaç</vt:lpstr>
      <vt:lpstr>Sistem Genel Mimarisi</vt:lpstr>
      <vt:lpstr>Vektör Uzay Modeli</vt:lpstr>
      <vt:lpstr>Vektör Uzay Modeli (devam…)</vt:lpstr>
      <vt:lpstr>Vektör Uzay Modeli (devam…)</vt:lpstr>
      <vt:lpstr>Genişletilmiş Harvard Sözlüğü</vt:lpstr>
      <vt:lpstr>Genişletilmiş Harvard Sözlüğü (devam..)</vt:lpstr>
      <vt:lpstr>Genişletilmiş Harvard Sözlüğü (devam..)</vt:lpstr>
      <vt:lpstr>Genişletilmiş Harvard Sözlüğü (devam..)</vt:lpstr>
      <vt:lpstr>Genişletilmiş Harvard Sözlüğü (devam..)</vt:lpstr>
      <vt:lpstr>Kelime Benzerlik Bulma Yöntemleri</vt:lpstr>
      <vt:lpstr>Twitter İçerik Problemleri</vt:lpstr>
      <vt:lpstr>Altay Algoritması</vt:lpstr>
      <vt:lpstr>Altay Algoritması</vt:lpstr>
      <vt:lpstr>Oluşturulan Veri Setleri</vt:lpstr>
      <vt:lpstr>Oluşturulan Veri Setleri (devam…)</vt:lpstr>
      <vt:lpstr>Deneysel Sonuçlar </vt:lpstr>
      <vt:lpstr>Deneysel Sonuçlar (devam…) </vt:lpstr>
      <vt:lpstr>PowerPoint Presentation</vt:lpstr>
      <vt:lpstr>Özgünlük ve Fayda</vt:lpstr>
      <vt:lpstr>Özgünlük ve Fayda (devam…)</vt:lpstr>
      <vt:lpstr>Yazılım Demosu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ve Programlama I</dc:title>
  <dc:subject>Algoritmaya Giriş</dc:subject>
  <dc:creator>Fatih Yücalar;Deniz Kilinc</dc:creator>
  <cp:lastModifiedBy>Deniz Kilinc</cp:lastModifiedBy>
  <cp:revision>189</cp:revision>
  <dcterms:created xsi:type="dcterms:W3CDTF">2013-03-08T12:10:17Z</dcterms:created>
  <dcterms:modified xsi:type="dcterms:W3CDTF">2014-06-19T21:04:24Z</dcterms:modified>
</cp:coreProperties>
</file>