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60" r:id="rId5"/>
    <p:sldId id="261" r:id="rId6"/>
    <p:sldId id="262" r:id="rId7"/>
    <p:sldId id="263" r:id="rId8"/>
    <p:sldId id="265" r:id="rId9"/>
    <p:sldId id="266" r:id="rId10"/>
    <p:sldId id="267" r:id="rId11"/>
    <p:sldId id="269" r:id="rId12"/>
    <p:sldId id="270" r:id="rId13"/>
    <p:sldId id="271" r:id="rId14"/>
    <p:sldId id="273" r:id="rId15"/>
    <p:sldId id="274" r:id="rId16"/>
    <p:sldId id="276" r:id="rId17"/>
    <p:sldId id="277" r:id="rId18"/>
    <p:sldId id="278" r:id="rId19"/>
    <p:sldId id="279" r:id="rId20"/>
    <p:sldId id="280" r:id="rId21"/>
    <p:sldId id="281" r:id="rId22"/>
    <p:sldId id="282" r:id="rId23"/>
    <p:sldId id="283" r:id="rId24"/>
    <p:sldId id="285" r:id="rId25"/>
    <p:sldId id="284"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4587" autoAdjust="0"/>
    <p:restoredTop sz="86441" autoAdjust="0"/>
  </p:normalViewPr>
  <p:slideViewPr>
    <p:cSldViewPr snapToGrid="0">
      <p:cViewPr varScale="1">
        <p:scale>
          <a:sx n="75" d="100"/>
          <a:sy n="75" d="100"/>
        </p:scale>
        <p:origin x="77" y="96"/>
      </p:cViewPr>
      <p:guideLst/>
    </p:cSldViewPr>
  </p:slideViewPr>
  <p:outlineViewPr>
    <p:cViewPr>
      <p:scale>
        <a:sx n="33" d="100"/>
        <a:sy n="33" d="100"/>
      </p:scale>
      <p:origin x="0" y="-7118"/>
    </p:cViewPr>
  </p:outlineViewPr>
  <p:notesTextViewPr>
    <p:cViewPr>
      <p:scale>
        <a:sx n="1" d="1"/>
        <a:sy n="1" d="1"/>
      </p:scale>
      <p:origin x="0" y="0"/>
    </p:cViewPr>
  </p:notesTextViewPr>
  <p:notesViewPr>
    <p:cSldViewPr snapToGrid="0">
      <p:cViewPr varScale="1">
        <p:scale>
          <a:sx n="71" d="100"/>
          <a:sy n="71" d="100"/>
        </p:scale>
        <p:origin x="284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B3008-9745-4505-8AA4-F30072654680}" type="datetimeFigureOut">
              <a:rPr lang="tr-TR" smtClean="0"/>
              <a:t>7.01.2020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E8CBC-3DDA-467D-8B1B-C18FA92C9AF4}" type="slidenum">
              <a:rPr lang="tr-TR" smtClean="0"/>
              <a:t>‹#›</a:t>
            </a:fld>
            <a:endParaRPr lang="tr-TR"/>
          </a:p>
        </p:txBody>
      </p:sp>
    </p:spTree>
    <p:extLst>
      <p:ext uri="{BB962C8B-B14F-4D97-AF65-F5344CB8AC3E}">
        <p14:creationId xmlns:p14="http://schemas.microsoft.com/office/powerpoint/2010/main" val="1095048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Hello</a:t>
            </a:r>
            <a:r>
              <a:rPr lang="tr-TR" dirty="0"/>
              <a:t> </a:t>
            </a:r>
            <a:r>
              <a:rPr lang="tr-TR" dirty="0" err="1" smtClean="0"/>
              <a:t>everyone</a:t>
            </a:r>
            <a:r>
              <a:rPr lang="tr-TR" dirty="0" smtClean="0"/>
              <a:t>.</a:t>
            </a:r>
            <a:r>
              <a:rPr lang="tr-TR" dirty="0"/>
              <a:t> . </a:t>
            </a:r>
            <a:r>
              <a:rPr lang="tr-TR" dirty="0" err="1"/>
              <a:t>This</a:t>
            </a:r>
            <a:r>
              <a:rPr lang="tr-TR" dirty="0"/>
              <a:t> </a:t>
            </a:r>
            <a:r>
              <a:rPr lang="tr-TR" dirty="0" err="1"/>
              <a:t>presentation</a:t>
            </a:r>
            <a:r>
              <a:rPr lang="tr-TR" dirty="0"/>
              <a:t> is </a:t>
            </a:r>
            <a:r>
              <a:rPr lang="tr-TR" dirty="0" err="1"/>
              <a:t>maded</a:t>
            </a:r>
            <a:r>
              <a:rPr lang="tr-TR" dirty="0"/>
              <a:t> </a:t>
            </a:r>
            <a:r>
              <a:rPr lang="tr-TR" dirty="0" err="1"/>
              <a:t>by</a:t>
            </a:r>
            <a:r>
              <a:rPr lang="tr-TR" dirty="0"/>
              <a:t> me, Mahmut Aktaş </a:t>
            </a:r>
            <a:r>
              <a:rPr lang="tr-TR" dirty="0" err="1"/>
              <a:t>and</a:t>
            </a:r>
            <a:r>
              <a:rPr lang="tr-TR" dirty="0"/>
              <a:t> Engin </a:t>
            </a:r>
            <a:r>
              <a:rPr lang="tr-TR" dirty="0" smtClean="0"/>
              <a:t>Zeybekoğlu. </a:t>
            </a:r>
            <a:r>
              <a:rPr lang="tr-TR" dirty="0" err="1"/>
              <a:t>Today</a:t>
            </a:r>
            <a:r>
              <a:rPr lang="tr-TR" dirty="0"/>
              <a:t> </a:t>
            </a:r>
            <a:r>
              <a:rPr lang="tr-TR" dirty="0" err="1"/>
              <a:t>we</a:t>
            </a:r>
            <a:r>
              <a:rPr lang="tr-TR" dirty="0"/>
              <a:t> </a:t>
            </a:r>
            <a:r>
              <a:rPr lang="tr-TR" dirty="0" err="1"/>
              <a:t>are</a:t>
            </a:r>
            <a:r>
              <a:rPr lang="tr-TR" dirty="0"/>
              <a:t> </a:t>
            </a:r>
            <a:r>
              <a:rPr lang="tr-TR" dirty="0" err="1"/>
              <a:t>gonna</a:t>
            </a:r>
            <a:r>
              <a:rPr lang="tr-TR" dirty="0"/>
              <a:t> </a:t>
            </a:r>
            <a:r>
              <a:rPr lang="tr-TR" dirty="0" err="1"/>
              <a:t>make</a:t>
            </a:r>
            <a:r>
              <a:rPr lang="tr-TR" dirty="0"/>
              <a:t> a </a:t>
            </a:r>
            <a:r>
              <a:rPr lang="en-US" dirty="0"/>
              <a:t>presentation on</a:t>
            </a:r>
            <a:r>
              <a:rPr lang="tr-TR" dirty="0"/>
              <a:t> PHP </a:t>
            </a:r>
            <a:r>
              <a:rPr lang="tr-TR" dirty="0" err="1"/>
              <a:t>programming</a:t>
            </a:r>
            <a:r>
              <a:rPr lang="tr-TR" dirty="0"/>
              <a:t> </a:t>
            </a:r>
            <a:r>
              <a:rPr lang="tr-TR" dirty="0" err="1" smtClean="0"/>
              <a:t>language</a:t>
            </a:r>
            <a:r>
              <a:rPr lang="tr-TR" dirty="0" smtClean="0"/>
              <a:t>. </a:t>
            </a:r>
            <a:r>
              <a:rPr lang="tr-TR" dirty="0" err="1" smtClean="0"/>
              <a:t>So</a:t>
            </a:r>
            <a:r>
              <a:rPr lang="tr-TR" dirty="0"/>
              <a:t>, </a:t>
            </a:r>
            <a:r>
              <a:rPr lang="tr-TR" dirty="0" err="1"/>
              <a:t>lets</a:t>
            </a:r>
            <a:r>
              <a:rPr lang="tr-TR" dirty="0"/>
              <a:t> </a:t>
            </a:r>
            <a:r>
              <a:rPr lang="tr-TR" dirty="0" err="1"/>
              <a:t>get</a:t>
            </a:r>
            <a:r>
              <a:rPr lang="tr-TR" dirty="0"/>
              <a:t> </a:t>
            </a:r>
            <a:r>
              <a:rPr lang="tr-TR" dirty="0" err="1"/>
              <a:t>started</a:t>
            </a:r>
            <a:r>
              <a:rPr lang="tr-TR" dirty="0"/>
              <a:t>.</a:t>
            </a:r>
          </a:p>
          <a:p>
            <a:endParaRPr lang="tr-TR" dirty="0"/>
          </a:p>
        </p:txBody>
      </p:sp>
      <p:sp>
        <p:nvSpPr>
          <p:cNvPr id="4" name="Slayt Numarası Yer Tutucusu 3"/>
          <p:cNvSpPr>
            <a:spLocks noGrp="1"/>
          </p:cNvSpPr>
          <p:nvPr>
            <p:ph type="sldNum" sz="quarter" idx="10"/>
          </p:nvPr>
        </p:nvSpPr>
        <p:spPr/>
        <p:txBody>
          <a:bodyPr/>
          <a:lstStyle/>
          <a:p>
            <a:fld id="{067E8CBC-3DDA-467D-8B1B-C18FA92C9AF4}" type="slidenum">
              <a:rPr lang="tr-TR" smtClean="0"/>
              <a:t>1</a:t>
            </a:fld>
            <a:endParaRPr lang="tr-TR"/>
          </a:p>
        </p:txBody>
      </p:sp>
    </p:spTree>
    <p:extLst>
      <p:ext uri="{BB962C8B-B14F-4D97-AF65-F5344CB8AC3E}">
        <p14:creationId xmlns:p14="http://schemas.microsoft.com/office/powerpoint/2010/main" val="262675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10</a:t>
            </a:fld>
            <a:endParaRPr lang="tr-TR"/>
          </a:p>
        </p:txBody>
      </p:sp>
    </p:spTree>
    <p:extLst>
      <p:ext uri="{BB962C8B-B14F-4D97-AF65-F5344CB8AC3E}">
        <p14:creationId xmlns:p14="http://schemas.microsoft.com/office/powerpoint/2010/main" val="41619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11</a:t>
            </a:fld>
            <a:endParaRPr lang="tr-TR"/>
          </a:p>
        </p:txBody>
      </p:sp>
    </p:spTree>
    <p:extLst>
      <p:ext uri="{BB962C8B-B14F-4D97-AF65-F5344CB8AC3E}">
        <p14:creationId xmlns:p14="http://schemas.microsoft.com/office/powerpoint/2010/main" val="37044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12</a:t>
            </a:fld>
            <a:endParaRPr lang="tr-TR"/>
          </a:p>
        </p:txBody>
      </p:sp>
    </p:spTree>
    <p:extLst>
      <p:ext uri="{BB962C8B-B14F-4D97-AF65-F5344CB8AC3E}">
        <p14:creationId xmlns:p14="http://schemas.microsoft.com/office/powerpoint/2010/main" val="220407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13</a:t>
            </a:fld>
            <a:endParaRPr lang="tr-TR"/>
          </a:p>
        </p:txBody>
      </p:sp>
    </p:spTree>
    <p:extLst>
      <p:ext uri="{BB962C8B-B14F-4D97-AF65-F5344CB8AC3E}">
        <p14:creationId xmlns:p14="http://schemas.microsoft.com/office/powerpoint/2010/main" val="21279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67E8CBC-3DDA-467D-8B1B-C18FA92C9AF4}" type="slidenum">
              <a:rPr lang="tr-TR" smtClean="0"/>
              <a:t>14</a:t>
            </a:fld>
            <a:endParaRPr lang="tr-TR"/>
          </a:p>
        </p:txBody>
      </p:sp>
    </p:spTree>
    <p:extLst>
      <p:ext uri="{BB962C8B-B14F-4D97-AF65-F5344CB8AC3E}">
        <p14:creationId xmlns:p14="http://schemas.microsoft.com/office/powerpoint/2010/main" val="1997285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067E8CBC-3DDA-467D-8B1B-C18FA92C9AF4}" type="slidenum">
              <a:rPr lang="tr-TR" smtClean="0"/>
              <a:t>15</a:t>
            </a:fld>
            <a:endParaRPr lang="tr-TR"/>
          </a:p>
        </p:txBody>
      </p:sp>
    </p:spTree>
    <p:extLst>
      <p:ext uri="{BB962C8B-B14F-4D97-AF65-F5344CB8AC3E}">
        <p14:creationId xmlns:p14="http://schemas.microsoft.com/office/powerpoint/2010/main" val="149253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smtClean="0"/>
              <a:t>PHP supports integers and strings as legal array subscript type</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16</a:t>
            </a:fld>
            <a:endParaRPr lang="tr-TR"/>
          </a:p>
        </p:txBody>
      </p:sp>
    </p:spTree>
    <p:extLst>
      <p:ext uri="{BB962C8B-B14F-4D97-AF65-F5344CB8AC3E}">
        <p14:creationId xmlns:p14="http://schemas.microsoft.com/office/powerpoint/2010/main" val="426600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smtClean="0"/>
              <a:t>So we can create arrays inside an array. Here is an example for that. Each array is an element of the outer array.</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17</a:t>
            </a:fld>
            <a:endParaRPr lang="tr-TR"/>
          </a:p>
        </p:txBody>
      </p:sp>
    </p:spTree>
    <p:extLst>
      <p:ext uri="{BB962C8B-B14F-4D97-AF65-F5344CB8AC3E}">
        <p14:creationId xmlns:p14="http://schemas.microsoft.com/office/powerpoint/2010/main" val="2822480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67E8CBC-3DDA-467D-8B1B-C18FA92C9AF4}" type="slidenum">
              <a:rPr lang="tr-TR" smtClean="0"/>
              <a:t>18</a:t>
            </a:fld>
            <a:endParaRPr lang="tr-TR"/>
          </a:p>
        </p:txBody>
      </p:sp>
    </p:spTree>
    <p:extLst>
      <p:ext uri="{BB962C8B-B14F-4D97-AF65-F5344CB8AC3E}">
        <p14:creationId xmlns:p14="http://schemas.microsoft.com/office/powerpoint/2010/main" val="3156218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smtClean="0"/>
              <a:t>So we can assign keys fır array elements</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19</a:t>
            </a:fld>
            <a:endParaRPr lang="tr-TR"/>
          </a:p>
        </p:txBody>
      </p:sp>
    </p:spTree>
    <p:extLst>
      <p:ext uri="{BB962C8B-B14F-4D97-AF65-F5344CB8AC3E}">
        <p14:creationId xmlns:p14="http://schemas.microsoft.com/office/powerpoint/2010/main" val="136982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67E8CBC-3DDA-467D-8B1B-C18FA92C9AF4}" type="slidenum">
              <a:rPr lang="tr-TR" smtClean="0"/>
              <a:t>2</a:t>
            </a:fld>
            <a:endParaRPr lang="tr-TR"/>
          </a:p>
        </p:txBody>
      </p:sp>
    </p:spTree>
    <p:extLst>
      <p:ext uri="{BB962C8B-B14F-4D97-AF65-F5344CB8AC3E}">
        <p14:creationId xmlns:p14="http://schemas.microsoft.com/office/powerpoint/2010/main" val="234924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smtClean="0"/>
              <a:t>In this example we have a class named record. We can use each instance of this class as a record. Then we can create an array to hold each record and print them.</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20</a:t>
            </a:fld>
            <a:endParaRPr lang="tr-TR"/>
          </a:p>
        </p:txBody>
      </p:sp>
    </p:spTree>
    <p:extLst>
      <p:ext uri="{BB962C8B-B14F-4D97-AF65-F5344CB8AC3E}">
        <p14:creationId xmlns:p14="http://schemas.microsoft.com/office/powerpoint/2010/main" val="159565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a:t>t</a:t>
            </a:r>
            <a:r>
              <a:rPr lang="tr-TR" sz="1800" dirty="0" smtClean="0"/>
              <a:t>his example. So we can create a function and this function can take two types of parameter, array and string. If we try to give another type, PHP will give the type error.</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21</a:t>
            </a:fld>
            <a:endParaRPr lang="tr-TR"/>
          </a:p>
        </p:txBody>
      </p:sp>
    </p:spTree>
    <p:extLst>
      <p:ext uri="{BB962C8B-B14F-4D97-AF65-F5344CB8AC3E}">
        <p14:creationId xmlns:p14="http://schemas.microsoft.com/office/powerpoint/2010/main" val="88708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067E8CBC-3DDA-467D-8B1B-C18FA92C9AF4}" type="slidenum">
              <a:rPr lang="tr-TR" smtClean="0"/>
              <a:t>22</a:t>
            </a:fld>
            <a:endParaRPr lang="tr-TR"/>
          </a:p>
        </p:txBody>
      </p:sp>
    </p:spTree>
    <p:extLst>
      <p:ext uri="{BB962C8B-B14F-4D97-AF65-F5344CB8AC3E}">
        <p14:creationId xmlns:p14="http://schemas.microsoft.com/office/powerpoint/2010/main" val="1169406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67E8CBC-3DDA-467D-8B1B-C18FA92C9AF4}" type="slidenum">
              <a:rPr lang="tr-TR" smtClean="0"/>
              <a:t>23</a:t>
            </a:fld>
            <a:endParaRPr lang="tr-TR"/>
          </a:p>
        </p:txBody>
      </p:sp>
    </p:spTree>
    <p:extLst>
      <p:ext uri="{BB962C8B-B14F-4D97-AF65-F5344CB8AC3E}">
        <p14:creationId xmlns:p14="http://schemas.microsoft.com/office/powerpoint/2010/main" val="270423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67E8CBC-3DDA-467D-8B1B-C18FA92C9AF4}" type="slidenum">
              <a:rPr lang="tr-TR" smtClean="0"/>
              <a:t>24</a:t>
            </a:fld>
            <a:endParaRPr lang="tr-TR"/>
          </a:p>
        </p:txBody>
      </p:sp>
    </p:spTree>
    <p:extLst>
      <p:ext uri="{BB962C8B-B14F-4D97-AF65-F5344CB8AC3E}">
        <p14:creationId xmlns:p14="http://schemas.microsoft.com/office/powerpoint/2010/main" val="3733410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067E8CBC-3DDA-467D-8B1B-C18FA92C9AF4}" type="slidenum">
              <a:rPr lang="tr-TR" smtClean="0"/>
              <a:t>25</a:t>
            </a:fld>
            <a:endParaRPr lang="tr-TR"/>
          </a:p>
        </p:txBody>
      </p:sp>
    </p:spTree>
    <p:extLst>
      <p:ext uri="{BB962C8B-B14F-4D97-AF65-F5344CB8AC3E}">
        <p14:creationId xmlns:p14="http://schemas.microsoft.com/office/powerpoint/2010/main" val="1135481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smtClean="0"/>
              <a:t>So in this example we have two variables. One of them is integer and the other is double. When we try to add them, PHP will give the result zero since it does not support mixed type operations.</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26</a:t>
            </a:fld>
            <a:endParaRPr lang="tr-TR"/>
          </a:p>
        </p:txBody>
      </p:sp>
    </p:spTree>
    <p:extLst>
      <p:ext uri="{BB962C8B-B14F-4D97-AF65-F5344CB8AC3E}">
        <p14:creationId xmlns:p14="http://schemas.microsoft.com/office/powerpoint/2010/main" val="424490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smtClean="0"/>
              <a:t>So in this example, we create a function and try to call this function inside an if statement. If the first logilcal operator is false and the operation is an and operation, PHP does not evaluate the function and immediately goes to else part.</a:t>
            </a:r>
            <a:endParaRPr lang="tr-TR" sz="1800" dirty="0"/>
          </a:p>
        </p:txBody>
      </p:sp>
      <p:sp>
        <p:nvSpPr>
          <p:cNvPr id="4" name="Slide Number Placeholder 3"/>
          <p:cNvSpPr>
            <a:spLocks noGrp="1"/>
          </p:cNvSpPr>
          <p:nvPr>
            <p:ph type="sldNum" sz="quarter" idx="10"/>
          </p:nvPr>
        </p:nvSpPr>
        <p:spPr/>
        <p:txBody>
          <a:bodyPr/>
          <a:lstStyle/>
          <a:p>
            <a:fld id="{067E8CBC-3DDA-467D-8B1B-C18FA92C9AF4}" type="slidenum">
              <a:rPr lang="tr-TR" smtClean="0"/>
              <a:t>27</a:t>
            </a:fld>
            <a:endParaRPr lang="tr-TR"/>
          </a:p>
        </p:txBody>
      </p:sp>
    </p:spTree>
    <p:extLst>
      <p:ext uri="{BB962C8B-B14F-4D97-AF65-F5344CB8AC3E}">
        <p14:creationId xmlns:p14="http://schemas.microsoft.com/office/powerpoint/2010/main" val="2417269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067E8CBC-3DDA-467D-8B1B-C18FA92C9AF4}" type="slidenum">
              <a:rPr lang="tr-TR" smtClean="0"/>
              <a:t>28</a:t>
            </a:fld>
            <a:endParaRPr lang="tr-TR"/>
          </a:p>
        </p:txBody>
      </p:sp>
    </p:spTree>
    <p:extLst>
      <p:ext uri="{BB962C8B-B14F-4D97-AF65-F5344CB8AC3E}">
        <p14:creationId xmlns:p14="http://schemas.microsoft.com/office/powerpoint/2010/main" val="3813381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29</a:t>
            </a:fld>
            <a:endParaRPr lang="tr-TR"/>
          </a:p>
        </p:txBody>
      </p:sp>
    </p:spTree>
    <p:extLst>
      <p:ext uri="{BB962C8B-B14F-4D97-AF65-F5344CB8AC3E}">
        <p14:creationId xmlns:p14="http://schemas.microsoft.com/office/powerpoint/2010/main" val="338473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PHP </a:t>
            </a:r>
            <a:r>
              <a:rPr lang="tr-TR" dirty="0" err="1"/>
              <a:t>was</a:t>
            </a:r>
            <a:r>
              <a:rPr lang="tr-TR" dirty="0"/>
              <a:t> </a:t>
            </a:r>
            <a:r>
              <a:rPr lang="tr-TR" dirty="0" err="1"/>
              <a:t>released</a:t>
            </a:r>
            <a:r>
              <a:rPr lang="tr-TR" dirty="0"/>
              <a:t> in 1995 </a:t>
            </a:r>
            <a:r>
              <a:rPr lang="tr-TR" dirty="0" err="1"/>
              <a:t>and</a:t>
            </a:r>
            <a:r>
              <a:rPr lang="tr-TR" dirty="0"/>
              <a:t> </a:t>
            </a:r>
            <a:r>
              <a:rPr lang="tr-TR" dirty="0" err="1"/>
              <a:t>writed</a:t>
            </a:r>
            <a:r>
              <a:rPr lang="tr-TR" dirty="0"/>
              <a:t> in C. </a:t>
            </a:r>
            <a:r>
              <a:rPr lang="tr-TR" dirty="0" err="1"/>
              <a:t>It</a:t>
            </a:r>
            <a:r>
              <a:rPr lang="tr-TR" dirty="0"/>
              <a:t> </a:t>
            </a:r>
            <a:r>
              <a:rPr lang="tr-TR" dirty="0" err="1"/>
              <a:t>was</a:t>
            </a:r>
            <a:r>
              <a:rPr lang="tr-TR" dirty="0"/>
              <a:t>  </a:t>
            </a:r>
            <a:r>
              <a:rPr lang="tr-TR" dirty="0" err="1"/>
              <a:t>originally</a:t>
            </a:r>
            <a:r>
              <a:rPr lang="tr-TR" dirty="0"/>
              <a:t> </a:t>
            </a:r>
            <a:r>
              <a:rPr lang="tr-TR" dirty="0" err="1"/>
              <a:t>stood</a:t>
            </a:r>
            <a:r>
              <a:rPr lang="tr-TR" dirty="0"/>
              <a:t> </a:t>
            </a:r>
            <a:r>
              <a:rPr lang="tr-TR" dirty="0" err="1"/>
              <a:t>for</a:t>
            </a:r>
            <a:r>
              <a:rPr lang="tr-TR" dirty="0"/>
              <a:t> </a:t>
            </a:r>
            <a:r>
              <a:rPr lang="tr-TR" dirty="0" err="1"/>
              <a:t>Personal</a:t>
            </a:r>
            <a:r>
              <a:rPr lang="tr-TR" dirty="0"/>
              <a:t> Home </a:t>
            </a:r>
            <a:r>
              <a:rPr lang="tr-TR" dirty="0" err="1" smtClean="0"/>
              <a:t>Page</a:t>
            </a:r>
            <a:r>
              <a:rPr lang="tr-TR" dirty="0" smtClean="0"/>
              <a:t>, </a:t>
            </a:r>
            <a:r>
              <a:rPr lang="tr-TR" dirty="0"/>
              <a:t>a </a:t>
            </a:r>
            <a:r>
              <a:rPr lang="tr-TR" dirty="0" err="1"/>
              <a:t>tool</a:t>
            </a:r>
            <a:r>
              <a:rPr lang="tr-TR" dirty="0"/>
              <a:t> </a:t>
            </a:r>
            <a:r>
              <a:rPr lang="tr-TR" dirty="0" err="1"/>
              <a:t>created</a:t>
            </a:r>
            <a:r>
              <a:rPr lang="tr-TR" dirty="0"/>
              <a:t> </a:t>
            </a:r>
            <a:r>
              <a:rPr lang="tr-TR" dirty="0" err="1"/>
              <a:t>for</a:t>
            </a:r>
            <a:r>
              <a:rPr lang="tr-TR" dirty="0"/>
              <a:t> </a:t>
            </a:r>
            <a:r>
              <a:rPr lang="tr-TR" dirty="0" err="1"/>
              <a:t>tracking</a:t>
            </a:r>
            <a:r>
              <a:rPr lang="tr-TR" dirty="0"/>
              <a:t> </a:t>
            </a:r>
            <a:r>
              <a:rPr lang="tr-TR" dirty="0" err="1"/>
              <a:t>visits</a:t>
            </a:r>
            <a:r>
              <a:rPr lang="tr-TR" dirty="0"/>
              <a:t> </a:t>
            </a:r>
            <a:r>
              <a:rPr lang="tr-TR" dirty="0" err="1"/>
              <a:t>to</a:t>
            </a:r>
            <a:r>
              <a:rPr lang="tr-TR" dirty="0"/>
              <a:t> </a:t>
            </a:r>
            <a:r>
              <a:rPr lang="tr-TR" dirty="0" err="1" smtClean="0"/>
              <a:t>Rasmus’s</a:t>
            </a:r>
            <a:r>
              <a:rPr lang="tr-TR" dirty="0" smtClean="0"/>
              <a:t> online </a:t>
            </a:r>
            <a:r>
              <a:rPr lang="tr-TR" dirty="0" err="1"/>
              <a:t>resume</a:t>
            </a:r>
            <a:r>
              <a:rPr lang="tr-TR" dirty="0"/>
              <a:t> </a:t>
            </a:r>
            <a:r>
              <a:rPr lang="tr-TR" dirty="0" err="1"/>
              <a:t>and</a:t>
            </a:r>
            <a:r>
              <a:rPr lang="tr-TR" dirty="0"/>
              <a:t> </a:t>
            </a:r>
            <a:r>
              <a:rPr lang="tr-TR" dirty="0" err="1"/>
              <a:t>monitor</a:t>
            </a:r>
            <a:r>
              <a:rPr lang="tr-TR" dirty="0"/>
              <a:t> </a:t>
            </a:r>
            <a:r>
              <a:rPr lang="tr-TR" dirty="0" err="1"/>
              <a:t>traffic</a:t>
            </a:r>
            <a:r>
              <a:rPr lang="tr-TR" dirty="0"/>
              <a:t>.  </a:t>
            </a:r>
            <a:r>
              <a:rPr lang="tr-TR" dirty="0" smtClean="0"/>
              <a:t>But it </a:t>
            </a:r>
            <a:r>
              <a:rPr lang="tr-TR" dirty="0" err="1" smtClean="0"/>
              <a:t>now</a:t>
            </a:r>
            <a:r>
              <a:rPr lang="tr-TR" dirty="0" smtClean="0"/>
              <a:t> </a:t>
            </a:r>
            <a:r>
              <a:rPr lang="tr-TR" dirty="0" err="1" smtClean="0"/>
              <a:t>stands</a:t>
            </a:r>
            <a:r>
              <a:rPr lang="tr-TR" dirty="0" smtClean="0"/>
              <a:t> </a:t>
            </a:r>
            <a:r>
              <a:rPr lang="tr-TR" dirty="0" err="1" smtClean="0"/>
              <a:t>for</a:t>
            </a:r>
            <a:r>
              <a:rPr lang="tr-TR" dirty="0" smtClean="0"/>
              <a:t> PHP: </a:t>
            </a:r>
            <a:r>
              <a:rPr lang="tr-TR" dirty="0" err="1" smtClean="0"/>
              <a:t>Hypertext</a:t>
            </a:r>
            <a:r>
              <a:rPr lang="tr-TR" dirty="0" smtClean="0"/>
              <a:t> </a:t>
            </a:r>
            <a:r>
              <a:rPr lang="tr-TR" dirty="0" err="1" smtClean="0"/>
              <a:t>Preprocessor</a:t>
            </a:r>
            <a:r>
              <a:rPr lang="tr-TR" dirty="0" smtClean="0"/>
              <a:t>. </a:t>
            </a:r>
            <a:endParaRPr lang="tr-TR" dirty="0"/>
          </a:p>
          <a:p>
            <a:endParaRPr lang="tr-TR" dirty="0"/>
          </a:p>
        </p:txBody>
      </p:sp>
      <p:sp>
        <p:nvSpPr>
          <p:cNvPr id="4" name="Slayt Numarası Yer Tutucusu 3"/>
          <p:cNvSpPr>
            <a:spLocks noGrp="1"/>
          </p:cNvSpPr>
          <p:nvPr>
            <p:ph type="sldNum" sz="quarter" idx="10"/>
          </p:nvPr>
        </p:nvSpPr>
        <p:spPr/>
        <p:txBody>
          <a:bodyPr/>
          <a:lstStyle/>
          <a:p>
            <a:fld id="{067E8CBC-3DDA-467D-8B1B-C18FA92C9AF4}" type="slidenum">
              <a:rPr lang="tr-TR" smtClean="0"/>
              <a:t>3</a:t>
            </a:fld>
            <a:endParaRPr lang="tr-TR"/>
          </a:p>
        </p:txBody>
      </p:sp>
    </p:spTree>
    <p:extLst>
      <p:ext uri="{BB962C8B-B14F-4D97-AF65-F5344CB8AC3E}">
        <p14:creationId xmlns:p14="http://schemas.microsoft.com/office/powerpoint/2010/main" val="2739294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30</a:t>
            </a:fld>
            <a:endParaRPr lang="tr-TR"/>
          </a:p>
        </p:txBody>
      </p:sp>
    </p:spTree>
    <p:extLst>
      <p:ext uri="{BB962C8B-B14F-4D97-AF65-F5344CB8AC3E}">
        <p14:creationId xmlns:p14="http://schemas.microsoft.com/office/powerpoint/2010/main" val="3687129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31</a:t>
            </a:fld>
            <a:endParaRPr lang="tr-TR"/>
          </a:p>
        </p:txBody>
      </p:sp>
    </p:spTree>
    <p:extLst>
      <p:ext uri="{BB962C8B-B14F-4D97-AF65-F5344CB8AC3E}">
        <p14:creationId xmlns:p14="http://schemas.microsoft.com/office/powerpoint/2010/main" val="3324903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32</a:t>
            </a:fld>
            <a:endParaRPr lang="tr-TR"/>
          </a:p>
        </p:txBody>
      </p:sp>
    </p:spTree>
    <p:extLst>
      <p:ext uri="{BB962C8B-B14F-4D97-AF65-F5344CB8AC3E}">
        <p14:creationId xmlns:p14="http://schemas.microsoft.com/office/powerpoint/2010/main" val="4272710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33</a:t>
            </a:fld>
            <a:endParaRPr lang="tr-TR"/>
          </a:p>
        </p:txBody>
      </p:sp>
    </p:spTree>
    <p:extLst>
      <p:ext uri="{BB962C8B-B14F-4D97-AF65-F5344CB8AC3E}">
        <p14:creationId xmlns:p14="http://schemas.microsoft.com/office/powerpoint/2010/main" val="1000676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34</a:t>
            </a:fld>
            <a:endParaRPr lang="tr-TR"/>
          </a:p>
        </p:txBody>
      </p:sp>
    </p:spTree>
    <p:extLst>
      <p:ext uri="{BB962C8B-B14F-4D97-AF65-F5344CB8AC3E}">
        <p14:creationId xmlns:p14="http://schemas.microsoft.com/office/powerpoint/2010/main" val="598748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35</a:t>
            </a:fld>
            <a:endParaRPr lang="tr-TR"/>
          </a:p>
        </p:txBody>
      </p:sp>
    </p:spTree>
    <p:extLst>
      <p:ext uri="{BB962C8B-B14F-4D97-AF65-F5344CB8AC3E}">
        <p14:creationId xmlns:p14="http://schemas.microsoft.com/office/powerpoint/2010/main" val="446778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36</a:t>
            </a:fld>
            <a:endParaRPr lang="tr-TR"/>
          </a:p>
        </p:txBody>
      </p:sp>
    </p:spTree>
    <p:extLst>
      <p:ext uri="{BB962C8B-B14F-4D97-AF65-F5344CB8AC3E}">
        <p14:creationId xmlns:p14="http://schemas.microsoft.com/office/powerpoint/2010/main" val="271603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37</a:t>
            </a:fld>
            <a:endParaRPr lang="tr-TR"/>
          </a:p>
        </p:txBody>
      </p:sp>
    </p:spTree>
    <p:extLst>
      <p:ext uri="{BB962C8B-B14F-4D97-AF65-F5344CB8AC3E}">
        <p14:creationId xmlns:p14="http://schemas.microsoft.com/office/powerpoint/2010/main" val="3426309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38</a:t>
            </a:fld>
            <a:endParaRPr lang="tr-TR"/>
          </a:p>
        </p:txBody>
      </p:sp>
    </p:spTree>
    <p:extLst>
      <p:ext uri="{BB962C8B-B14F-4D97-AF65-F5344CB8AC3E}">
        <p14:creationId xmlns:p14="http://schemas.microsoft.com/office/powerpoint/2010/main" val="26494373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39</a:t>
            </a:fld>
            <a:endParaRPr lang="tr-TR"/>
          </a:p>
        </p:txBody>
      </p:sp>
    </p:spTree>
    <p:extLst>
      <p:ext uri="{BB962C8B-B14F-4D97-AF65-F5344CB8AC3E}">
        <p14:creationId xmlns:p14="http://schemas.microsoft.com/office/powerpoint/2010/main" val="197759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There are three m</a:t>
            </a:r>
            <a:r>
              <a:rPr lang="tr-TR" dirty="0"/>
              <a:t>a</a:t>
            </a:r>
            <a:r>
              <a:rPr lang="en-US" dirty="0"/>
              <a:t>in areas where PHP scripts are used. </a:t>
            </a:r>
            <a:endParaRPr lang="tr-TR" dirty="0"/>
          </a:p>
          <a:p>
            <a:r>
              <a:rPr lang="tr-TR" dirty="0"/>
              <a:t>1 - </a:t>
            </a:r>
            <a:r>
              <a:rPr lang="en-US" dirty="0"/>
              <a:t>Server-side scripting. You need three things to make this work: the PHP parser (CGI or server module), a web server and a web browser. </a:t>
            </a:r>
            <a:r>
              <a:rPr lang="en-US" dirty="0" smtClean="0"/>
              <a:t>You need to run the web server, with a connected PHP installation</a:t>
            </a:r>
            <a:r>
              <a:rPr lang="en-US" dirty="0"/>
              <a:t>.</a:t>
            </a:r>
            <a:r>
              <a:rPr lang="tr-TR" dirty="0"/>
              <a:t> </a:t>
            </a:r>
            <a:r>
              <a:rPr lang="en-US" dirty="0"/>
              <a:t>This is the most traditional and main target field for PHP</a:t>
            </a:r>
            <a:r>
              <a:rPr lang="en-US" dirty="0" smtClean="0"/>
              <a:t>.</a:t>
            </a:r>
            <a:endParaRPr lang="tr-TR" dirty="0"/>
          </a:p>
          <a:p>
            <a:endParaRPr lang="tr-TR" dirty="0"/>
          </a:p>
          <a:p>
            <a:r>
              <a:rPr lang="tr-TR" dirty="0"/>
              <a:t>2- </a:t>
            </a:r>
            <a:r>
              <a:rPr lang="en-US" dirty="0"/>
              <a:t>Command line scripting. You can make a PHP script to run it without any server or browser. You only need the PHP parser to use it this way.</a:t>
            </a:r>
            <a:r>
              <a:rPr lang="tr-TR" dirty="0"/>
              <a:t> T</a:t>
            </a:r>
            <a:r>
              <a:rPr lang="en-US" dirty="0" err="1"/>
              <a:t>hese</a:t>
            </a:r>
            <a:r>
              <a:rPr lang="en-US" dirty="0"/>
              <a:t> scripts can also be used for simple text processing tasks.</a:t>
            </a:r>
            <a:endParaRPr lang="tr-TR" dirty="0"/>
          </a:p>
          <a:p>
            <a:endParaRPr lang="tr-TR" dirty="0"/>
          </a:p>
          <a:p>
            <a:r>
              <a:rPr lang="tr-TR" dirty="0"/>
              <a:t>3 -</a:t>
            </a:r>
            <a:r>
              <a:rPr lang="en-US" dirty="0"/>
              <a:t> Writing desktop applications. PHP is probably not the very best language to create a desktop application with a graphical user interface, but if you know PHP very well, and would like to use some advanced PHP features in your client-side applications you can also use PHP-GTK to write such programs.</a:t>
            </a:r>
            <a:endParaRPr lang="tr-TR" dirty="0"/>
          </a:p>
          <a:p>
            <a:endParaRPr lang="tr-TR" dirty="0"/>
          </a:p>
        </p:txBody>
      </p:sp>
      <p:sp>
        <p:nvSpPr>
          <p:cNvPr id="4" name="Slayt Numarası Yer Tutucusu 3"/>
          <p:cNvSpPr>
            <a:spLocks noGrp="1"/>
          </p:cNvSpPr>
          <p:nvPr>
            <p:ph type="sldNum" sz="quarter" idx="10"/>
          </p:nvPr>
        </p:nvSpPr>
        <p:spPr/>
        <p:txBody>
          <a:bodyPr/>
          <a:lstStyle/>
          <a:p>
            <a:fld id="{067E8CBC-3DDA-467D-8B1B-C18FA92C9AF4}" type="slidenum">
              <a:rPr lang="tr-TR" smtClean="0"/>
              <a:t>4</a:t>
            </a:fld>
            <a:endParaRPr lang="tr-TR"/>
          </a:p>
        </p:txBody>
      </p:sp>
    </p:spTree>
    <p:extLst>
      <p:ext uri="{BB962C8B-B14F-4D97-AF65-F5344CB8AC3E}">
        <p14:creationId xmlns:p14="http://schemas.microsoft.com/office/powerpoint/2010/main" val="2779537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40</a:t>
            </a:fld>
            <a:endParaRPr lang="tr-TR"/>
          </a:p>
        </p:txBody>
      </p:sp>
    </p:spTree>
    <p:extLst>
      <p:ext uri="{BB962C8B-B14F-4D97-AF65-F5344CB8AC3E}">
        <p14:creationId xmlns:p14="http://schemas.microsoft.com/office/powerpoint/2010/main" val="956560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41</a:t>
            </a:fld>
            <a:endParaRPr lang="tr-TR"/>
          </a:p>
        </p:txBody>
      </p:sp>
    </p:spTree>
    <p:extLst>
      <p:ext uri="{BB962C8B-B14F-4D97-AF65-F5344CB8AC3E}">
        <p14:creationId xmlns:p14="http://schemas.microsoft.com/office/powerpoint/2010/main" val="2168852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42</a:t>
            </a:fld>
            <a:endParaRPr lang="tr-TR"/>
          </a:p>
        </p:txBody>
      </p:sp>
    </p:spTree>
    <p:extLst>
      <p:ext uri="{BB962C8B-B14F-4D97-AF65-F5344CB8AC3E}">
        <p14:creationId xmlns:p14="http://schemas.microsoft.com/office/powerpoint/2010/main" val="3489729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43</a:t>
            </a:fld>
            <a:endParaRPr lang="tr-TR"/>
          </a:p>
        </p:txBody>
      </p:sp>
    </p:spTree>
    <p:extLst>
      <p:ext uri="{BB962C8B-B14F-4D97-AF65-F5344CB8AC3E}">
        <p14:creationId xmlns:p14="http://schemas.microsoft.com/office/powerpoint/2010/main" val="903039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44</a:t>
            </a:fld>
            <a:endParaRPr lang="tr-TR"/>
          </a:p>
        </p:txBody>
      </p:sp>
    </p:spTree>
    <p:extLst>
      <p:ext uri="{BB962C8B-B14F-4D97-AF65-F5344CB8AC3E}">
        <p14:creationId xmlns:p14="http://schemas.microsoft.com/office/powerpoint/2010/main" val="156620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5</a:t>
            </a:fld>
            <a:endParaRPr lang="tr-TR"/>
          </a:p>
        </p:txBody>
      </p:sp>
    </p:spTree>
    <p:extLst>
      <p:ext uri="{BB962C8B-B14F-4D97-AF65-F5344CB8AC3E}">
        <p14:creationId xmlns:p14="http://schemas.microsoft.com/office/powerpoint/2010/main" val="113651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PHP also has support for most of the web servers today. This includes Apache, </a:t>
            </a:r>
            <a:r>
              <a:rPr lang="tr-TR" dirty="0" smtClean="0"/>
              <a:t>Internet Information Services(</a:t>
            </a:r>
            <a:r>
              <a:rPr lang="en-US" dirty="0" smtClean="0"/>
              <a:t>IIS</a:t>
            </a:r>
            <a:r>
              <a:rPr lang="tr-TR" dirty="0" smtClean="0"/>
              <a:t>)</a:t>
            </a:r>
            <a:r>
              <a:rPr lang="en-US" dirty="0" smtClean="0"/>
              <a:t>, </a:t>
            </a:r>
            <a:r>
              <a:rPr lang="en-US" dirty="0"/>
              <a:t>and many others.</a:t>
            </a:r>
            <a:endParaRPr lang="tr-TR" dirty="0"/>
          </a:p>
        </p:txBody>
      </p:sp>
      <p:sp>
        <p:nvSpPr>
          <p:cNvPr id="4" name="Slayt Numarası Yer Tutucusu 3"/>
          <p:cNvSpPr>
            <a:spLocks noGrp="1"/>
          </p:cNvSpPr>
          <p:nvPr>
            <p:ph type="sldNum" sz="quarter" idx="10"/>
          </p:nvPr>
        </p:nvSpPr>
        <p:spPr/>
        <p:txBody>
          <a:bodyPr/>
          <a:lstStyle/>
          <a:p>
            <a:fld id="{067E8CBC-3DDA-467D-8B1B-C18FA92C9AF4}" type="slidenum">
              <a:rPr lang="tr-TR" smtClean="0"/>
              <a:t>6</a:t>
            </a:fld>
            <a:endParaRPr lang="tr-TR"/>
          </a:p>
        </p:txBody>
      </p:sp>
    </p:spTree>
    <p:extLst>
      <p:ext uri="{BB962C8B-B14F-4D97-AF65-F5344CB8AC3E}">
        <p14:creationId xmlns:p14="http://schemas.microsoft.com/office/powerpoint/2010/main" val="295182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7</a:t>
            </a:fld>
            <a:endParaRPr lang="tr-TR"/>
          </a:p>
        </p:txBody>
      </p:sp>
    </p:spTree>
    <p:extLst>
      <p:ext uri="{BB962C8B-B14F-4D97-AF65-F5344CB8AC3E}">
        <p14:creationId xmlns:p14="http://schemas.microsoft.com/office/powerpoint/2010/main" val="44485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8</a:t>
            </a:fld>
            <a:endParaRPr lang="tr-TR"/>
          </a:p>
        </p:txBody>
      </p:sp>
    </p:spTree>
    <p:extLst>
      <p:ext uri="{BB962C8B-B14F-4D97-AF65-F5344CB8AC3E}">
        <p14:creationId xmlns:p14="http://schemas.microsoft.com/office/powerpoint/2010/main" val="390831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67E8CBC-3DDA-467D-8B1B-C18FA92C9AF4}" type="slidenum">
              <a:rPr lang="tr-TR" smtClean="0"/>
              <a:t>9</a:t>
            </a:fld>
            <a:endParaRPr lang="tr-TR"/>
          </a:p>
        </p:txBody>
      </p:sp>
    </p:spTree>
    <p:extLst>
      <p:ext uri="{BB962C8B-B14F-4D97-AF65-F5344CB8AC3E}">
        <p14:creationId xmlns:p14="http://schemas.microsoft.com/office/powerpoint/2010/main" val="96107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3832071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3074389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309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95265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4716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3689597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333935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8270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745543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188BB-8002-4C96-B45E-BD050B730886}" type="datetimeFigureOut">
              <a:rPr lang="tr-TR" smtClean="0"/>
              <a:t>7.01.2020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218529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6188BB-8002-4C96-B45E-BD050B730886}" type="datetimeFigureOut">
              <a:rPr lang="tr-TR" smtClean="0"/>
              <a:t>7.01.2020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1979519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6188BB-8002-4C96-B45E-BD050B730886}" type="datetimeFigureOut">
              <a:rPr lang="tr-TR" smtClean="0"/>
              <a:t>7.01.2020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13692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6188BB-8002-4C96-B45E-BD050B730886}" type="datetimeFigureOut">
              <a:rPr lang="tr-TR" smtClean="0"/>
              <a:t>7.01.2020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281684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188BB-8002-4C96-B45E-BD050B730886}" type="datetimeFigureOut">
              <a:rPr lang="tr-TR" smtClean="0"/>
              <a:t>7.01.2020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189247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188BB-8002-4C96-B45E-BD050B730886}" type="datetimeFigureOut">
              <a:rPr lang="tr-TR" smtClean="0"/>
              <a:t>7.01.2020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4190045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188BB-8002-4C96-B45E-BD050B730886}" type="datetimeFigureOut">
              <a:rPr lang="tr-TR" smtClean="0"/>
              <a:t>7.01.2020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0C8A165-94C4-420C-8D64-982FDFEEDBE7}" type="slidenum">
              <a:rPr lang="tr-TR" smtClean="0"/>
              <a:t>‹#›</a:t>
            </a:fld>
            <a:endParaRPr lang="tr-TR"/>
          </a:p>
        </p:txBody>
      </p:sp>
    </p:spTree>
    <p:extLst>
      <p:ext uri="{BB962C8B-B14F-4D97-AF65-F5344CB8AC3E}">
        <p14:creationId xmlns:p14="http://schemas.microsoft.com/office/powerpoint/2010/main" val="2617802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6188BB-8002-4C96-B45E-BD050B730886}" type="datetimeFigureOut">
              <a:rPr lang="tr-TR" smtClean="0"/>
              <a:t>7.01.2020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C8A165-94C4-420C-8D64-982FDFEEDBE7}" type="slidenum">
              <a:rPr lang="tr-TR" smtClean="0"/>
              <a:t>‹#›</a:t>
            </a:fld>
            <a:endParaRPr lang="tr-TR"/>
          </a:p>
        </p:txBody>
      </p:sp>
    </p:spTree>
    <p:extLst>
      <p:ext uri="{BB962C8B-B14F-4D97-AF65-F5344CB8AC3E}">
        <p14:creationId xmlns:p14="http://schemas.microsoft.com/office/powerpoint/2010/main" val="245688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54157"/>
            <a:ext cx="7766936" cy="1646302"/>
          </a:xfrm>
        </p:spPr>
        <p:txBody>
          <a:bodyPr>
            <a:normAutofit fontScale="90000"/>
          </a:bodyPr>
          <a:lstStyle/>
          <a:p>
            <a:r>
              <a:rPr lang="tr-TR" dirty="0" smtClean="0"/>
              <a:t>PRINCIPLES OF PROGRAMMING LANGUGAGES</a:t>
            </a:r>
            <a:endParaRPr lang="tr-TR" dirty="0"/>
          </a:p>
        </p:txBody>
      </p:sp>
      <p:sp>
        <p:nvSpPr>
          <p:cNvPr id="3" name="Subtitle 2"/>
          <p:cNvSpPr>
            <a:spLocks noGrp="1"/>
          </p:cNvSpPr>
          <p:nvPr>
            <p:ph type="subTitle" idx="1"/>
          </p:nvPr>
        </p:nvSpPr>
        <p:spPr>
          <a:xfrm>
            <a:off x="1507067" y="3786046"/>
            <a:ext cx="7766936" cy="2025094"/>
          </a:xfrm>
        </p:spPr>
        <p:txBody>
          <a:bodyPr>
            <a:normAutofit fontScale="92500" lnSpcReduction="20000"/>
          </a:bodyPr>
          <a:lstStyle/>
          <a:p>
            <a:r>
              <a:rPr lang="tr-TR" dirty="0" smtClean="0"/>
              <a:t>PROJECT 2</a:t>
            </a:r>
          </a:p>
          <a:p>
            <a:endParaRPr lang="tr-TR" dirty="0" smtClean="0"/>
          </a:p>
          <a:p>
            <a:r>
              <a:rPr lang="tr-TR" dirty="0"/>
              <a:t>PREPARED BY </a:t>
            </a:r>
          </a:p>
          <a:p>
            <a:r>
              <a:rPr lang="tr-TR" dirty="0"/>
              <a:t>MUHAMMET ŞERAMET - 150115069</a:t>
            </a:r>
          </a:p>
          <a:p>
            <a:r>
              <a:rPr lang="tr-TR" dirty="0"/>
              <a:t>MAHMUT AKTAŞ - 150115010</a:t>
            </a:r>
          </a:p>
          <a:p>
            <a:r>
              <a:rPr lang="tr-TR" dirty="0"/>
              <a:t>ENGİN ZEYBEKOĞLU - 150116885</a:t>
            </a:r>
          </a:p>
          <a:p>
            <a:endParaRPr lang="tr-TR" dirty="0"/>
          </a:p>
        </p:txBody>
      </p:sp>
    </p:spTree>
    <p:extLst>
      <p:ext uri="{BB962C8B-B14F-4D97-AF65-F5344CB8AC3E}">
        <p14:creationId xmlns:p14="http://schemas.microsoft.com/office/powerpoint/2010/main" val="261117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smtClean="0"/>
              <a:t>To define arrays there is a keyword named ‘array’</a:t>
            </a:r>
          </a:p>
          <a:p>
            <a:r>
              <a:rPr lang="en-US" dirty="0"/>
              <a:t>$cars = array("</a:t>
            </a:r>
            <a:r>
              <a:rPr lang="en-US" dirty="0" err="1"/>
              <a:t>Volvo","BMW","Toyota</a:t>
            </a:r>
            <a:r>
              <a:rPr lang="en-US" dirty="0" smtClean="0"/>
              <a:t>");</a:t>
            </a:r>
            <a:endParaRPr lang="tr-TR" dirty="0" smtClean="0"/>
          </a:p>
          <a:p>
            <a:endParaRPr lang="tr-TR" dirty="0"/>
          </a:p>
          <a:p>
            <a:r>
              <a:rPr lang="tr-TR" dirty="0" smtClean="0"/>
              <a:t>Since PHP is an OOP language, objects are defined by using ‘class’ keyword</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510" y="4332109"/>
            <a:ext cx="3018475" cy="1714649"/>
          </a:xfrm>
          <a:prstGeom prst="rect">
            <a:avLst/>
          </a:prstGeom>
        </p:spPr>
      </p:pic>
    </p:spTree>
    <p:extLst>
      <p:ext uri="{BB962C8B-B14F-4D97-AF65-F5344CB8AC3E}">
        <p14:creationId xmlns:p14="http://schemas.microsoft.com/office/powerpoint/2010/main" val="3738926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a:t>PHP variables are stored implicit </a:t>
            </a:r>
            <a:r>
              <a:rPr lang="tr-TR" dirty="0" smtClean="0"/>
              <a:t>heap-dynamic. So variable types defined at runtime</a:t>
            </a:r>
            <a:endParaRPr lang="tr-TR" dirty="0"/>
          </a:p>
          <a:p>
            <a:endParaRPr lang="tr-TR" dirty="0" smtClean="0"/>
          </a:p>
          <a:p>
            <a:r>
              <a:rPr lang="tr-TR" dirty="0" smtClean="0"/>
              <a:t>Different from the other languages, PHP has function scope</a:t>
            </a:r>
          </a:p>
          <a:p>
            <a:r>
              <a:rPr lang="tr-TR" dirty="0" smtClean="0"/>
              <a:t>Only the variables declared in that function and function parameters can be called inside a function</a:t>
            </a:r>
          </a:p>
          <a:p>
            <a:r>
              <a:rPr lang="tr-TR" dirty="0" smtClean="0"/>
              <a:t>Variables declared outside of the functions cannot be called inside the functions and vice versa</a:t>
            </a:r>
            <a:endParaRPr lang="tr-TR" dirty="0"/>
          </a:p>
        </p:txBody>
      </p:sp>
    </p:spTree>
    <p:extLst>
      <p:ext uri="{BB962C8B-B14F-4D97-AF65-F5344CB8AC3E}">
        <p14:creationId xmlns:p14="http://schemas.microsoft.com/office/powerpoint/2010/main" val="83063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6877" y="1866066"/>
            <a:ext cx="9335168" cy="3716066"/>
          </a:xfrm>
        </p:spPr>
      </p:pic>
    </p:spTree>
    <p:extLst>
      <p:ext uri="{BB962C8B-B14F-4D97-AF65-F5344CB8AC3E}">
        <p14:creationId xmlns:p14="http://schemas.microsoft.com/office/powerpoint/2010/main" val="2274569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a:xfrm>
            <a:off x="677334" y="1579475"/>
            <a:ext cx="8596668" cy="3880773"/>
          </a:xfrm>
        </p:spPr>
        <p:txBody>
          <a:bodyPr/>
          <a:lstStyle/>
          <a:p>
            <a:r>
              <a:rPr lang="tr-TR" dirty="0" smtClean="0"/>
              <a:t>But still PHP allows global variables</a:t>
            </a:r>
          </a:p>
          <a:p>
            <a:r>
              <a:rPr lang="tr-TR" dirty="0" smtClean="0"/>
              <a:t>In order to access global variables inside a function, we need to redeclare global variables inside the function</a:t>
            </a:r>
            <a:endParaRPr lang="tr-TR"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46" y="2814817"/>
            <a:ext cx="7982843" cy="3150147"/>
          </a:xfrm>
          <a:prstGeom prst="rect">
            <a:avLst/>
          </a:prstGeom>
        </p:spPr>
      </p:pic>
    </p:spTree>
    <p:extLst>
      <p:ext uri="{BB962C8B-B14F-4D97-AF65-F5344CB8AC3E}">
        <p14:creationId xmlns:p14="http://schemas.microsoft.com/office/powerpoint/2010/main" val="2399965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a:xfrm>
            <a:off x="838200" y="1569251"/>
            <a:ext cx="10515600" cy="4771728"/>
          </a:xfrm>
        </p:spPr>
        <p:txBody>
          <a:bodyPr>
            <a:normAutofit/>
          </a:bodyPr>
          <a:lstStyle/>
          <a:p>
            <a:r>
              <a:rPr lang="en-US" dirty="0"/>
              <a:t>PHP supports total eight primitive data types</a:t>
            </a:r>
            <a:r>
              <a:rPr lang="en-US" dirty="0" smtClean="0"/>
              <a:t>:</a:t>
            </a:r>
            <a:endParaRPr lang="tr-TR" dirty="0" smtClean="0"/>
          </a:p>
          <a:p>
            <a:pPr lvl="1">
              <a:buFont typeface="Wingdings" panose="05000000000000000000" pitchFamily="2" charset="2"/>
              <a:buChar char="Ø"/>
            </a:pPr>
            <a:r>
              <a:rPr lang="en-US" dirty="0" smtClean="0"/>
              <a:t>Integer</a:t>
            </a:r>
            <a:endParaRPr lang="tr-TR" dirty="0" smtClean="0"/>
          </a:p>
          <a:p>
            <a:pPr lvl="1">
              <a:buFont typeface="Wingdings" panose="05000000000000000000" pitchFamily="2" charset="2"/>
              <a:buChar char="Ø"/>
            </a:pPr>
            <a:r>
              <a:rPr lang="en-US" dirty="0" smtClean="0"/>
              <a:t>Float</a:t>
            </a:r>
            <a:endParaRPr lang="tr-TR" dirty="0" smtClean="0"/>
          </a:p>
          <a:p>
            <a:pPr lvl="1">
              <a:buFont typeface="Wingdings" panose="05000000000000000000" pitchFamily="2" charset="2"/>
              <a:buChar char="Ø"/>
            </a:pPr>
            <a:r>
              <a:rPr lang="en-US" dirty="0" smtClean="0"/>
              <a:t>String</a:t>
            </a:r>
            <a:endParaRPr lang="tr-TR" dirty="0" smtClean="0"/>
          </a:p>
          <a:p>
            <a:pPr lvl="1">
              <a:buFont typeface="Wingdings" panose="05000000000000000000" pitchFamily="2" charset="2"/>
              <a:buChar char="Ø"/>
            </a:pPr>
            <a:r>
              <a:rPr lang="en-US" dirty="0" smtClean="0"/>
              <a:t>Booleans</a:t>
            </a:r>
            <a:endParaRPr lang="tr-TR" dirty="0" smtClean="0"/>
          </a:p>
          <a:p>
            <a:pPr lvl="1">
              <a:buFont typeface="Wingdings" panose="05000000000000000000" pitchFamily="2" charset="2"/>
              <a:buChar char="Ø"/>
            </a:pPr>
            <a:r>
              <a:rPr lang="en-US" dirty="0" smtClean="0"/>
              <a:t>Array</a:t>
            </a:r>
            <a:endParaRPr lang="tr-TR" dirty="0" smtClean="0"/>
          </a:p>
          <a:p>
            <a:pPr lvl="1">
              <a:buFont typeface="Wingdings" panose="05000000000000000000" pitchFamily="2" charset="2"/>
              <a:buChar char="Ø"/>
            </a:pPr>
            <a:r>
              <a:rPr lang="en-US" dirty="0" smtClean="0"/>
              <a:t>Object</a:t>
            </a:r>
            <a:endParaRPr lang="tr-TR" dirty="0" smtClean="0"/>
          </a:p>
          <a:p>
            <a:pPr lvl="1">
              <a:buFont typeface="Wingdings" panose="05000000000000000000" pitchFamily="2" charset="2"/>
              <a:buChar char="Ø"/>
            </a:pPr>
            <a:r>
              <a:rPr lang="en-US" dirty="0" smtClean="0"/>
              <a:t>resource </a:t>
            </a:r>
            <a:endParaRPr lang="tr-TR" dirty="0" smtClean="0"/>
          </a:p>
          <a:p>
            <a:pPr lvl="1">
              <a:buFont typeface="Wingdings" panose="05000000000000000000" pitchFamily="2" charset="2"/>
              <a:buChar char="Ø"/>
            </a:pPr>
            <a:r>
              <a:rPr lang="en-US" dirty="0" smtClean="0"/>
              <a:t>NULL</a:t>
            </a:r>
            <a:endParaRPr lang="tr-TR" dirty="0"/>
          </a:p>
        </p:txBody>
      </p:sp>
    </p:spTree>
    <p:extLst>
      <p:ext uri="{BB962C8B-B14F-4D97-AF65-F5344CB8AC3E}">
        <p14:creationId xmlns:p14="http://schemas.microsoft.com/office/powerpoint/2010/main" val="26440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smtClean="0"/>
              <a:t>Since PHP does not have explicit declaration of data types, strings have dynamic length</a:t>
            </a:r>
          </a:p>
          <a:p>
            <a:endParaRPr lang="tr-TR" dirty="0"/>
          </a:p>
          <a:p>
            <a:r>
              <a:rPr lang="tr-TR" dirty="0"/>
              <a:t>Enumeration is not a primitive data type for PHP</a:t>
            </a:r>
          </a:p>
          <a:p>
            <a:endParaRPr lang="tr-TR" dirty="0" smtClean="0"/>
          </a:p>
          <a:p>
            <a:endParaRPr lang="tr-TR" dirty="0"/>
          </a:p>
        </p:txBody>
      </p:sp>
    </p:spTree>
    <p:extLst>
      <p:ext uri="{BB962C8B-B14F-4D97-AF65-F5344CB8AC3E}">
        <p14:creationId xmlns:p14="http://schemas.microsoft.com/office/powerpoint/2010/main" val="1728830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smtClean="0"/>
              <a:t>	</a:t>
            </a:r>
            <a:r>
              <a:rPr lang="tr-TR" sz="2800" dirty="0" smtClean="0"/>
              <a:t>Arrays</a:t>
            </a:r>
            <a:endParaRPr lang="tr-TR" sz="2800" dirty="0"/>
          </a:p>
        </p:txBody>
      </p:sp>
      <p:sp>
        <p:nvSpPr>
          <p:cNvPr id="3" name="Content Placeholder 2"/>
          <p:cNvSpPr>
            <a:spLocks noGrp="1"/>
          </p:cNvSpPr>
          <p:nvPr>
            <p:ph idx="1"/>
          </p:nvPr>
        </p:nvSpPr>
        <p:spPr/>
        <p:txBody>
          <a:bodyPr/>
          <a:lstStyle/>
          <a:p>
            <a:r>
              <a:rPr lang="tr-TR" dirty="0" smtClean="0"/>
              <a:t>PHP supports integer, string are legal for array subscripts</a:t>
            </a:r>
          </a:p>
          <a:p>
            <a:r>
              <a:rPr lang="tr-TR" dirty="0" smtClean="0"/>
              <a:t>Array subscript ranges are dynamic, so there is no subscript range checking</a:t>
            </a:r>
          </a:p>
          <a:p>
            <a:r>
              <a:rPr lang="tr-TR" dirty="0" smtClean="0"/>
              <a:t>Bi</a:t>
            </a:r>
            <a:r>
              <a:rPr lang="en-US" dirty="0" err="1" smtClean="0"/>
              <a:t>nding</a:t>
            </a:r>
            <a:r>
              <a:rPr lang="en-US" dirty="0" smtClean="0"/>
              <a:t> </a:t>
            </a:r>
            <a:r>
              <a:rPr lang="en-US" dirty="0"/>
              <a:t>of subscript ranges and storage allocation is dynamic and can change any number of </a:t>
            </a:r>
            <a:r>
              <a:rPr lang="en-US" dirty="0" smtClean="0"/>
              <a:t>times</a:t>
            </a:r>
            <a:r>
              <a:rPr lang="tr-TR" dirty="0" smtClean="0"/>
              <a:t>, thus arrays can grow or shrink during execution</a:t>
            </a:r>
          </a:p>
          <a:p>
            <a:r>
              <a:rPr lang="tr-TR" dirty="0" smtClean="0"/>
              <a:t>Array alloction is done in runtime because PHP variables stored as impilict heap-dynamic</a:t>
            </a:r>
          </a:p>
          <a:p>
            <a:endParaRPr lang="tr-TR" dirty="0"/>
          </a:p>
        </p:txBody>
      </p:sp>
    </p:spTree>
    <p:extLst>
      <p:ext uri="{BB962C8B-B14F-4D97-AF65-F5344CB8AC3E}">
        <p14:creationId xmlns:p14="http://schemas.microsoft.com/office/powerpoint/2010/main" val="2326332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651" y="-657"/>
            <a:ext cx="10515600" cy="1325563"/>
          </a:xfrm>
        </p:spPr>
        <p:txBody>
          <a:bodyPr/>
          <a:lstStyle/>
          <a:p>
            <a:r>
              <a:rPr lang="tr-TR" dirty="0" smtClean="0"/>
              <a:t>Properties of PHP</a:t>
            </a:r>
            <a:r>
              <a:rPr lang="tr-TR" dirty="0"/>
              <a:t/>
            </a:r>
            <a:br>
              <a:rPr lang="tr-TR" dirty="0"/>
            </a:br>
            <a:r>
              <a:rPr lang="tr-TR" dirty="0"/>
              <a:t>	</a:t>
            </a:r>
            <a:r>
              <a:rPr lang="tr-TR" sz="2800" dirty="0"/>
              <a:t>Arrays</a:t>
            </a:r>
          </a:p>
        </p:txBody>
      </p:sp>
      <p:sp>
        <p:nvSpPr>
          <p:cNvPr id="3" name="Content Placeholder 2"/>
          <p:cNvSpPr>
            <a:spLocks noGrp="1"/>
          </p:cNvSpPr>
          <p:nvPr>
            <p:ph idx="1"/>
          </p:nvPr>
        </p:nvSpPr>
        <p:spPr>
          <a:xfrm>
            <a:off x="735651" y="1253058"/>
            <a:ext cx="10515600" cy="4351338"/>
          </a:xfrm>
        </p:spPr>
        <p:txBody>
          <a:bodyPr/>
          <a:lstStyle/>
          <a:p>
            <a:r>
              <a:rPr lang="tr-TR" dirty="0" smtClean="0"/>
              <a:t>PHP supports jagged and multidimensional arrays</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97" y="1956986"/>
            <a:ext cx="6471766" cy="4542197"/>
          </a:xfrm>
          <a:prstGeom prst="rect">
            <a:avLst/>
          </a:prstGeom>
        </p:spPr>
      </p:pic>
    </p:spTree>
    <p:extLst>
      <p:ext uri="{BB962C8B-B14F-4D97-AF65-F5344CB8AC3E}">
        <p14:creationId xmlns:p14="http://schemas.microsoft.com/office/powerpoint/2010/main" val="113714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r>
              <a:rPr lang="tr-TR" dirty="0"/>
              <a:t/>
            </a:r>
            <a:br>
              <a:rPr lang="tr-TR" dirty="0"/>
            </a:br>
            <a:r>
              <a:rPr lang="tr-TR" dirty="0"/>
              <a:t>	</a:t>
            </a:r>
            <a:r>
              <a:rPr lang="tr-TR" sz="2800" dirty="0"/>
              <a:t>Arrays</a:t>
            </a:r>
          </a:p>
        </p:txBody>
      </p:sp>
      <p:sp>
        <p:nvSpPr>
          <p:cNvPr id="3" name="Content Placeholder 2"/>
          <p:cNvSpPr>
            <a:spLocks noGrp="1"/>
          </p:cNvSpPr>
          <p:nvPr>
            <p:ph idx="1"/>
          </p:nvPr>
        </p:nvSpPr>
        <p:spPr>
          <a:xfrm>
            <a:off x="677334" y="1825623"/>
            <a:ext cx="10515600" cy="4925553"/>
          </a:xfrm>
        </p:spPr>
        <p:txBody>
          <a:bodyPr/>
          <a:lstStyle/>
          <a:p>
            <a:r>
              <a:rPr lang="tr-TR" dirty="0" smtClean="0"/>
              <a:t>Arrays can be sliced by using array_slice() method</a:t>
            </a:r>
          </a:p>
          <a:p>
            <a:endParaRPr lang="tr-TR" dirty="0"/>
          </a:p>
          <a:p>
            <a:r>
              <a:rPr lang="tr-TR" dirty="0" smtClean="0"/>
              <a:t>This method can take 4 parameters.</a:t>
            </a:r>
          </a:p>
          <a:p>
            <a:pPr lvl="1">
              <a:buFont typeface="Wingdings" panose="05000000000000000000" pitchFamily="2" charset="2"/>
              <a:buChar char="Ø"/>
            </a:pPr>
            <a:r>
              <a:rPr lang="tr-TR" dirty="0" smtClean="0"/>
              <a:t>array: array to be sliced. It is required</a:t>
            </a:r>
          </a:p>
          <a:p>
            <a:pPr lvl="1">
              <a:buFont typeface="Wingdings" panose="05000000000000000000" pitchFamily="2" charset="2"/>
              <a:buChar char="Ø"/>
            </a:pPr>
            <a:r>
              <a:rPr lang="tr-TR" dirty="0" smtClean="0"/>
              <a:t>start: </a:t>
            </a:r>
            <a:r>
              <a:rPr lang="tr-TR" dirty="0"/>
              <a:t>s</a:t>
            </a:r>
            <a:r>
              <a:rPr lang="en-US" dirty="0" err="1" smtClean="0"/>
              <a:t>pecifies</a:t>
            </a:r>
            <a:r>
              <a:rPr lang="en-US" dirty="0" smtClean="0"/>
              <a:t> </a:t>
            </a:r>
            <a:r>
              <a:rPr lang="en-US" dirty="0"/>
              <a:t>where the function will start the </a:t>
            </a:r>
            <a:r>
              <a:rPr lang="en-US" dirty="0" smtClean="0"/>
              <a:t>slice</a:t>
            </a:r>
            <a:r>
              <a:rPr lang="tr-TR" dirty="0" smtClean="0"/>
              <a:t>. It is required</a:t>
            </a:r>
          </a:p>
          <a:p>
            <a:pPr lvl="1">
              <a:buFont typeface="Wingdings" panose="05000000000000000000" pitchFamily="2" charset="2"/>
              <a:buChar char="Ø"/>
            </a:pPr>
            <a:r>
              <a:rPr lang="tr-TR" dirty="0"/>
              <a:t>l</a:t>
            </a:r>
            <a:r>
              <a:rPr lang="tr-TR" dirty="0" smtClean="0"/>
              <a:t>ength: specifies where the function will stop slicing. It is optional</a:t>
            </a:r>
          </a:p>
          <a:p>
            <a:pPr lvl="1">
              <a:buFont typeface="Wingdings" panose="05000000000000000000" pitchFamily="2" charset="2"/>
              <a:buChar char="Ø"/>
            </a:pPr>
            <a:r>
              <a:rPr lang="tr-TR" dirty="0" smtClean="0"/>
              <a:t>preserve: </a:t>
            </a:r>
            <a:r>
              <a:rPr lang="tr-TR" dirty="0"/>
              <a:t>s</a:t>
            </a:r>
            <a:r>
              <a:rPr lang="en-US" dirty="0" err="1" smtClean="0"/>
              <a:t>pecifies</a:t>
            </a:r>
            <a:r>
              <a:rPr lang="en-US" dirty="0" smtClean="0"/>
              <a:t> </a:t>
            </a:r>
            <a:r>
              <a:rPr lang="en-US" dirty="0"/>
              <a:t>if the function should preserve or reset the </a:t>
            </a:r>
            <a:r>
              <a:rPr lang="en-US" dirty="0" smtClean="0"/>
              <a:t>keys</a:t>
            </a:r>
            <a:r>
              <a:rPr lang="tr-TR" dirty="0" smtClean="0"/>
              <a:t>. It is boolean and optional</a:t>
            </a:r>
          </a:p>
          <a:p>
            <a:pPr lvl="2">
              <a:buFont typeface="Wingdings" panose="05000000000000000000" pitchFamily="2" charset="2"/>
              <a:buChar char="Ø"/>
            </a:pPr>
            <a:endParaRPr lang="tr-TR" dirty="0"/>
          </a:p>
        </p:txBody>
      </p:sp>
    </p:spTree>
    <p:extLst>
      <p:ext uri="{BB962C8B-B14F-4D97-AF65-F5344CB8AC3E}">
        <p14:creationId xmlns:p14="http://schemas.microsoft.com/office/powerpoint/2010/main" val="3612188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smtClean="0"/>
              <a:t>	</a:t>
            </a:r>
            <a:r>
              <a:rPr lang="tr-TR" sz="2800" dirty="0" smtClean="0"/>
              <a:t>Arrays</a:t>
            </a:r>
            <a:endParaRPr lang="tr-TR" sz="2800" dirty="0"/>
          </a:p>
        </p:txBody>
      </p:sp>
      <p:sp>
        <p:nvSpPr>
          <p:cNvPr id="3" name="Content Placeholder 2"/>
          <p:cNvSpPr>
            <a:spLocks noGrp="1"/>
          </p:cNvSpPr>
          <p:nvPr>
            <p:ph idx="1"/>
          </p:nvPr>
        </p:nvSpPr>
        <p:spPr/>
        <p:txBody>
          <a:bodyPr/>
          <a:lstStyle/>
          <a:p>
            <a:r>
              <a:rPr lang="tr-TR" dirty="0" smtClean="0"/>
              <a:t>PHP supports associative arrays</a:t>
            </a:r>
          </a:p>
          <a:p>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210" y="2642394"/>
            <a:ext cx="8671307" cy="1630503"/>
          </a:xfrm>
          <a:prstGeom prst="rect">
            <a:avLst/>
          </a:prstGeom>
        </p:spPr>
      </p:pic>
    </p:spTree>
    <p:extLst>
      <p:ext uri="{BB962C8B-B14F-4D97-AF65-F5344CB8AC3E}">
        <p14:creationId xmlns:p14="http://schemas.microsoft.com/office/powerpoint/2010/main" val="1830015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History</a:t>
            </a:r>
            <a:endParaRPr lang="tr-TR" dirty="0"/>
          </a:p>
        </p:txBody>
      </p:sp>
      <p:sp>
        <p:nvSpPr>
          <p:cNvPr id="3" name="Content Placeholder 2"/>
          <p:cNvSpPr>
            <a:spLocks noGrp="1"/>
          </p:cNvSpPr>
          <p:nvPr>
            <p:ph idx="1"/>
          </p:nvPr>
        </p:nvSpPr>
        <p:spPr>
          <a:xfrm>
            <a:off x="677334" y="1588020"/>
            <a:ext cx="8596668" cy="3880773"/>
          </a:xfrm>
        </p:spPr>
        <p:txBody>
          <a:bodyPr/>
          <a:lstStyle/>
          <a:p>
            <a:r>
              <a:rPr lang="en-US" dirty="0" smtClean="0"/>
              <a:t>PHP (PHP: Hypertext Preprocessor) is a scripting language that helps people make web pages more interactive by allowing them to do more intelligent, complex things.</a:t>
            </a:r>
            <a:endParaRPr lang="tr-TR" dirty="0" smtClean="0"/>
          </a:p>
          <a:p>
            <a:r>
              <a:rPr lang="en-US" dirty="0" smtClean="0"/>
              <a:t> PHP code is run on the web server.</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128" y="3358498"/>
            <a:ext cx="6142286" cy="3224700"/>
          </a:xfrm>
          <a:prstGeom prst="rect">
            <a:avLst/>
          </a:prstGeom>
        </p:spPr>
      </p:pic>
    </p:spTree>
    <p:extLst>
      <p:ext uri="{BB962C8B-B14F-4D97-AF65-F5344CB8AC3E}">
        <p14:creationId xmlns:p14="http://schemas.microsoft.com/office/powerpoint/2010/main" val="362252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a:xfrm>
            <a:off x="838200" y="1466701"/>
            <a:ext cx="10515600" cy="4351338"/>
          </a:xfrm>
        </p:spPr>
        <p:txBody>
          <a:bodyPr/>
          <a:lstStyle/>
          <a:p>
            <a:r>
              <a:rPr lang="tr-TR" dirty="0" smtClean="0"/>
              <a:t>PHP does not have a keyword for record type but we can implement records by creating classes</a:t>
            </a:r>
          </a:p>
          <a:p>
            <a:endParaRPr lang="tr-TR" dirty="0" smtClean="0"/>
          </a:p>
          <a:p>
            <a:endParaRPr lang="tr-TR"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7232" b="11426"/>
          <a:stretch/>
        </p:blipFill>
        <p:spPr>
          <a:xfrm>
            <a:off x="3085715" y="2177530"/>
            <a:ext cx="4656774" cy="3640509"/>
          </a:xfrm>
          <a:prstGeom prst="rect">
            <a:avLst/>
          </a:prstGeom>
        </p:spPr>
      </p:pic>
    </p:spTree>
    <p:extLst>
      <p:ext uri="{BB962C8B-B14F-4D97-AF65-F5344CB8AC3E}">
        <p14:creationId xmlns:p14="http://schemas.microsoft.com/office/powerpoint/2010/main" val="2061771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smtClean="0"/>
              <a:t>PHP does not support tuples</a:t>
            </a:r>
          </a:p>
          <a:p>
            <a:r>
              <a:rPr lang="tr-TR" dirty="0" smtClean="0"/>
              <a:t>PHP supports union of types such as:</a:t>
            </a:r>
          </a:p>
          <a:p>
            <a:endParaRPr lang="tr-T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891" y="3014472"/>
            <a:ext cx="6693090" cy="3044312"/>
          </a:xfrm>
          <a:prstGeom prst="rect">
            <a:avLst/>
          </a:prstGeom>
        </p:spPr>
      </p:pic>
    </p:spTree>
    <p:extLst>
      <p:ext uri="{BB962C8B-B14F-4D97-AF65-F5344CB8AC3E}">
        <p14:creationId xmlns:p14="http://schemas.microsoft.com/office/powerpoint/2010/main" val="3465888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smtClean="0"/>
              <a:t>PHP does not support pointer</a:t>
            </a:r>
            <a:endParaRPr lang="tr-TR" dirty="0"/>
          </a:p>
        </p:txBody>
      </p:sp>
    </p:spTree>
    <p:extLst>
      <p:ext uri="{BB962C8B-B14F-4D97-AF65-F5344CB8AC3E}">
        <p14:creationId xmlns:p14="http://schemas.microsoft.com/office/powerpoint/2010/main" val="227973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697" y="183832"/>
            <a:ext cx="8596668" cy="1320800"/>
          </a:xfrm>
        </p:spPr>
        <p:txBody>
          <a:bodyPr/>
          <a:lstStyle/>
          <a:p>
            <a:r>
              <a:rPr lang="tr-TR" dirty="0" smtClean="0"/>
              <a:t>Properties of PHP</a:t>
            </a:r>
            <a:br>
              <a:rPr lang="tr-TR" dirty="0" smtClean="0"/>
            </a:br>
            <a:r>
              <a:rPr lang="tr-TR" dirty="0"/>
              <a:t>	</a:t>
            </a:r>
            <a:r>
              <a:rPr lang="tr-TR" sz="2800" dirty="0" smtClean="0"/>
              <a:t>Arithmetic Expressions</a:t>
            </a:r>
            <a:endParaRPr lang="tr-TR" sz="2800" dirty="0"/>
          </a:p>
        </p:txBody>
      </p:sp>
      <p:sp>
        <p:nvSpPr>
          <p:cNvPr id="5" name="Content Placeholder 4"/>
          <p:cNvSpPr>
            <a:spLocks noGrp="1"/>
          </p:cNvSpPr>
          <p:nvPr>
            <p:ph idx="1"/>
          </p:nvPr>
        </p:nvSpPr>
        <p:spPr>
          <a:xfrm>
            <a:off x="651697" y="1562384"/>
            <a:ext cx="8596668" cy="3880773"/>
          </a:xfrm>
        </p:spPr>
        <p:txBody>
          <a:bodyPr/>
          <a:lstStyle/>
          <a:p>
            <a:r>
              <a:rPr lang="tr-TR" dirty="0" smtClean="0"/>
              <a:t>Here is the operator predecedence list of PHP</a:t>
            </a:r>
          </a:p>
          <a:p>
            <a:r>
              <a:rPr lang="tr-TR" dirty="0" smtClean="0"/>
              <a:t>PHP starts to evalute from left to right for same level operators since it has a left-to-right associativity</a:t>
            </a:r>
            <a:endParaRPr lang="tr-TR"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749" y="2767680"/>
            <a:ext cx="5019720" cy="3876675"/>
          </a:xfrm>
          <a:prstGeom prst="rect">
            <a:avLst/>
          </a:prstGeom>
        </p:spPr>
      </p:pic>
    </p:spTree>
    <p:extLst>
      <p:ext uri="{BB962C8B-B14F-4D97-AF65-F5344CB8AC3E}">
        <p14:creationId xmlns:p14="http://schemas.microsoft.com/office/powerpoint/2010/main" val="665280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Arithmetic </a:t>
            </a:r>
            <a:r>
              <a:rPr lang="tr-TR" sz="2800" dirty="0"/>
              <a:t>Expressions</a:t>
            </a:r>
          </a:p>
        </p:txBody>
      </p:sp>
      <p:sp>
        <p:nvSpPr>
          <p:cNvPr id="5" name="Content Placeholder 4"/>
          <p:cNvSpPr>
            <a:spLocks noGrp="1"/>
          </p:cNvSpPr>
          <p:nvPr>
            <p:ph idx="1"/>
          </p:nvPr>
        </p:nvSpPr>
        <p:spPr/>
        <p:txBody>
          <a:bodyPr/>
          <a:lstStyle/>
          <a:p>
            <a:r>
              <a:rPr lang="tr-TR" dirty="0" smtClean="0"/>
              <a:t>So </a:t>
            </a:r>
            <a:r>
              <a:rPr lang="tr-TR" dirty="0"/>
              <a:t>f</a:t>
            </a:r>
            <a:r>
              <a:rPr lang="tr-TR" dirty="0" smtClean="0"/>
              <a:t>or </a:t>
            </a:r>
            <a:r>
              <a:rPr lang="tr-TR" dirty="0"/>
              <a:t>example; ++x </a:t>
            </a:r>
            <a:r>
              <a:rPr lang="tr-TR" dirty="0" smtClean="0"/>
              <a:t>* </a:t>
            </a:r>
            <a:r>
              <a:rPr lang="tr-TR" dirty="0"/>
              <a:t>2 / 5 is calculated in these steps:</a:t>
            </a:r>
          </a:p>
          <a:p>
            <a:pPr lvl="0"/>
            <a:r>
              <a:rPr lang="tr-TR" dirty="0"/>
              <a:t>First evaluate the increment operation.</a:t>
            </a:r>
          </a:p>
          <a:p>
            <a:pPr lvl="0"/>
            <a:r>
              <a:rPr lang="tr-TR" dirty="0"/>
              <a:t>Then, calculate the </a:t>
            </a:r>
            <a:r>
              <a:rPr lang="tr-TR" dirty="0" smtClean="0"/>
              <a:t>multiply operation</a:t>
            </a:r>
            <a:r>
              <a:rPr lang="tr-TR" dirty="0"/>
              <a:t> </a:t>
            </a:r>
            <a:r>
              <a:rPr lang="tr-TR" dirty="0" smtClean="0"/>
              <a:t>because of the left-to-right associativity</a:t>
            </a:r>
            <a:endParaRPr lang="tr-TR" dirty="0"/>
          </a:p>
          <a:p>
            <a:pPr lvl="0"/>
            <a:r>
              <a:rPr lang="tr-TR" dirty="0"/>
              <a:t>After that, divide the expression by 5.</a:t>
            </a:r>
          </a:p>
          <a:p>
            <a:endParaRPr lang="tr-TR" dirty="0"/>
          </a:p>
        </p:txBody>
      </p:sp>
    </p:spTree>
    <p:extLst>
      <p:ext uri="{BB962C8B-B14F-4D97-AF65-F5344CB8AC3E}">
        <p14:creationId xmlns:p14="http://schemas.microsoft.com/office/powerpoint/2010/main" val="129597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Arithmetic </a:t>
            </a:r>
            <a:r>
              <a:rPr lang="tr-TR" sz="2800" dirty="0"/>
              <a:t>Expressions</a:t>
            </a:r>
          </a:p>
        </p:txBody>
      </p:sp>
      <p:sp>
        <p:nvSpPr>
          <p:cNvPr id="5" name="Content Placeholder 4"/>
          <p:cNvSpPr>
            <a:spLocks noGrp="1"/>
          </p:cNvSpPr>
          <p:nvPr>
            <p:ph idx="1"/>
          </p:nvPr>
        </p:nvSpPr>
        <p:spPr/>
        <p:txBody>
          <a:bodyPr/>
          <a:lstStyle/>
          <a:p>
            <a:r>
              <a:rPr lang="tr-TR" dirty="0"/>
              <a:t>Operator precedence and associativity only determine how expressions are grouped, they do not specify an order of </a:t>
            </a:r>
            <a:r>
              <a:rPr lang="tr-TR" dirty="0" smtClean="0"/>
              <a:t>evaluation</a:t>
            </a:r>
          </a:p>
          <a:p>
            <a:r>
              <a:rPr lang="tr-TR" dirty="0" smtClean="0"/>
              <a:t>PHP </a:t>
            </a:r>
            <a:r>
              <a:rPr lang="tr-TR" dirty="0"/>
              <a:t>does not generally specify in which order an expression is evaluated and code that assumes a specific order of evaluation should be avoided, because the behavior can change between versions of PHP or depending on the surrounding code.</a:t>
            </a:r>
          </a:p>
          <a:p>
            <a:r>
              <a:rPr lang="tr-TR" dirty="0"/>
              <a:t>The expressions on the right side of </a:t>
            </a:r>
            <a:r>
              <a:rPr lang="tr-TR" dirty="0" smtClean="0"/>
              <a:t>the || operator </a:t>
            </a:r>
            <a:r>
              <a:rPr lang="tr-TR" dirty="0"/>
              <a:t>might call functions that perform substantial or important work, or have side effects.</a:t>
            </a:r>
          </a:p>
        </p:txBody>
      </p:sp>
    </p:spTree>
    <p:extLst>
      <p:ext uri="{BB962C8B-B14F-4D97-AF65-F5344CB8AC3E}">
        <p14:creationId xmlns:p14="http://schemas.microsoft.com/office/powerpoint/2010/main" val="122997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Arithmetic Expressions</a:t>
            </a:r>
            <a:endParaRPr lang="tr-TR" sz="2800" dirty="0"/>
          </a:p>
        </p:txBody>
      </p:sp>
      <p:sp>
        <p:nvSpPr>
          <p:cNvPr id="5" name="Content Placeholder 4"/>
          <p:cNvSpPr>
            <a:spLocks noGrp="1"/>
          </p:cNvSpPr>
          <p:nvPr>
            <p:ph idx="1"/>
          </p:nvPr>
        </p:nvSpPr>
        <p:spPr/>
        <p:txBody>
          <a:bodyPr/>
          <a:lstStyle/>
          <a:p>
            <a:r>
              <a:rPr lang="tr-TR" dirty="0" smtClean="0"/>
              <a:t>PHP does not support operator overloading</a:t>
            </a:r>
          </a:p>
          <a:p>
            <a:r>
              <a:rPr lang="tr-TR" dirty="0" smtClean="0"/>
              <a:t>PHP also does not support mixed type operations</a:t>
            </a:r>
          </a:p>
          <a:p>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243" y="3066469"/>
            <a:ext cx="4373996" cy="3205082"/>
          </a:xfrm>
          <a:prstGeom prst="rect">
            <a:avLst/>
          </a:prstGeom>
        </p:spPr>
      </p:pic>
    </p:spTree>
    <p:extLst>
      <p:ext uri="{BB962C8B-B14F-4D97-AF65-F5344CB8AC3E}">
        <p14:creationId xmlns:p14="http://schemas.microsoft.com/office/powerpoint/2010/main" val="2526714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sz="2800" dirty="0"/>
              <a:t>	 Arithmetic Expressions</a:t>
            </a:r>
          </a:p>
        </p:txBody>
      </p:sp>
      <p:sp>
        <p:nvSpPr>
          <p:cNvPr id="5" name="Content Placeholder 4"/>
          <p:cNvSpPr>
            <a:spLocks noGrp="1"/>
          </p:cNvSpPr>
          <p:nvPr>
            <p:ph idx="1"/>
          </p:nvPr>
        </p:nvSpPr>
        <p:spPr/>
        <p:txBody>
          <a:bodyPr/>
          <a:lstStyle/>
          <a:p>
            <a:r>
              <a:rPr lang="tr-TR" dirty="0" smtClean="0"/>
              <a:t>PHP compiler uses short-circuit evaluation. Here is an example</a:t>
            </a:r>
          </a:p>
          <a:p>
            <a:endParaRPr lang="tr-T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012"/>
          <a:stretch/>
        </p:blipFill>
        <p:spPr>
          <a:xfrm>
            <a:off x="1859400" y="2879932"/>
            <a:ext cx="6336017" cy="3545463"/>
          </a:xfrm>
          <a:prstGeom prst="rect">
            <a:avLst/>
          </a:prstGeom>
        </p:spPr>
      </p:pic>
    </p:spTree>
    <p:extLst>
      <p:ext uri="{BB962C8B-B14F-4D97-AF65-F5344CB8AC3E}">
        <p14:creationId xmlns:p14="http://schemas.microsoft.com/office/powerpoint/2010/main" val="331026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Level Control Structures</a:t>
            </a:r>
            <a:endParaRPr lang="tr-TR" sz="2800" dirty="0"/>
          </a:p>
        </p:txBody>
      </p:sp>
      <p:sp>
        <p:nvSpPr>
          <p:cNvPr id="5" name="Content Placeholder 4"/>
          <p:cNvSpPr>
            <a:spLocks noGrp="1"/>
          </p:cNvSpPr>
          <p:nvPr>
            <p:ph idx="1"/>
          </p:nvPr>
        </p:nvSpPr>
        <p:spPr/>
        <p:txBody>
          <a:bodyPr/>
          <a:lstStyle/>
          <a:p>
            <a:r>
              <a:rPr lang="tr-TR" dirty="0" smtClean="0"/>
              <a:t>Control expressions in PHP have this form:</a:t>
            </a:r>
          </a:p>
          <a:p>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181" y="2963035"/>
            <a:ext cx="7314886" cy="2634803"/>
          </a:xfrm>
          <a:prstGeom prst="rect">
            <a:avLst/>
          </a:prstGeom>
        </p:spPr>
      </p:pic>
    </p:spTree>
    <p:extLst>
      <p:ext uri="{BB962C8B-B14F-4D97-AF65-F5344CB8AC3E}">
        <p14:creationId xmlns:p14="http://schemas.microsoft.com/office/powerpoint/2010/main" val="4000650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a:t>
            </a:r>
            <a:r>
              <a:rPr lang="tr-TR" dirty="0"/>
              <a:t>PHP</a:t>
            </a:r>
            <a:br>
              <a:rPr lang="tr-TR" dirty="0"/>
            </a:br>
            <a:r>
              <a:rPr lang="tr-TR" dirty="0" smtClean="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Nested control expressions are like this:</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497" y="2694981"/>
            <a:ext cx="6815286" cy="3576570"/>
          </a:xfrm>
          <a:prstGeom prst="rect">
            <a:avLst/>
          </a:prstGeom>
        </p:spPr>
      </p:pic>
    </p:spTree>
    <p:extLst>
      <p:ext uri="{BB962C8B-B14F-4D97-AF65-F5344CB8AC3E}">
        <p14:creationId xmlns:p14="http://schemas.microsoft.com/office/powerpoint/2010/main" val="47531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History</a:t>
            </a:r>
            <a:endParaRPr lang="tr-TR" dirty="0"/>
          </a:p>
        </p:txBody>
      </p:sp>
      <p:sp>
        <p:nvSpPr>
          <p:cNvPr id="3" name="Content Placeholder 2"/>
          <p:cNvSpPr>
            <a:spLocks noGrp="1"/>
          </p:cNvSpPr>
          <p:nvPr>
            <p:ph idx="1"/>
          </p:nvPr>
        </p:nvSpPr>
        <p:spPr>
          <a:xfrm>
            <a:off x="677334" y="1425650"/>
            <a:ext cx="8596668" cy="3880773"/>
          </a:xfrm>
        </p:spPr>
        <p:txBody>
          <a:bodyPr/>
          <a:lstStyle/>
          <a:p>
            <a:r>
              <a:rPr lang="en-US" dirty="0" smtClean="0"/>
              <a:t>PHP was first created by Rasmus Lerdorf in 1995.</a:t>
            </a:r>
            <a:endParaRPr lang="tr-TR" dirty="0" smtClean="0"/>
          </a:p>
          <a:p>
            <a:r>
              <a:rPr lang="tr-TR" dirty="0" smtClean="0"/>
              <a:t>Before creating PHP, Rasmus Lerdorf wrote several Common Gateway Interface in C to maintain his personal website</a:t>
            </a:r>
          </a:p>
          <a:p>
            <a:r>
              <a:rPr lang="en-US" dirty="0"/>
              <a:t>Originally, this script</a:t>
            </a:r>
            <a:r>
              <a:rPr lang="tr-TR" dirty="0"/>
              <a:t> was</a:t>
            </a:r>
            <a:r>
              <a:rPr lang="en-US" dirty="0"/>
              <a:t> </a:t>
            </a:r>
            <a:r>
              <a:rPr lang="en-US" dirty="0" err="1"/>
              <a:t>wr</a:t>
            </a:r>
            <a:r>
              <a:rPr lang="tr-TR" dirty="0"/>
              <a:t>itten</a:t>
            </a:r>
            <a:r>
              <a:rPr lang="en-US" dirty="0"/>
              <a:t> for tracking visitor for </a:t>
            </a:r>
            <a:r>
              <a:rPr lang="tr-TR" dirty="0"/>
              <a:t>Rasmus’s </a:t>
            </a:r>
            <a:r>
              <a:rPr lang="en-US" dirty="0"/>
              <a:t>resume on the internet and this system known as "Personal Home Page Tool" in short "PHP Tool".</a:t>
            </a:r>
            <a:endParaRPr lang="tr-TR" dirty="0"/>
          </a:p>
          <a:p>
            <a:endParaRPr lang="tr-TR" dirty="0" smtClean="0"/>
          </a:p>
          <a:p>
            <a:endParaRPr lang="tr-T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8625" y="3596773"/>
            <a:ext cx="4594086" cy="2627243"/>
          </a:xfrm>
          <a:prstGeom prst="rect">
            <a:avLst/>
          </a:prstGeom>
        </p:spPr>
      </p:pic>
    </p:spTree>
    <p:extLst>
      <p:ext uri="{BB962C8B-B14F-4D97-AF65-F5344CB8AC3E}">
        <p14:creationId xmlns:p14="http://schemas.microsoft.com/office/powerpoint/2010/main" val="1948417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PHP has a switch statement for multiple control expressions</a:t>
            </a:r>
          </a:p>
          <a:p>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406" y="2795496"/>
            <a:ext cx="7247512" cy="2998552"/>
          </a:xfrm>
          <a:prstGeom prst="rect">
            <a:avLst/>
          </a:prstGeom>
        </p:spPr>
      </p:pic>
    </p:spTree>
    <p:extLst>
      <p:ext uri="{BB962C8B-B14F-4D97-AF65-F5344CB8AC3E}">
        <p14:creationId xmlns:p14="http://schemas.microsoft.com/office/powerpoint/2010/main" val="1224581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431"/>
            <a:ext cx="8596668" cy="1320800"/>
          </a:xfrm>
        </p:spPr>
        <p:txBody>
          <a:bodyPr/>
          <a:lstStyle/>
          <a:p>
            <a:r>
              <a:rPr lang="tr-TR" dirty="0" smtClean="0"/>
              <a:t>Properties of </a:t>
            </a:r>
            <a:r>
              <a:rPr lang="tr-TR" dirty="0"/>
              <a:t>PHP</a:t>
            </a:r>
            <a:br>
              <a:rPr lang="tr-TR" dirty="0"/>
            </a:br>
            <a:r>
              <a:rPr lang="tr-TR" dirty="0" smtClean="0"/>
              <a:t>	</a:t>
            </a:r>
            <a:r>
              <a:rPr lang="tr-TR" sz="2800" dirty="0" smtClean="0"/>
              <a:t>Statement </a:t>
            </a:r>
            <a:r>
              <a:rPr lang="tr-TR" sz="2800" dirty="0"/>
              <a:t>Level Control Structures</a:t>
            </a:r>
          </a:p>
        </p:txBody>
      </p:sp>
      <p:sp>
        <p:nvSpPr>
          <p:cNvPr id="5" name="Content Placeholder 4"/>
          <p:cNvSpPr>
            <a:spLocks noGrp="1"/>
          </p:cNvSpPr>
          <p:nvPr>
            <p:ph idx="1"/>
          </p:nvPr>
        </p:nvSpPr>
        <p:spPr>
          <a:xfrm>
            <a:off x="677334" y="1408559"/>
            <a:ext cx="8596668" cy="3880773"/>
          </a:xfrm>
        </p:spPr>
        <p:txBody>
          <a:bodyPr/>
          <a:lstStyle/>
          <a:p>
            <a:r>
              <a:rPr lang="tr-TR" dirty="0" smtClean="0"/>
              <a:t>Case values can be integer, double, boolean or string</a:t>
            </a:r>
          </a:p>
          <a:p>
            <a:r>
              <a:rPr lang="tr-TR" dirty="0" smtClean="0"/>
              <a:t>Selectable segments can be statements also</a:t>
            </a:r>
          </a:p>
          <a:p>
            <a:r>
              <a:rPr lang="tr-TR" dirty="0" smtClean="0"/>
              <a:t>Unrepresented expression handled with the default keyword</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24" y="2904883"/>
            <a:ext cx="5911098" cy="3589577"/>
          </a:xfrm>
          <a:prstGeom prst="rect">
            <a:avLst/>
          </a:prstGeom>
        </p:spPr>
      </p:pic>
    </p:spTree>
    <p:extLst>
      <p:ext uri="{BB962C8B-B14F-4D97-AF65-F5344CB8AC3E}">
        <p14:creationId xmlns:p14="http://schemas.microsoft.com/office/powerpoint/2010/main" val="210263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In PHP’s switch statements, the execution of the flow is restricted to only one case. So if two of the cases true for the control statement first case will be used</a:t>
            </a:r>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990" y="3344010"/>
            <a:ext cx="6817356" cy="2697352"/>
          </a:xfrm>
          <a:prstGeom prst="rect">
            <a:avLst/>
          </a:prstGeom>
        </p:spPr>
      </p:pic>
    </p:spTree>
    <p:extLst>
      <p:ext uri="{BB962C8B-B14F-4D97-AF65-F5344CB8AC3E}">
        <p14:creationId xmlns:p14="http://schemas.microsoft.com/office/powerpoint/2010/main" val="1475300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In PHP loops, </a:t>
            </a:r>
            <a:r>
              <a:rPr lang="tr-TR" dirty="0"/>
              <a:t>the variables defined in a loop statement </a:t>
            </a:r>
            <a:r>
              <a:rPr lang="tr-TR" dirty="0" smtClean="0"/>
              <a:t>are </a:t>
            </a:r>
            <a:r>
              <a:rPr lang="tr-TR" dirty="0"/>
              <a:t>accessable outside </a:t>
            </a:r>
            <a:r>
              <a:rPr lang="tr-TR" dirty="0" smtClean="0"/>
              <a:t>of the </a:t>
            </a:r>
            <a:r>
              <a:rPr lang="tr-TR" dirty="0"/>
              <a:t>loop</a:t>
            </a:r>
          </a:p>
          <a:p>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89" y="3411011"/>
            <a:ext cx="7334310" cy="1784318"/>
          </a:xfrm>
          <a:prstGeom prst="rect">
            <a:avLst/>
          </a:prstGeom>
        </p:spPr>
      </p:pic>
    </p:spTree>
    <p:extLst>
      <p:ext uri="{BB962C8B-B14F-4D97-AF65-F5344CB8AC3E}">
        <p14:creationId xmlns:p14="http://schemas.microsoft.com/office/powerpoint/2010/main" val="2892345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a:t>
            </a:r>
            <a:r>
              <a:rPr lang="tr-TR" dirty="0"/>
              <a:t>PHP</a:t>
            </a:r>
            <a:br>
              <a:rPr lang="tr-TR" dirty="0"/>
            </a:br>
            <a:r>
              <a:rPr lang="tr-TR" dirty="0" smtClean="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In PHP, </a:t>
            </a:r>
            <a:r>
              <a:rPr lang="tr-TR" dirty="0"/>
              <a:t>c</a:t>
            </a:r>
            <a:r>
              <a:rPr lang="tr-TR" dirty="0" smtClean="0"/>
              <a:t>hanging </a:t>
            </a:r>
            <a:r>
              <a:rPr lang="tr-TR" dirty="0"/>
              <a:t>the loop variables are </a:t>
            </a:r>
            <a:r>
              <a:rPr lang="tr-TR" dirty="0" smtClean="0"/>
              <a:t>allowed. So if we change a control variable, loop continues or stops depending on the changed value</a:t>
            </a:r>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198" y="3078193"/>
            <a:ext cx="6632939" cy="2963169"/>
          </a:xfrm>
          <a:prstGeom prst="rect">
            <a:avLst/>
          </a:prstGeom>
        </p:spPr>
      </p:pic>
    </p:spTree>
    <p:extLst>
      <p:ext uri="{BB962C8B-B14F-4D97-AF65-F5344CB8AC3E}">
        <p14:creationId xmlns:p14="http://schemas.microsoft.com/office/powerpoint/2010/main" val="90912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pPr>
              <a:buFont typeface="Wingdings" panose="05000000000000000000" pitchFamily="2" charset="2"/>
              <a:buChar char="q"/>
            </a:pPr>
            <a:r>
              <a:rPr lang="tr-TR" dirty="0" smtClean="0"/>
              <a:t>Loop parameters evalution times are given:</a:t>
            </a:r>
          </a:p>
          <a:p>
            <a:endParaRPr lang="tr-TR" dirty="0" smtClean="0"/>
          </a:p>
          <a:p>
            <a:r>
              <a:rPr lang="tr-TR" b="1" dirty="0"/>
              <a:t>for (init; condition; update</a:t>
            </a:r>
            <a:r>
              <a:rPr lang="tr-TR" b="1" dirty="0" smtClean="0"/>
              <a:t>)</a:t>
            </a:r>
            <a:endParaRPr lang="tr-TR" b="1" dirty="0"/>
          </a:p>
          <a:p>
            <a:pPr lvl="1">
              <a:buFont typeface="Wingdings" panose="05000000000000000000" pitchFamily="2" charset="2"/>
              <a:buChar char="Ø"/>
            </a:pPr>
            <a:r>
              <a:rPr lang="tr-TR" b="1" dirty="0"/>
              <a:t>init:</a:t>
            </a:r>
            <a:r>
              <a:rPr lang="tr-TR" dirty="0"/>
              <a:t> start value, can be int, char etc. (works once)</a:t>
            </a:r>
          </a:p>
          <a:p>
            <a:pPr lvl="1">
              <a:buFont typeface="Wingdings" panose="05000000000000000000" pitchFamily="2" charset="2"/>
              <a:buChar char="Ø"/>
            </a:pPr>
            <a:r>
              <a:rPr lang="tr-TR" b="1" dirty="0" smtClean="0"/>
              <a:t>condition: </a:t>
            </a:r>
            <a:r>
              <a:rPr lang="tr-TR" dirty="0"/>
              <a:t>check condition (works at the beginning of each iteration)</a:t>
            </a:r>
          </a:p>
          <a:p>
            <a:pPr lvl="1">
              <a:buFont typeface="Wingdings" panose="05000000000000000000" pitchFamily="2" charset="2"/>
              <a:buChar char="Ø"/>
            </a:pPr>
            <a:r>
              <a:rPr lang="tr-TR" b="1" dirty="0"/>
              <a:t>update:</a:t>
            </a:r>
            <a:r>
              <a:rPr lang="tr-TR" dirty="0"/>
              <a:t> update the init value,(works after end of each iteretion)</a:t>
            </a:r>
          </a:p>
          <a:p>
            <a:pPr marL="0" indent="0">
              <a:buNone/>
            </a:pPr>
            <a:endParaRPr lang="tr-TR" dirty="0"/>
          </a:p>
          <a:p>
            <a:r>
              <a:rPr lang="tr-TR" b="1" dirty="0"/>
              <a:t>while(condition) </a:t>
            </a:r>
            <a:r>
              <a:rPr lang="tr-TR" dirty="0"/>
              <a:t>//iterates on true</a:t>
            </a:r>
          </a:p>
          <a:p>
            <a:pPr lvl="1">
              <a:buFont typeface="Wingdings" panose="05000000000000000000" pitchFamily="2" charset="2"/>
              <a:buChar char="Ø"/>
            </a:pPr>
            <a:r>
              <a:rPr lang="tr-TR" b="1" dirty="0"/>
              <a:t>condition:</a:t>
            </a:r>
            <a:r>
              <a:rPr lang="tr-TR" dirty="0"/>
              <a:t> check condition (works at the beginning of each iteration)</a:t>
            </a:r>
            <a:br>
              <a:rPr lang="tr-TR" dirty="0"/>
            </a:br>
            <a:endParaRPr lang="tr-TR" dirty="0"/>
          </a:p>
          <a:p>
            <a:endParaRPr lang="tr-TR" dirty="0"/>
          </a:p>
        </p:txBody>
      </p:sp>
    </p:spTree>
    <p:extLst>
      <p:ext uri="{BB962C8B-B14F-4D97-AF65-F5344CB8AC3E}">
        <p14:creationId xmlns:p14="http://schemas.microsoft.com/office/powerpoint/2010/main" val="2957658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Logically controlled loops of PHP are a special case of count controlled loops</a:t>
            </a:r>
          </a:p>
          <a:p>
            <a:r>
              <a:rPr lang="tr-TR" dirty="0" smtClean="0"/>
              <a:t>For logically controlled loops, PHP have both pretest and posttest forms, since it has </a:t>
            </a:r>
            <a:r>
              <a:rPr lang="tr-TR" b="1" dirty="0" smtClean="0"/>
              <a:t>for</a:t>
            </a:r>
            <a:r>
              <a:rPr lang="tr-TR" dirty="0" smtClean="0"/>
              <a:t> and </a:t>
            </a:r>
            <a:r>
              <a:rPr lang="tr-TR" b="1" dirty="0" smtClean="0"/>
              <a:t>while</a:t>
            </a:r>
            <a:r>
              <a:rPr lang="tr-TR" dirty="0" smtClean="0"/>
              <a:t> loops for pretest and </a:t>
            </a:r>
            <a:r>
              <a:rPr lang="tr-TR" b="1" dirty="0" smtClean="0"/>
              <a:t>do-while</a:t>
            </a:r>
            <a:r>
              <a:rPr lang="tr-TR" dirty="0" smtClean="0"/>
              <a:t> loop for posttest</a:t>
            </a:r>
          </a:p>
          <a:p>
            <a:r>
              <a:rPr lang="tr-TR" dirty="0" smtClean="0"/>
              <a:t>Here is a posttest example:</a:t>
            </a:r>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262" y="3649329"/>
            <a:ext cx="6994812" cy="2067292"/>
          </a:xfrm>
          <a:prstGeom prst="rect">
            <a:avLst/>
          </a:prstGeom>
        </p:spPr>
      </p:pic>
    </p:spTree>
    <p:extLst>
      <p:ext uri="{BB962C8B-B14F-4D97-AF65-F5344CB8AC3E}">
        <p14:creationId xmlns:p14="http://schemas.microsoft.com/office/powerpoint/2010/main" val="4050882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PHP loops also supports user-located control mechanism</a:t>
            </a:r>
          </a:p>
          <a:p>
            <a:r>
              <a:rPr lang="tr-TR" dirty="0" smtClean="0"/>
              <a:t>One of the user-located control mechanism provided by break statement</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823" y="3204673"/>
            <a:ext cx="6157689" cy="2836689"/>
          </a:xfrm>
          <a:prstGeom prst="rect">
            <a:avLst/>
          </a:prstGeom>
        </p:spPr>
      </p:pic>
    </p:spTree>
    <p:extLst>
      <p:ext uri="{BB962C8B-B14F-4D97-AF65-F5344CB8AC3E}">
        <p14:creationId xmlns:p14="http://schemas.microsoft.com/office/powerpoint/2010/main" val="2995885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p:txBody>
          <a:bodyPr/>
          <a:lstStyle/>
          <a:p>
            <a:r>
              <a:rPr lang="tr-TR" dirty="0" smtClean="0"/>
              <a:t>The other user-located mechanism is continue statement</a:t>
            </a:r>
            <a:endParaRPr lang="tr-T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102" y="2880697"/>
            <a:ext cx="6439948" cy="2417457"/>
          </a:xfrm>
          <a:prstGeom prst="rect">
            <a:avLst/>
          </a:prstGeom>
        </p:spPr>
      </p:pic>
    </p:spTree>
    <p:extLst>
      <p:ext uri="{BB962C8B-B14F-4D97-AF65-F5344CB8AC3E}">
        <p14:creationId xmlns:p14="http://schemas.microsoft.com/office/powerpoint/2010/main" val="66634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a:xfrm>
            <a:off x="677334" y="2149038"/>
            <a:ext cx="8596668" cy="3880773"/>
          </a:xfrm>
        </p:spPr>
        <p:txBody>
          <a:bodyPr/>
          <a:lstStyle/>
          <a:p>
            <a:pPr>
              <a:buFont typeface="Wingdings" panose="05000000000000000000" pitchFamily="2" charset="2"/>
              <a:buChar char="q"/>
            </a:pPr>
            <a:r>
              <a:rPr lang="tr-TR" dirty="0" smtClean="0"/>
              <a:t>PHP supports </a:t>
            </a:r>
            <a:r>
              <a:rPr lang="tr-TR" dirty="0"/>
              <a:t>i</a:t>
            </a:r>
            <a:r>
              <a:rPr lang="en-US" dirty="0" err="1" smtClean="0"/>
              <a:t>teration</a:t>
            </a:r>
            <a:r>
              <a:rPr lang="en-US" dirty="0" smtClean="0"/>
              <a:t> </a:t>
            </a:r>
            <a:r>
              <a:rPr lang="tr-TR" dirty="0" smtClean="0"/>
              <a:t>b</a:t>
            </a:r>
            <a:r>
              <a:rPr lang="en-US" dirty="0" err="1" smtClean="0"/>
              <a:t>ased</a:t>
            </a:r>
            <a:r>
              <a:rPr lang="en-US" dirty="0" smtClean="0"/>
              <a:t> </a:t>
            </a:r>
            <a:r>
              <a:rPr lang="en-US" dirty="0"/>
              <a:t>on </a:t>
            </a:r>
            <a:r>
              <a:rPr lang="tr-TR" dirty="0" smtClean="0"/>
              <a:t>d</a:t>
            </a:r>
            <a:r>
              <a:rPr lang="en-US" dirty="0" err="1" smtClean="0"/>
              <a:t>ata</a:t>
            </a:r>
            <a:r>
              <a:rPr lang="en-US" dirty="0" smtClean="0"/>
              <a:t> </a:t>
            </a:r>
            <a:r>
              <a:rPr lang="tr-TR" dirty="0"/>
              <a:t>s</a:t>
            </a:r>
            <a:r>
              <a:rPr lang="en-US" dirty="0" err="1" smtClean="0"/>
              <a:t>tructures</a:t>
            </a:r>
            <a:endParaRPr lang="tr-TR" dirty="0" smtClean="0"/>
          </a:p>
          <a:p>
            <a:endParaRPr lang="tr-TR" dirty="0"/>
          </a:p>
          <a:p>
            <a:r>
              <a:rPr lang="tr-TR" dirty="0"/>
              <a:t>current() - Return the current element in an array</a:t>
            </a:r>
          </a:p>
          <a:p>
            <a:r>
              <a:rPr lang="tr-TR" dirty="0"/>
              <a:t>end() - Set the internal pointer of an array to its last element</a:t>
            </a:r>
          </a:p>
          <a:p>
            <a:r>
              <a:rPr lang="tr-TR" dirty="0"/>
              <a:t>next() - Advance the internal pointer of an array</a:t>
            </a:r>
          </a:p>
          <a:p>
            <a:r>
              <a:rPr lang="tr-TR" dirty="0"/>
              <a:t>prev() - Rewind the internal array pointer</a:t>
            </a:r>
          </a:p>
          <a:p>
            <a:r>
              <a:rPr lang="tr-TR" dirty="0"/>
              <a:t>reset() - Set the internal pointer of an array to its first element</a:t>
            </a:r>
          </a:p>
          <a:p>
            <a:endParaRPr lang="tr-TR" dirty="0"/>
          </a:p>
        </p:txBody>
      </p:sp>
    </p:spTree>
    <p:extLst>
      <p:ext uri="{BB962C8B-B14F-4D97-AF65-F5344CB8AC3E}">
        <p14:creationId xmlns:p14="http://schemas.microsoft.com/office/powerpoint/2010/main" val="2191697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What Is PHP Used For?</a:t>
            </a:r>
            <a:endParaRPr lang="tr-TR" dirty="0"/>
          </a:p>
        </p:txBody>
      </p:sp>
      <p:sp>
        <p:nvSpPr>
          <p:cNvPr id="3" name="Content Placeholder 2"/>
          <p:cNvSpPr>
            <a:spLocks noGrp="1"/>
          </p:cNvSpPr>
          <p:nvPr>
            <p:ph idx="1"/>
          </p:nvPr>
        </p:nvSpPr>
        <p:spPr/>
        <p:txBody>
          <a:bodyPr/>
          <a:lstStyle/>
          <a:p>
            <a:r>
              <a:rPr lang="tr-TR" dirty="0" smtClean="0"/>
              <a:t>PHP is a powerful tool for making dynamic and interactive web pages</a:t>
            </a:r>
          </a:p>
          <a:p>
            <a:r>
              <a:rPr lang="tr-TR" dirty="0" smtClean="0"/>
              <a:t>That’s why PHP generally runs on a web server</a:t>
            </a:r>
            <a:endParaRPr lang="tr-TR" dirty="0"/>
          </a:p>
        </p:txBody>
      </p:sp>
    </p:spTree>
    <p:extLst>
      <p:ext uri="{BB962C8B-B14F-4D97-AF65-F5344CB8AC3E}">
        <p14:creationId xmlns:p14="http://schemas.microsoft.com/office/powerpoint/2010/main" val="564984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Statement </a:t>
            </a:r>
            <a:r>
              <a:rPr lang="tr-TR" sz="2800" dirty="0"/>
              <a:t>Level Control Structures</a:t>
            </a:r>
          </a:p>
        </p:txBody>
      </p:sp>
      <p:sp>
        <p:nvSpPr>
          <p:cNvPr id="5" name="Content Placeholder 4"/>
          <p:cNvSpPr>
            <a:spLocks noGrp="1"/>
          </p:cNvSpPr>
          <p:nvPr>
            <p:ph idx="1"/>
          </p:nvPr>
        </p:nvSpPr>
        <p:spPr>
          <a:xfrm>
            <a:off x="677334" y="1930400"/>
            <a:ext cx="8596668" cy="4388495"/>
          </a:xfrm>
        </p:spPr>
        <p:txBody>
          <a:bodyPr>
            <a:normAutofit fontScale="92500" lnSpcReduction="10000"/>
          </a:bodyPr>
          <a:lstStyle/>
          <a:p>
            <a:pPr>
              <a:buFont typeface="Wingdings" panose="05000000000000000000" pitchFamily="2" charset="2"/>
              <a:buChar char="q"/>
            </a:pPr>
            <a:r>
              <a:rPr lang="tr-TR" dirty="0" smtClean="0"/>
              <a:t>Here is an example of iteration based on data structures:</a:t>
            </a:r>
          </a:p>
          <a:p>
            <a:r>
              <a:rPr lang="tr-TR" dirty="0"/>
              <a:t>$element = array('first', 'second', 'third', 'fourth', 'fifth</a:t>
            </a:r>
            <a:r>
              <a:rPr lang="tr-TR" dirty="0" smtClean="0"/>
              <a:t>');</a:t>
            </a:r>
          </a:p>
          <a:p>
            <a:endParaRPr lang="tr-TR" dirty="0"/>
          </a:p>
          <a:p>
            <a:r>
              <a:rPr lang="tr-TR" dirty="0"/>
              <a:t>$selected = current($element ); // $selected = 'first</a:t>
            </a:r>
            <a:r>
              <a:rPr lang="tr-TR" dirty="0" smtClean="0"/>
              <a:t>';</a:t>
            </a:r>
            <a:endParaRPr lang="tr-TR" dirty="0"/>
          </a:p>
          <a:p>
            <a:r>
              <a:rPr lang="tr-TR" dirty="0"/>
              <a:t>$selected = next($element );    // $selected = 'second</a:t>
            </a:r>
            <a:r>
              <a:rPr lang="tr-TR" dirty="0" smtClean="0"/>
              <a:t>';</a:t>
            </a:r>
          </a:p>
          <a:p>
            <a:endParaRPr lang="tr-TR" dirty="0"/>
          </a:p>
          <a:p>
            <a:r>
              <a:rPr lang="tr-TR" dirty="0"/>
              <a:t>$selected = current($element ); // $selected = 'second';</a:t>
            </a:r>
          </a:p>
          <a:p>
            <a:r>
              <a:rPr lang="tr-TR" dirty="0"/>
              <a:t>$selected = prev($element );    // $selected = 'first';</a:t>
            </a:r>
          </a:p>
          <a:p>
            <a:r>
              <a:rPr lang="tr-TR" dirty="0"/>
              <a:t>$selected = end($element );     // $selected = 'fifth</a:t>
            </a:r>
            <a:r>
              <a:rPr lang="tr-TR" dirty="0" smtClean="0"/>
              <a:t>';</a:t>
            </a:r>
          </a:p>
          <a:p>
            <a:endParaRPr lang="tr-TR" dirty="0"/>
          </a:p>
          <a:p>
            <a:r>
              <a:rPr lang="tr-TR" dirty="0"/>
              <a:t>$selected = current($element ); // $selected = 'fifth';</a:t>
            </a:r>
          </a:p>
          <a:p>
            <a:r>
              <a:rPr lang="tr-TR" dirty="0"/>
              <a:t>$selected = reset($element ); // $selected = 'first';</a:t>
            </a:r>
          </a:p>
          <a:p>
            <a:endParaRPr lang="tr-TR" dirty="0"/>
          </a:p>
        </p:txBody>
      </p:sp>
    </p:spTree>
    <p:extLst>
      <p:ext uri="{BB962C8B-B14F-4D97-AF65-F5344CB8AC3E}">
        <p14:creationId xmlns:p14="http://schemas.microsoft.com/office/powerpoint/2010/main" val="255356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smtClean="0"/>
              <a:t>Subprograms</a:t>
            </a:r>
            <a:endParaRPr lang="tr-TR" sz="2800" dirty="0"/>
          </a:p>
        </p:txBody>
      </p:sp>
      <p:sp>
        <p:nvSpPr>
          <p:cNvPr id="5" name="Content Placeholder 4"/>
          <p:cNvSpPr>
            <a:spLocks noGrp="1"/>
          </p:cNvSpPr>
          <p:nvPr>
            <p:ph idx="1"/>
          </p:nvPr>
        </p:nvSpPr>
        <p:spPr>
          <a:xfrm>
            <a:off x="677334" y="2149038"/>
            <a:ext cx="8596668" cy="3880773"/>
          </a:xfrm>
        </p:spPr>
        <p:txBody>
          <a:bodyPr/>
          <a:lstStyle/>
          <a:p>
            <a:r>
              <a:rPr lang="tr-TR" dirty="0" smtClean="0"/>
              <a:t>In PHP, </a:t>
            </a:r>
            <a:r>
              <a:rPr lang="tr-TR" dirty="0"/>
              <a:t>local variables are dynamicly </a:t>
            </a:r>
            <a:r>
              <a:rPr lang="tr-TR" dirty="0" smtClean="0"/>
              <a:t>allocated</a:t>
            </a:r>
          </a:p>
          <a:p>
            <a:r>
              <a:rPr lang="tr-TR" dirty="0" smtClean="0"/>
              <a:t>As </a:t>
            </a:r>
            <a:r>
              <a:rPr lang="tr-TR" dirty="0"/>
              <a:t>an </a:t>
            </a:r>
            <a:r>
              <a:rPr lang="tr-TR" dirty="0" smtClean="0"/>
              <a:t>example for this </a:t>
            </a:r>
            <a:r>
              <a:rPr lang="tr-TR" dirty="0"/>
              <a:t>after execution of a function, all the local variables are removed.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39" y="3594071"/>
            <a:ext cx="7703763" cy="2247732"/>
          </a:xfrm>
          <a:prstGeom prst="rect">
            <a:avLst/>
          </a:prstGeom>
        </p:spPr>
      </p:pic>
    </p:spTree>
    <p:extLst>
      <p:ext uri="{BB962C8B-B14F-4D97-AF65-F5344CB8AC3E}">
        <p14:creationId xmlns:p14="http://schemas.microsoft.com/office/powerpoint/2010/main" val="547855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br>
              <a:rPr lang="tr-TR" dirty="0" smtClean="0"/>
            </a:br>
            <a:r>
              <a:rPr lang="tr-TR" dirty="0"/>
              <a:t>	</a:t>
            </a:r>
            <a:r>
              <a:rPr lang="tr-TR" sz="2800" dirty="0"/>
              <a:t>Subprograms</a:t>
            </a:r>
          </a:p>
        </p:txBody>
      </p:sp>
      <p:sp>
        <p:nvSpPr>
          <p:cNvPr id="5" name="Content Placeholder 4"/>
          <p:cNvSpPr>
            <a:spLocks noGrp="1"/>
          </p:cNvSpPr>
          <p:nvPr>
            <p:ph idx="1"/>
          </p:nvPr>
        </p:nvSpPr>
        <p:spPr>
          <a:xfrm>
            <a:off x="677334" y="2149038"/>
            <a:ext cx="8596668" cy="3880773"/>
          </a:xfrm>
        </p:spPr>
        <p:txBody>
          <a:bodyPr/>
          <a:lstStyle/>
          <a:p>
            <a:r>
              <a:rPr lang="tr-TR" dirty="0" smtClean="0"/>
              <a:t>In PHP, provided passing parameters are defaultly pass-by-value and for </a:t>
            </a:r>
            <a:r>
              <a:rPr lang="tr-TR" dirty="0"/>
              <a:t>the pass-by-reference add </a:t>
            </a:r>
            <a:r>
              <a:rPr lang="tr-TR" b="1" dirty="0"/>
              <a:t>'&amp;'</a:t>
            </a:r>
            <a:r>
              <a:rPr lang="tr-TR" dirty="0"/>
              <a:t> at the beginning of the variable </a:t>
            </a:r>
            <a:r>
              <a:rPr lang="tr-TR" b="1" dirty="0"/>
              <a:t>foo(&amp;$a) </a:t>
            </a:r>
            <a:r>
              <a:rPr lang="tr-TR" dirty="0"/>
              <a:t>or pass an </a:t>
            </a:r>
            <a:r>
              <a:rPr lang="tr-TR" dirty="0" smtClean="0"/>
              <a:t>object</a:t>
            </a:r>
          </a:p>
          <a:p>
            <a:endParaRPr lang="tr-TR" dirty="0"/>
          </a:p>
          <a:p>
            <a:r>
              <a:rPr lang="tr-TR" dirty="0" smtClean="0"/>
              <a:t>Also </a:t>
            </a:r>
            <a:r>
              <a:rPr lang="tr-TR" dirty="0"/>
              <a:t>types of the actual parameters checked against the types of the formal </a:t>
            </a:r>
            <a:r>
              <a:rPr lang="tr-TR" dirty="0" smtClean="0"/>
              <a:t>parameters in PHP version 7</a:t>
            </a:r>
            <a:endParaRPr lang="tr-TR" dirty="0"/>
          </a:p>
        </p:txBody>
      </p:sp>
    </p:spTree>
    <p:extLst>
      <p:ext uri="{BB962C8B-B14F-4D97-AF65-F5344CB8AC3E}">
        <p14:creationId xmlns:p14="http://schemas.microsoft.com/office/powerpoint/2010/main" val="168757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71"/>
            <a:ext cx="8596668" cy="1320800"/>
          </a:xfrm>
        </p:spPr>
        <p:txBody>
          <a:bodyPr/>
          <a:lstStyle/>
          <a:p>
            <a:r>
              <a:rPr lang="tr-TR" dirty="0" smtClean="0"/>
              <a:t>Properties of PHP</a:t>
            </a:r>
            <a:br>
              <a:rPr lang="tr-TR" dirty="0" smtClean="0"/>
            </a:br>
            <a:r>
              <a:rPr lang="tr-TR" dirty="0"/>
              <a:t>	</a:t>
            </a:r>
            <a:r>
              <a:rPr lang="tr-TR" sz="2800" dirty="0"/>
              <a:t>Subprograms</a:t>
            </a:r>
          </a:p>
        </p:txBody>
      </p:sp>
      <p:sp>
        <p:nvSpPr>
          <p:cNvPr id="5" name="Content Placeholder 4"/>
          <p:cNvSpPr>
            <a:spLocks noGrp="1"/>
          </p:cNvSpPr>
          <p:nvPr>
            <p:ph idx="1"/>
          </p:nvPr>
        </p:nvSpPr>
        <p:spPr>
          <a:xfrm>
            <a:off x="677334" y="1371371"/>
            <a:ext cx="8596668" cy="3880773"/>
          </a:xfrm>
        </p:spPr>
        <p:txBody>
          <a:bodyPr/>
          <a:lstStyle/>
          <a:p>
            <a:r>
              <a:rPr lang="tr-TR" dirty="0"/>
              <a:t>A</a:t>
            </a:r>
            <a:r>
              <a:rPr lang="tr-TR" dirty="0" smtClean="0"/>
              <a:t>ll </a:t>
            </a:r>
            <a:r>
              <a:rPr lang="tr-TR" dirty="0"/>
              <a:t>supported </a:t>
            </a:r>
            <a:r>
              <a:rPr lang="tr-TR" dirty="0" smtClean="0"/>
              <a:t>types can be returned from a function</a:t>
            </a:r>
          </a:p>
          <a:p>
            <a:r>
              <a:rPr lang="tr-TR" dirty="0" smtClean="0"/>
              <a:t>Only one value can be returned. Multiple values can be returned inside an array</a:t>
            </a:r>
          </a:p>
          <a:p>
            <a:r>
              <a:rPr lang="tr-TR" dirty="0" smtClean="0"/>
              <a:t>PHP does not natively support method overloading. It can be achieved with several ways.</a:t>
            </a:r>
          </a:p>
          <a:p>
            <a:r>
              <a:rPr lang="tr-TR" dirty="0" smtClean="0"/>
              <a:t>One of them is type checking inside the method with switch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010" y="3633470"/>
            <a:ext cx="6347139" cy="2562230"/>
          </a:xfrm>
          <a:prstGeom prst="rect">
            <a:avLst/>
          </a:prstGeom>
        </p:spPr>
      </p:pic>
    </p:spTree>
    <p:extLst>
      <p:ext uri="{BB962C8B-B14F-4D97-AF65-F5344CB8AC3E}">
        <p14:creationId xmlns:p14="http://schemas.microsoft.com/office/powerpoint/2010/main" val="182732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341689" y="1085316"/>
            <a:ext cx="8861989" cy="3973794"/>
          </a:xfrm>
        </p:spPr>
        <p:txBody>
          <a:bodyPr>
            <a:normAutofit/>
          </a:bodyPr>
          <a:lstStyle/>
          <a:p>
            <a:endParaRPr lang="tr-TR" dirty="0" smtClean="0"/>
          </a:p>
          <a:p>
            <a:endParaRPr lang="tr-TR" dirty="0"/>
          </a:p>
          <a:p>
            <a:endParaRPr lang="tr-TR" dirty="0" smtClean="0"/>
          </a:p>
          <a:p>
            <a:endParaRPr lang="tr-TR" dirty="0"/>
          </a:p>
          <a:p>
            <a:pPr marL="0" indent="0">
              <a:buNone/>
            </a:pPr>
            <a:r>
              <a:rPr lang="tr-TR" dirty="0" smtClean="0"/>
              <a:t>			</a:t>
            </a:r>
            <a:r>
              <a:rPr lang="tr-TR" sz="3200" dirty="0" smtClean="0"/>
              <a:t>THANK YOU FOR YOUR TIME!</a:t>
            </a:r>
            <a:endParaRPr lang="tr-TR" sz="3200" dirty="0"/>
          </a:p>
        </p:txBody>
      </p:sp>
    </p:spTree>
    <p:extLst>
      <p:ext uri="{BB962C8B-B14F-4D97-AF65-F5344CB8AC3E}">
        <p14:creationId xmlns:p14="http://schemas.microsoft.com/office/powerpoint/2010/main" val="2848174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What Is PHP Used For?</a:t>
            </a:r>
            <a:endParaRPr lang="tr-TR" dirty="0"/>
          </a:p>
        </p:txBody>
      </p:sp>
      <p:sp>
        <p:nvSpPr>
          <p:cNvPr id="3" name="Content Placeholder 2"/>
          <p:cNvSpPr>
            <a:spLocks noGrp="1"/>
          </p:cNvSpPr>
          <p:nvPr>
            <p:ph idx="1"/>
          </p:nvPr>
        </p:nvSpPr>
        <p:spPr/>
        <p:txBody>
          <a:bodyPr/>
          <a:lstStyle/>
          <a:p>
            <a:r>
              <a:rPr lang="tr-TR" dirty="0" smtClean="0"/>
              <a:t>With PHP, we can develop web-based applications, eCommerce applications etc</a:t>
            </a:r>
          </a:p>
          <a:p>
            <a:r>
              <a:rPr lang="tr-TR" dirty="0" smtClean="0"/>
              <a:t>PHP also used for web content managment systems.</a:t>
            </a:r>
          </a:p>
          <a:p>
            <a:r>
              <a:rPr lang="en-US" dirty="0"/>
              <a:t>PHP offers support to numerous databases including MySQL, Oracle and MS Access </a:t>
            </a:r>
            <a:endParaRPr lang="tr-TR" dirty="0"/>
          </a:p>
        </p:txBody>
      </p:sp>
    </p:spTree>
    <p:extLst>
      <p:ext uri="{BB962C8B-B14F-4D97-AF65-F5344CB8AC3E}">
        <p14:creationId xmlns:p14="http://schemas.microsoft.com/office/powerpoint/2010/main" val="980405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Why Choose PHP</a:t>
            </a:r>
            <a:endParaRPr lang="tr-TR" dirty="0"/>
          </a:p>
        </p:txBody>
      </p:sp>
      <p:sp>
        <p:nvSpPr>
          <p:cNvPr id="3" name="Content Placeholder 2"/>
          <p:cNvSpPr>
            <a:spLocks noGrp="1"/>
          </p:cNvSpPr>
          <p:nvPr>
            <p:ph idx="1"/>
          </p:nvPr>
        </p:nvSpPr>
        <p:spPr/>
        <p:txBody>
          <a:bodyPr/>
          <a:lstStyle/>
          <a:p>
            <a:r>
              <a:rPr lang="tr-TR" dirty="0" smtClean="0"/>
              <a:t>PHP is fast and simple</a:t>
            </a:r>
          </a:p>
          <a:p>
            <a:r>
              <a:rPr lang="tr-TR" dirty="0" smtClean="0"/>
              <a:t>It is an o</a:t>
            </a:r>
            <a:r>
              <a:rPr lang="en-US" dirty="0" smtClean="0"/>
              <a:t>pen </a:t>
            </a:r>
            <a:r>
              <a:rPr lang="tr-TR" dirty="0" smtClean="0"/>
              <a:t>s</a:t>
            </a:r>
            <a:r>
              <a:rPr lang="en-US" dirty="0" err="1" smtClean="0"/>
              <a:t>ource</a:t>
            </a:r>
            <a:r>
              <a:rPr lang="en-US" dirty="0" smtClean="0"/>
              <a:t> </a:t>
            </a:r>
            <a:r>
              <a:rPr lang="tr-TR" dirty="0"/>
              <a:t>l</a:t>
            </a:r>
            <a:r>
              <a:rPr lang="en-US" dirty="0" err="1" smtClean="0"/>
              <a:t>anguage</a:t>
            </a:r>
            <a:r>
              <a:rPr lang="en-US" dirty="0" smtClean="0"/>
              <a:t> </a:t>
            </a:r>
            <a:r>
              <a:rPr lang="tr-TR" dirty="0" smtClean="0"/>
              <a:t>w</a:t>
            </a:r>
            <a:r>
              <a:rPr lang="en-US" dirty="0" err="1" smtClean="0"/>
              <a:t>ith</a:t>
            </a:r>
            <a:r>
              <a:rPr lang="en-US" dirty="0" smtClean="0"/>
              <a:t> </a:t>
            </a:r>
            <a:r>
              <a:rPr lang="tr-TR" dirty="0" smtClean="0"/>
              <a:t>a</a:t>
            </a:r>
            <a:r>
              <a:rPr lang="en-US" dirty="0" smtClean="0"/>
              <a:t> </a:t>
            </a:r>
            <a:r>
              <a:rPr lang="tr-TR" dirty="0"/>
              <a:t>g</a:t>
            </a:r>
            <a:r>
              <a:rPr lang="en-US" dirty="0" err="1" smtClean="0"/>
              <a:t>reat</a:t>
            </a:r>
            <a:r>
              <a:rPr lang="en-US" dirty="0" smtClean="0"/>
              <a:t> </a:t>
            </a:r>
            <a:r>
              <a:rPr lang="tr-TR" dirty="0" smtClean="0"/>
              <a:t>c</a:t>
            </a:r>
            <a:r>
              <a:rPr lang="en-US" dirty="0" err="1" smtClean="0"/>
              <a:t>ommunity</a:t>
            </a:r>
            <a:r>
              <a:rPr lang="en-US" dirty="0" smtClean="0"/>
              <a:t> </a:t>
            </a:r>
            <a:r>
              <a:rPr lang="tr-TR" dirty="0" smtClean="0"/>
              <a:t>s</a:t>
            </a:r>
            <a:r>
              <a:rPr lang="en-US" dirty="0" err="1" smtClean="0"/>
              <a:t>uppor</a:t>
            </a:r>
            <a:r>
              <a:rPr lang="tr-TR" dirty="0" smtClean="0"/>
              <a:t>t</a:t>
            </a:r>
          </a:p>
          <a:p>
            <a:r>
              <a:rPr lang="tr-TR" dirty="0" smtClean="0"/>
              <a:t>It is portable for all operating systems</a:t>
            </a:r>
            <a:endParaRPr lang="tr-TR" dirty="0"/>
          </a:p>
        </p:txBody>
      </p:sp>
    </p:spTree>
    <p:extLst>
      <p:ext uri="{BB962C8B-B14F-4D97-AF65-F5344CB8AC3E}">
        <p14:creationId xmlns:p14="http://schemas.microsoft.com/office/powerpoint/2010/main" val="430163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smtClean="0"/>
              <a:t>In PHP, variables are case sensetive. So if we define a variable named $name = ‘some name’ and try to call this variable with $Name, we’ll get an error.</a:t>
            </a:r>
          </a:p>
          <a:p>
            <a:r>
              <a:rPr lang="tr-TR" dirty="0" smtClean="0"/>
              <a:t>Despite of the case sensitiveness of variables, </a:t>
            </a:r>
            <a:r>
              <a:rPr lang="en-US" dirty="0" smtClean="0"/>
              <a:t>all keywords (e.g. if, else, while,</a:t>
            </a:r>
            <a:r>
              <a:rPr lang="tr-TR" dirty="0" smtClean="0"/>
              <a:t> </a:t>
            </a:r>
            <a:r>
              <a:rPr lang="en-US" dirty="0" smtClean="0"/>
              <a:t>etc.), classes, functions, and user-defined functions are NOT case-sensitive.</a:t>
            </a:r>
            <a:endParaRPr lang="tr-TR" dirty="0" smtClean="0"/>
          </a:p>
          <a:p>
            <a:r>
              <a:rPr lang="tr-TR" dirty="0" smtClean="0"/>
              <a:t>PHP has no reserved words. All special words are keywords. So they can be used as identifiers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374" y="4742675"/>
            <a:ext cx="5360588" cy="1059405"/>
          </a:xfrm>
          <a:prstGeom prst="rect">
            <a:avLst/>
          </a:prstGeom>
        </p:spPr>
      </p:pic>
    </p:spTree>
    <p:extLst>
      <p:ext uri="{BB962C8B-B14F-4D97-AF65-F5344CB8AC3E}">
        <p14:creationId xmlns:p14="http://schemas.microsoft.com/office/powerpoint/2010/main" val="396240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en-US" dirty="0" smtClean="0"/>
              <a:t>A PHP reference is an alias, which allows two different variables to write to the same value. </a:t>
            </a:r>
            <a:endParaRPr lang="tr-T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235" y="3136623"/>
            <a:ext cx="6812135" cy="2879617"/>
          </a:xfrm>
          <a:prstGeom prst="rect">
            <a:avLst/>
          </a:prstGeom>
        </p:spPr>
      </p:pic>
    </p:spTree>
    <p:extLst>
      <p:ext uri="{BB962C8B-B14F-4D97-AF65-F5344CB8AC3E}">
        <p14:creationId xmlns:p14="http://schemas.microsoft.com/office/powerpoint/2010/main" val="1564598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Properties of PHP</a:t>
            </a:r>
            <a:endParaRPr lang="tr-TR" dirty="0"/>
          </a:p>
        </p:txBody>
      </p:sp>
      <p:sp>
        <p:nvSpPr>
          <p:cNvPr id="3" name="Content Placeholder 2"/>
          <p:cNvSpPr>
            <a:spLocks noGrp="1"/>
          </p:cNvSpPr>
          <p:nvPr>
            <p:ph idx="1"/>
          </p:nvPr>
        </p:nvSpPr>
        <p:spPr/>
        <p:txBody>
          <a:bodyPr/>
          <a:lstStyle/>
          <a:p>
            <a:r>
              <a:rPr lang="tr-TR" dirty="0" smtClean="0"/>
              <a:t>PHP supports string, integer, float, boolean, array, object, NULL and resource data types defaultly.</a:t>
            </a:r>
          </a:p>
          <a:p>
            <a:r>
              <a:rPr lang="tr-TR" dirty="0" smtClean="0"/>
              <a:t>String, integer, float and booelan types are implicitly defined when a variable is created</a:t>
            </a:r>
          </a:p>
          <a:p>
            <a:r>
              <a:rPr lang="tr-TR" dirty="0" smtClean="0"/>
              <a:t>For example</a:t>
            </a:r>
            <a:r>
              <a:rPr lang="tr-TR" dirty="0"/>
              <a:t> </a:t>
            </a:r>
            <a:r>
              <a:rPr lang="tr-TR" dirty="0" smtClean="0"/>
              <a:t>if we declare a variable such as ‘</a:t>
            </a:r>
            <a:r>
              <a:rPr lang="tr-TR" dirty="0"/>
              <a:t>$txt = "Hello world</a:t>
            </a:r>
            <a:r>
              <a:rPr lang="tr-TR" dirty="0" smtClean="0"/>
              <a:t>!";’, PHP defines this variable as a string.</a:t>
            </a:r>
          </a:p>
          <a:p>
            <a:r>
              <a:rPr lang="tr-TR" dirty="0" smtClean="0"/>
              <a:t>So we can say that PHP is dynamic typed language. Type binds occurs at runtime.</a:t>
            </a:r>
          </a:p>
        </p:txBody>
      </p:sp>
    </p:spTree>
    <p:extLst>
      <p:ext uri="{BB962C8B-B14F-4D97-AF65-F5344CB8AC3E}">
        <p14:creationId xmlns:p14="http://schemas.microsoft.com/office/powerpoint/2010/main" val="6518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954</TotalTime>
  <Words>2089</Words>
  <Application>Microsoft Office PowerPoint</Application>
  <PresentationFormat>Geniş ekran</PresentationFormat>
  <Paragraphs>239</Paragraphs>
  <Slides>44</Slides>
  <Notes>44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44</vt:i4>
      </vt:variant>
    </vt:vector>
  </HeadingPairs>
  <TitlesOfParts>
    <vt:vector size="50" baseType="lpstr">
      <vt:lpstr>Arial</vt:lpstr>
      <vt:lpstr>Calibri</vt:lpstr>
      <vt:lpstr>Trebuchet MS</vt:lpstr>
      <vt:lpstr>Wingdings</vt:lpstr>
      <vt:lpstr>Wingdings 3</vt:lpstr>
      <vt:lpstr>Facet</vt:lpstr>
      <vt:lpstr>PRINCIPLES OF PROGRAMMING LANGUGAGES</vt:lpstr>
      <vt:lpstr>History</vt:lpstr>
      <vt:lpstr>History</vt:lpstr>
      <vt:lpstr>What Is PHP Used For?</vt:lpstr>
      <vt:lpstr>What Is PHP Used For?</vt:lpstr>
      <vt:lpstr>Why Choose PHP</vt:lpstr>
      <vt:lpstr>Properties of PHP</vt:lpstr>
      <vt:lpstr>Properties of PHP</vt:lpstr>
      <vt:lpstr>Properties of PHP</vt:lpstr>
      <vt:lpstr>Properties of PHP</vt:lpstr>
      <vt:lpstr>Properties of PHP</vt:lpstr>
      <vt:lpstr>Properties of PHP</vt:lpstr>
      <vt:lpstr>Properties of PHP</vt:lpstr>
      <vt:lpstr>Properties of PHP</vt:lpstr>
      <vt:lpstr>Properties of PHP</vt:lpstr>
      <vt:lpstr>Properties of PHP  Arrays</vt:lpstr>
      <vt:lpstr>Properties of PHP  Arrays</vt:lpstr>
      <vt:lpstr>Properties of PHP  Arrays</vt:lpstr>
      <vt:lpstr>Properties of PHP  Arrays</vt:lpstr>
      <vt:lpstr>Properties of PHP</vt:lpstr>
      <vt:lpstr>Properties of PHP</vt:lpstr>
      <vt:lpstr>Properties of PHP</vt:lpstr>
      <vt:lpstr>Properties of PHP  Arithmetic Expressions</vt:lpstr>
      <vt:lpstr>Properties of PHP  Arithmetic Expressions</vt:lpstr>
      <vt:lpstr>Properties of PHP  Arithmetic Expressions</vt:lpstr>
      <vt:lpstr>Properties of PHP  Arithmetic Expressions</vt:lpstr>
      <vt:lpstr>Properties of PHP   Arithmetic Expressions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Statement Level Control Structures</vt:lpstr>
      <vt:lpstr>Properties of PHP  Subprograms</vt:lpstr>
      <vt:lpstr>Properties of PHP  Subprograms</vt:lpstr>
      <vt:lpstr>Properties of PHP  Subprograms</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PROGRAMMING LANGUGAGES</dc:title>
  <dc:creator>Mahmut</dc:creator>
  <cp:lastModifiedBy>Muhammet Şeramet</cp:lastModifiedBy>
  <cp:revision>59</cp:revision>
  <dcterms:created xsi:type="dcterms:W3CDTF">2019-12-29T12:01:30Z</dcterms:created>
  <dcterms:modified xsi:type="dcterms:W3CDTF">2020-01-06T23:23:15Z</dcterms:modified>
</cp:coreProperties>
</file>