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74" r:id="rId4"/>
    <p:sldId id="275" r:id="rId5"/>
    <p:sldId id="276" r:id="rId6"/>
    <p:sldId id="277" r:id="rId7"/>
    <p:sldId id="278" r:id="rId8"/>
    <p:sldId id="273" r:id="rId9"/>
  </p:sldIdLst>
  <p:sldSz cx="9144000" cy="5143500" type="screen16x9"/>
  <p:notesSz cx="6858000" cy="9144000"/>
  <p:embeddedFontLst>
    <p:embeddedFont>
      <p:font typeface="Raleway" charset="0"/>
      <p:regular r:id="rId11"/>
      <p:bold r:id="rId12"/>
      <p:italic r:id="rId13"/>
      <p:boldItalic r:id="rId14"/>
    </p:embeddedFont>
    <p:embeddedFont>
      <p:font typeface="Montserrat" charset="0"/>
      <p:regular r:id="rId15"/>
      <p:bold r:id="rId16"/>
      <p:italic r:id="rId17"/>
      <p:boldItalic r:id="rId18"/>
    </p:embeddedFont>
    <p:embeddedFont>
      <p:font typeface="Open Sans" charset="0"/>
      <p:regular r:id="rId19"/>
      <p:bold r:id="rId20"/>
      <p:italic r:id="rId21"/>
      <p:boldItalic r:id="rId22"/>
    </p:embeddedFont>
    <p:embeddedFont>
      <p:font typeface="La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123463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41e766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41e766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470975" y="3953700"/>
            <a:ext cx="521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dirty="0" smtClean="0">
                <a:solidFill>
                  <a:schemeClr val="lt1"/>
                </a:solidFill>
                <a:latin typeface="Lato"/>
                <a:ea typeface="Lato"/>
                <a:cs typeface="Lato"/>
                <a:sym typeface="Lato"/>
              </a:rPr>
              <a:t>Muhammet Akkan</a:t>
            </a:r>
            <a:endParaRPr dirty="0">
              <a:solidFill>
                <a:schemeClr val="lt1"/>
              </a:solidFill>
              <a:latin typeface="Lato"/>
              <a:ea typeface="Lato"/>
              <a:cs typeface="Lato"/>
              <a:sym typeface="Lato"/>
            </a:endParaRPr>
          </a:p>
          <a:p>
            <a:pPr marL="0" lvl="0" indent="0" algn="l" rtl="0">
              <a:spcBef>
                <a:spcPts val="0"/>
              </a:spcBef>
              <a:spcAft>
                <a:spcPts val="0"/>
              </a:spcAft>
              <a:buNone/>
            </a:pPr>
            <a:r>
              <a:rPr lang="tr" dirty="0" smtClean="0">
                <a:solidFill>
                  <a:schemeClr val="lt1"/>
                </a:solidFill>
                <a:latin typeface="Lato"/>
                <a:ea typeface="Lato"/>
                <a:cs typeface="Lato"/>
                <a:sym typeface="Lato"/>
              </a:rPr>
              <a:t>02190201056</a:t>
            </a:r>
            <a:endParaRPr dirty="0">
              <a:solidFill>
                <a:schemeClr val="lt1"/>
              </a:solidFill>
              <a:latin typeface="Lato"/>
              <a:ea typeface="Lato"/>
              <a:cs typeface="Lato"/>
              <a:sym typeface="Lato"/>
            </a:endParaRPr>
          </a:p>
        </p:txBody>
      </p:sp>
      <p:sp>
        <p:nvSpPr>
          <p:cNvPr id="135" name="Google Shape;135;p13"/>
          <p:cNvSpPr txBox="1">
            <a:spLocks noGrp="1"/>
          </p:cNvSpPr>
          <p:nvPr>
            <p:ph type="ctrTitle"/>
          </p:nvPr>
        </p:nvSpPr>
        <p:spPr>
          <a:xfrm>
            <a:off x="3546521" y="468775"/>
            <a:ext cx="5017500" cy="189605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TR" b="1" dirty="0" smtClean="0"/>
              <a:t>Görüntü İşleme Teknolojileri ve Gıda Sağlığı</a:t>
            </a:r>
            <a:br>
              <a:rPr lang="tr-TR" b="1" dirty="0" smtClean="0"/>
            </a:b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72494" y="311729"/>
            <a:ext cx="5197200" cy="3067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a:latin typeface="Open Sans"/>
                <a:ea typeface="Open Sans"/>
                <a:cs typeface="Open Sans"/>
                <a:sym typeface="Open Sans"/>
              </a:rPr>
              <a:t> 	</a:t>
            </a:r>
            <a:r>
              <a:rPr lang="tr" sz="1800" dirty="0" smtClean="0">
                <a:latin typeface="Open Sans"/>
                <a:ea typeface="Open Sans"/>
                <a:cs typeface="Open Sans"/>
                <a:sym typeface="Open Sans"/>
              </a:rPr>
              <a:t>Şuan görüntü işleme teknolojileri için birçok sektör bulunmaktadır. Bunların en başında güvenlik, IOT, endüstriyel üretim teknolojileri ve yeni gelişen teknolojiyle birlikte gıda sektöründe de kullanılmaya başlayan görüntü işleme teknolojilerinin nasıl kullanıldığına dair biraz bilgi verelim.</a:t>
            </a:r>
            <a:endParaRPr sz="1800" dirty="0">
              <a:latin typeface="Open Sans"/>
              <a:ea typeface="Open Sans"/>
              <a:cs typeface="Open Sans"/>
              <a:sym typeface="Open Sans"/>
            </a:endParaRPr>
          </a:p>
        </p:txBody>
      </p:sp>
      <p:pic>
        <p:nvPicPr>
          <p:cNvPr id="1026" name="Picture 2" descr="C:\Users\CASPER\Desktop\4.Sınıf PC Engineer\Görüntü İşleme\Ödevler\item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920" y="164312"/>
            <a:ext cx="3895057" cy="218123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ASPER\Desktop\4.Sınıf PC Engineer\Görüntü İşleme\Ödevler\item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1920" y="2438706"/>
            <a:ext cx="3895057" cy="1881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72493" y="311729"/>
            <a:ext cx="8302149" cy="4045860"/>
          </a:xfrm>
          <a:prstGeom prst="rect">
            <a:avLst/>
          </a:prstGeom>
        </p:spPr>
        <p:txBody>
          <a:bodyPr spcFirstLastPara="1" wrap="square" lIns="91425" tIns="91425" rIns="91425" bIns="91425" anchor="t" anchorCtr="0">
            <a:normAutofit/>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a:latin typeface="Open Sans"/>
                <a:ea typeface="Open Sans"/>
                <a:cs typeface="Open Sans"/>
                <a:sym typeface="Open Sans"/>
              </a:rPr>
              <a:t> 	</a:t>
            </a:r>
            <a:r>
              <a:rPr lang="tr" sz="1800" dirty="0" smtClean="0">
                <a:latin typeface="Open Sans"/>
                <a:ea typeface="Open Sans"/>
                <a:cs typeface="Open Sans"/>
                <a:sym typeface="Open Sans"/>
              </a:rPr>
              <a:t>Bilindiği üzere paketlenmemiş ekmek üretiminde aktif koruyucu madde kullanımı bulunmamakta ya da maliyetlerden dolayı tercih edilmemektedir. Bu da sağlıklısız ekmek ürünlerinin her gün milyonlarca insan tarafından kulllanılmasıyla sonuçlanıyor. Bundan daha tehlikeli olan ise doğrudan fırından çıkan ekmeğin sağlıksız olmasıdır.</a:t>
            </a:r>
            <a:endParaRPr sz="1800" dirty="0">
              <a:latin typeface="Open Sans"/>
              <a:ea typeface="Open Sans"/>
              <a:cs typeface="Open Sans"/>
              <a:sym typeface="Open Sans"/>
            </a:endParaRPr>
          </a:p>
        </p:txBody>
      </p:sp>
      <p:pic>
        <p:nvPicPr>
          <p:cNvPr id="2050" name="Picture 2" descr="C:\Users\CASPER\Desktop\4.Sınıf PC Engineer\Görüntü İşleme\Ödevler\item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671" y="2787837"/>
            <a:ext cx="4314168" cy="198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92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72494" y="311728"/>
            <a:ext cx="8894932" cy="4209821"/>
          </a:xfrm>
          <a:prstGeom prst="rect">
            <a:avLst/>
          </a:prstGeom>
        </p:spPr>
        <p:txBody>
          <a:bodyPr spcFirstLastPara="1" wrap="square" lIns="91425" tIns="91425" rIns="91425" bIns="91425" anchor="t" anchorCtr="0">
            <a:normAutofit/>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a:latin typeface="Open Sans"/>
                <a:ea typeface="Open Sans"/>
                <a:cs typeface="Open Sans"/>
                <a:sym typeface="Open Sans"/>
              </a:rPr>
              <a:t> 	</a:t>
            </a:r>
            <a:r>
              <a:rPr lang="tr" sz="1800" dirty="0" smtClean="0">
                <a:latin typeface="Open Sans"/>
                <a:ea typeface="Open Sans"/>
                <a:cs typeface="Open Sans"/>
                <a:sym typeface="Open Sans"/>
              </a:rPr>
              <a:t>Tarım ve Gıda bakanlığı denetim yapsa da her yıl binlerce fırın açılmakta ve denetim ise bu açılan ve üretime devam eden firmalara yılda maksimum birkaç defa yapılmaktadır. Bunu engellemek amaçlı görüntü işleme teknolojileri kullanılabiliyor. Peki nasıl?</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3074" name="Picture 2" descr="C:\Users\CASPER\Desktop\4.Sınıf PC Engineer\Görüntü İşleme\Ödevler\item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225" y="2166221"/>
            <a:ext cx="4469712" cy="2876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2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311729"/>
            <a:ext cx="8825564" cy="3067500"/>
          </a:xfrm>
          <a:prstGeom prst="rect">
            <a:avLst/>
          </a:prstGeom>
        </p:spPr>
        <p:txBody>
          <a:bodyPr spcFirstLastPara="1" wrap="square" lIns="91425" tIns="91425" rIns="91425" bIns="91425" anchor="t" anchorCtr="0">
            <a:normAutofit/>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a:latin typeface="Open Sans"/>
                <a:ea typeface="Open Sans"/>
                <a:cs typeface="Open Sans"/>
                <a:sym typeface="Open Sans"/>
              </a:rPr>
              <a:t> 	</a:t>
            </a:r>
            <a:r>
              <a:rPr lang="tr" sz="1800" dirty="0" smtClean="0">
                <a:latin typeface="Open Sans"/>
                <a:ea typeface="Open Sans"/>
                <a:cs typeface="Open Sans"/>
                <a:sym typeface="Open Sans"/>
              </a:rPr>
              <a:t>Şuan görüntü işleme teknolojileri için birçok sektör bulunmaktadır. Bunların en başında güvenlik, IOT, endüstriyel üretim teknolojileri ve yeni gelişen teknolojiyle birlikte gıda sektöründe de kullanılmaya başlayan görüntü işleme teknolojilerinin nasıl kullanıldığına dair biraz bilgi verelim.</a:t>
            </a:r>
            <a:endParaRPr sz="1800" dirty="0">
              <a:latin typeface="Open Sans"/>
              <a:ea typeface="Open Sans"/>
              <a:cs typeface="Open Sans"/>
              <a:sym typeface="Open Sans"/>
            </a:endParaRPr>
          </a:p>
        </p:txBody>
      </p:sp>
      <p:pic>
        <p:nvPicPr>
          <p:cNvPr id="4098" name="Picture 2" descr="C:\Users\CASPER\Desktop\4.Sınıf PC Engineer\Görüntü İşleme\Ödevler\item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839" y="2435161"/>
            <a:ext cx="3676813"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2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72493" y="311729"/>
            <a:ext cx="8737277" cy="3067500"/>
          </a:xfrm>
          <a:prstGeom prst="rect">
            <a:avLst/>
          </a:prstGeom>
        </p:spPr>
        <p:txBody>
          <a:bodyPr spcFirstLastPara="1" wrap="square" lIns="91425" tIns="91425" rIns="91425" bIns="91425" anchor="t" anchorCtr="0">
            <a:normAutofit/>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a:latin typeface="Open Sans"/>
                <a:ea typeface="Open Sans"/>
                <a:cs typeface="Open Sans"/>
                <a:sym typeface="Open Sans"/>
              </a:rPr>
              <a:t> 	</a:t>
            </a:r>
            <a:r>
              <a:rPr lang="tr" sz="1800" dirty="0" smtClean="0">
                <a:latin typeface="Open Sans"/>
                <a:ea typeface="Open Sans"/>
                <a:cs typeface="Open Sans"/>
                <a:sym typeface="Open Sans"/>
              </a:rPr>
              <a:t>Çeşitli kimyasal aktivasyonlar görüntüye yansıyacak etkilerde  bulunur. </a:t>
            </a:r>
            <a:r>
              <a:rPr lang="tr" sz="1800" dirty="0" smtClean="0">
                <a:latin typeface="Open Sans"/>
                <a:ea typeface="Open Sans"/>
                <a:cs typeface="Open Sans"/>
                <a:sym typeface="Open Sans"/>
              </a:rPr>
              <a:t>Bu etkileri insanlar algılayamasa da gelişmiş görüntü işleme teknolojileri algılayabilir, tespit edebilir, denetim yapabilir.</a:t>
            </a:r>
            <a:endParaRPr sz="1800" dirty="0">
              <a:latin typeface="Open Sans"/>
              <a:ea typeface="Open Sans"/>
              <a:cs typeface="Open Sans"/>
              <a:sym typeface="Open Sans"/>
            </a:endParaRPr>
          </a:p>
        </p:txBody>
      </p:sp>
      <p:pic>
        <p:nvPicPr>
          <p:cNvPr id="5122" name="Picture 2" descr="C:\Users\CASPER\Desktop\4.Sınıf PC Engineer\Görüntü İşleme\Ödevler\item6.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363" y="2209406"/>
            <a:ext cx="3540507" cy="240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2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72494" y="311729"/>
            <a:ext cx="8762502" cy="3067500"/>
          </a:xfrm>
          <a:prstGeom prst="rect">
            <a:avLst/>
          </a:prstGeom>
        </p:spPr>
        <p:txBody>
          <a:bodyPr spcFirstLastPara="1" wrap="square" lIns="91425" tIns="91425" rIns="91425" bIns="91425" anchor="t" anchorCtr="0">
            <a:normAutofit/>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a:latin typeface="Open Sans"/>
                <a:ea typeface="Open Sans"/>
                <a:cs typeface="Open Sans"/>
                <a:sym typeface="Open Sans"/>
              </a:rPr>
              <a:t> </a:t>
            </a:r>
            <a:r>
              <a:rPr lang="tr" sz="1800" dirty="0" smtClean="0">
                <a:latin typeface="Open Sans"/>
                <a:ea typeface="Open Sans"/>
                <a:cs typeface="Open Sans"/>
                <a:sym typeface="Open Sans"/>
              </a:rPr>
              <a:t>Gelişen teknolojiyle birlikte ve gelişen algoritmalarla yapılabilen bu çalışmalara bir örnek verelim.</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Ekmek üzerine kullanılan K-means algoritması ve görüntü teknolojilerinden olan histogram beraber kullanılarak ekmeğin tazeleği tespit edilebiliyor.</a:t>
            </a:r>
            <a:br>
              <a:rPr lang="tr" sz="1800" dirty="0" smtClean="0">
                <a:latin typeface="Open Sans"/>
                <a:ea typeface="Open Sans"/>
                <a:cs typeface="Open Sans"/>
                <a:sym typeface="Open Sans"/>
              </a:rPr>
            </a:br>
            <a:r>
              <a:rPr lang="tr" sz="1800" dirty="0">
                <a:latin typeface="Open Sans"/>
                <a:ea typeface="Open Sans"/>
                <a:cs typeface="Open Sans"/>
                <a:sym typeface="Open Sans"/>
              </a:rPr>
              <a:t> </a:t>
            </a:r>
            <a:r>
              <a:rPr lang="tr" sz="1800" dirty="0" smtClean="0">
                <a:latin typeface="Open Sans"/>
                <a:ea typeface="Open Sans"/>
                <a:cs typeface="Open Sans"/>
                <a:sym typeface="Open Sans"/>
              </a:rPr>
              <a:t>Sadece bu algoritmalarda değil birden fazla algoritma beraber kullanılarak çeşitli tespitlerde bulunabiliyor.</a:t>
            </a:r>
            <a:endParaRPr sz="1800" dirty="0">
              <a:latin typeface="Open Sans"/>
              <a:ea typeface="Open Sans"/>
              <a:cs typeface="Open Sans"/>
              <a:sym typeface="Open Sans"/>
            </a:endParaRPr>
          </a:p>
        </p:txBody>
      </p:sp>
      <p:pic>
        <p:nvPicPr>
          <p:cNvPr id="6146" name="Picture 2" descr="C:\Users\CASPER\Desktop\4.Sınıf PC Engineer\Görüntü İşleme\Ödevler\item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502" y="2994199"/>
            <a:ext cx="3296558" cy="206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2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p:nvPr/>
        </p:nvSpPr>
        <p:spPr>
          <a:xfrm>
            <a:off x="1434450" y="1879050"/>
            <a:ext cx="6275100" cy="258529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TR" sz="3900" dirty="0" smtClean="0">
                <a:solidFill>
                  <a:schemeClr val="lt1"/>
                </a:solidFill>
                <a:latin typeface="Raleway"/>
                <a:ea typeface="Raleway"/>
                <a:cs typeface="Raleway"/>
                <a:sym typeface="Raleway"/>
              </a:rPr>
              <a:t>Gelişen günlerde daha fazla göreceğimize şüphe yok. Gelişen </a:t>
            </a:r>
            <a:r>
              <a:rPr lang="tr-TR" sz="3900" smtClean="0">
                <a:solidFill>
                  <a:schemeClr val="lt1"/>
                </a:solidFill>
                <a:latin typeface="Raleway"/>
                <a:ea typeface="Raleway"/>
                <a:cs typeface="Raleway"/>
                <a:sym typeface="Raleway"/>
              </a:rPr>
              <a:t>dünyadan faydalanmanız dileğiyle </a:t>
            </a:r>
            <a:r>
              <a:rPr lang="tr-TR" sz="3900" smtClean="0">
                <a:solidFill>
                  <a:schemeClr val="lt1"/>
                </a:solidFill>
                <a:latin typeface="Raleway"/>
                <a:ea typeface="Raleway"/>
                <a:cs typeface="Raleway"/>
                <a:sym typeface="Wingdings" pitchFamily="2" charset="2"/>
              </a:rPr>
              <a:t></a:t>
            </a:r>
            <a:endParaRPr sz="3900" dirty="0">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53</Words>
  <Application>Microsoft Office PowerPoint</Application>
  <PresentationFormat>Ekran Gösterisi (16:9)</PresentationFormat>
  <Paragraphs>22</Paragraphs>
  <Slides>8</Slides>
  <Notes>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8</vt:i4>
      </vt:variant>
    </vt:vector>
  </HeadingPairs>
  <TitlesOfParts>
    <vt:vector size="15" baseType="lpstr">
      <vt:lpstr>Arial</vt:lpstr>
      <vt:lpstr>Raleway</vt:lpstr>
      <vt:lpstr>Montserrat</vt:lpstr>
      <vt:lpstr>Open Sans</vt:lpstr>
      <vt:lpstr>Wingdings</vt:lpstr>
      <vt:lpstr>Lato</vt:lpstr>
      <vt:lpstr>Focus</vt:lpstr>
      <vt:lpstr>Görüntü İşleme Teknolojileri ve Gıda Sağlığı </vt:lpstr>
      <vt:lpstr>Fikrinizi satmak</vt:lpstr>
      <vt:lpstr>Fikrinizi satmak</vt:lpstr>
      <vt:lpstr>Fikrinizi satmak</vt:lpstr>
      <vt:lpstr>Fikrinizi satmak</vt:lpstr>
      <vt:lpstr>Fikrinizi satmak</vt:lpstr>
      <vt:lpstr>Fikrinizi satmak</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Teknolojileri ve Gıda Sağlığı </dc:title>
  <cp:lastModifiedBy>CASPER</cp:lastModifiedBy>
  <cp:revision>4</cp:revision>
  <dcterms:modified xsi:type="dcterms:W3CDTF">2022-12-20T15:08:33Z</dcterms:modified>
</cp:coreProperties>
</file>