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76" r:id="rId3"/>
    <p:sldId id="277" r:id="rId4"/>
    <p:sldId id="278" r:id="rId5"/>
    <p:sldId id="279" r:id="rId6"/>
    <p:sldId id="280" r:id="rId7"/>
    <p:sldId id="281" r:id="rId8"/>
    <p:sldId id="273" r:id="rId9"/>
  </p:sldIdLst>
  <p:sldSz cx="9144000" cy="5143500" type="screen16x9"/>
  <p:notesSz cx="6858000" cy="9144000"/>
  <p:embeddedFontLst>
    <p:embeddedFont>
      <p:font typeface="Open Sans" charset="0"/>
      <p:regular r:id="rId11"/>
      <p:bold r:id="rId12"/>
      <p:italic r:id="rId13"/>
      <p:boldItalic r:id="rId14"/>
    </p:embeddedFont>
    <p:embeddedFont>
      <p:font typeface="Montserrat" charset="0"/>
      <p:regular r:id="rId15"/>
      <p:bold r:id="rId16"/>
      <p:italic r:id="rId17"/>
      <p:boldItalic r:id="rId18"/>
    </p:embeddedFont>
    <p:embeddedFont>
      <p:font typeface="Lato" charset="0"/>
      <p:regular r:id="rId19"/>
      <p:bold r:id="rId20"/>
      <p:italic r:id="rId21"/>
      <p:boldItalic r:id="rId22"/>
    </p:embeddedFont>
    <p:embeddedFont>
      <p:font typeface="Raleway"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12346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41e766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41e766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470975" y="3953700"/>
            <a:ext cx="521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smtClean="0">
                <a:solidFill>
                  <a:schemeClr val="lt1"/>
                </a:solidFill>
                <a:latin typeface="Lato"/>
                <a:ea typeface="Lato"/>
                <a:cs typeface="Lato"/>
                <a:sym typeface="Lato"/>
              </a:rPr>
              <a:t>Muhammet Akkan</a:t>
            </a:r>
            <a:endParaRPr dirty="0">
              <a:solidFill>
                <a:schemeClr val="lt1"/>
              </a:solidFill>
              <a:latin typeface="Lato"/>
              <a:ea typeface="Lato"/>
              <a:cs typeface="Lato"/>
              <a:sym typeface="Lato"/>
            </a:endParaRPr>
          </a:p>
          <a:p>
            <a:pPr marL="0" lvl="0" indent="0" algn="l" rtl="0">
              <a:spcBef>
                <a:spcPts val="0"/>
              </a:spcBef>
              <a:spcAft>
                <a:spcPts val="0"/>
              </a:spcAft>
              <a:buNone/>
            </a:pPr>
            <a:r>
              <a:rPr lang="tr" dirty="0" smtClean="0">
                <a:solidFill>
                  <a:schemeClr val="lt1"/>
                </a:solidFill>
                <a:latin typeface="Lato"/>
                <a:ea typeface="Lato"/>
                <a:cs typeface="Lato"/>
                <a:sym typeface="Lato"/>
              </a:rPr>
              <a:t>02190201056</a:t>
            </a:r>
            <a:endParaRPr dirty="0">
              <a:solidFill>
                <a:schemeClr val="lt1"/>
              </a:solidFill>
              <a:latin typeface="Lato"/>
              <a:ea typeface="Lato"/>
              <a:cs typeface="Lato"/>
              <a:sym typeface="Lato"/>
            </a:endParaRPr>
          </a:p>
        </p:txBody>
      </p:sp>
      <p:sp>
        <p:nvSpPr>
          <p:cNvPr id="135" name="Google Shape;135;p13"/>
          <p:cNvSpPr txBox="1">
            <a:spLocks noGrp="1"/>
          </p:cNvSpPr>
          <p:nvPr>
            <p:ph type="ctrTitle"/>
          </p:nvPr>
        </p:nvSpPr>
        <p:spPr>
          <a:xfrm>
            <a:off x="3546521" y="468775"/>
            <a:ext cx="5017500" cy="189605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TR" b="1" dirty="0" smtClean="0"/>
              <a:t>Görüntü İşleme Teknolojileri ve Kullanım Alanları</a:t>
            </a:r>
            <a:br>
              <a:rPr lang="tr-TR" b="1" dirty="0" smtClean="0"/>
            </a:br>
            <a:r>
              <a:rPr lang="tr-TR" b="1" dirty="0" smtClean="0"/>
              <a:t/>
            </a:r>
            <a:br>
              <a:rPr lang="tr-TR" b="1" dirty="0" smtClean="0"/>
            </a:b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Gelişen görüntü işleme teknolojileri sayesinde daha hızlı üretim yapabiliyor, daha hızlı iletişim kurabiliyor ve insanların ihtiyaçlarına daha hızlı cevap verebiliyoruz. </a:t>
            </a:r>
            <a:r>
              <a:rPr lang="tr" sz="1800" dirty="0" smtClean="0">
                <a:latin typeface="Open Sans"/>
                <a:ea typeface="Open Sans"/>
                <a:cs typeface="Open Sans"/>
                <a:sym typeface="Open Sans"/>
              </a:rPr>
              <a:t>Peki hassas durumlar için görüntü teknolojileri ne kadar yararlı olur?</a:t>
            </a:r>
            <a:r>
              <a:rPr lang="tr" sz="1800" dirty="0" smtClean="0">
                <a:latin typeface="Open Sans"/>
                <a:ea typeface="Open Sans"/>
                <a:cs typeface="Open Sans"/>
                <a:sym typeface="Wingdings" pitchFamily="2" charset="2"/>
              </a:rPr>
              <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1026" name="Picture 2" descr="Bayramda hastaneler açık mı, kapalı mı? 9 Temmuz 2022 Kurban Bayramı'nda  sağlık ocağı ve hastane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587" y="1658171"/>
            <a:ext cx="5318757" cy="300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Mevcut analizlere  bakarak Türkiye de ve Dünya da diyabete bağlı olarak artan göz kayıpları artış göstermektedir lakin göz hassas bir organ olduğundan tedavisi zor olup hassasiyet gerektirir. 2022 de yapılmış olan bir araştırmaya göz atalım.</a:t>
            </a:r>
            <a:r>
              <a:rPr lang="tr" sz="1800" dirty="0" smtClean="0">
                <a:latin typeface="Open Sans"/>
                <a:ea typeface="Open Sans"/>
                <a:cs typeface="Open Sans"/>
                <a:sym typeface="Wingdings" pitchFamily="2" charset="2"/>
              </a:rPr>
              <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2054" name="Picture 6" descr="Niğde Ömer Halisdemir Üniversitesi Yüksek Lisans ve Doktora İlanı |  akademikadro.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98" y="1929381"/>
            <a:ext cx="3000375" cy="152400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İnönü Üniversitesi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96" y="1929381"/>
            <a:ext cx="2912975" cy="15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12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Mevcut araştırma diyabete bağlı retina bozukluklarını tespit, indirgeme görüntüyü sınıflandırma yöntemleri kullanılmış olup bu çalışmada geleneksel bir yöntem olan morfolojik tabanlı bir yönetim kullanılmıştır.</a:t>
            </a:r>
            <a:br>
              <a:rPr lang="tr" sz="1800" dirty="0" smtClean="0">
                <a:latin typeface="Open Sans"/>
                <a:ea typeface="Open Sans"/>
                <a:cs typeface="Open Sans"/>
                <a:sym typeface="Open Sans"/>
              </a:rPr>
            </a:br>
            <a:r>
              <a:rPr lang="tr" sz="1800" dirty="0" smtClean="0">
                <a:latin typeface="Open Sans"/>
                <a:ea typeface="Open Sans"/>
                <a:cs typeface="Open Sans"/>
                <a:sym typeface="Wingdings" pitchFamily="2" charset="2"/>
              </a:rPr>
              <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3074" name="Picture 2" descr="Göz testi vektörler | Göz testi vektör çizimler, vektörel grafik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161" y="1659375"/>
            <a:ext cx="2279061" cy="303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12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Bu çalışmada </a:t>
            </a:r>
            <a:r>
              <a:rPr lang="tr" sz="1800" dirty="0" smtClean="0">
                <a:solidFill>
                  <a:srgbClr val="FF0000"/>
                </a:solidFill>
                <a:latin typeface="Open Sans"/>
                <a:ea typeface="Open Sans"/>
                <a:cs typeface="Open Sans"/>
                <a:sym typeface="Open Sans"/>
              </a:rPr>
              <a:t>Morfolojik işlemlerle </a:t>
            </a:r>
            <a:r>
              <a:rPr lang="tr" sz="1800" dirty="0" smtClean="0">
                <a:latin typeface="Open Sans"/>
                <a:ea typeface="Open Sans"/>
                <a:cs typeface="Open Sans"/>
                <a:sym typeface="Open Sans"/>
              </a:rPr>
              <a:t>görüntüyü basite indirgemek için kullanılmış ayırt edici özellikleri ön plana çıkarmak için kullanılmış</a:t>
            </a:r>
            <a:br>
              <a:rPr lang="tr" sz="1800" dirty="0" smtClean="0">
                <a:latin typeface="Open Sans"/>
                <a:ea typeface="Open Sans"/>
                <a:cs typeface="Open Sans"/>
                <a:sym typeface="Open Sans"/>
              </a:rPr>
            </a:br>
            <a:r>
              <a:rPr lang="tr" sz="1800" dirty="0" smtClean="0">
                <a:solidFill>
                  <a:srgbClr val="FF0000"/>
                </a:solidFill>
                <a:latin typeface="Open Sans"/>
                <a:ea typeface="Open Sans"/>
                <a:cs typeface="Open Sans"/>
                <a:sym typeface="Open Sans"/>
              </a:rPr>
              <a:t>Eşikleme Yöntemleri </a:t>
            </a:r>
            <a:r>
              <a:rPr lang="tr" sz="1800" dirty="0" smtClean="0">
                <a:latin typeface="Open Sans"/>
                <a:ea typeface="Open Sans"/>
                <a:cs typeface="Open Sans"/>
                <a:sym typeface="Open Sans"/>
              </a:rPr>
              <a:t>ise birden fazla biçimde kullanılmış olup eşikleme görüntünün genel siyah-beyaz düzeyinin enropisi ile alakalı işlemleri içerir.</a:t>
            </a:r>
            <a:r>
              <a:rPr lang="tr" sz="1800" dirty="0" smtClean="0">
                <a:latin typeface="Open Sans"/>
                <a:ea typeface="Open Sans"/>
                <a:cs typeface="Open Sans"/>
                <a:sym typeface="Wingdings" pitchFamily="2" charset="2"/>
              </a:rPr>
              <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756" y="2021741"/>
            <a:ext cx="4549929" cy="255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12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Kullanılan yöntem ise: RGB Dönüşümleri-Gri ölçekli görüntü-Gri ölçekli görüntünün tersi şeklinde gelişmiştir.</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Bu proje kapsamında halka açık olan DRIVE veri setinden yararlanılmış olup bugün için 14.12.22 hala halka açık bir şekilde kullanıma sunulmaktadır.</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5126" name="Picture 6" descr="Vitrektomi Nedir, Hangi Durumlarda Yapılır? - Medic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028" y="1991376"/>
            <a:ext cx="4069581" cy="27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12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tr" sz="3600" dirty="0">
                <a:solidFill>
                  <a:schemeClr val="dk1"/>
                </a:solidFill>
              </a:rPr>
              <a:t>Fikrinizi satmak</a:t>
            </a:r>
            <a:endParaRPr sz="2400" dirty="0"/>
          </a:p>
        </p:txBody>
      </p:sp>
      <p:sp>
        <p:nvSpPr>
          <p:cNvPr id="141" name="Google Shape;141;p14"/>
          <p:cNvSpPr txBox="1">
            <a:spLocks noGrp="1"/>
          </p:cNvSpPr>
          <p:nvPr>
            <p:ph type="title" idx="4294967295"/>
          </p:nvPr>
        </p:nvSpPr>
        <p:spPr>
          <a:xfrm>
            <a:off x="85107" y="0"/>
            <a:ext cx="8806645" cy="195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600"/>
              </a:spcBef>
              <a:spcAft>
                <a:spcPts val="0"/>
              </a:spcAft>
              <a:buNone/>
            </a:pPr>
            <a:endParaRPr sz="1800" u="sng" dirty="0">
              <a:latin typeface="Open Sans"/>
              <a:ea typeface="Open Sans"/>
              <a:cs typeface="Open Sans"/>
              <a:sym typeface="Open Sans"/>
            </a:endParaRPr>
          </a:p>
          <a:p>
            <a:pPr marL="0" lvl="0" indent="0" algn="l" rtl="0">
              <a:lnSpc>
                <a:spcPct val="115000"/>
              </a:lnSpc>
              <a:spcBef>
                <a:spcPts val="1600"/>
              </a:spcBef>
              <a:spcAft>
                <a:spcPts val="1600"/>
              </a:spcAft>
              <a:buNone/>
            </a:pPr>
            <a:r>
              <a:rPr lang="tr" sz="1800" dirty="0" smtClean="0">
                <a:latin typeface="Open Sans"/>
                <a:ea typeface="Open Sans"/>
                <a:cs typeface="Open Sans"/>
                <a:sym typeface="Open Sans"/>
              </a:rPr>
              <a:t> </a:t>
            </a:r>
            <a:r>
              <a:rPr lang="tr" sz="1800" dirty="0" smtClean="0">
                <a:latin typeface="Open Sans"/>
                <a:ea typeface="Open Sans"/>
                <a:cs typeface="Open Sans"/>
                <a:sym typeface="Open Sans"/>
              </a:rPr>
              <a:t>Mevcut görüntü işleme teknolojilerinin görüntüyü tespit etme, ayıklama, sınıflandırma özellik yükleme ya da mevcut özellikleri algılama vb faailyetleri yapabilir konumda olması onlara olan ilgiyi ve yatırımı arttırmaktadır.</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Şüphesiz ki ileride kullanım alanı olarak daha da yaygınlaşacak ve insanların ihtiyaçlarının giderilmesinde kullanılacaktır.</a:t>
            </a:r>
            <a:r>
              <a:rPr lang="tr" sz="1800" dirty="0" smtClean="0">
                <a:latin typeface="Open Sans"/>
                <a:ea typeface="Open Sans"/>
                <a:cs typeface="Open Sans"/>
                <a:sym typeface="Wingdings" pitchFamily="2" charset="2"/>
              </a:rPr>
              <a:t/>
            </a:r>
            <a:br>
              <a:rPr lang="tr" sz="1800" dirty="0" smtClean="0">
                <a:latin typeface="Open Sans"/>
                <a:ea typeface="Open Sans"/>
                <a:cs typeface="Open Sans"/>
                <a:sym typeface="Wingdings" pitchFamily="2" charset="2"/>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r>
              <a:rPr lang="tr" sz="1800" dirty="0" smtClean="0">
                <a:latin typeface="Open Sans"/>
                <a:ea typeface="Open Sans"/>
                <a:cs typeface="Open Sans"/>
                <a:sym typeface="Open Sans"/>
              </a:rPr>
              <a:t/>
            </a:r>
            <a:br>
              <a:rPr lang="tr" sz="1800" dirty="0" smtClean="0">
                <a:latin typeface="Open Sans"/>
                <a:ea typeface="Open Sans"/>
                <a:cs typeface="Open Sans"/>
                <a:sym typeface="Open Sans"/>
              </a:rPr>
            </a:br>
            <a:endParaRPr sz="1800" dirty="0">
              <a:latin typeface="Open Sans"/>
              <a:ea typeface="Open Sans"/>
              <a:cs typeface="Open Sans"/>
              <a:sym typeface="Open San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396" y="2327164"/>
            <a:ext cx="4313446" cy="242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12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p:nvPr/>
        </p:nvSpPr>
        <p:spPr>
          <a:xfrm>
            <a:off x="1201121" y="1425003"/>
            <a:ext cx="6275100" cy="258529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sz="3900" dirty="0" smtClean="0">
                <a:solidFill>
                  <a:schemeClr val="lt1"/>
                </a:solidFill>
                <a:latin typeface="Raleway"/>
                <a:ea typeface="Raleway"/>
                <a:cs typeface="Raleway"/>
                <a:sym typeface="Raleway"/>
              </a:rPr>
              <a:t>Gelişen günlerde daha fazla göreceğimize şüphe yok. Gelişen dünyadan faydalanmanız dileğiyle </a:t>
            </a:r>
            <a:r>
              <a:rPr lang="tr-TR" sz="3900" dirty="0" smtClean="0">
                <a:solidFill>
                  <a:schemeClr val="lt1"/>
                </a:solidFill>
                <a:latin typeface="Raleway"/>
                <a:ea typeface="Raleway"/>
                <a:cs typeface="Raleway"/>
                <a:sym typeface="Wingdings" pitchFamily="2" charset="2"/>
              </a:rPr>
              <a:t></a:t>
            </a:r>
            <a:endParaRPr sz="3900" dirty="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84</Words>
  <Application>Microsoft Office PowerPoint</Application>
  <PresentationFormat>Ekran Gösterisi (16:9)</PresentationFormat>
  <Paragraphs>22</Paragraphs>
  <Slides>8</Slides>
  <Notes>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Open Sans</vt:lpstr>
      <vt:lpstr>Montserrat</vt:lpstr>
      <vt:lpstr>Lato</vt:lpstr>
      <vt:lpstr>Wingdings</vt:lpstr>
      <vt:lpstr>Raleway</vt:lpstr>
      <vt:lpstr>Focus</vt:lpstr>
      <vt:lpstr>Görüntü İşleme Teknolojileri ve Kullanım Alanları  </vt:lpstr>
      <vt:lpstr>Fikrinizi satmak</vt:lpstr>
      <vt:lpstr>Fikrinizi satmak</vt:lpstr>
      <vt:lpstr>Fikrinizi satmak</vt:lpstr>
      <vt:lpstr>Fikrinizi satmak</vt:lpstr>
      <vt:lpstr>Fikrinizi satmak</vt:lpstr>
      <vt:lpstr>Fikrinizi satmak</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Teknolojileri ve Gıda Sağlığı </dc:title>
  <cp:lastModifiedBy>CASPER</cp:lastModifiedBy>
  <cp:revision>12</cp:revision>
  <dcterms:modified xsi:type="dcterms:W3CDTF">2022-12-27T12:36:54Z</dcterms:modified>
</cp:coreProperties>
</file>