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8F1A-2C6C-49A8-B3AE-D4FF5C5C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344B-E6E9-44DA-814B-479E2390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8FC7-514C-4CCF-B51D-2C5C5A8E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B7A0-A632-4D87-AC5E-DED21F7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48F5-9D91-4AC7-8198-A0AA41D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01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6EEE-A5F3-4860-B527-36CE70CC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0E47-3D2E-4AE1-8F23-A868AAE4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7B83-DC92-44C7-A5CB-24B8E56F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B7F0-4773-4885-9583-2C01B1D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AF29-DCD8-436A-A727-A6989833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9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9E794-1781-48AC-B81B-AD222853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A79E-1458-4264-B9AB-517C2436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19DD-3A72-49D8-B77C-1C349C47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D5DB-C7FA-448F-9414-F87ECC48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661E-F993-4DC7-B688-4DC2D9E8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74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0084-9A17-4E84-A839-25D2980A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110C-AE32-48E4-B889-85010036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1632-B197-4285-A1D2-458EB12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CD7B-73ED-4825-A463-F03368A9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45C9-15A0-4A9D-AB32-D5A9100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8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9BBC-F040-4A60-875D-F00C8508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676B-CC5D-4E4F-A916-38B6A17D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E555-A5DD-4ADF-8AFB-5AB5676A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5513-64D4-4A47-958C-80F13274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2194-B559-4EEF-B0F8-662743A2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3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5373-B81C-4417-81C4-98336E8F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5C4-9FE9-4A01-B03C-1620FA953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69003-C9B9-4479-9D36-2ABDEBCE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C0C7-0E5B-4D77-9CCC-3E26C3C6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FF2A-1C6A-44EA-A029-3EE13E9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866F-DBD4-492A-8BB6-26CBABC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B735-3FF8-45F8-8484-131018CC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EF6D-9DF0-45EF-A38D-49DD854D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A55D-2A44-4F1E-9ED2-E438F095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94021-F81B-4FAD-9E05-82A481DD7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2028C-2336-4DC1-B1EE-3E235D1A7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D8A2F-7FCF-4293-B94C-1BC8BB28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0737A-BA92-4768-B381-9A3D105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1ED49-DEBF-4D9A-8868-19998C1B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5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894-686C-4587-8B58-EA60A305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0940-0F9A-4190-8835-0A9798CE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1BBA-8F7F-4126-BB51-37B4BE8D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EF3B-C372-4241-9523-B1A85AE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116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6157E-192E-42E6-B9E4-4FF396F6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DEE85-CD19-4EE0-BE64-E99AD8E5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2C41-20D0-4C6B-88FB-3FE8004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7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718-AE12-476A-9292-243B4714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93E7-193D-4ED7-9AFE-B757FC3B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AFCC-68D6-4AC4-9F62-6153D6B5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EAED-9653-4D15-96BF-4ED4E6F4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C95D-6EE8-4997-BC64-4F100BB7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A45F-AD9E-44C6-9F60-52B3072D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DBD5-2278-4622-9E3D-A99C3C19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ED58-DB54-4FC4-9AFB-DFA76DD4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08A0-C53C-4B6B-8166-56806A6E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F004-6AA4-4310-8AD1-3D6191CB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069E-F78D-4E23-B22D-AC9DF473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D309-94B5-47D9-85BC-A58A4066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531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351A2-88E6-4639-ACE5-76AEE19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B115F-D5B2-45FD-A507-4C9C0AE2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141D-EF3B-4817-854C-B680CF3D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8ED6-5C21-49D5-AAC6-7ED417AB8EA3}" type="datetimeFigureOut">
              <a:rPr lang="id-ID" smtClean="0"/>
              <a:t>26/03/2024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2709-6053-434B-BB87-7719F2B6A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0990-84ED-4186-A658-650F4317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0883-0F43-44AD-8F4B-83B7928EF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00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4D43F8A-E057-4224-8A02-796758E0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7437" y="4521823"/>
            <a:ext cx="5106649" cy="1655762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Arial Black" panose="020B0A04020102020204" pitchFamily="34" charset="0"/>
              </a:rPr>
              <a:t>Oleh :</a:t>
            </a:r>
          </a:p>
          <a:p>
            <a:r>
              <a:rPr lang="id-ID" sz="3200" dirty="0">
                <a:latin typeface="Arial Black" panose="020B0A04020102020204" pitchFamily="34" charset="0"/>
              </a:rPr>
              <a:t>M. Zulyan, S.T., M.T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C5E56C9-F7DB-4187-B29C-FDC1A715559B}"/>
              </a:ext>
            </a:extLst>
          </p:cNvPr>
          <p:cNvSpPr txBox="1">
            <a:spLocks/>
          </p:cNvSpPr>
          <p:nvPr/>
        </p:nvSpPr>
        <p:spPr>
          <a:xfrm>
            <a:off x="5714372" y="3052163"/>
            <a:ext cx="5292777" cy="753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b="1" dirty="0">
                <a:solidFill>
                  <a:schemeClr val="accent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Pertemuan 3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9CFA6B8-6E22-462F-A6FB-1D640AC20260}"/>
              </a:ext>
            </a:extLst>
          </p:cNvPr>
          <p:cNvSpPr/>
          <p:nvPr/>
        </p:nvSpPr>
        <p:spPr>
          <a:xfrm rot="16200000">
            <a:off x="5688767" y="-5688767"/>
            <a:ext cx="814466" cy="121920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d-ID" sz="3200" dirty="0">
                <a:latin typeface="Arial Black" panose="020B0A04020102020204" pitchFamily="34" charset="0"/>
              </a:rPr>
              <a:t>METODE / ANALISIS NUMERIK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8FDCB4-3F0A-4AB7-8391-9BEEE2AC5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011"/>
            <a:ext cx="5705330" cy="35753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2F8F90BC-538D-4055-A256-F4D42EC77F3B}"/>
              </a:ext>
            </a:extLst>
          </p:cNvPr>
          <p:cNvSpPr txBox="1">
            <a:spLocks/>
          </p:cNvSpPr>
          <p:nvPr/>
        </p:nvSpPr>
        <p:spPr>
          <a:xfrm>
            <a:off x="5714372" y="1023402"/>
            <a:ext cx="5292777" cy="13127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b="1" dirty="0">
                <a:solidFill>
                  <a:schemeClr val="accent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ANALISIS GALAT / KESALAHAN PERHITUNGAN</a:t>
            </a:r>
          </a:p>
        </p:txBody>
      </p:sp>
    </p:spTree>
    <p:extLst>
      <p:ext uri="{BB962C8B-B14F-4D97-AF65-F5344CB8AC3E}">
        <p14:creationId xmlns:p14="http://schemas.microsoft.com/office/powerpoint/2010/main" val="277945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Contoh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0414B-E59B-45A9-B28F-C47B00E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4" y="1449610"/>
            <a:ext cx="6022875" cy="261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FEBD9-9DAF-4DBD-995A-0916B45D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76" y="4468290"/>
            <a:ext cx="9391835" cy="5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Contoh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0414B-E59B-45A9-B28F-C47B00E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4" y="1449610"/>
            <a:ext cx="6022875" cy="261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FEBD9-9DAF-4DBD-995A-0916B45D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76" y="4468290"/>
            <a:ext cx="9391835" cy="5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Tugas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3D690-C89C-406D-A496-7F2C1EB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1329623"/>
            <a:ext cx="10514029" cy="2094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41FE2-870F-4EE2-9118-E679E53A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8" y="4357086"/>
            <a:ext cx="4102692" cy="159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02DA2-06B6-4AFF-AEAE-ED377F9D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1" y="3433950"/>
            <a:ext cx="5736289" cy="29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 rot="16200000">
            <a:off x="-2986789" y="2986791"/>
            <a:ext cx="6858001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Pengantar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EA8B1-BBE8-4E9C-8F25-60599F6C7A83}"/>
              </a:ext>
            </a:extLst>
          </p:cNvPr>
          <p:cNvSpPr txBox="1">
            <a:spLocks noChangeArrowheads="1"/>
          </p:cNvSpPr>
          <p:nvPr/>
        </p:nvSpPr>
        <p:spPr>
          <a:xfrm>
            <a:off x="1330324" y="315594"/>
            <a:ext cx="10579736" cy="590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dirty="0"/>
              <a:t>Setiap Manusia </a:t>
            </a:r>
          </a:p>
          <a:p>
            <a:r>
              <a:rPr lang="id-ID" altLang="id-ID" dirty="0">
                <a:sym typeface="Wingdings" panose="05000000000000000000" pitchFamily="2" charset="2"/>
              </a:rPr>
              <a:t>Kesalahan 	</a:t>
            </a:r>
          </a:p>
          <a:p>
            <a:endParaRPr lang="id-ID" altLang="id-ID" dirty="0">
              <a:sym typeface="Wingdings" panose="05000000000000000000" pitchFamily="2" charset="2"/>
            </a:endParaRPr>
          </a:p>
          <a:p>
            <a:r>
              <a:rPr lang="id-ID" altLang="id-ID" dirty="0">
                <a:sym typeface="Wingdings" panose="05000000000000000000" pitchFamily="2" charset="2"/>
              </a:rPr>
              <a:t>Kesempurnaan</a:t>
            </a:r>
          </a:p>
          <a:p>
            <a:endParaRPr lang="id-ID" altLang="id-ID" dirty="0">
              <a:sym typeface="Wingdings" panose="05000000000000000000" pitchFamily="2" charset="2"/>
            </a:endParaRPr>
          </a:p>
          <a:p>
            <a:r>
              <a:rPr lang="id-ID" altLang="id-ID" dirty="0">
                <a:sym typeface="Wingdings" panose="05000000000000000000" pitchFamily="2" charset="2"/>
              </a:rPr>
              <a:t>Contoh Kasus:</a:t>
            </a:r>
          </a:p>
          <a:p>
            <a:pPr marL="0" indent="0">
              <a:buNone/>
            </a:pPr>
            <a:r>
              <a:rPr lang="id-ID" altLang="id-ID" dirty="0"/>
              <a:t>	Aproksimasi “best” </a:t>
            </a:r>
            <a:r>
              <a:rPr lang="id-ID" altLang="id-ID" dirty="0">
                <a:sym typeface="Wingdings" panose="05000000000000000000" pitchFamily="2" charset="2"/>
              </a:rPr>
              <a:t> Hk. Newton II</a:t>
            </a:r>
          </a:p>
          <a:p>
            <a:pPr marL="0" indent="0">
              <a:buNone/>
            </a:pPr>
            <a:r>
              <a:rPr lang="id-ID" altLang="id-ID" dirty="0">
                <a:sym typeface="Wingdings" panose="05000000000000000000" pitchFamily="2" charset="2"/>
              </a:rPr>
              <a:t>	Kecepatan benda jatuh = 2g.h</a:t>
            </a:r>
          </a:p>
          <a:p>
            <a:pPr marL="0" indent="0">
              <a:buNone/>
            </a:pPr>
            <a:r>
              <a:rPr lang="id-ID" altLang="id-ID" dirty="0">
                <a:sym typeface="Wingdings" panose="05000000000000000000" pitchFamily="2" charset="2"/>
              </a:rPr>
              <a:t>	Bagaimana Kalau Ada</a:t>
            </a:r>
          </a:p>
          <a:p>
            <a:pPr marL="0" indent="0">
              <a:buNone/>
            </a:pPr>
            <a:r>
              <a:rPr lang="id-ID" altLang="id-ID" dirty="0">
                <a:sym typeface="Wingdings" panose="05000000000000000000" pitchFamily="2" charset="2"/>
              </a:rPr>
              <a:t>	Angin?  Perubahan tekanan udara?  Dimensi Benda?</a:t>
            </a:r>
            <a:r>
              <a:rPr lang="id-ID" altLang="id-ID" dirty="0"/>
              <a:t> </a:t>
            </a:r>
          </a:p>
          <a:p>
            <a:endParaRPr lang="en-US" alt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9503C-42F1-462D-9595-E1E0F25F210D}"/>
              </a:ext>
            </a:extLst>
          </p:cNvPr>
          <p:cNvSpPr txBox="1"/>
          <p:nvPr/>
        </p:nvSpPr>
        <p:spPr>
          <a:xfrm>
            <a:off x="5160008" y="315594"/>
            <a:ext cx="3686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2800" dirty="0">
                <a:sym typeface="Wingdings" panose="05000000000000000000" pitchFamily="2" charset="2"/>
              </a:rPr>
              <a:t>↓ Kesalahan</a:t>
            </a:r>
            <a:endParaRPr lang="id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E60A8-8A57-4C30-A3B4-643C39947BAF}"/>
              </a:ext>
            </a:extLst>
          </p:cNvPr>
          <p:cNvSpPr txBox="1"/>
          <p:nvPr/>
        </p:nvSpPr>
        <p:spPr>
          <a:xfrm>
            <a:off x="5160008" y="872289"/>
            <a:ext cx="4189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2800" dirty="0">
                <a:sym typeface="Wingdings" panose="05000000000000000000" pitchFamily="2" charset="2"/>
              </a:rPr>
              <a:t>↑↑ Biaya</a:t>
            </a:r>
            <a:endParaRPr lang="id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689C7-27EC-4944-9951-F85AB740DFA0}"/>
              </a:ext>
            </a:extLst>
          </p:cNvPr>
          <p:cNvSpPr txBox="1"/>
          <p:nvPr/>
        </p:nvSpPr>
        <p:spPr>
          <a:xfrm>
            <a:off x="5160008" y="1346904"/>
            <a:ext cx="4189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2800" dirty="0">
                <a:sym typeface="Wingdings" panose="05000000000000000000" pitchFamily="2" charset="2"/>
              </a:rPr>
              <a:t>↑↑ Korban, dll</a:t>
            </a:r>
            <a:endParaRPr lang="id-ID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D989-DA6D-4531-893E-97C7714EDEBD}"/>
              </a:ext>
            </a:extLst>
          </p:cNvPr>
          <p:cNvSpPr txBox="1"/>
          <p:nvPr/>
        </p:nvSpPr>
        <p:spPr>
          <a:xfrm>
            <a:off x="5156066" y="1870124"/>
            <a:ext cx="7035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2800" dirty="0">
                <a:sym typeface="Wingdings" panose="05000000000000000000" pitchFamily="2" charset="2"/>
              </a:rPr>
              <a:t> Tujuan yang terpuji dan masalahnya? (Sangat jarang terjadi)</a:t>
            </a:r>
            <a:endParaRPr lang="id-ID" sz="28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EE4A52B-404E-4BFF-B57A-C6584E986B37}"/>
              </a:ext>
            </a:extLst>
          </p:cNvPr>
          <p:cNvSpPr/>
          <p:nvPr/>
        </p:nvSpPr>
        <p:spPr>
          <a:xfrm>
            <a:off x="5440680" y="5509260"/>
            <a:ext cx="342900" cy="29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6393D-9FBD-4CCE-9870-EE17DBA47C39}"/>
              </a:ext>
            </a:extLst>
          </p:cNvPr>
          <p:cNvSpPr txBox="1"/>
          <p:nvPr/>
        </p:nvSpPr>
        <p:spPr>
          <a:xfrm>
            <a:off x="4001134" y="5900439"/>
            <a:ext cx="4189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2800" dirty="0">
                <a:sym typeface="Wingdings" panose="05000000000000000000" pitchFamily="2" charset="2"/>
              </a:rPr>
              <a:t>Deviasi (Penyimpangan)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160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 rot="16200000">
            <a:off x="-2986789" y="2986791"/>
            <a:ext cx="6858001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Sumber Kesalahan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78DFDF5-6355-4EAF-B870-6C711E868ECE}"/>
              </a:ext>
            </a:extLst>
          </p:cNvPr>
          <p:cNvSpPr txBox="1">
            <a:spLocks noChangeArrowheads="1"/>
          </p:cNvSpPr>
          <p:nvPr/>
        </p:nvSpPr>
        <p:spPr>
          <a:xfrm>
            <a:off x="1330324" y="315594"/>
            <a:ext cx="10579736" cy="590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3200" dirty="0"/>
              <a:t>Kesalahan pemodelan</a:t>
            </a:r>
          </a:p>
          <a:p>
            <a:pPr marL="0" indent="0">
              <a:buNone/>
            </a:pPr>
            <a:r>
              <a:rPr lang="id-ID" altLang="id-ID" sz="3200" dirty="0"/>
              <a:t>   Contoh: Penggunaan hukum Newton asumsi benda adalah partikel</a:t>
            </a:r>
          </a:p>
          <a:p>
            <a:r>
              <a:rPr lang="id-ID" altLang="id-ID" sz="3200" dirty="0"/>
              <a:t>Kesalahan bawaan</a:t>
            </a:r>
          </a:p>
          <a:p>
            <a:pPr marL="0" indent="0">
              <a:buNone/>
            </a:pPr>
            <a:r>
              <a:rPr lang="id-ID" altLang="id-ID" sz="3200" dirty="0"/>
              <a:t>   Contoh: Kekeliruan dalam menyalin data</a:t>
            </a:r>
          </a:p>
          <a:p>
            <a:r>
              <a:rPr lang="id-ID" altLang="id-ID" sz="3200" dirty="0"/>
              <a:t>Salah membaca skala</a:t>
            </a:r>
          </a:p>
          <a:p>
            <a:r>
              <a:rPr lang="id-ID" altLang="id-ID" sz="3200" dirty="0"/>
              <a:t>Ketidak tepatan data</a:t>
            </a:r>
          </a:p>
          <a:p>
            <a:r>
              <a:rPr lang="id-ID" altLang="id-ID" sz="4400" dirty="0">
                <a:solidFill>
                  <a:srgbClr val="0070C0"/>
                </a:solidFill>
              </a:rPr>
              <a:t>Kesalahan Pemotongan (truction error)</a:t>
            </a:r>
          </a:p>
          <a:p>
            <a:r>
              <a:rPr lang="id-ID" altLang="id-ID" sz="4400" dirty="0">
                <a:solidFill>
                  <a:srgbClr val="0070C0"/>
                </a:solidFill>
              </a:rPr>
              <a:t>Kesalahan Pembulatan (round-off error)</a:t>
            </a:r>
          </a:p>
          <a:p>
            <a:endParaRPr lang="en-US" altLang="id-ID" sz="3200" dirty="0"/>
          </a:p>
        </p:txBody>
      </p:sp>
    </p:spTree>
    <p:extLst>
      <p:ext uri="{BB962C8B-B14F-4D97-AF65-F5344CB8AC3E}">
        <p14:creationId xmlns:p14="http://schemas.microsoft.com/office/powerpoint/2010/main" val="17966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 rot="16200000">
            <a:off x="-2986789" y="2986791"/>
            <a:ext cx="6858001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Sumber  Utama Galat Numerik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78DFDF5-6355-4EAF-B870-6C711E868ECE}"/>
              </a:ext>
            </a:extLst>
          </p:cNvPr>
          <p:cNvSpPr txBox="1">
            <a:spLocks noChangeArrowheads="1"/>
          </p:cNvSpPr>
          <p:nvPr/>
        </p:nvSpPr>
        <p:spPr>
          <a:xfrm>
            <a:off x="1330324" y="955675"/>
            <a:ext cx="10579736" cy="519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3600" dirty="0"/>
              <a:t>Secara umum terdapat dua sumber utama penyebab galat dalam numerik, yaitu:</a:t>
            </a:r>
          </a:p>
          <a:p>
            <a:pPr marL="0" indent="0">
              <a:buNone/>
            </a:pPr>
            <a:r>
              <a:rPr lang="id-ID" altLang="id-ID" sz="3600" dirty="0"/>
              <a:t>	1. Galat pemotongan (truncation error)</a:t>
            </a:r>
          </a:p>
          <a:p>
            <a:pPr marL="0" indent="0">
              <a:buNone/>
            </a:pPr>
            <a:r>
              <a:rPr lang="id-ID" altLang="id-ID" sz="3600" dirty="0"/>
              <a:t>	2. Galat pembulatan (round-off error)</a:t>
            </a:r>
          </a:p>
          <a:p>
            <a:pPr marL="0" indent="0">
              <a:buNone/>
            </a:pPr>
            <a:endParaRPr lang="id-ID" altLang="id-ID" sz="3600" dirty="0"/>
          </a:p>
          <a:p>
            <a:r>
              <a:rPr lang="id-ID" altLang="id-ID" sz="3600" dirty="0"/>
              <a:t>Adapun sumber galat lain yaitu:</a:t>
            </a:r>
          </a:p>
          <a:p>
            <a:pPr marL="0" indent="0">
              <a:buNone/>
            </a:pPr>
            <a:r>
              <a:rPr lang="id-ID" altLang="id-ID" sz="3600" dirty="0"/>
              <a:t>	1. Galat Eksperimental</a:t>
            </a:r>
          </a:p>
          <a:p>
            <a:pPr marL="0" indent="0">
              <a:buNone/>
            </a:pPr>
            <a:r>
              <a:rPr lang="id-ID" altLang="id-ID" sz="3600" dirty="0"/>
              <a:t>	2. Galat emrograman</a:t>
            </a:r>
            <a:endParaRPr lang="en-US" altLang="id-ID" sz="3600" dirty="0"/>
          </a:p>
        </p:txBody>
      </p:sp>
    </p:spTree>
    <p:extLst>
      <p:ext uri="{BB962C8B-B14F-4D97-AF65-F5344CB8AC3E}">
        <p14:creationId xmlns:p14="http://schemas.microsoft.com/office/powerpoint/2010/main" val="21119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F78DFDF5-6355-4EAF-B870-6C711E868ECE}"/>
              </a:ext>
            </a:extLst>
          </p:cNvPr>
          <p:cNvSpPr txBox="1">
            <a:spLocks noChangeArrowheads="1"/>
          </p:cNvSpPr>
          <p:nvPr/>
        </p:nvSpPr>
        <p:spPr>
          <a:xfrm>
            <a:off x="1353184" y="4786947"/>
            <a:ext cx="10579736" cy="111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id-ID" sz="4800" dirty="0"/>
              <a:t>Kesalahan hitung = </a:t>
            </a:r>
            <a:r>
              <a:rPr lang="id-ID" altLang="id-ID" sz="4800" dirty="0">
                <a:solidFill>
                  <a:srgbClr val="FF0000"/>
                </a:solidFill>
              </a:rPr>
              <a:t>error</a:t>
            </a:r>
            <a:r>
              <a:rPr lang="id-ID" altLang="id-ID" sz="4800" dirty="0"/>
              <a:t> = </a:t>
            </a:r>
            <a:r>
              <a:rPr lang="id-ID" altLang="id-ID" sz="4800" dirty="0">
                <a:solidFill>
                  <a:srgbClr val="0070C0"/>
                </a:solidFill>
              </a:rPr>
              <a:t>galat</a:t>
            </a:r>
            <a:endParaRPr lang="en-US" altLang="id-ID" sz="4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847EB-A9E2-4CA6-AE34-8CD8A07B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4" y="960120"/>
            <a:ext cx="4477375" cy="2629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BE18B-CB93-4E7B-97E0-8CCAC10C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03" y="960120"/>
            <a:ext cx="4477373" cy="31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Analisis Galat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BACBE6-5F40-4973-8B01-F5FBD63DF148}"/>
              </a:ext>
            </a:extLst>
          </p:cNvPr>
          <p:cNvSpPr txBox="1">
            <a:spLocks noChangeArrowheads="1"/>
          </p:cNvSpPr>
          <p:nvPr/>
        </p:nvSpPr>
        <p:spPr>
          <a:xfrm>
            <a:off x="598804" y="1252855"/>
            <a:ext cx="10579736" cy="3098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dirty="0"/>
              <a:t>Misalkan â adalah nilai hampiran terhadap nilai sejati a, maka selisih</a:t>
            </a:r>
          </a:p>
          <a:p>
            <a:pPr marL="0" indent="0">
              <a:buNone/>
            </a:pPr>
            <a:r>
              <a:rPr lang="id-ID" altLang="id-ID" dirty="0"/>
              <a:t>	</a:t>
            </a:r>
            <a:r>
              <a:rPr lang="id-ID" altLang="id-ID" dirty="0">
                <a:solidFill>
                  <a:srgbClr val="FF0000"/>
                </a:solidFill>
              </a:rPr>
              <a:t>ɛ </a:t>
            </a:r>
            <a:r>
              <a:rPr lang="id-ID" altLang="id-ID" dirty="0">
                <a:sym typeface="Wingdings" panose="05000000000000000000" pitchFamily="2" charset="2"/>
              </a:rPr>
              <a:t> Galat</a:t>
            </a:r>
          </a:p>
          <a:p>
            <a:pPr marL="0" indent="0">
              <a:buNone/>
            </a:pPr>
            <a:r>
              <a:rPr lang="id-ID" altLang="id-ID" dirty="0">
                <a:solidFill>
                  <a:srgbClr val="FF0000"/>
                </a:solidFill>
                <a:sym typeface="Wingdings" panose="05000000000000000000" pitchFamily="2" charset="2"/>
              </a:rPr>
              <a:t>	a  </a:t>
            </a:r>
            <a:r>
              <a:rPr lang="id-ID" altLang="id-ID" dirty="0">
                <a:sym typeface="Wingdings" panose="05000000000000000000" pitchFamily="2" charset="2"/>
              </a:rPr>
              <a:t> nilai sejati</a:t>
            </a:r>
          </a:p>
          <a:p>
            <a:pPr marL="0" indent="0">
              <a:buNone/>
            </a:pPr>
            <a:r>
              <a:rPr lang="id-ID" altLang="id-ID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id-ID" altLang="id-ID" dirty="0"/>
              <a:t> â </a:t>
            </a:r>
            <a:r>
              <a:rPr lang="id-ID" altLang="id-ID" dirty="0">
                <a:sym typeface="Wingdings" panose="05000000000000000000" pitchFamily="2" charset="2"/>
              </a:rPr>
              <a:t> nilai hampiran</a:t>
            </a:r>
          </a:p>
          <a:p>
            <a:pPr marL="0" indent="0">
              <a:buNone/>
            </a:pPr>
            <a:r>
              <a:rPr lang="id-ID" altLang="id-ID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id-ID" altLang="id-ID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id-ID" altLang="id-ID" dirty="0">
                <a:sym typeface="Wingdings" panose="05000000000000000000" pitchFamily="2" charset="2"/>
              </a:rPr>
              <a:t>Galat positif atau negative tidak dipertimbangkan</a:t>
            </a:r>
          </a:p>
          <a:p>
            <a:pPr marL="0" indent="0">
              <a:buNone/>
            </a:pPr>
            <a:r>
              <a:rPr lang="id-ID" altLang="id-ID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0CA7E-3B64-453C-BE8F-EBD2B6DF475D}"/>
              </a:ext>
            </a:extLst>
          </p:cNvPr>
          <p:cNvSpPr txBox="1"/>
          <p:nvPr/>
        </p:nvSpPr>
        <p:spPr>
          <a:xfrm>
            <a:off x="5160008" y="2175308"/>
            <a:ext cx="188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3600" dirty="0"/>
              <a:t>ɛ = a - â  </a:t>
            </a:r>
            <a:endParaRPr lang="id-ID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ED303-675C-43B5-8C0F-8F682570FB60}"/>
              </a:ext>
            </a:extLst>
          </p:cNvPr>
          <p:cNvSpPr txBox="1"/>
          <p:nvPr/>
        </p:nvSpPr>
        <p:spPr>
          <a:xfrm>
            <a:off x="7621268" y="2175308"/>
            <a:ext cx="2505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3200" dirty="0"/>
              <a:t>|ɛ| = |a - â | </a:t>
            </a:r>
            <a:endParaRPr lang="id-ID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3DAAEF5-7B17-4A35-BD0D-59A1EF538CB9}"/>
              </a:ext>
            </a:extLst>
          </p:cNvPr>
          <p:cNvSpPr txBox="1">
            <a:spLocks noChangeArrowheads="1"/>
          </p:cNvSpPr>
          <p:nvPr/>
        </p:nvSpPr>
        <p:spPr>
          <a:xfrm>
            <a:off x="598804" y="4407901"/>
            <a:ext cx="10579736" cy="180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dirty="0"/>
              <a:t>Jika a tidak diketahui, maka terdapat istilah galat relative</a:t>
            </a:r>
          </a:p>
          <a:p>
            <a:pPr marL="0" indent="0">
              <a:buNone/>
            </a:pPr>
            <a:endParaRPr lang="en-US" alt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FBFDDA-4EAD-41A6-9A4C-93F5417BC9DC}"/>
                  </a:ext>
                </a:extLst>
              </p:cNvPr>
              <p:cNvSpPr txBox="1"/>
              <p:nvPr/>
            </p:nvSpPr>
            <p:spPr>
              <a:xfrm>
                <a:off x="1013460" y="5062689"/>
                <a:ext cx="186690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FBFDDA-4EAD-41A6-9A4C-93F5417B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" y="5062689"/>
                <a:ext cx="1866900" cy="73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28F7CF-7A14-4662-AC75-99288CCE6462}"/>
                  </a:ext>
                </a:extLst>
              </p:cNvPr>
              <p:cNvSpPr txBox="1"/>
              <p:nvPr/>
            </p:nvSpPr>
            <p:spPr>
              <a:xfrm>
                <a:off x="4057651" y="5062689"/>
                <a:ext cx="186690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𝑅𝐴</m:t>
                          </m:r>
                        </m:sub>
                      </m:sSub>
                      <m:f>
                        <m:f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id-ID" sz="280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28F7CF-7A14-4662-AC75-99288CCE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51" y="5062689"/>
                <a:ext cx="1866900" cy="735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8E0D10-C2EF-4120-8900-528F9A2E1C29}"/>
                  </a:ext>
                </a:extLst>
              </p:cNvPr>
              <p:cNvSpPr txBox="1"/>
              <p:nvPr/>
            </p:nvSpPr>
            <p:spPr>
              <a:xfrm>
                <a:off x="7101842" y="5062689"/>
                <a:ext cx="271272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id-ID" sz="280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8E0D10-C2EF-4120-8900-528F9A2E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2" y="5062689"/>
                <a:ext cx="2712720" cy="73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2AE71-ECB4-407A-860D-1892C8EE0C8E}"/>
                  </a:ext>
                </a:extLst>
              </p:cNvPr>
              <p:cNvSpPr txBox="1"/>
              <p:nvPr/>
            </p:nvSpPr>
            <p:spPr>
              <a:xfrm>
                <a:off x="598804" y="6123486"/>
                <a:ext cx="507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𝐺𝑎𝑙𝑎𝑡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𝑟𝑒𝑙𝑎𝑡𝑖𝑣𝑒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2AE71-ECB4-407A-860D-1892C8EE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4" y="6123486"/>
                <a:ext cx="507238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A6EC55-AA6D-4860-AA10-93F30F7354A0}"/>
                  </a:ext>
                </a:extLst>
              </p:cNvPr>
              <p:cNvSpPr txBox="1"/>
              <p:nvPr/>
            </p:nvSpPr>
            <p:spPr>
              <a:xfrm>
                <a:off x="5671184" y="6067038"/>
                <a:ext cx="507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𝑅𝐴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𝐺𝑎𝑙𝑎𝑡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h𝑎𝑚𝑝𝑖𝑟𝑎𝑛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A6EC55-AA6D-4860-AA10-93F30F735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84" y="6067038"/>
                <a:ext cx="507238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2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Contoh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6C81FD-7798-44D9-81D4-22D8AB79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30" y="1173777"/>
            <a:ext cx="5069668" cy="24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3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Toleransi Kesalahan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8103C5-78F4-4708-A20F-61DDE4F64F54}"/>
              </a:ext>
            </a:extLst>
          </p:cNvPr>
          <p:cNvSpPr txBox="1">
            <a:spLocks noChangeArrowheads="1"/>
          </p:cNvSpPr>
          <p:nvPr/>
        </p:nvSpPr>
        <p:spPr>
          <a:xfrm>
            <a:off x="598804" y="1252854"/>
            <a:ext cx="10579736" cy="3822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id-ID" sz="3600" dirty="0">
                <a:sym typeface="Wingdings" panose="05000000000000000000" pitchFamily="2" charset="2"/>
              </a:rPr>
              <a:t>Berapa besar kesalahan dapat ditolerir ?</a:t>
            </a:r>
          </a:p>
          <a:p>
            <a:pPr marL="0" indent="0">
              <a:buNone/>
            </a:pPr>
            <a:endParaRPr lang="id-ID" altLang="id-ID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altLang="id-ID" sz="3600" dirty="0">
                <a:sym typeface="Wingdings" panose="05000000000000000000" pitchFamily="2" charset="2"/>
              </a:rPr>
              <a:t>Ɛ</a:t>
            </a:r>
            <a:r>
              <a:rPr lang="id-ID" altLang="id-ID" sz="3600" baseline="-25000" dirty="0">
                <a:sym typeface="Wingdings" panose="05000000000000000000" pitchFamily="2" charset="2"/>
              </a:rPr>
              <a:t>s</a:t>
            </a:r>
            <a:r>
              <a:rPr lang="id-ID" altLang="id-ID" sz="3600" dirty="0">
                <a:sym typeface="Wingdings" panose="05000000000000000000" pitchFamily="2" charset="2"/>
              </a:rPr>
              <a:t> = Galat toleransi yang dispesifikasikan</a:t>
            </a:r>
          </a:p>
          <a:p>
            <a:pPr marL="0" indent="0">
              <a:buNone/>
            </a:pPr>
            <a:endParaRPr lang="id-ID" altLang="id-ID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altLang="id-ID" sz="3600" dirty="0">
                <a:sym typeface="Wingdings" panose="05000000000000000000" pitchFamily="2" charset="2"/>
              </a:rPr>
              <a:t>Semakin kecil 	 Ɛ</a:t>
            </a:r>
            <a:r>
              <a:rPr lang="id-ID" altLang="id-ID" sz="3600" baseline="-25000" dirty="0">
                <a:sym typeface="Wingdings" panose="05000000000000000000" pitchFamily="2" charset="2"/>
              </a:rPr>
              <a:t>s</a:t>
            </a:r>
            <a:r>
              <a:rPr lang="id-ID" altLang="id-ID" sz="3600" dirty="0">
                <a:sym typeface="Wingdings" panose="05000000000000000000" pitchFamily="2" charset="2"/>
              </a:rPr>
              <a:t>, semakin teliti solusinya, namun semakin banyak iterasinya.</a:t>
            </a:r>
          </a:p>
        </p:txBody>
      </p:sp>
    </p:spTree>
    <p:extLst>
      <p:ext uri="{BB962C8B-B14F-4D97-AF65-F5344CB8AC3E}">
        <p14:creationId xmlns:p14="http://schemas.microsoft.com/office/powerpoint/2010/main" val="35030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015378C-B13D-4190-A12B-1A37B982C2B7}"/>
              </a:ext>
            </a:extLst>
          </p:cNvPr>
          <p:cNvSpPr/>
          <p:nvPr/>
        </p:nvSpPr>
        <p:spPr>
          <a:xfrm>
            <a:off x="0" y="0"/>
            <a:ext cx="12192000" cy="884420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Toleransi Kesalahan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EAC67-DB50-45F0-A95F-C1BC7E52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324178"/>
            <a:ext cx="8961120" cy="48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305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Calibri Light</vt:lpstr>
      <vt:lpstr>Cambria Math</vt:lpstr>
      <vt:lpstr>Microsoft Uighur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GETARAN MEKANIK</dc:title>
  <dc:creator>Muhammad Zulyan</dc:creator>
  <cp:lastModifiedBy>Muhammad Zulyan</cp:lastModifiedBy>
  <cp:revision>35</cp:revision>
  <dcterms:created xsi:type="dcterms:W3CDTF">2024-03-02T15:10:49Z</dcterms:created>
  <dcterms:modified xsi:type="dcterms:W3CDTF">2024-03-26T13:14:54Z</dcterms:modified>
</cp:coreProperties>
</file>