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2" r:id="rId3"/>
    <p:sldId id="274" r:id="rId4"/>
    <p:sldId id="275" r:id="rId5"/>
    <p:sldId id="276" r:id="rId6"/>
    <p:sldId id="277" r:id="rId7"/>
    <p:sldId id="278" r:id="rId8"/>
    <p:sldId id="258" r:id="rId9"/>
    <p:sldId id="259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Handyman" panose="020B0604020202020204" charset="0"/>
      <p:regular r:id="rId15"/>
    </p:embeddedFont>
    <p:embeddedFont>
      <p:font typeface="Mango AC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02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docs.google.com/document/d/19lYIPqRACNxGbaIaJvLxkD7nvuh0jB-n/edit?usp=drive_link" TargetMode="External"/><Relationship Id="rId3" Type="http://schemas.openxmlformats.org/officeDocument/2006/relationships/image" Target="../media/image19.svg"/><Relationship Id="rId7" Type="http://schemas.openxmlformats.org/officeDocument/2006/relationships/image" Target="../media/image2.svg"/><Relationship Id="rId12" Type="http://schemas.openxmlformats.org/officeDocument/2006/relationships/hyperlink" Target="https://docs.google.com/document/d/1Og71fhDyaXox2j7EMyn08eJcABRpoe_K/edit?usp=drive_link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hyperlink" Target="https://docs.google.com/document/d/1uXh9ka7NwVfy1R8aIHW0sHVPn82mKW7d/edit?usp=drive_link" TargetMode="External"/><Relationship Id="rId5" Type="http://schemas.openxmlformats.org/officeDocument/2006/relationships/image" Target="../media/image21.svg"/><Relationship Id="rId10" Type="http://schemas.openxmlformats.org/officeDocument/2006/relationships/hyperlink" Target="https://docs.google.com/document/d/1mHyt08rCRW0-wZiiOQnyC149huuq-z_P/edit?usp=drive_link" TargetMode="External"/><Relationship Id="rId4" Type="http://schemas.openxmlformats.org/officeDocument/2006/relationships/image" Target="../media/image20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17695" y="-1386386"/>
            <a:ext cx="5623911" cy="3149390"/>
          </a:xfrm>
          <a:custGeom>
            <a:avLst/>
            <a:gdLst/>
            <a:ahLst/>
            <a:cxnLst/>
            <a:rect l="l" t="t" r="r" b="b"/>
            <a:pathLst>
              <a:path w="5623911" h="3149390">
                <a:moveTo>
                  <a:pt x="0" y="0"/>
                </a:moveTo>
                <a:lnTo>
                  <a:pt x="5623911" y="0"/>
                </a:lnTo>
                <a:lnTo>
                  <a:pt x="5623911" y="3149390"/>
                </a:lnTo>
                <a:lnTo>
                  <a:pt x="0" y="31493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903062" y="679096"/>
            <a:ext cx="7315200" cy="3182112"/>
          </a:xfrm>
          <a:custGeom>
            <a:avLst/>
            <a:gdLst/>
            <a:ahLst/>
            <a:cxnLst/>
            <a:rect l="l" t="t" r="r" b="b"/>
            <a:pathLst>
              <a:path w="7315200" h="3182112">
                <a:moveTo>
                  <a:pt x="0" y="0"/>
                </a:moveTo>
                <a:lnTo>
                  <a:pt x="7315200" y="0"/>
                </a:lnTo>
                <a:lnTo>
                  <a:pt x="7315200" y="3182112"/>
                </a:lnTo>
                <a:lnTo>
                  <a:pt x="0" y="31821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592294" y="3305896"/>
            <a:ext cx="5760404" cy="3225826"/>
          </a:xfrm>
          <a:custGeom>
            <a:avLst/>
            <a:gdLst/>
            <a:ahLst/>
            <a:cxnLst/>
            <a:rect l="l" t="t" r="r" b="b"/>
            <a:pathLst>
              <a:path w="5760404" h="3225826">
                <a:moveTo>
                  <a:pt x="0" y="0"/>
                </a:moveTo>
                <a:lnTo>
                  <a:pt x="5760404" y="0"/>
                </a:lnTo>
                <a:lnTo>
                  <a:pt x="5760404" y="3225826"/>
                </a:lnTo>
                <a:lnTo>
                  <a:pt x="0" y="3225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0702" y="6531722"/>
            <a:ext cx="7315200" cy="4096512"/>
          </a:xfrm>
          <a:custGeom>
            <a:avLst/>
            <a:gdLst/>
            <a:ahLst/>
            <a:cxnLst/>
            <a:rect l="l" t="t" r="r" b="b"/>
            <a:pathLst>
              <a:path w="7315200" h="4096512">
                <a:moveTo>
                  <a:pt x="0" y="0"/>
                </a:moveTo>
                <a:lnTo>
                  <a:pt x="7315200" y="0"/>
                </a:lnTo>
                <a:lnTo>
                  <a:pt x="7315200" y="4096512"/>
                </a:lnTo>
                <a:lnTo>
                  <a:pt x="0" y="4096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17625388" flipH="1">
            <a:off x="4301845" y="2353284"/>
            <a:ext cx="4348507" cy="4174567"/>
          </a:xfrm>
          <a:custGeom>
            <a:avLst/>
            <a:gdLst/>
            <a:ahLst/>
            <a:cxnLst/>
            <a:rect l="l" t="t" r="r" b="b"/>
            <a:pathLst>
              <a:path w="4348507" h="4174567">
                <a:moveTo>
                  <a:pt x="4348506" y="0"/>
                </a:moveTo>
                <a:lnTo>
                  <a:pt x="0" y="0"/>
                </a:lnTo>
                <a:lnTo>
                  <a:pt x="0" y="4174566"/>
                </a:lnTo>
                <a:lnTo>
                  <a:pt x="4348506" y="4174566"/>
                </a:lnTo>
                <a:lnTo>
                  <a:pt x="434850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11188">
            <a:off x="1159264" y="4906513"/>
            <a:ext cx="5516862" cy="4804685"/>
          </a:xfrm>
          <a:custGeom>
            <a:avLst/>
            <a:gdLst/>
            <a:ahLst/>
            <a:cxnLst/>
            <a:rect l="l" t="t" r="r" b="b"/>
            <a:pathLst>
              <a:path w="5516862" h="4804685">
                <a:moveTo>
                  <a:pt x="0" y="0"/>
                </a:moveTo>
                <a:lnTo>
                  <a:pt x="5516862" y="0"/>
                </a:lnTo>
                <a:lnTo>
                  <a:pt x="5516862" y="4804685"/>
                </a:lnTo>
                <a:lnTo>
                  <a:pt x="0" y="48046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734082" y="779223"/>
            <a:ext cx="7943711" cy="1237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84"/>
              </a:lnSpc>
              <a:spcBef>
                <a:spcPct val="0"/>
              </a:spcBef>
            </a:pPr>
            <a:r>
              <a:rPr lang="en-US" sz="3631" dirty="0">
                <a:solidFill>
                  <a:srgbClr val="443C45"/>
                </a:solidFill>
                <a:latin typeface="Handyman"/>
              </a:rPr>
              <a:t>Program </a:t>
            </a:r>
            <a:r>
              <a:rPr lang="en-US" sz="3631" dirty="0" err="1">
                <a:solidFill>
                  <a:srgbClr val="443C45"/>
                </a:solidFill>
                <a:latin typeface="Handyman"/>
              </a:rPr>
              <a:t>Riset</a:t>
            </a:r>
            <a:endParaRPr lang="en-US" sz="3631" dirty="0">
              <a:solidFill>
                <a:srgbClr val="443C45"/>
              </a:solidFill>
              <a:latin typeface="Handyman"/>
            </a:endParaRPr>
          </a:p>
          <a:p>
            <a:pPr algn="ctr">
              <a:lnSpc>
                <a:spcPts val="5084"/>
              </a:lnSpc>
              <a:spcBef>
                <a:spcPct val="0"/>
              </a:spcBef>
            </a:pPr>
            <a:r>
              <a:rPr lang="en-US" sz="3631" dirty="0">
                <a:solidFill>
                  <a:srgbClr val="443C45"/>
                </a:solidFill>
                <a:latin typeface="Handyman"/>
              </a:rPr>
              <a:t>SMA Muhammadiyah Ahmad Dahlan Metro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68592" y="2169836"/>
            <a:ext cx="9317010" cy="5309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91"/>
              </a:lnSpc>
            </a:pPr>
            <a:r>
              <a:rPr lang="en-US" sz="12652" dirty="0" err="1">
                <a:solidFill>
                  <a:srgbClr val="443C45"/>
                </a:solidFill>
                <a:latin typeface="Mango AC"/>
              </a:rPr>
              <a:t>Karya</a:t>
            </a:r>
            <a:r>
              <a:rPr lang="en-US" sz="12652" dirty="0">
                <a:solidFill>
                  <a:srgbClr val="443C45"/>
                </a:solidFill>
                <a:latin typeface="Mango AC"/>
              </a:rPr>
              <a:t> </a:t>
            </a:r>
            <a:r>
              <a:rPr lang="en-US" sz="12652" dirty="0" err="1">
                <a:solidFill>
                  <a:srgbClr val="443C45"/>
                </a:solidFill>
                <a:latin typeface="Mango AC"/>
              </a:rPr>
              <a:t>Tulis</a:t>
            </a:r>
            <a:r>
              <a:rPr lang="en-US" sz="12652" dirty="0">
                <a:solidFill>
                  <a:srgbClr val="443C45"/>
                </a:solidFill>
                <a:latin typeface="Mango AC"/>
              </a:rPr>
              <a:t> </a:t>
            </a:r>
            <a:r>
              <a:rPr lang="en-US" sz="12652" dirty="0" err="1">
                <a:solidFill>
                  <a:srgbClr val="443C45"/>
                </a:solidFill>
                <a:latin typeface="Mango AC"/>
              </a:rPr>
              <a:t>Ilmiah</a:t>
            </a:r>
            <a:endParaRPr lang="en-US" sz="12652" dirty="0">
              <a:solidFill>
                <a:srgbClr val="443C45"/>
              </a:solidFill>
              <a:latin typeface="Mango AC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411127" y="7631949"/>
            <a:ext cx="4936747" cy="583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84"/>
              </a:lnSpc>
              <a:spcBef>
                <a:spcPct val="0"/>
              </a:spcBef>
            </a:pPr>
            <a:r>
              <a:rPr lang="en-US" sz="3631" dirty="0">
                <a:solidFill>
                  <a:srgbClr val="443C45"/>
                </a:solidFill>
                <a:latin typeface="Handyman"/>
              </a:rPr>
              <a:t>Dr. Hardika Saputra, </a:t>
            </a:r>
            <a:r>
              <a:rPr lang="en-US" sz="3631" dirty="0" err="1">
                <a:solidFill>
                  <a:srgbClr val="443C45"/>
                </a:solidFill>
                <a:latin typeface="Handyman"/>
              </a:rPr>
              <a:t>M.Pd</a:t>
            </a:r>
            <a:r>
              <a:rPr lang="en-US" sz="3631" dirty="0">
                <a:solidFill>
                  <a:srgbClr val="443C45"/>
                </a:solidFill>
                <a:latin typeface="Handyman"/>
              </a:rPr>
              <a:t>.</a:t>
            </a:r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BBB56FE9-3F67-3482-848F-5C926C6E8E77}"/>
              </a:ext>
            </a:extLst>
          </p:cNvPr>
          <p:cNvSpPr/>
          <p:nvPr/>
        </p:nvSpPr>
        <p:spPr>
          <a:xfrm>
            <a:off x="227785" y="99736"/>
            <a:ext cx="3588946" cy="3908753"/>
          </a:xfrm>
          <a:custGeom>
            <a:avLst/>
            <a:gdLst/>
            <a:ahLst/>
            <a:cxnLst/>
            <a:rect l="l" t="t" r="r" b="b"/>
            <a:pathLst>
              <a:path w="1505931" h="1640123">
                <a:moveTo>
                  <a:pt x="0" y="0"/>
                </a:moveTo>
                <a:lnTo>
                  <a:pt x="1505931" y="0"/>
                </a:lnTo>
                <a:lnTo>
                  <a:pt x="1505931" y="1640123"/>
                </a:lnTo>
                <a:lnTo>
                  <a:pt x="0" y="164012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3D321A-DF56-85AD-C96F-F8D677B48B6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105" y="8496299"/>
            <a:ext cx="1485183" cy="14975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67600" y="1574695"/>
            <a:ext cx="9607160" cy="10656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75"/>
              </a:lnSpc>
            </a:pPr>
            <a:r>
              <a:rPr lang="en-US" sz="4800" dirty="0">
                <a:solidFill>
                  <a:srgbClr val="443C45"/>
                </a:solidFill>
                <a:latin typeface="Mango AC"/>
              </a:rPr>
              <a:t>Program </a:t>
            </a:r>
            <a:r>
              <a:rPr lang="en-US" sz="4800" dirty="0" err="1">
                <a:solidFill>
                  <a:srgbClr val="443C45"/>
                </a:solidFill>
                <a:latin typeface="Mango AC"/>
              </a:rPr>
              <a:t>Karya</a:t>
            </a:r>
            <a:r>
              <a:rPr lang="en-US" sz="4800" dirty="0">
                <a:solidFill>
                  <a:srgbClr val="443C45"/>
                </a:solidFill>
                <a:latin typeface="Mango AC"/>
              </a:rPr>
              <a:t> </a:t>
            </a:r>
            <a:r>
              <a:rPr lang="en-US" sz="4800" dirty="0" err="1">
                <a:solidFill>
                  <a:srgbClr val="443C45"/>
                </a:solidFill>
                <a:latin typeface="Mango AC"/>
              </a:rPr>
              <a:t>Tulis</a:t>
            </a:r>
            <a:r>
              <a:rPr lang="en-US" sz="4800" dirty="0">
                <a:solidFill>
                  <a:srgbClr val="443C45"/>
                </a:solidFill>
                <a:latin typeface="Mango AC"/>
              </a:rPr>
              <a:t> </a:t>
            </a:r>
            <a:r>
              <a:rPr lang="en-US" sz="4800" dirty="0" err="1">
                <a:solidFill>
                  <a:srgbClr val="443C45"/>
                </a:solidFill>
                <a:latin typeface="Mango AC"/>
              </a:rPr>
              <a:t>Ilmiah</a:t>
            </a:r>
            <a:endParaRPr lang="en-US" sz="4800" dirty="0">
              <a:solidFill>
                <a:srgbClr val="443C45"/>
              </a:solidFill>
              <a:latin typeface="Mango AC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829800" y="3287411"/>
            <a:ext cx="6864952" cy="3098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35"/>
              </a:lnSpc>
              <a:spcBef>
                <a:spcPct val="0"/>
              </a:spcBef>
            </a:pP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Karya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tulis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ilmiah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berisi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analisis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terhadap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suatu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masalah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,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didukung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dengan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teori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, data,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fakta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, dan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solusi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.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Karya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tulis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ilmiah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harus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dituliskan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dengan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runut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dan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sistematis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,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serta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mengikuti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sistematika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penulisan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yang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telah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ditetapkan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masing-masing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institusi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416434" y="6975724"/>
            <a:ext cx="5957504" cy="2047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35"/>
              </a:lnSpc>
              <a:spcBef>
                <a:spcPct val="0"/>
              </a:spcBef>
            </a:pP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Karya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Tulis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ilmiah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wajib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dilaksanakan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oleh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setiap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peserta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didik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SMA Muhammadiyah Ahmad Dahlan Metro,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sebagai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syarat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kelulusan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.</a:t>
            </a:r>
            <a:endParaRPr lang="en-US" sz="2953" u="none" dirty="0">
              <a:solidFill>
                <a:srgbClr val="443C45"/>
              </a:solidFill>
              <a:latin typeface="Handyman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31276" y="-2784612"/>
            <a:ext cx="6445393" cy="8400394"/>
          </a:xfrm>
          <a:custGeom>
            <a:avLst/>
            <a:gdLst/>
            <a:ahLst/>
            <a:cxnLst/>
            <a:rect l="l" t="t" r="r" b="b"/>
            <a:pathLst>
              <a:path w="6445393" h="8400394">
                <a:moveTo>
                  <a:pt x="0" y="0"/>
                </a:moveTo>
                <a:lnTo>
                  <a:pt x="6445393" y="0"/>
                </a:lnTo>
                <a:lnTo>
                  <a:pt x="6445393" y="8400394"/>
                </a:lnTo>
                <a:lnTo>
                  <a:pt x="0" y="8400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298540" y="-1574695"/>
            <a:ext cx="5623911" cy="3149390"/>
          </a:xfrm>
          <a:custGeom>
            <a:avLst/>
            <a:gdLst/>
            <a:ahLst/>
            <a:cxnLst/>
            <a:rect l="l" t="t" r="r" b="b"/>
            <a:pathLst>
              <a:path w="5623911" h="3149390">
                <a:moveTo>
                  <a:pt x="0" y="0"/>
                </a:moveTo>
                <a:lnTo>
                  <a:pt x="5623911" y="0"/>
                </a:lnTo>
                <a:lnTo>
                  <a:pt x="5623911" y="3149390"/>
                </a:lnTo>
                <a:lnTo>
                  <a:pt x="0" y="31493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153928" y="7068120"/>
            <a:ext cx="5623911" cy="3149390"/>
          </a:xfrm>
          <a:custGeom>
            <a:avLst/>
            <a:gdLst/>
            <a:ahLst/>
            <a:cxnLst/>
            <a:rect l="l" t="t" r="r" b="b"/>
            <a:pathLst>
              <a:path w="5623911" h="3149390">
                <a:moveTo>
                  <a:pt x="0" y="0"/>
                </a:moveTo>
                <a:lnTo>
                  <a:pt x="5623911" y="0"/>
                </a:lnTo>
                <a:lnTo>
                  <a:pt x="5623911" y="3149390"/>
                </a:lnTo>
                <a:lnTo>
                  <a:pt x="0" y="31493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864909" y="8052506"/>
            <a:ext cx="5623911" cy="3149390"/>
          </a:xfrm>
          <a:custGeom>
            <a:avLst/>
            <a:gdLst/>
            <a:ahLst/>
            <a:cxnLst/>
            <a:rect l="l" t="t" r="r" b="b"/>
            <a:pathLst>
              <a:path w="5623911" h="3149390">
                <a:moveTo>
                  <a:pt x="0" y="0"/>
                </a:moveTo>
                <a:lnTo>
                  <a:pt x="5623911" y="0"/>
                </a:lnTo>
                <a:lnTo>
                  <a:pt x="5623911" y="3149390"/>
                </a:lnTo>
                <a:lnTo>
                  <a:pt x="0" y="31493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581FF091-0067-25A0-5109-9FE973570FC9}"/>
              </a:ext>
            </a:extLst>
          </p:cNvPr>
          <p:cNvSpPr/>
          <p:nvPr/>
        </p:nvSpPr>
        <p:spPr>
          <a:xfrm rot="17625388" flipH="1">
            <a:off x="3402343" y="4591162"/>
            <a:ext cx="6148651" cy="5902705"/>
          </a:xfrm>
          <a:custGeom>
            <a:avLst/>
            <a:gdLst/>
            <a:ahLst/>
            <a:cxnLst/>
            <a:rect l="l" t="t" r="r" b="b"/>
            <a:pathLst>
              <a:path w="4348507" h="4174567">
                <a:moveTo>
                  <a:pt x="4348506" y="0"/>
                </a:moveTo>
                <a:lnTo>
                  <a:pt x="0" y="0"/>
                </a:lnTo>
                <a:lnTo>
                  <a:pt x="0" y="4174566"/>
                </a:lnTo>
                <a:lnTo>
                  <a:pt x="4348506" y="4174566"/>
                </a:lnTo>
                <a:lnTo>
                  <a:pt x="434850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64066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07176" y="995074"/>
            <a:ext cx="10896470" cy="2159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62"/>
              </a:lnSpc>
            </a:pPr>
            <a:r>
              <a:rPr lang="en-US" sz="7200" dirty="0" err="1">
                <a:solidFill>
                  <a:srgbClr val="443C45"/>
                </a:solidFill>
                <a:latin typeface="Mango AC"/>
              </a:rPr>
              <a:t>Kenapa</a:t>
            </a:r>
            <a:r>
              <a:rPr lang="en-US" sz="7200" dirty="0">
                <a:solidFill>
                  <a:srgbClr val="443C45"/>
                </a:solidFill>
                <a:latin typeface="Mango AC"/>
              </a:rPr>
              <a:t> Harus </a:t>
            </a:r>
          </a:p>
          <a:p>
            <a:pPr algn="ctr">
              <a:lnSpc>
                <a:spcPts val="8762"/>
              </a:lnSpc>
            </a:pPr>
            <a:r>
              <a:rPr lang="en-US" sz="7200" dirty="0" err="1">
                <a:solidFill>
                  <a:srgbClr val="443C45"/>
                </a:solidFill>
                <a:latin typeface="Mango AC"/>
              </a:rPr>
              <a:t>Karya</a:t>
            </a:r>
            <a:r>
              <a:rPr lang="en-US" sz="7200" dirty="0">
                <a:solidFill>
                  <a:srgbClr val="443C45"/>
                </a:solidFill>
                <a:latin typeface="Mango AC"/>
              </a:rPr>
              <a:t> </a:t>
            </a:r>
            <a:r>
              <a:rPr lang="en-US" sz="7200" dirty="0" err="1">
                <a:solidFill>
                  <a:srgbClr val="443C45"/>
                </a:solidFill>
                <a:latin typeface="Mango AC"/>
              </a:rPr>
              <a:t>Tulis</a:t>
            </a:r>
            <a:r>
              <a:rPr lang="en-US" sz="7200" dirty="0">
                <a:solidFill>
                  <a:srgbClr val="443C45"/>
                </a:solidFill>
                <a:latin typeface="Mango AC"/>
              </a:rPr>
              <a:t> </a:t>
            </a:r>
            <a:r>
              <a:rPr lang="en-US" sz="7200" dirty="0" err="1">
                <a:solidFill>
                  <a:srgbClr val="443C45"/>
                </a:solidFill>
                <a:latin typeface="Mango AC"/>
              </a:rPr>
              <a:t>ilmiah</a:t>
            </a:r>
            <a:endParaRPr lang="en-US" sz="7200" dirty="0">
              <a:solidFill>
                <a:srgbClr val="443C45"/>
              </a:solidFill>
              <a:latin typeface="Mango AC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623415" y="3147588"/>
            <a:ext cx="5282310" cy="7227041"/>
          </a:xfrm>
          <a:custGeom>
            <a:avLst/>
            <a:gdLst/>
            <a:ahLst/>
            <a:cxnLst/>
            <a:rect l="l" t="t" r="r" b="b"/>
            <a:pathLst>
              <a:path w="5282310" h="7227041">
                <a:moveTo>
                  <a:pt x="0" y="0"/>
                </a:moveTo>
                <a:lnTo>
                  <a:pt x="5282310" y="0"/>
                </a:lnTo>
                <a:lnTo>
                  <a:pt x="5282310" y="7227041"/>
                </a:lnTo>
                <a:lnTo>
                  <a:pt x="0" y="7227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82800" y="3147588"/>
            <a:ext cx="4822407" cy="7227041"/>
          </a:xfrm>
          <a:custGeom>
            <a:avLst/>
            <a:gdLst/>
            <a:ahLst/>
            <a:cxnLst/>
            <a:rect l="l" t="t" r="r" b="b"/>
            <a:pathLst>
              <a:path w="4822407" h="7227041">
                <a:moveTo>
                  <a:pt x="0" y="0"/>
                </a:moveTo>
                <a:lnTo>
                  <a:pt x="4822407" y="0"/>
                </a:lnTo>
                <a:lnTo>
                  <a:pt x="4822407" y="7227041"/>
                </a:lnTo>
                <a:lnTo>
                  <a:pt x="0" y="7227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468831" y="3509047"/>
            <a:ext cx="9350337" cy="9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5"/>
              </a:lnSpc>
              <a:spcBef>
                <a:spcPct val="0"/>
              </a:spcBef>
            </a:pPr>
            <a:r>
              <a:rPr lang="en-US" sz="2953" dirty="0" err="1">
                <a:solidFill>
                  <a:srgbClr val="443C45"/>
                </a:solidFill>
                <a:latin typeface="Handyman"/>
              </a:rPr>
              <a:t>Beberapa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hal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yang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melandasi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kenapa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harus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terdapat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karya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tulis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ilmiah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sebagai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program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wajib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sekolah</a:t>
            </a:r>
            <a:endParaRPr lang="en-US" sz="2953" dirty="0">
              <a:solidFill>
                <a:srgbClr val="443C45"/>
              </a:solidFill>
              <a:latin typeface="Handyma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92224" y="5466717"/>
            <a:ext cx="8000999" cy="3680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35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443C45"/>
                </a:solidFill>
                <a:latin typeface="Handyman"/>
              </a:rPr>
              <a:t>Pengembangan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Kemampuan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Analitis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: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Menulis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karya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tulis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ilmiah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melibatkan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proses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analisis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yang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mendalam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terhadap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informasi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dan data yang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relevan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. Hal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ini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membantu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siswa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mengasah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kemampuan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berpikir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kritis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,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evaluatif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,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serta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membedakan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antara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informasi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yang valid dan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tidak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valid.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707176" y="7094261"/>
            <a:ext cx="2731369" cy="11759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78"/>
              </a:lnSpc>
            </a:pPr>
            <a:r>
              <a:rPr lang="en-US" sz="16600" dirty="0">
                <a:solidFill>
                  <a:srgbClr val="443C45"/>
                </a:solidFill>
                <a:latin typeface="Mango AC"/>
              </a:rPr>
              <a:t>01</a:t>
            </a:r>
            <a:endParaRPr lang="en-US" sz="6428" dirty="0">
              <a:solidFill>
                <a:srgbClr val="443C45"/>
              </a:solidFill>
              <a:latin typeface="Mango AC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3531301" y="-1309383"/>
            <a:ext cx="5623911" cy="3149390"/>
          </a:xfrm>
          <a:custGeom>
            <a:avLst/>
            <a:gdLst/>
            <a:ahLst/>
            <a:cxnLst/>
            <a:rect l="l" t="t" r="r" b="b"/>
            <a:pathLst>
              <a:path w="5623911" h="3149390">
                <a:moveTo>
                  <a:pt x="0" y="0"/>
                </a:moveTo>
                <a:lnTo>
                  <a:pt x="5623910" y="0"/>
                </a:lnTo>
                <a:lnTo>
                  <a:pt x="5623910" y="3149390"/>
                </a:lnTo>
                <a:lnTo>
                  <a:pt x="0" y="31493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867211" y="-1309383"/>
            <a:ext cx="5623911" cy="3149390"/>
          </a:xfrm>
          <a:custGeom>
            <a:avLst/>
            <a:gdLst/>
            <a:ahLst/>
            <a:cxnLst/>
            <a:rect l="l" t="t" r="r" b="b"/>
            <a:pathLst>
              <a:path w="5623911" h="3149390">
                <a:moveTo>
                  <a:pt x="0" y="0"/>
                </a:moveTo>
                <a:lnTo>
                  <a:pt x="5623910" y="0"/>
                </a:lnTo>
                <a:lnTo>
                  <a:pt x="5623910" y="3149390"/>
                </a:lnTo>
                <a:lnTo>
                  <a:pt x="0" y="31493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6332045" y="-2246351"/>
            <a:ext cx="5623911" cy="3149390"/>
          </a:xfrm>
          <a:custGeom>
            <a:avLst/>
            <a:gdLst/>
            <a:ahLst/>
            <a:cxnLst/>
            <a:rect l="l" t="t" r="r" b="b"/>
            <a:pathLst>
              <a:path w="5623911" h="3149390">
                <a:moveTo>
                  <a:pt x="0" y="0"/>
                </a:moveTo>
                <a:lnTo>
                  <a:pt x="5623910" y="0"/>
                </a:lnTo>
                <a:lnTo>
                  <a:pt x="5623910" y="3149391"/>
                </a:lnTo>
                <a:lnTo>
                  <a:pt x="0" y="3149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4206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07176" y="995074"/>
            <a:ext cx="10896470" cy="2159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62"/>
              </a:lnSpc>
            </a:pPr>
            <a:r>
              <a:rPr lang="en-US" sz="7200" dirty="0" err="1">
                <a:solidFill>
                  <a:srgbClr val="443C45"/>
                </a:solidFill>
                <a:latin typeface="Mango AC"/>
              </a:rPr>
              <a:t>Kenapa</a:t>
            </a:r>
            <a:r>
              <a:rPr lang="en-US" sz="7200" dirty="0">
                <a:solidFill>
                  <a:srgbClr val="443C45"/>
                </a:solidFill>
                <a:latin typeface="Mango AC"/>
              </a:rPr>
              <a:t> Harus </a:t>
            </a:r>
          </a:p>
          <a:p>
            <a:pPr algn="ctr">
              <a:lnSpc>
                <a:spcPts val="8762"/>
              </a:lnSpc>
            </a:pPr>
            <a:r>
              <a:rPr lang="en-US" sz="7200" dirty="0" err="1">
                <a:solidFill>
                  <a:srgbClr val="443C45"/>
                </a:solidFill>
                <a:latin typeface="Mango AC"/>
              </a:rPr>
              <a:t>Karya</a:t>
            </a:r>
            <a:r>
              <a:rPr lang="en-US" sz="7200" dirty="0">
                <a:solidFill>
                  <a:srgbClr val="443C45"/>
                </a:solidFill>
                <a:latin typeface="Mango AC"/>
              </a:rPr>
              <a:t> </a:t>
            </a:r>
            <a:r>
              <a:rPr lang="en-US" sz="7200" dirty="0" err="1">
                <a:solidFill>
                  <a:srgbClr val="443C45"/>
                </a:solidFill>
                <a:latin typeface="Mango AC"/>
              </a:rPr>
              <a:t>Tulis</a:t>
            </a:r>
            <a:r>
              <a:rPr lang="en-US" sz="7200" dirty="0">
                <a:solidFill>
                  <a:srgbClr val="443C45"/>
                </a:solidFill>
                <a:latin typeface="Mango AC"/>
              </a:rPr>
              <a:t> </a:t>
            </a:r>
            <a:r>
              <a:rPr lang="en-US" sz="7200" dirty="0" err="1">
                <a:solidFill>
                  <a:srgbClr val="443C45"/>
                </a:solidFill>
                <a:latin typeface="Mango AC"/>
              </a:rPr>
              <a:t>ilmiah</a:t>
            </a:r>
            <a:endParaRPr lang="en-US" sz="7200" dirty="0">
              <a:solidFill>
                <a:srgbClr val="443C45"/>
              </a:solidFill>
              <a:latin typeface="Mango AC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623415" y="3147588"/>
            <a:ext cx="5282310" cy="7227041"/>
          </a:xfrm>
          <a:custGeom>
            <a:avLst/>
            <a:gdLst/>
            <a:ahLst/>
            <a:cxnLst/>
            <a:rect l="l" t="t" r="r" b="b"/>
            <a:pathLst>
              <a:path w="5282310" h="7227041">
                <a:moveTo>
                  <a:pt x="0" y="0"/>
                </a:moveTo>
                <a:lnTo>
                  <a:pt x="5282310" y="0"/>
                </a:lnTo>
                <a:lnTo>
                  <a:pt x="5282310" y="7227041"/>
                </a:lnTo>
                <a:lnTo>
                  <a:pt x="0" y="7227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82800" y="3147588"/>
            <a:ext cx="4822407" cy="7227041"/>
          </a:xfrm>
          <a:custGeom>
            <a:avLst/>
            <a:gdLst/>
            <a:ahLst/>
            <a:cxnLst/>
            <a:rect l="l" t="t" r="r" b="b"/>
            <a:pathLst>
              <a:path w="4822407" h="7227041">
                <a:moveTo>
                  <a:pt x="0" y="0"/>
                </a:moveTo>
                <a:lnTo>
                  <a:pt x="4822407" y="0"/>
                </a:lnTo>
                <a:lnTo>
                  <a:pt x="4822407" y="7227041"/>
                </a:lnTo>
                <a:lnTo>
                  <a:pt x="0" y="7227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468831" y="3509047"/>
            <a:ext cx="9350337" cy="9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5"/>
              </a:lnSpc>
              <a:spcBef>
                <a:spcPct val="0"/>
              </a:spcBef>
            </a:pPr>
            <a:r>
              <a:rPr lang="en-US" sz="2953" dirty="0" err="1">
                <a:solidFill>
                  <a:srgbClr val="443C45"/>
                </a:solidFill>
                <a:latin typeface="Handyman"/>
              </a:rPr>
              <a:t>Beberapa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hal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yang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melandasi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kenapa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harus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terdapat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karya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tulis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ilmiah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sebagai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program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wajib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sekolah</a:t>
            </a:r>
            <a:endParaRPr lang="en-US" sz="2953" dirty="0">
              <a:solidFill>
                <a:srgbClr val="443C45"/>
              </a:solidFill>
              <a:latin typeface="Handyma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92224" y="5466717"/>
            <a:ext cx="8000999" cy="3680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35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443C45"/>
                </a:solidFill>
                <a:latin typeface="Handyman"/>
              </a:rPr>
              <a:t>Pemahaman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Mendalam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tentang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Materi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Pelajaran: Proses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menyusun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karya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tulis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ilmiah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memerlukan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pemahaman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yang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mendalam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tentang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topik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yang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dibahas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.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Siswa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yang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menulis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karya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tulis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ilmiah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akan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terdorong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untuk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mempelajari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topik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dengan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lebih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menyeluruh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sehingga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dapat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menguasai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materi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pelajaran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dengan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lebih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baik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707176" y="7094261"/>
            <a:ext cx="2895471" cy="11759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78"/>
              </a:lnSpc>
            </a:pPr>
            <a:r>
              <a:rPr lang="en-US" sz="16600" dirty="0">
                <a:solidFill>
                  <a:srgbClr val="443C45"/>
                </a:solidFill>
                <a:latin typeface="Mango AC"/>
              </a:rPr>
              <a:t>02</a:t>
            </a:r>
            <a:endParaRPr lang="en-US" sz="6428" dirty="0">
              <a:solidFill>
                <a:srgbClr val="443C45"/>
              </a:solidFill>
              <a:latin typeface="Mango AC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3531301" y="-1309383"/>
            <a:ext cx="5623911" cy="3149390"/>
          </a:xfrm>
          <a:custGeom>
            <a:avLst/>
            <a:gdLst/>
            <a:ahLst/>
            <a:cxnLst/>
            <a:rect l="l" t="t" r="r" b="b"/>
            <a:pathLst>
              <a:path w="5623911" h="3149390">
                <a:moveTo>
                  <a:pt x="0" y="0"/>
                </a:moveTo>
                <a:lnTo>
                  <a:pt x="5623910" y="0"/>
                </a:lnTo>
                <a:lnTo>
                  <a:pt x="5623910" y="3149390"/>
                </a:lnTo>
                <a:lnTo>
                  <a:pt x="0" y="31493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867211" y="-1309383"/>
            <a:ext cx="5623911" cy="3149390"/>
          </a:xfrm>
          <a:custGeom>
            <a:avLst/>
            <a:gdLst/>
            <a:ahLst/>
            <a:cxnLst/>
            <a:rect l="l" t="t" r="r" b="b"/>
            <a:pathLst>
              <a:path w="5623911" h="3149390">
                <a:moveTo>
                  <a:pt x="0" y="0"/>
                </a:moveTo>
                <a:lnTo>
                  <a:pt x="5623910" y="0"/>
                </a:lnTo>
                <a:lnTo>
                  <a:pt x="5623910" y="3149390"/>
                </a:lnTo>
                <a:lnTo>
                  <a:pt x="0" y="31493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6332045" y="-2246351"/>
            <a:ext cx="5623911" cy="3149390"/>
          </a:xfrm>
          <a:custGeom>
            <a:avLst/>
            <a:gdLst/>
            <a:ahLst/>
            <a:cxnLst/>
            <a:rect l="l" t="t" r="r" b="b"/>
            <a:pathLst>
              <a:path w="5623911" h="3149390">
                <a:moveTo>
                  <a:pt x="0" y="0"/>
                </a:moveTo>
                <a:lnTo>
                  <a:pt x="5623910" y="0"/>
                </a:lnTo>
                <a:lnTo>
                  <a:pt x="5623910" y="3149391"/>
                </a:lnTo>
                <a:lnTo>
                  <a:pt x="0" y="3149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96153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07176" y="995074"/>
            <a:ext cx="10896470" cy="2159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62"/>
              </a:lnSpc>
            </a:pPr>
            <a:r>
              <a:rPr lang="en-US" sz="7200" dirty="0" err="1">
                <a:solidFill>
                  <a:srgbClr val="443C45"/>
                </a:solidFill>
                <a:latin typeface="Mango AC"/>
              </a:rPr>
              <a:t>Kenapa</a:t>
            </a:r>
            <a:r>
              <a:rPr lang="en-US" sz="7200" dirty="0">
                <a:solidFill>
                  <a:srgbClr val="443C45"/>
                </a:solidFill>
                <a:latin typeface="Mango AC"/>
              </a:rPr>
              <a:t> Harus </a:t>
            </a:r>
          </a:p>
          <a:p>
            <a:pPr algn="ctr">
              <a:lnSpc>
                <a:spcPts val="8762"/>
              </a:lnSpc>
            </a:pPr>
            <a:r>
              <a:rPr lang="en-US" sz="7200" dirty="0" err="1">
                <a:solidFill>
                  <a:srgbClr val="443C45"/>
                </a:solidFill>
                <a:latin typeface="Mango AC"/>
              </a:rPr>
              <a:t>Karya</a:t>
            </a:r>
            <a:r>
              <a:rPr lang="en-US" sz="7200" dirty="0">
                <a:solidFill>
                  <a:srgbClr val="443C45"/>
                </a:solidFill>
                <a:latin typeface="Mango AC"/>
              </a:rPr>
              <a:t> </a:t>
            </a:r>
            <a:r>
              <a:rPr lang="en-US" sz="7200" dirty="0" err="1">
                <a:solidFill>
                  <a:srgbClr val="443C45"/>
                </a:solidFill>
                <a:latin typeface="Mango AC"/>
              </a:rPr>
              <a:t>Tulis</a:t>
            </a:r>
            <a:r>
              <a:rPr lang="en-US" sz="7200" dirty="0">
                <a:solidFill>
                  <a:srgbClr val="443C45"/>
                </a:solidFill>
                <a:latin typeface="Mango AC"/>
              </a:rPr>
              <a:t> </a:t>
            </a:r>
            <a:r>
              <a:rPr lang="en-US" sz="7200" dirty="0" err="1">
                <a:solidFill>
                  <a:srgbClr val="443C45"/>
                </a:solidFill>
                <a:latin typeface="Mango AC"/>
              </a:rPr>
              <a:t>ilmiah</a:t>
            </a:r>
            <a:endParaRPr lang="en-US" sz="7200" dirty="0">
              <a:solidFill>
                <a:srgbClr val="443C45"/>
              </a:solidFill>
              <a:latin typeface="Mango AC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575134" y="2781300"/>
            <a:ext cx="5282310" cy="7227041"/>
          </a:xfrm>
          <a:custGeom>
            <a:avLst/>
            <a:gdLst/>
            <a:ahLst/>
            <a:cxnLst/>
            <a:rect l="l" t="t" r="r" b="b"/>
            <a:pathLst>
              <a:path w="5282310" h="7227041">
                <a:moveTo>
                  <a:pt x="0" y="0"/>
                </a:moveTo>
                <a:lnTo>
                  <a:pt x="5282310" y="0"/>
                </a:lnTo>
                <a:lnTo>
                  <a:pt x="5282310" y="7227041"/>
                </a:lnTo>
                <a:lnTo>
                  <a:pt x="0" y="7227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82800" y="3147588"/>
            <a:ext cx="4822407" cy="7227041"/>
          </a:xfrm>
          <a:custGeom>
            <a:avLst/>
            <a:gdLst/>
            <a:ahLst/>
            <a:cxnLst/>
            <a:rect l="l" t="t" r="r" b="b"/>
            <a:pathLst>
              <a:path w="4822407" h="7227041">
                <a:moveTo>
                  <a:pt x="0" y="0"/>
                </a:moveTo>
                <a:lnTo>
                  <a:pt x="4822407" y="0"/>
                </a:lnTo>
                <a:lnTo>
                  <a:pt x="4822407" y="7227041"/>
                </a:lnTo>
                <a:lnTo>
                  <a:pt x="0" y="7227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468831" y="3509047"/>
            <a:ext cx="9350337" cy="9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5"/>
              </a:lnSpc>
              <a:spcBef>
                <a:spcPct val="0"/>
              </a:spcBef>
            </a:pPr>
            <a:r>
              <a:rPr lang="en-US" sz="2953" dirty="0" err="1">
                <a:solidFill>
                  <a:srgbClr val="443C45"/>
                </a:solidFill>
                <a:latin typeface="Handyman"/>
              </a:rPr>
              <a:t>Beberapa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hal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yang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melandasi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kenapa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harus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terdapat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karya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tulis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ilmiah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sebagai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program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wajib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sekolah</a:t>
            </a:r>
            <a:endParaRPr lang="en-US" sz="2953" dirty="0">
              <a:solidFill>
                <a:srgbClr val="443C45"/>
              </a:solidFill>
              <a:latin typeface="Handyma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92224" y="5466717"/>
            <a:ext cx="8000999" cy="41569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35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443C45"/>
                </a:solidFill>
                <a:latin typeface="Handyman"/>
              </a:rPr>
              <a:t>Pengembangan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Keterampilan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Komunikasi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: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Menulis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karya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tulis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ilmiah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melatih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siswa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dalam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menyampaikan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ide-ide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mereka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secara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jelas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dan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sistematis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.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Kemampuan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menyusun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argumen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yang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kuat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serta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mengekspresikan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gagasan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secara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tertulis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adalah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keterampilan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yang sangat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berharga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untuk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kemajuan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akademis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dan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profesional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di masa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depan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52800" y="7132361"/>
            <a:ext cx="3085745" cy="11759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78"/>
              </a:lnSpc>
            </a:pPr>
            <a:r>
              <a:rPr lang="en-US" sz="16600" dirty="0">
                <a:solidFill>
                  <a:srgbClr val="443C45"/>
                </a:solidFill>
                <a:latin typeface="Mango AC"/>
              </a:rPr>
              <a:t>03</a:t>
            </a:r>
            <a:endParaRPr lang="en-US" sz="6428" dirty="0">
              <a:solidFill>
                <a:srgbClr val="443C45"/>
              </a:solidFill>
              <a:latin typeface="Mango AC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3531301" y="-1309383"/>
            <a:ext cx="5623911" cy="3149390"/>
          </a:xfrm>
          <a:custGeom>
            <a:avLst/>
            <a:gdLst/>
            <a:ahLst/>
            <a:cxnLst/>
            <a:rect l="l" t="t" r="r" b="b"/>
            <a:pathLst>
              <a:path w="5623911" h="3149390">
                <a:moveTo>
                  <a:pt x="0" y="0"/>
                </a:moveTo>
                <a:lnTo>
                  <a:pt x="5623910" y="0"/>
                </a:lnTo>
                <a:lnTo>
                  <a:pt x="5623910" y="3149390"/>
                </a:lnTo>
                <a:lnTo>
                  <a:pt x="0" y="31493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867211" y="-1309383"/>
            <a:ext cx="5623911" cy="3149390"/>
          </a:xfrm>
          <a:custGeom>
            <a:avLst/>
            <a:gdLst/>
            <a:ahLst/>
            <a:cxnLst/>
            <a:rect l="l" t="t" r="r" b="b"/>
            <a:pathLst>
              <a:path w="5623911" h="3149390">
                <a:moveTo>
                  <a:pt x="0" y="0"/>
                </a:moveTo>
                <a:lnTo>
                  <a:pt x="5623910" y="0"/>
                </a:lnTo>
                <a:lnTo>
                  <a:pt x="5623910" y="3149390"/>
                </a:lnTo>
                <a:lnTo>
                  <a:pt x="0" y="31493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6332045" y="-2246351"/>
            <a:ext cx="5623911" cy="3149390"/>
          </a:xfrm>
          <a:custGeom>
            <a:avLst/>
            <a:gdLst/>
            <a:ahLst/>
            <a:cxnLst/>
            <a:rect l="l" t="t" r="r" b="b"/>
            <a:pathLst>
              <a:path w="5623911" h="3149390">
                <a:moveTo>
                  <a:pt x="0" y="0"/>
                </a:moveTo>
                <a:lnTo>
                  <a:pt x="5623910" y="0"/>
                </a:lnTo>
                <a:lnTo>
                  <a:pt x="5623910" y="3149391"/>
                </a:lnTo>
                <a:lnTo>
                  <a:pt x="0" y="3149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4783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07176" y="995074"/>
            <a:ext cx="10896470" cy="2159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62"/>
              </a:lnSpc>
            </a:pPr>
            <a:r>
              <a:rPr lang="en-US" sz="7200" dirty="0" err="1">
                <a:solidFill>
                  <a:srgbClr val="443C45"/>
                </a:solidFill>
                <a:latin typeface="Mango AC"/>
              </a:rPr>
              <a:t>Kenapa</a:t>
            </a:r>
            <a:r>
              <a:rPr lang="en-US" sz="7200" dirty="0">
                <a:solidFill>
                  <a:srgbClr val="443C45"/>
                </a:solidFill>
                <a:latin typeface="Mango AC"/>
              </a:rPr>
              <a:t> Harus </a:t>
            </a:r>
          </a:p>
          <a:p>
            <a:pPr algn="ctr">
              <a:lnSpc>
                <a:spcPts val="8762"/>
              </a:lnSpc>
            </a:pPr>
            <a:r>
              <a:rPr lang="en-US" sz="7200" dirty="0" err="1">
                <a:solidFill>
                  <a:srgbClr val="443C45"/>
                </a:solidFill>
                <a:latin typeface="Mango AC"/>
              </a:rPr>
              <a:t>Karya</a:t>
            </a:r>
            <a:r>
              <a:rPr lang="en-US" sz="7200" dirty="0">
                <a:solidFill>
                  <a:srgbClr val="443C45"/>
                </a:solidFill>
                <a:latin typeface="Mango AC"/>
              </a:rPr>
              <a:t> </a:t>
            </a:r>
            <a:r>
              <a:rPr lang="en-US" sz="7200" dirty="0" err="1">
                <a:solidFill>
                  <a:srgbClr val="443C45"/>
                </a:solidFill>
                <a:latin typeface="Mango AC"/>
              </a:rPr>
              <a:t>Tulis</a:t>
            </a:r>
            <a:r>
              <a:rPr lang="en-US" sz="7200" dirty="0">
                <a:solidFill>
                  <a:srgbClr val="443C45"/>
                </a:solidFill>
                <a:latin typeface="Mango AC"/>
              </a:rPr>
              <a:t> </a:t>
            </a:r>
            <a:r>
              <a:rPr lang="en-US" sz="7200" dirty="0" err="1">
                <a:solidFill>
                  <a:srgbClr val="443C45"/>
                </a:solidFill>
                <a:latin typeface="Mango AC"/>
              </a:rPr>
              <a:t>ilmiah</a:t>
            </a:r>
            <a:endParaRPr lang="en-US" sz="7200" dirty="0">
              <a:solidFill>
                <a:srgbClr val="443C45"/>
              </a:solidFill>
              <a:latin typeface="Mango AC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975230" y="3059959"/>
            <a:ext cx="5282310" cy="7227041"/>
          </a:xfrm>
          <a:custGeom>
            <a:avLst/>
            <a:gdLst/>
            <a:ahLst/>
            <a:cxnLst/>
            <a:rect l="l" t="t" r="r" b="b"/>
            <a:pathLst>
              <a:path w="5282310" h="7227041">
                <a:moveTo>
                  <a:pt x="0" y="0"/>
                </a:moveTo>
                <a:lnTo>
                  <a:pt x="5282310" y="0"/>
                </a:lnTo>
                <a:lnTo>
                  <a:pt x="5282310" y="7227041"/>
                </a:lnTo>
                <a:lnTo>
                  <a:pt x="0" y="7227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82800" y="3147588"/>
            <a:ext cx="4822407" cy="7227041"/>
          </a:xfrm>
          <a:custGeom>
            <a:avLst/>
            <a:gdLst/>
            <a:ahLst/>
            <a:cxnLst/>
            <a:rect l="l" t="t" r="r" b="b"/>
            <a:pathLst>
              <a:path w="4822407" h="7227041">
                <a:moveTo>
                  <a:pt x="0" y="0"/>
                </a:moveTo>
                <a:lnTo>
                  <a:pt x="4822407" y="0"/>
                </a:lnTo>
                <a:lnTo>
                  <a:pt x="4822407" y="7227041"/>
                </a:lnTo>
                <a:lnTo>
                  <a:pt x="0" y="7227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468831" y="3509047"/>
            <a:ext cx="9350337" cy="9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5"/>
              </a:lnSpc>
              <a:spcBef>
                <a:spcPct val="0"/>
              </a:spcBef>
            </a:pPr>
            <a:r>
              <a:rPr lang="en-US" sz="2953" dirty="0" err="1">
                <a:solidFill>
                  <a:srgbClr val="443C45"/>
                </a:solidFill>
                <a:latin typeface="Handyman"/>
              </a:rPr>
              <a:t>Beberapa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hal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yang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melandasi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kenapa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harus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terdapat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karya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tulis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ilmiah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sebagai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program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wajib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sekolah</a:t>
            </a:r>
            <a:endParaRPr lang="en-US" sz="2953" dirty="0">
              <a:solidFill>
                <a:srgbClr val="443C45"/>
              </a:solidFill>
              <a:latin typeface="Handyma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692224" y="4991100"/>
            <a:ext cx="8000999" cy="46826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35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443C45"/>
                </a:solidFill>
                <a:latin typeface="Handyman"/>
              </a:rPr>
              <a:t>Persiapan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untuk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Jenjang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Akademik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yang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Lebih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Tinggi: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Kemampuan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menulis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karya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tulis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ilmiah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merupakan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kompetensi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yang sangat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penting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bagi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siswa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yang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ingin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melanjutkan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pendidikan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ke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jenjang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yang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lebih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tinggi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,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seperti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perguruan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tinggi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. Di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tingkat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yang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lebih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tinggi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,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banyak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tugas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akademis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yang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membutuhkan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keterampilan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menulis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karya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tulis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ilmiah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sebagai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bagian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dari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proses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pembelajaran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 dan </a:t>
            </a:r>
            <a:r>
              <a:rPr lang="en-US" sz="3200" dirty="0" err="1">
                <a:solidFill>
                  <a:srgbClr val="443C45"/>
                </a:solidFill>
                <a:latin typeface="Handyman"/>
              </a:rPr>
              <a:t>penelitian</a:t>
            </a:r>
            <a:r>
              <a:rPr lang="en-US" sz="3200" dirty="0">
                <a:solidFill>
                  <a:srgbClr val="443C45"/>
                </a:solidFill>
                <a:latin typeface="Handyman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76600" y="7094261"/>
            <a:ext cx="3161945" cy="11759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78"/>
              </a:lnSpc>
            </a:pPr>
            <a:r>
              <a:rPr lang="en-US" sz="16600" dirty="0">
                <a:solidFill>
                  <a:srgbClr val="443C45"/>
                </a:solidFill>
                <a:latin typeface="Mango AC"/>
              </a:rPr>
              <a:t>04</a:t>
            </a:r>
            <a:endParaRPr lang="en-US" sz="6428" dirty="0">
              <a:solidFill>
                <a:srgbClr val="443C45"/>
              </a:solidFill>
              <a:latin typeface="Mango AC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3531301" y="-1309383"/>
            <a:ext cx="5623911" cy="3149390"/>
          </a:xfrm>
          <a:custGeom>
            <a:avLst/>
            <a:gdLst/>
            <a:ahLst/>
            <a:cxnLst/>
            <a:rect l="l" t="t" r="r" b="b"/>
            <a:pathLst>
              <a:path w="5623911" h="3149390">
                <a:moveTo>
                  <a:pt x="0" y="0"/>
                </a:moveTo>
                <a:lnTo>
                  <a:pt x="5623910" y="0"/>
                </a:lnTo>
                <a:lnTo>
                  <a:pt x="5623910" y="3149390"/>
                </a:lnTo>
                <a:lnTo>
                  <a:pt x="0" y="31493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867211" y="-1309383"/>
            <a:ext cx="5623911" cy="3149390"/>
          </a:xfrm>
          <a:custGeom>
            <a:avLst/>
            <a:gdLst/>
            <a:ahLst/>
            <a:cxnLst/>
            <a:rect l="l" t="t" r="r" b="b"/>
            <a:pathLst>
              <a:path w="5623911" h="3149390">
                <a:moveTo>
                  <a:pt x="0" y="0"/>
                </a:moveTo>
                <a:lnTo>
                  <a:pt x="5623910" y="0"/>
                </a:lnTo>
                <a:lnTo>
                  <a:pt x="5623910" y="3149390"/>
                </a:lnTo>
                <a:lnTo>
                  <a:pt x="0" y="31493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6332045" y="-2246351"/>
            <a:ext cx="5623911" cy="3149390"/>
          </a:xfrm>
          <a:custGeom>
            <a:avLst/>
            <a:gdLst/>
            <a:ahLst/>
            <a:cxnLst/>
            <a:rect l="l" t="t" r="r" b="b"/>
            <a:pathLst>
              <a:path w="5623911" h="3149390">
                <a:moveTo>
                  <a:pt x="0" y="0"/>
                </a:moveTo>
                <a:lnTo>
                  <a:pt x="5623910" y="0"/>
                </a:lnTo>
                <a:lnTo>
                  <a:pt x="5623910" y="3149391"/>
                </a:lnTo>
                <a:lnTo>
                  <a:pt x="0" y="3149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0114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81686" y="2476500"/>
            <a:ext cx="1339664" cy="1079039"/>
          </a:xfrm>
          <a:custGeom>
            <a:avLst/>
            <a:gdLst/>
            <a:ahLst/>
            <a:cxnLst/>
            <a:rect l="l" t="t" r="r" b="b"/>
            <a:pathLst>
              <a:path w="1968709" h="1585706">
                <a:moveTo>
                  <a:pt x="0" y="0"/>
                </a:moveTo>
                <a:lnTo>
                  <a:pt x="1968709" y="0"/>
                </a:lnTo>
                <a:lnTo>
                  <a:pt x="1968709" y="1585705"/>
                </a:lnTo>
                <a:lnTo>
                  <a:pt x="0" y="158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37809" y="2476500"/>
            <a:ext cx="1370603" cy="1079038"/>
          </a:xfrm>
          <a:custGeom>
            <a:avLst/>
            <a:gdLst/>
            <a:ahLst/>
            <a:cxnLst/>
            <a:rect l="l" t="t" r="r" b="b"/>
            <a:pathLst>
              <a:path w="2014176" h="1585706">
                <a:moveTo>
                  <a:pt x="0" y="0"/>
                </a:moveTo>
                <a:lnTo>
                  <a:pt x="2014176" y="0"/>
                </a:lnTo>
                <a:lnTo>
                  <a:pt x="2014176" y="1585705"/>
                </a:lnTo>
                <a:lnTo>
                  <a:pt x="0" y="15857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39400" y="2476500"/>
            <a:ext cx="1339664" cy="1079039"/>
          </a:xfrm>
          <a:custGeom>
            <a:avLst/>
            <a:gdLst/>
            <a:ahLst/>
            <a:cxnLst/>
            <a:rect l="l" t="t" r="r" b="b"/>
            <a:pathLst>
              <a:path w="1968709" h="1585706">
                <a:moveTo>
                  <a:pt x="0" y="0"/>
                </a:moveTo>
                <a:lnTo>
                  <a:pt x="1968709" y="0"/>
                </a:lnTo>
                <a:lnTo>
                  <a:pt x="1968709" y="1585705"/>
                </a:lnTo>
                <a:lnTo>
                  <a:pt x="0" y="158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695522" y="2476500"/>
            <a:ext cx="1370603" cy="1079038"/>
          </a:xfrm>
          <a:custGeom>
            <a:avLst/>
            <a:gdLst/>
            <a:ahLst/>
            <a:cxnLst/>
            <a:rect l="l" t="t" r="r" b="b"/>
            <a:pathLst>
              <a:path w="2014176" h="1585706">
                <a:moveTo>
                  <a:pt x="0" y="0"/>
                </a:moveTo>
                <a:lnTo>
                  <a:pt x="2014176" y="0"/>
                </a:lnTo>
                <a:lnTo>
                  <a:pt x="2014176" y="1585705"/>
                </a:lnTo>
                <a:lnTo>
                  <a:pt x="0" y="15857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519711" y="7686675"/>
            <a:ext cx="6610369" cy="3701806"/>
          </a:xfrm>
          <a:custGeom>
            <a:avLst/>
            <a:gdLst/>
            <a:ahLst/>
            <a:cxnLst/>
            <a:rect l="l" t="t" r="r" b="b"/>
            <a:pathLst>
              <a:path w="6610369" h="3701806">
                <a:moveTo>
                  <a:pt x="0" y="0"/>
                </a:moveTo>
                <a:lnTo>
                  <a:pt x="6610368" y="0"/>
                </a:lnTo>
                <a:lnTo>
                  <a:pt x="6610368" y="3701806"/>
                </a:lnTo>
                <a:lnTo>
                  <a:pt x="0" y="37018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067385" y="-1382181"/>
            <a:ext cx="7263926" cy="4067798"/>
          </a:xfrm>
          <a:custGeom>
            <a:avLst/>
            <a:gdLst/>
            <a:ahLst/>
            <a:cxnLst/>
            <a:rect l="l" t="t" r="r" b="b"/>
            <a:pathLst>
              <a:path w="7263926" h="4067798">
                <a:moveTo>
                  <a:pt x="0" y="0"/>
                </a:moveTo>
                <a:lnTo>
                  <a:pt x="7263926" y="0"/>
                </a:lnTo>
                <a:lnTo>
                  <a:pt x="7263926" y="4067799"/>
                </a:lnTo>
                <a:lnTo>
                  <a:pt x="0" y="40677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188876" y="512716"/>
            <a:ext cx="11910247" cy="106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75"/>
              </a:lnSpc>
            </a:pPr>
            <a:r>
              <a:rPr lang="en-US" sz="4800" dirty="0">
                <a:solidFill>
                  <a:srgbClr val="443C45"/>
                </a:solidFill>
                <a:latin typeface="Mango AC"/>
              </a:rPr>
              <a:t>Alur </a:t>
            </a:r>
            <a:r>
              <a:rPr lang="en-US" sz="4800" dirty="0" err="1">
                <a:solidFill>
                  <a:srgbClr val="443C45"/>
                </a:solidFill>
                <a:latin typeface="Mango AC"/>
              </a:rPr>
              <a:t>Penulisan</a:t>
            </a:r>
            <a:r>
              <a:rPr lang="en-US" sz="4800" dirty="0">
                <a:solidFill>
                  <a:srgbClr val="443C45"/>
                </a:solidFill>
                <a:latin typeface="Mango AC"/>
              </a:rPr>
              <a:t> </a:t>
            </a:r>
            <a:r>
              <a:rPr lang="en-US" sz="4800" dirty="0" err="1">
                <a:solidFill>
                  <a:srgbClr val="443C45"/>
                </a:solidFill>
                <a:latin typeface="Mango AC"/>
              </a:rPr>
              <a:t>Karya</a:t>
            </a:r>
            <a:r>
              <a:rPr lang="en-US" sz="4800" dirty="0">
                <a:solidFill>
                  <a:srgbClr val="443C45"/>
                </a:solidFill>
                <a:latin typeface="Mango AC"/>
              </a:rPr>
              <a:t> </a:t>
            </a:r>
            <a:r>
              <a:rPr lang="en-US" sz="4800" dirty="0" err="1">
                <a:solidFill>
                  <a:srgbClr val="443C45"/>
                </a:solidFill>
                <a:latin typeface="Mango AC"/>
              </a:rPr>
              <a:t>Tulis</a:t>
            </a:r>
            <a:r>
              <a:rPr lang="en-US" sz="4800" dirty="0">
                <a:solidFill>
                  <a:srgbClr val="443C45"/>
                </a:solidFill>
                <a:latin typeface="Mango AC"/>
              </a:rPr>
              <a:t> </a:t>
            </a:r>
            <a:r>
              <a:rPr lang="en-US" sz="4800" dirty="0" err="1">
                <a:solidFill>
                  <a:srgbClr val="443C45"/>
                </a:solidFill>
                <a:latin typeface="Mango AC"/>
              </a:rPr>
              <a:t>ilmiah</a:t>
            </a:r>
            <a:endParaRPr lang="en-US" sz="4800" dirty="0">
              <a:solidFill>
                <a:srgbClr val="443C45"/>
              </a:solidFill>
              <a:latin typeface="Mango AC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3318768" y="-2120690"/>
            <a:ext cx="5623911" cy="3149390"/>
          </a:xfrm>
          <a:custGeom>
            <a:avLst/>
            <a:gdLst/>
            <a:ahLst/>
            <a:cxnLst/>
            <a:rect l="l" t="t" r="r" b="b"/>
            <a:pathLst>
              <a:path w="5623911" h="3149390">
                <a:moveTo>
                  <a:pt x="0" y="0"/>
                </a:moveTo>
                <a:lnTo>
                  <a:pt x="5623911" y="0"/>
                </a:lnTo>
                <a:lnTo>
                  <a:pt x="5623911" y="3149390"/>
                </a:lnTo>
                <a:lnTo>
                  <a:pt x="0" y="31493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3188877" y="8712305"/>
            <a:ext cx="5623911" cy="3149390"/>
          </a:xfrm>
          <a:custGeom>
            <a:avLst/>
            <a:gdLst/>
            <a:ahLst/>
            <a:cxnLst/>
            <a:rect l="l" t="t" r="r" b="b"/>
            <a:pathLst>
              <a:path w="5623911" h="3149390">
                <a:moveTo>
                  <a:pt x="5623910" y="0"/>
                </a:moveTo>
                <a:lnTo>
                  <a:pt x="0" y="0"/>
                </a:lnTo>
                <a:lnTo>
                  <a:pt x="0" y="3149390"/>
                </a:lnTo>
                <a:lnTo>
                  <a:pt x="5623910" y="3149390"/>
                </a:lnTo>
                <a:lnTo>
                  <a:pt x="562391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02511" y="3686776"/>
            <a:ext cx="3394030" cy="861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fi-FI" sz="2800" u="none" dirty="0">
                <a:solidFill>
                  <a:srgbClr val="443C45"/>
                </a:solidFill>
                <a:latin typeface="Handyman"/>
              </a:rPr>
              <a:t>Menentukan Judul dan Topik Karya Tulis Ilmiah</a:t>
            </a:r>
            <a:endParaRPr lang="en-US" sz="2800" u="none" dirty="0">
              <a:solidFill>
                <a:srgbClr val="443C45"/>
              </a:solidFill>
              <a:latin typeface="Handy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5CD82-8DE1-8A4F-EBFC-8CC97F739D06}"/>
              </a:ext>
            </a:extLst>
          </p:cNvPr>
          <p:cNvSpPr txBox="1"/>
          <p:nvPr/>
        </p:nvSpPr>
        <p:spPr>
          <a:xfrm>
            <a:off x="5126095" y="3686776"/>
            <a:ext cx="3394030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Mengajukan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Judul</a:t>
            </a:r>
            <a:r>
              <a:rPr lang="en-US" sz="2400" u="none">
                <a:solidFill>
                  <a:srgbClr val="443C45"/>
                </a:solidFill>
                <a:latin typeface="Handyman"/>
              </a:rPr>
              <a:t> KTI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kepada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Wali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Kelas</a:t>
            </a:r>
            <a:endParaRPr lang="en-US" sz="2400" u="none" dirty="0">
              <a:solidFill>
                <a:srgbClr val="443C45"/>
              </a:solidFill>
              <a:latin typeface="Handyman"/>
            </a:endParaRPr>
          </a:p>
          <a:p>
            <a:pPr marL="0" lvl="0" indent="0" algn="ctr">
              <a:spcBef>
                <a:spcPct val="0"/>
              </a:spcBef>
            </a:pPr>
            <a:r>
              <a:rPr lang="en-US" sz="2400" dirty="0" err="1">
                <a:solidFill>
                  <a:srgbClr val="443C45"/>
                </a:solidFill>
                <a:latin typeface="Handyman"/>
              </a:rPr>
              <a:t>Melalui</a:t>
            </a:r>
            <a:r>
              <a:rPr lang="en-US" sz="2400" dirty="0">
                <a:solidFill>
                  <a:srgbClr val="443C45"/>
                </a:solidFill>
                <a:latin typeface="Handyman"/>
              </a:rPr>
              <a:t> Form </a:t>
            </a:r>
            <a:r>
              <a:rPr lang="en-US" sz="2400" dirty="0" err="1">
                <a:solidFill>
                  <a:srgbClr val="443C45"/>
                </a:solidFill>
                <a:latin typeface="Handyman"/>
              </a:rPr>
              <a:t>Pengajuan</a:t>
            </a:r>
            <a:r>
              <a:rPr lang="en-US" sz="2400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dirty="0" err="1">
                <a:solidFill>
                  <a:srgbClr val="443C45"/>
                </a:solidFill>
                <a:latin typeface="Handyman"/>
              </a:rPr>
              <a:t>Judul</a:t>
            </a:r>
            <a:endParaRPr lang="en-US" sz="2400" u="none" dirty="0">
              <a:solidFill>
                <a:srgbClr val="443C45"/>
              </a:solidFill>
              <a:latin typeface="Handy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995C0-10EE-B29B-9A3D-30622829D406}"/>
              </a:ext>
            </a:extLst>
          </p:cNvPr>
          <p:cNvSpPr txBox="1"/>
          <p:nvPr/>
        </p:nvSpPr>
        <p:spPr>
          <a:xfrm>
            <a:off x="9412217" y="3651573"/>
            <a:ext cx="3394030" cy="3323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Setelah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Peserta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Didik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mendapatkan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Pembimbing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,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peserta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didik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memulai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penulisan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karya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tulis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ilmiah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sesuai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dengan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pedoman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penulisan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karya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ilmiah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dengan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bimbingan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guru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pembimbing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sampai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dengan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selesai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029957-57B3-0E83-30BA-01AE1543BF80}"/>
              </a:ext>
            </a:extLst>
          </p:cNvPr>
          <p:cNvSpPr txBox="1"/>
          <p:nvPr/>
        </p:nvSpPr>
        <p:spPr>
          <a:xfrm>
            <a:off x="13683808" y="3678843"/>
            <a:ext cx="3394030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2000" u="none" dirty="0" err="1">
                <a:solidFill>
                  <a:srgbClr val="443C45"/>
                </a:solidFill>
                <a:latin typeface="Handyman"/>
              </a:rPr>
              <a:t>Setelah</a:t>
            </a:r>
            <a:r>
              <a:rPr lang="en-US" sz="20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000" u="none" dirty="0" err="1">
                <a:solidFill>
                  <a:srgbClr val="443C45"/>
                </a:solidFill>
                <a:latin typeface="Handyman"/>
              </a:rPr>
              <a:t>penulisan</a:t>
            </a:r>
            <a:r>
              <a:rPr lang="en-US" sz="20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000" u="none" dirty="0" err="1">
                <a:solidFill>
                  <a:srgbClr val="443C45"/>
                </a:solidFill>
                <a:latin typeface="Handyman"/>
              </a:rPr>
              <a:t>Karya</a:t>
            </a:r>
            <a:r>
              <a:rPr lang="en-US" sz="20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000" u="none" dirty="0" err="1">
                <a:solidFill>
                  <a:srgbClr val="443C45"/>
                </a:solidFill>
                <a:latin typeface="Handyman"/>
              </a:rPr>
              <a:t>Tulis</a:t>
            </a:r>
            <a:r>
              <a:rPr lang="en-US" sz="20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000" u="none" dirty="0" err="1">
                <a:solidFill>
                  <a:srgbClr val="443C45"/>
                </a:solidFill>
                <a:latin typeface="Handyman"/>
              </a:rPr>
              <a:t>Ilmiah</a:t>
            </a:r>
            <a:r>
              <a:rPr lang="en-US" sz="20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000" u="none" dirty="0" err="1">
                <a:solidFill>
                  <a:srgbClr val="443C45"/>
                </a:solidFill>
                <a:latin typeface="Handyman"/>
              </a:rPr>
              <a:t>selesai</a:t>
            </a:r>
            <a:r>
              <a:rPr lang="en-US" sz="2000" u="none" dirty="0">
                <a:solidFill>
                  <a:srgbClr val="443C45"/>
                </a:solidFill>
                <a:latin typeface="Handyman"/>
              </a:rPr>
              <a:t> dan </a:t>
            </a:r>
            <a:r>
              <a:rPr lang="en-US" sz="2000" u="none" dirty="0" err="1">
                <a:solidFill>
                  <a:srgbClr val="443C45"/>
                </a:solidFill>
                <a:latin typeface="Handyman"/>
              </a:rPr>
              <a:t>disetujui</a:t>
            </a:r>
            <a:r>
              <a:rPr lang="en-US" sz="2000" u="none" dirty="0">
                <a:solidFill>
                  <a:srgbClr val="443C45"/>
                </a:solidFill>
                <a:latin typeface="Handyman"/>
              </a:rPr>
              <a:t> oleh </a:t>
            </a:r>
            <a:r>
              <a:rPr lang="en-US" sz="2000" u="none" dirty="0" err="1">
                <a:solidFill>
                  <a:srgbClr val="443C45"/>
                </a:solidFill>
                <a:latin typeface="Handyman"/>
              </a:rPr>
              <a:t>pembimbing</a:t>
            </a:r>
            <a:r>
              <a:rPr lang="en-US" sz="2000" u="none" dirty="0">
                <a:solidFill>
                  <a:srgbClr val="443C45"/>
                </a:solidFill>
                <a:latin typeface="Handyman"/>
              </a:rPr>
              <a:t> (</a:t>
            </a:r>
            <a:r>
              <a:rPr lang="en-US" sz="2000" u="none" dirty="0" err="1">
                <a:solidFill>
                  <a:srgbClr val="443C45"/>
                </a:solidFill>
                <a:latin typeface="Handyman"/>
              </a:rPr>
              <a:t>dibuktikan</a:t>
            </a:r>
            <a:r>
              <a:rPr lang="en-US" sz="20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000" u="none" dirty="0" err="1">
                <a:solidFill>
                  <a:srgbClr val="443C45"/>
                </a:solidFill>
                <a:latin typeface="Handyman"/>
              </a:rPr>
              <a:t>dengan</a:t>
            </a:r>
            <a:r>
              <a:rPr lang="en-US" sz="20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000" u="none" dirty="0" err="1">
                <a:solidFill>
                  <a:srgbClr val="443C45"/>
                </a:solidFill>
                <a:latin typeface="Handyman"/>
              </a:rPr>
              <a:t>lembar</a:t>
            </a:r>
            <a:r>
              <a:rPr lang="en-US" sz="20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000" u="none" dirty="0" err="1">
                <a:solidFill>
                  <a:srgbClr val="443C45"/>
                </a:solidFill>
                <a:latin typeface="Handyman"/>
              </a:rPr>
              <a:t>persetujuan</a:t>
            </a:r>
            <a:r>
              <a:rPr lang="en-US" sz="2000" u="none" dirty="0">
                <a:solidFill>
                  <a:srgbClr val="443C45"/>
                </a:solidFill>
                <a:latin typeface="Handyman"/>
              </a:rPr>
              <a:t> yang </a:t>
            </a:r>
            <a:r>
              <a:rPr lang="en-US" sz="2000" u="none" dirty="0" err="1">
                <a:solidFill>
                  <a:srgbClr val="443C45"/>
                </a:solidFill>
                <a:latin typeface="Handyman"/>
              </a:rPr>
              <a:t>ditandangani</a:t>
            </a:r>
            <a:r>
              <a:rPr lang="en-US" sz="20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000" u="none" dirty="0" err="1">
                <a:solidFill>
                  <a:srgbClr val="443C45"/>
                </a:solidFill>
                <a:latin typeface="Handyman"/>
              </a:rPr>
              <a:t>pembimbing</a:t>
            </a:r>
            <a:r>
              <a:rPr lang="en-US" sz="2000" u="none" dirty="0">
                <a:solidFill>
                  <a:srgbClr val="443C45"/>
                </a:solidFill>
                <a:latin typeface="Handyman"/>
              </a:rPr>
              <a:t> dan </a:t>
            </a:r>
            <a:r>
              <a:rPr lang="en-US" sz="2000" u="none" dirty="0" err="1">
                <a:solidFill>
                  <a:srgbClr val="443C45"/>
                </a:solidFill>
                <a:latin typeface="Handyman"/>
              </a:rPr>
              <a:t>wali</a:t>
            </a:r>
            <a:r>
              <a:rPr lang="en-US" sz="20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000" u="none" dirty="0" err="1">
                <a:solidFill>
                  <a:srgbClr val="443C45"/>
                </a:solidFill>
                <a:latin typeface="Handyman"/>
              </a:rPr>
              <a:t>kelas</a:t>
            </a:r>
            <a:r>
              <a:rPr lang="en-US" sz="2000" u="none" dirty="0">
                <a:solidFill>
                  <a:srgbClr val="443C45"/>
                </a:solidFill>
                <a:latin typeface="Handyman"/>
              </a:rPr>
              <a:t>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C117750-D613-A05D-6A56-963A5F9C36C4}"/>
              </a:ext>
            </a:extLst>
          </p:cNvPr>
          <p:cNvSpPr/>
          <p:nvPr/>
        </p:nvSpPr>
        <p:spPr>
          <a:xfrm>
            <a:off x="3810544" y="2582036"/>
            <a:ext cx="1752600" cy="8679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D9B841C-AE9E-064F-ADBF-1A6ECB4E0172}"/>
              </a:ext>
            </a:extLst>
          </p:cNvPr>
          <p:cNvSpPr/>
          <p:nvPr/>
        </p:nvSpPr>
        <p:spPr>
          <a:xfrm>
            <a:off x="8083077" y="2637758"/>
            <a:ext cx="1752600" cy="8679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4CF8AEC-5161-54AA-D681-FC963C779470}"/>
              </a:ext>
            </a:extLst>
          </p:cNvPr>
          <p:cNvSpPr/>
          <p:nvPr/>
        </p:nvSpPr>
        <p:spPr>
          <a:xfrm>
            <a:off x="12401791" y="2637758"/>
            <a:ext cx="1752600" cy="8679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8CC4B4-8D16-8D3E-7294-B4C485B971C0}"/>
              </a:ext>
            </a:extLst>
          </p:cNvPr>
          <p:cNvSpPr txBox="1"/>
          <p:nvPr/>
        </p:nvSpPr>
        <p:spPr>
          <a:xfrm>
            <a:off x="5149467" y="8654329"/>
            <a:ext cx="3394030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2000" u="none" dirty="0">
                <a:solidFill>
                  <a:srgbClr val="443C45"/>
                </a:solidFill>
                <a:latin typeface="Handyman"/>
              </a:rPr>
              <a:t>LULUS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BBCB18-0B88-1182-E073-74C850BE47DD}"/>
              </a:ext>
            </a:extLst>
          </p:cNvPr>
          <p:cNvSpPr txBox="1"/>
          <p:nvPr/>
        </p:nvSpPr>
        <p:spPr>
          <a:xfrm>
            <a:off x="9427457" y="8405702"/>
            <a:ext cx="3394030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Peserta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didik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mempresentasikan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Karya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Tulis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ilmiah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yang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sudah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ditulis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33BC4C-FFD2-6C5D-9282-A99A8A75A8C2}"/>
              </a:ext>
            </a:extLst>
          </p:cNvPr>
          <p:cNvSpPr txBox="1"/>
          <p:nvPr/>
        </p:nvSpPr>
        <p:spPr>
          <a:xfrm>
            <a:off x="13699048" y="8432972"/>
            <a:ext cx="3394030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Karya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Tulis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Ilmiah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di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bukukan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/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jilid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kemudian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dikumpulkan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kepada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wali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400" u="none" dirty="0" err="1">
                <a:solidFill>
                  <a:srgbClr val="443C45"/>
                </a:solidFill>
                <a:latin typeface="Handyman"/>
              </a:rPr>
              <a:t>kelas</a:t>
            </a:r>
            <a:r>
              <a:rPr lang="en-US" sz="2400" u="none" dirty="0">
                <a:solidFill>
                  <a:srgbClr val="443C45"/>
                </a:solidFill>
                <a:latin typeface="Handyman"/>
              </a:rPr>
              <a:t>.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B96F646-9F33-9262-1858-DF0C773A7D13}"/>
              </a:ext>
            </a:extLst>
          </p:cNvPr>
          <p:cNvSpPr/>
          <p:nvPr/>
        </p:nvSpPr>
        <p:spPr>
          <a:xfrm rot="10800000">
            <a:off x="8098317" y="7391887"/>
            <a:ext cx="1752600" cy="8679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3DF507A-2769-A735-E15B-028DA89CBB2C}"/>
              </a:ext>
            </a:extLst>
          </p:cNvPr>
          <p:cNvSpPr/>
          <p:nvPr/>
        </p:nvSpPr>
        <p:spPr>
          <a:xfrm rot="10800000">
            <a:off x="12417031" y="7391887"/>
            <a:ext cx="1752600" cy="8679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4">
            <a:extLst>
              <a:ext uri="{FF2B5EF4-FFF2-40B4-BE49-F238E27FC236}">
                <a16:creationId xmlns:a16="http://schemas.microsoft.com/office/drawing/2014/main" id="{0117587F-08A1-DB68-E66A-CCF269A8F419}"/>
              </a:ext>
            </a:extLst>
          </p:cNvPr>
          <p:cNvSpPr/>
          <p:nvPr/>
        </p:nvSpPr>
        <p:spPr>
          <a:xfrm>
            <a:off x="14935200" y="7125092"/>
            <a:ext cx="1339664" cy="1079039"/>
          </a:xfrm>
          <a:custGeom>
            <a:avLst/>
            <a:gdLst/>
            <a:ahLst/>
            <a:cxnLst/>
            <a:rect l="l" t="t" r="r" b="b"/>
            <a:pathLst>
              <a:path w="1968709" h="1585706">
                <a:moveTo>
                  <a:pt x="0" y="0"/>
                </a:moveTo>
                <a:lnTo>
                  <a:pt x="1968709" y="0"/>
                </a:lnTo>
                <a:lnTo>
                  <a:pt x="1968709" y="1585705"/>
                </a:lnTo>
                <a:lnTo>
                  <a:pt x="0" y="1585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7664B63B-670A-68F3-B47A-C264FB1EBD2E}"/>
              </a:ext>
            </a:extLst>
          </p:cNvPr>
          <p:cNvSpPr/>
          <p:nvPr/>
        </p:nvSpPr>
        <p:spPr>
          <a:xfrm>
            <a:off x="10368516" y="7253740"/>
            <a:ext cx="1370603" cy="1079038"/>
          </a:xfrm>
          <a:custGeom>
            <a:avLst/>
            <a:gdLst/>
            <a:ahLst/>
            <a:cxnLst/>
            <a:rect l="l" t="t" r="r" b="b"/>
            <a:pathLst>
              <a:path w="2014176" h="1585706">
                <a:moveTo>
                  <a:pt x="0" y="0"/>
                </a:moveTo>
                <a:lnTo>
                  <a:pt x="2014176" y="0"/>
                </a:lnTo>
                <a:lnTo>
                  <a:pt x="2014176" y="1585705"/>
                </a:lnTo>
                <a:lnTo>
                  <a:pt x="0" y="15857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4E055C3-FD5C-0857-6E23-A6FA116D1C74}"/>
              </a:ext>
            </a:extLst>
          </p:cNvPr>
          <p:cNvSpPr/>
          <p:nvPr/>
        </p:nvSpPr>
        <p:spPr>
          <a:xfrm rot="5400000">
            <a:off x="14993586" y="5856898"/>
            <a:ext cx="1079039" cy="8679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CF7BF3B4-20FB-1BCB-8330-12247FDB97A7}"/>
              </a:ext>
            </a:extLst>
          </p:cNvPr>
          <p:cNvSpPr/>
          <p:nvPr/>
        </p:nvSpPr>
        <p:spPr>
          <a:xfrm>
            <a:off x="5800322" y="6438900"/>
            <a:ext cx="1859214" cy="2026955"/>
          </a:xfrm>
          <a:custGeom>
            <a:avLst/>
            <a:gdLst/>
            <a:ahLst/>
            <a:cxnLst/>
            <a:rect l="l" t="t" r="r" b="b"/>
            <a:pathLst>
              <a:path w="6617900" h="7207614">
                <a:moveTo>
                  <a:pt x="0" y="0"/>
                </a:moveTo>
                <a:lnTo>
                  <a:pt x="6617900" y="0"/>
                </a:lnTo>
                <a:lnTo>
                  <a:pt x="6617900" y="7207614"/>
                </a:lnTo>
                <a:lnTo>
                  <a:pt x="0" y="72076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1" name="TextBox 40">
            <a:hlinkClick r:id="rId10"/>
            <a:extLst>
              <a:ext uri="{FF2B5EF4-FFF2-40B4-BE49-F238E27FC236}">
                <a16:creationId xmlns:a16="http://schemas.microsoft.com/office/drawing/2014/main" id="{8CA509D5-BDC5-8520-5ABE-B3CAE878E431}"/>
              </a:ext>
            </a:extLst>
          </p:cNvPr>
          <p:cNvSpPr txBox="1"/>
          <p:nvPr/>
        </p:nvSpPr>
        <p:spPr>
          <a:xfrm>
            <a:off x="907226" y="6873820"/>
            <a:ext cx="3394030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2000" u="none" dirty="0" err="1">
                <a:solidFill>
                  <a:srgbClr val="0070C0"/>
                </a:solidFill>
                <a:latin typeface="Handyman"/>
              </a:rPr>
              <a:t>Pedoman</a:t>
            </a:r>
            <a:r>
              <a:rPr lang="en-US" sz="2000" u="none" dirty="0">
                <a:solidFill>
                  <a:srgbClr val="0070C0"/>
                </a:solidFill>
                <a:latin typeface="Handyman"/>
              </a:rPr>
              <a:t> </a:t>
            </a:r>
            <a:r>
              <a:rPr lang="en-US" sz="2000" u="none" dirty="0" err="1">
                <a:solidFill>
                  <a:srgbClr val="0070C0"/>
                </a:solidFill>
                <a:latin typeface="Handyman"/>
              </a:rPr>
              <a:t>Penulisan</a:t>
            </a:r>
            <a:r>
              <a:rPr lang="en-US" sz="2000" u="none" dirty="0">
                <a:solidFill>
                  <a:srgbClr val="0070C0"/>
                </a:solidFill>
                <a:latin typeface="Handyman"/>
              </a:rPr>
              <a:t> </a:t>
            </a:r>
            <a:r>
              <a:rPr lang="en-US" sz="2000" u="none" dirty="0" err="1">
                <a:solidFill>
                  <a:srgbClr val="0070C0"/>
                </a:solidFill>
                <a:latin typeface="Handyman"/>
              </a:rPr>
              <a:t>karya</a:t>
            </a:r>
            <a:r>
              <a:rPr lang="en-US" sz="2000" u="none" dirty="0">
                <a:solidFill>
                  <a:srgbClr val="0070C0"/>
                </a:solidFill>
                <a:latin typeface="Handyman"/>
              </a:rPr>
              <a:t> </a:t>
            </a:r>
            <a:r>
              <a:rPr lang="en-US" sz="2000" u="none" dirty="0" err="1">
                <a:solidFill>
                  <a:srgbClr val="0070C0"/>
                </a:solidFill>
                <a:latin typeface="Handyman"/>
              </a:rPr>
              <a:t>ilmiah</a:t>
            </a:r>
            <a:endParaRPr lang="en-US" sz="2000" u="none" dirty="0">
              <a:solidFill>
                <a:srgbClr val="0070C0"/>
              </a:solidFill>
              <a:latin typeface="Handyman"/>
            </a:endParaRPr>
          </a:p>
        </p:txBody>
      </p:sp>
      <p:sp>
        <p:nvSpPr>
          <p:cNvPr id="42" name="TextBox 41">
            <a:hlinkClick r:id="rId11"/>
            <a:extLst>
              <a:ext uri="{FF2B5EF4-FFF2-40B4-BE49-F238E27FC236}">
                <a16:creationId xmlns:a16="http://schemas.microsoft.com/office/drawing/2014/main" id="{8013A1DE-1427-E7C9-B86B-F0BB0B6840C7}"/>
              </a:ext>
            </a:extLst>
          </p:cNvPr>
          <p:cNvSpPr txBox="1"/>
          <p:nvPr/>
        </p:nvSpPr>
        <p:spPr>
          <a:xfrm>
            <a:off x="907226" y="7423547"/>
            <a:ext cx="3394030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2000" u="none" dirty="0">
                <a:solidFill>
                  <a:srgbClr val="0070C0"/>
                </a:solidFill>
                <a:latin typeface="Handyman"/>
              </a:rPr>
              <a:t>Layout/template </a:t>
            </a:r>
            <a:r>
              <a:rPr lang="en-US" sz="2000" u="none" dirty="0" err="1">
                <a:solidFill>
                  <a:srgbClr val="0070C0"/>
                </a:solidFill>
                <a:latin typeface="Handyman"/>
              </a:rPr>
              <a:t>Penulisan</a:t>
            </a:r>
            <a:r>
              <a:rPr lang="en-US" sz="2000" u="none" dirty="0">
                <a:solidFill>
                  <a:srgbClr val="0070C0"/>
                </a:solidFill>
                <a:latin typeface="Handyman"/>
              </a:rPr>
              <a:t> </a:t>
            </a:r>
            <a:r>
              <a:rPr lang="en-US" sz="2000" u="none" dirty="0" err="1">
                <a:solidFill>
                  <a:srgbClr val="0070C0"/>
                </a:solidFill>
                <a:latin typeface="Handyman"/>
              </a:rPr>
              <a:t>karya</a:t>
            </a:r>
            <a:r>
              <a:rPr lang="en-US" sz="2000" u="none" dirty="0">
                <a:solidFill>
                  <a:srgbClr val="0070C0"/>
                </a:solidFill>
                <a:latin typeface="Handyman"/>
              </a:rPr>
              <a:t> </a:t>
            </a:r>
            <a:r>
              <a:rPr lang="en-US" sz="2000" u="none" dirty="0" err="1">
                <a:solidFill>
                  <a:srgbClr val="0070C0"/>
                </a:solidFill>
                <a:latin typeface="Handyman"/>
              </a:rPr>
              <a:t>ilmiah</a:t>
            </a:r>
            <a:r>
              <a:rPr lang="en-US" sz="2000" u="none" dirty="0">
                <a:solidFill>
                  <a:srgbClr val="0070C0"/>
                </a:solidFill>
                <a:latin typeface="Handyman"/>
              </a:rPr>
              <a:t> </a:t>
            </a:r>
          </a:p>
        </p:txBody>
      </p:sp>
      <p:sp>
        <p:nvSpPr>
          <p:cNvPr id="43" name="TextBox 42">
            <a:hlinkClick r:id="rId12"/>
            <a:extLst>
              <a:ext uri="{FF2B5EF4-FFF2-40B4-BE49-F238E27FC236}">
                <a16:creationId xmlns:a16="http://schemas.microsoft.com/office/drawing/2014/main" id="{D344510E-7ED6-8683-9C30-37D704AA21B6}"/>
              </a:ext>
            </a:extLst>
          </p:cNvPr>
          <p:cNvSpPr txBox="1"/>
          <p:nvPr/>
        </p:nvSpPr>
        <p:spPr>
          <a:xfrm>
            <a:off x="917058" y="5560472"/>
            <a:ext cx="3394030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2000" u="none" dirty="0">
                <a:solidFill>
                  <a:srgbClr val="0070C0"/>
                </a:solidFill>
                <a:latin typeface="Handyman"/>
              </a:rPr>
              <a:t>Form </a:t>
            </a:r>
            <a:r>
              <a:rPr lang="en-US" sz="2000" u="none" dirty="0" err="1">
                <a:solidFill>
                  <a:srgbClr val="0070C0"/>
                </a:solidFill>
                <a:latin typeface="Handyman"/>
              </a:rPr>
              <a:t>pengajuan</a:t>
            </a:r>
            <a:r>
              <a:rPr lang="en-US" sz="2000" u="none" dirty="0">
                <a:solidFill>
                  <a:srgbClr val="0070C0"/>
                </a:solidFill>
                <a:latin typeface="Handyman"/>
              </a:rPr>
              <a:t> </a:t>
            </a:r>
            <a:r>
              <a:rPr lang="en-US" sz="2000" u="none" dirty="0" err="1">
                <a:solidFill>
                  <a:srgbClr val="0070C0"/>
                </a:solidFill>
                <a:latin typeface="Handyman"/>
              </a:rPr>
              <a:t>judul</a:t>
            </a:r>
            <a:endParaRPr lang="en-US" sz="2000" u="none" dirty="0">
              <a:solidFill>
                <a:srgbClr val="0070C0"/>
              </a:solidFill>
              <a:latin typeface="Handyman"/>
            </a:endParaRPr>
          </a:p>
        </p:txBody>
      </p:sp>
      <p:sp>
        <p:nvSpPr>
          <p:cNvPr id="44" name="TextBox 43">
            <a:hlinkClick r:id="rId13"/>
            <a:extLst>
              <a:ext uri="{FF2B5EF4-FFF2-40B4-BE49-F238E27FC236}">
                <a16:creationId xmlns:a16="http://schemas.microsoft.com/office/drawing/2014/main" id="{6BDF4D9B-319C-540F-30CC-EE94662EB0E7}"/>
              </a:ext>
            </a:extLst>
          </p:cNvPr>
          <p:cNvSpPr txBox="1"/>
          <p:nvPr/>
        </p:nvSpPr>
        <p:spPr>
          <a:xfrm>
            <a:off x="907226" y="6166811"/>
            <a:ext cx="3394030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2000" u="none" dirty="0">
                <a:solidFill>
                  <a:srgbClr val="0070C0"/>
                </a:solidFill>
                <a:latin typeface="Handyman"/>
              </a:rPr>
              <a:t>Lembar </a:t>
            </a:r>
            <a:r>
              <a:rPr lang="en-US" sz="2000" u="none" dirty="0" err="1">
                <a:solidFill>
                  <a:srgbClr val="0070C0"/>
                </a:solidFill>
                <a:latin typeface="Handyman"/>
              </a:rPr>
              <a:t>Bimbingan</a:t>
            </a:r>
            <a:endParaRPr lang="en-US" sz="2000" u="none" dirty="0">
              <a:solidFill>
                <a:srgbClr val="0070C0"/>
              </a:solidFill>
              <a:latin typeface="Handyman"/>
            </a:endParaRPr>
          </a:p>
        </p:txBody>
      </p:sp>
    </p:spTree>
    <p:extLst>
      <p:ext uri="{BB962C8B-B14F-4D97-AF65-F5344CB8AC3E}">
        <p14:creationId xmlns:p14="http://schemas.microsoft.com/office/powerpoint/2010/main" val="402011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95765" y="895350"/>
            <a:ext cx="10896470" cy="2144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62"/>
              </a:lnSpc>
            </a:pPr>
            <a:r>
              <a:rPr lang="fi-FI" sz="5400" dirty="0">
                <a:solidFill>
                  <a:srgbClr val="443C45"/>
                </a:solidFill>
                <a:latin typeface="Mango AC"/>
              </a:rPr>
              <a:t>Menentukan Judul dan Topik Karya Tulis Ilmiah</a:t>
            </a:r>
          </a:p>
        </p:txBody>
      </p:sp>
      <p:sp>
        <p:nvSpPr>
          <p:cNvPr id="3" name="Freeform 3"/>
          <p:cNvSpPr/>
          <p:nvPr/>
        </p:nvSpPr>
        <p:spPr>
          <a:xfrm>
            <a:off x="-710310" y="3147588"/>
            <a:ext cx="5282310" cy="7227041"/>
          </a:xfrm>
          <a:custGeom>
            <a:avLst/>
            <a:gdLst/>
            <a:ahLst/>
            <a:cxnLst/>
            <a:rect l="l" t="t" r="r" b="b"/>
            <a:pathLst>
              <a:path w="5282310" h="7227041">
                <a:moveTo>
                  <a:pt x="0" y="0"/>
                </a:moveTo>
                <a:lnTo>
                  <a:pt x="5282310" y="0"/>
                </a:lnTo>
                <a:lnTo>
                  <a:pt x="5282310" y="7227041"/>
                </a:lnTo>
                <a:lnTo>
                  <a:pt x="0" y="7227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717859" y="3147588"/>
            <a:ext cx="4822407" cy="7227041"/>
          </a:xfrm>
          <a:custGeom>
            <a:avLst/>
            <a:gdLst/>
            <a:ahLst/>
            <a:cxnLst/>
            <a:rect l="l" t="t" r="r" b="b"/>
            <a:pathLst>
              <a:path w="4822407" h="7227041">
                <a:moveTo>
                  <a:pt x="0" y="0"/>
                </a:moveTo>
                <a:lnTo>
                  <a:pt x="4822407" y="0"/>
                </a:lnTo>
                <a:lnTo>
                  <a:pt x="4822407" y="7227041"/>
                </a:lnTo>
                <a:lnTo>
                  <a:pt x="0" y="7227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480546" y="4580348"/>
            <a:ext cx="5246713" cy="470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5"/>
              </a:lnSpc>
              <a:spcBef>
                <a:spcPct val="0"/>
              </a:spcBef>
            </a:pPr>
            <a:r>
              <a:rPr lang="en-US" sz="2953" dirty="0" err="1">
                <a:solidFill>
                  <a:srgbClr val="443C45"/>
                </a:solidFill>
                <a:latin typeface="Handyman"/>
              </a:rPr>
              <a:t>Sosial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,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Politik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, Hukum, dan HAM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560741" y="4589873"/>
            <a:ext cx="1703265" cy="1087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78"/>
              </a:lnSpc>
            </a:pPr>
            <a:r>
              <a:rPr lang="en-US" sz="6428">
                <a:solidFill>
                  <a:srgbClr val="443C45"/>
                </a:solidFill>
                <a:latin typeface="Mango AC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80546" y="5951948"/>
            <a:ext cx="5246713" cy="470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5"/>
              </a:lnSpc>
              <a:spcBef>
                <a:spcPct val="0"/>
              </a:spcBef>
            </a:pPr>
            <a:r>
              <a:rPr lang="en-US" sz="2953" dirty="0">
                <a:solidFill>
                  <a:srgbClr val="443C45"/>
                </a:solidFill>
                <a:latin typeface="Handyman"/>
              </a:rPr>
              <a:t>Ekonomi,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Bisnis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dan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Manajemen</a:t>
            </a:r>
            <a:endParaRPr lang="en-US" sz="2953" dirty="0">
              <a:solidFill>
                <a:srgbClr val="443C45"/>
              </a:solidFill>
              <a:latin typeface="Handyma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560741" y="5961473"/>
            <a:ext cx="1703265" cy="1087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78"/>
              </a:lnSpc>
            </a:pPr>
            <a:r>
              <a:rPr lang="en-US" sz="6428">
                <a:solidFill>
                  <a:srgbClr val="443C45"/>
                </a:solidFill>
                <a:latin typeface="Mango AC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480546" y="7323548"/>
            <a:ext cx="6237313" cy="995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35"/>
              </a:lnSpc>
              <a:spcBef>
                <a:spcPct val="0"/>
              </a:spcBef>
            </a:pPr>
            <a:r>
              <a:rPr lang="en-US" sz="2953" dirty="0">
                <a:solidFill>
                  <a:srgbClr val="443C45"/>
                </a:solidFill>
                <a:latin typeface="Handyman"/>
              </a:rPr>
              <a:t>Sains (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Matematika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, Kimia,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Fisika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, dan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Biologi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560741" y="7333073"/>
            <a:ext cx="1703265" cy="1087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78"/>
              </a:lnSpc>
            </a:pPr>
            <a:r>
              <a:rPr lang="en-US" sz="6428">
                <a:solidFill>
                  <a:srgbClr val="443C45"/>
                </a:solidFill>
                <a:latin typeface="Mango AC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480546" y="8695148"/>
            <a:ext cx="5246713" cy="470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5"/>
              </a:lnSpc>
              <a:spcBef>
                <a:spcPct val="0"/>
              </a:spcBef>
            </a:pPr>
            <a:r>
              <a:rPr lang="en-US" sz="2953" dirty="0">
                <a:solidFill>
                  <a:srgbClr val="443C45"/>
                </a:solidFill>
                <a:latin typeface="Handyman"/>
              </a:rPr>
              <a:t>Agama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560741" y="8704673"/>
            <a:ext cx="1703265" cy="1087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78"/>
              </a:lnSpc>
            </a:pPr>
            <a:r>
              <a:rPr lang="en-US" sz="6428">
                <a:solidFill>
                  <a:srgbClr val="443C45"/>
                </a:solidFill>
                <a:latin typeface="Mango AC"/>
              </a:rPr>
              <a:t>04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531301" y="-1309383"/>
            <a:ext cx="5623911" cy="3149390"/>
          </a:xfrm>
          <a:custGeom>
            <a:avLst/>
            <a:gdLst/>
            <a:ahLst/>
            <a:cxnLst/>
            <a:rect l="l" t="t" r="r" b="b"/>
            <a:pathLst>
              <a:path w="5623911" h="3149390">
                <a:moveTo>
                  <a:pt x="0" y="0"/>
                </a:moveTo>
                <a:lnTo>
                  <a:pt x="5623910" y="0"/>
                </a:lnTo>
                <a:lnTo>
                  <a:pt x="5623910" y="3149390"/>
                </a:lnTo>
                <a:lnTo>
                  <a:pt x="0" y="31493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867211" y="-1309383"/>
            <a:ext cx="5623911" cy="3149390"/>
          </a:xfrm>
          <a:custGeom>
            <a:avLst/>
            <a:gdLst/>
            <a:ahLst/>
            <a:cxnLst/>
            <a:rect l="l" t="t" r="r" b="b"/>
            <a:pathLst>
              <a:path w="5623911" h="3149390">
                <a:moveTo>
                  <a:pt x="0" y="0"/>
                </a:moveTo>
                <a:lnTo>
                  <a:pt x="5623910" y="0"/>
                </a:lnTo>
                <a:lnTo>
                  <a:pt x="5623910" y="3149390"/>
                </a:lnTo>
                <a:lnTo>
                  <a:pt x="0" y="31493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6332045" y="-2246351"/>
            <a:ext cx="5623911" cy="3149390"/>
          </a:xfrm>
          <a:custGeom>
            <a:avLst/>
            <a:gdLst/>
            <a:ahLst/>
            <a:cxnLst/>
            <a:rect l="l" t="t" r="r" b="b"/>
            <a:pathLst>
              <a:path w="5623911" h="3149390">
                <a:moveTo>
                  <a:pt x="0" y="0"/>
                </a:moveTo>
                <a:lnTo>
                  <a:pt x="5623910" y="0"/>
                </a:lnTo>
                <a:lnTo>
                  <a:pt x="5623910" y="3149391"/>
                </a:lnTo>
                <a:lnTo>
                  <a:pt x="0" y="3149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80F914AF-CA02-0847-540F-5A5F8FF1B32A}"/>
              </a:ext>
            </a:extLst>
          </p:cNvPr>
          <p:cNvSpPr txBox="1"/>
          <p:nvPr/>
        </p:nvSpPr>
        <p:spPr>
          <a:xfrm>
            <a:off x="6412373" y="3107772"/>
            <a:ext cx="5246713" cy="470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5"/>
              </a:lnSpc>
              <a:spcBef>
                <a:spcPct val="0"/>
              </a:spcBef>
            </a:pPr>
            <a:r>
              <a:rPr lang="en-US" sz="2953" dirty="0">
                <a:solidFill>
                  <a:srgbClr val="443C45"/>
                </a:solidFill>
                <a:latin typeface="Handyman"/>
              </a:rPr>
              <a:t>Scope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judul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yang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dapat</a:t>
            </a:r>
            <a:r>
              <a:rPr lang="en-US" sz="2953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dirty="0" err="1">
                <a:solidFill>
                  <a:srgbClr val="443C45"/>
                </a:solidFill>
                <a:latin typeface="Handyman"/>
              </a:rPr>
              <a:t>dipilih</a:t>
            </a:r>
            <a:endParaRPr lang="en-US" sz="2953" dirty="0">
              <a:solidFill>
                <a:srgbClr val="443C45"/>
              </a:solidFill>
              <a:latin typeface="Handy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00100"/>
            <a:ext cx="91059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dirty="0" err="1">
                <a:solidFill>
                  <a:srgbClr val="443C45"/>
                </a:solidFill>
                <a:latin typeface="Mango AC"/>
              </a:rPr>
              <a:t>Mengajukan</a:t>
            </a:r>
            <a:r>
              <a:rPr lang="en-US" sz="4800" dirty="0">
                <a:solidFill>
                  <a:srgbClr val="443C45"/>
                </a:solidFill>
                <a:latin typeface="Mango AC"/>
              </a:rPr>
              <a:t> </a:t>
            </a:r>
            <a:r>
              <a:rPr lang="en-US" sz="4800" dirty="0" err="1">
                <a:solidFill>
                  <a:srgbClr val="443C45"/>
                </a:solidFill>
                <a:latin typeface="Mango AC"/>
              </a:rPr>
              <a:t>Judul</a:t>
            </a:r>
            <a:r>
              <a:rPr lang="en-US" sz="4800" dirty="0">
                <a:solidFill>
                  <a:srgbClr val="443C45"/>
                </a:solidFill>
                <a:latin typeface="Mango AC"/>
              </a:rPr>
              <a:t> </a:t>
            </a:r>
            <a:r>
              <a:rPr lang="en-US" sz="4800" dirty="0" err="1">
                <a:solidFill>
                  <a:srgbClr val="443C45"/>
                </a:solidFill>
                <a:latin typeface="Mango AC"/>
              </a:rPr>
              <a:t>Skripsi</a:t>
            </a:r>
            <a:r>
              <a:rPr lang="en-US" sz="4800" dirty="0">
                <a:solidFill>
                  <a:srgbClr val="443C45"/>
                </a:solidFill>
                <a:latin typeface="Mango AC"/>
              </a:rPr>
              <a:t> </a:t>
            </a:r>
            <a:r>
              <a:rPr lang="en-US" sz="4800" dirty="0" err="1">
                <a:solidFill>
                  <a:srgbClr val="443C45"/>
                </a:solidFill>
                <a:latin typeface="Mango AC"/>
              </a:rPr>
              <a:t>kepada</a:t>
            </a:r>
            <a:r>
              <a:rPr lang="en-US" sz="4800" dirty="0">
                <a:solidFill>
                  <a:srgbClr val="443C45"/>
                </a:solidFill>
                <a:latin typeface="Mango AC"/>
              </a:rPr>
              <a:t> Wali </a:t>
            </a:r>
            <a:r>
              <a:rPr lang="en-US" sz="4800" dirty="0" err="1">
                <a:solidFill>
                  <a:srgbClr val="443C45"/>
                </a:solidFill>
                <a:latin typeface="Mango AC"/>
              </a:rPr>
              <a:t>Kelas</a:t>
            </a:r>
            <a:endParaRPr lang="en-US" sz="4800" dirty="0">
              <a:solidFill>
                <a:srgbClr val="443C45"/>
              </a:solidFill>
              <a:latin typeface="Mango AC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16993" y="3008191"/>
            <a:ext cx="7138713" cy="2047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35"/>
              </a:lnSpc>
              <a:spcBef>
                <a:spcPct val="0"/>
              </a:spcBef>
            </a:pPr>
            <a:r>
              <a:rPr lang="en-US" sz="2953" u="none" dirty="0">
                <a:solidFill>
                  <a:srgbClr val="443C45"/>
                </a:solidFill>
                <a:latin typeface="Handyman"/>
              </a:rPr>
              <a:t>-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Memilih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Calon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pembimbing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(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peserta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didik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mengajukan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2-3 Nama guru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untuk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dijadikan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calon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pembimbing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, dan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wali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kelas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yang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akan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memilih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1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dari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2-3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nama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pembimbing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tersebut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25290" y="5963205"/>
            <a:ext cx="7138713" cy="1521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35"/>
              </a:lnSpc>
              <a:spcBef>
                <a:spcPct val="0"/>
              </a:spcBef>
            </a:pPr>
            <a:r>
              <a:rPr lang="en-US" sz="2953" u="none" dirty="0">
                <a:solidFill>
                  <a:srgbClr val="443C45"/>
                </a:solidFill>
                <a:latin typeface="Handyman"/>
              </a:rPr>
              <a:t>-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Mengajukan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Tema/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Judul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Karya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Tulis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Ilmiah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(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Judul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dapat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didiskusikan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terlebih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dahulu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kepada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 Wali </a:t>
            </a:r>
            <a:r>
              <a:rPr lang="en-US" sz="2953" u="none" dirty="0" err="1">
                <a:solidFill>
                  <a:srgbClr val="443C45"/>
                </a:solidFill>
                <a:latin typeface="Handyman"/>
              </a:rPr>
              <a:t>Kelas</a:t>
            </a:r>
            <a:r>
              <a:rPr lang="en-US" sz="2953" u="none" dirty="0">
                <a:solidFill>
                  <a:srgbClr val="443C45"/>
                </a:solidFill>
                <a:latin typeface="Handyman"/>
              </a:rPr>
              <a:t>)</a:t>
            </a:r>
          </a:p>
        </p:txBody>
      </p:sp>
      <p:sp>
        <p:nvSpPr>
          <p:cNvPr id="5" name="Freeform 5"/>
          <p:cNvSpPr/>
          <p:nvPr/>
        </p:nvSpPr>
        <p:spPr>
          <a:xfrm>
            <a:off x="9623998" y="2757049"/>
            <a:ext cx="13036009" cy="7300165"/>
          </a:xfrm>
          <a:custGeom>
            <a:avLst/>
            <a:gdLst/>
            <a:ahLst/>
            <a:cxnLst/>
            <a:rect l="l" t="t" r="r" b="b"/>
            <a:pathLst>
              <a:path w="13036009" h="7300165">
                <a:moveTo>
                  <a:pt x="0" y="0"/>
                </a:moveTo>
                <a:lnTo>
                  <a:pt x="13036009" y="0"/>
                </a:lnTo>
                <a:lnTo>
                  <a:pt x="13036009" y="7300164"/>
                </a:lnTo>
                <a:lnTo>
                  <a:pt x="0" y="73001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231975" y="3879869"/>
            <a:ext cx="6586462" cy="5688308"/>
          </a:xfrm>
          <a:custGeom>
            <a:avLst/>
            <a:gdLst/>
            <a:ahLst/>
            <a:cxnLst/>
            <a:rect l="l" t="t" r="r" b="b"/>
            <a:pathLst>
              <a:path w="6586462" h="5688308">
                <a:moveTo>
                  <a:pt x="0" y="0"/>
                </a:moveTo>
                <a:lnTo>
                  <a:pt x="6586461" y="0"/>
                </a:lnTo>
                <a:lnTo>
                  <a:pt x="6586461" y="5688308"/>
                </a:lnTo>
                <a:lnTo>
                  <a:pt x="0" y="56883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CE22EE2-36D9-E0E3-DFC9-73A223BABC90}"/>
              </a:ext>
            </a:extLst>
          </p:cNvPr>
          <p:cNvSpPr/>
          <p:nvPr/>
        </p:nvSpPr>
        <p:spPr>
          <a:xfrm rot="17625388" flipH="1">
            <a:off x="10009439" y="56837"/>
            <a:ext cx="6148651" cy="5902705"/>
          </a:xfrm>
          <a:custGeom>
            <a:avLst/>
            <a:gdLst/>
            <a:ahLst/>
            <a:cxnLst/>
            <a:rect l="l" t="t" r="r" b="b"/>
            <a:pathLst>
              <a:path w="4348507" h="4174567">
                <a:moveTo>
                  <a:pt x="4348506" y="0"/>
                </a:moveTo>
                <a:lnTo>
                  <a:pt x="0" y="0"/>
                </a:lnTo>
                <a:lnTo>
                  <a:pt x="0" y="4174566"/>
                </a:lnTo>
                <a:lnTo>
                  <a:pt x="4348506" y="4174566"/>
                </a:lnTo>
                <a:lnTo>
                  <a:pt x="434850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551</Words>
  <Application>Microsoft Office PowerPoint</Application>
  <PresentationFormat>Custom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Handyman</vt:lpstr>
      <vt:lpstr>Arial</vt:lpstr>
      <vt:lpstr>Mango AC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Fun English Reading Styles Educational Presentation</dc:title>
  <cp:lastModifiedBy>Hardika Saputra</cp:lastModifiedBy>
  <cp:revision>4</cp:revision>
  <dcterms:created xsi:type="dcterms:W3CDTF">2006-08-16T00:00:00Z</dcterms:created>
  <dcterms:modified xsi:type="dcterms:W3CDTF">2024-01-08T07:45:04Z</dcterms:modified>
  <dc:identifier>DAF456-9e4k</dc:identifier>
</cp:coreProperties>
</file>