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  <p:sldMasterId id="2147483661" r:id="rId3"/>
    <p:sldMasterId id="2147483678" r:id="rId4"/>
  </p:sldMasterIdLst>
  <p:notesMasterIdLst>
    <p:notesMasterId r:id="rId6"/>
  </p:notesMasterIdLst>
  <p:handoutMasterIdLst>
    <p:handoutMasterId r:id="rId13"/>
  </p:handoutMasterIdLst>
  <p:sldIdLst>
    <p:sldId id="4904" r:id="rId5"/>
    <p:sldId id="13774" r:id="rId7"/>
    <p:sldId id="11090168" r:id="rId8"/>
    <p:sldId id="11090165" r:id="rId9"/>
    <p:sldId id="11090166" r:id="rId10"/>
    <p:sldId id="11090167" r:id="rId11"/>
    <p:sldId id="11090116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co Zhong" initials="C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E9D20"/>
    <a:srgbClr val="009D9C"/>
    <a:srgbClr val="1AA3AA"/>
    <a:srgbClr val="E1030A"/>
    <a:srgbClr val="1F5872"/>
    <a:srgbClr val="55BEBD"/>
    <a:srgbClr val="276F8B"/>
    <a:srgbClr val="FE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4" autoAdjust="0"/>
    <p:restoredTop sz="93861" autoAdjust="0"/>
  </p:normalViewPr>
  <p:slideViewPr>
    <p:cSldViewPr snapToGrid="0">
      <p:cViewPr varScale="1">
        <p:scale>
          <a:sx n="85" d="100"/>
          <a:sy n="85" d="100"/>
        </p:scale>
        <p:origin x="10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https://drive.google.com/drive/folders/1T6Wk3Vs3zjKDe0em48UTKgHnJevHWLBm?usp=sharing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326136" y="822425"/>
            <a:ext cx="7772400" cy="453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32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2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24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24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小标题：单击此处编辑母版文本样式 微软雅黑 </a:t>
            </a:r>
            <a:r>
              <a:rPr lang="en-US" altLang="zh-CN"/>
              <a:t>16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26136" y="2632837"/>
            <a:ext cx="6398514" cy="24003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1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18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18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内容：微软雅黑</a:t>
            </a:r>
            <a:r>
              <a:rPr lang="en-US" altLang="zh-CN"/>
              <a:t>18</a:t>
            </a:r>
            <a:r>
              <a:rPr lang="zh-CN" altLang="en-US"/>
              <a:t>号</a:t>
            </a:r>
            <a:endParaRPr lang="en-US" altLang="zh-CN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  <a:endParaRPr lang="zh-CN" alt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  <a:endParaRPr lang="zh-CN" alt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595" y="1754504"/>
            <a:ext cx="4766238" cy="3827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4130">
              <a:lnSpc>
                <a:spcPct val="100000"/>
              </a:lnSpc>
            </a:pPr>
            <a:fld id="{81D60167-4931-47E6-BA6A-407CBD079E47}" type="slidenum">
              <a:rPr sz="1100" dirty="0" smtClean="0">
                <a:latin typeface="Microsoft YaHei UI" panose="020B0503020204020204" charset="-122"/>
                <a:cs typeface="Microsoft YaHei UI" panose="020B0503020204020204" charset="-122"/>
              </a:rPr>
            </a:fld>
            <a:endParaRPr sz="1100">
              <a:latin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  <a:endParaRPr lang="en-US" sz="2665" cap="all" dirty="0">
              <a:solidFill>
                <a:srgbClr val="FFFFFF"/>
              </a:solidFill>
              <a:latin typeface="Calibri" panose="020F0502020204030204"/>
              <a:cs typeface="Avenir Next Condensed Medium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528762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554849" y="422007"/>
            <a:ext cx="10515600" cy="382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8" name="矩形 3"/>
          <p:cNvSpPr/>
          <p:nvPr userDrawn="1"/>
        </p:nvSpPr>
        <p:spPr>
          <a:xfrm>
            <a:off x="352926" y="422006"/>
            <a:ext cx="45719" cy="36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>
          <a:xfrm>
            <a:off x="4641056" y="6488254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  <a:endParaRPr lang="en-US" sz="2665" cap="all" dirty="0">
              <a:solidFill>
                <a:srgbClr val="FFFFFF"/>
              </a:solidFill>
              <a:latin typeface="Calibri" panose="020F0502020204030204"/>
              <a:cs typeface="Avenir Next Condensed Medium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36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3494BA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428A74">
                <a:alpha val="8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E16461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rot="10800000" flipV="1">
            <a:off x="1875430" y="884566"/>
            <a:ext cx="10316570" cy="5164498"/>
            <a:chOff x="-1189541" y="1110399"/>
            <a:chExt cx="11613467" cy="5252366"/>
          </a:xfrm>
        </p:grpSpPr>
        <p:sp>
          <p:nvSpPr>
            <p:cNvPr id="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2">
                <a:alphaModFix amt="20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6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4.jpeg"/><Relationship Id="rId13" Type="http://schemas.openxmlformats.org/officeDocument/2006/relationships/hyperlink" Target="https://image.baidu.com/search/detail?ct=503316480&amp;z=&amp;tn=baiduimagedetail&amp;ipn=d&amp;word=%E7%9B%8A%E6%99%AE%E7%B4%A2%20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 TargetMode="Externa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9" Type="http://schemas.openxmlformats.org/officeDocument/2006/relationships/theme" Target="../theme/theme3.xml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641056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4">
            <a:hlinkClick r:id="rId13" invalidUrl="https://image.baidu.com/search/detail?ct=503316480&amp;z=&amp;tn=baiduimagedetail&amp;ipn=d&amp;word=%E7%9B%8A%E6%99%AE%E7%B4%A2 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/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6112" r="7107" b="37509"/>
          <a:stretch>
            <a:fillRect/>
          </a:stretch>
        </p:blipFill>
        <p:spPr bwMode="auto">
          <a:xfrm>
            <a:off x="10574008" y="6441394"/>
            <a:ext cx="1411700" cy="2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占位符 25"/>
          <p:cNvSpPr>
            <a:spLocks noGrp="1"/>
          </p:cNvSpPr>
          <p:nvPr>
            <p:ph type="title"/>
          </p:nvPr>
        </p:nvSpPr>
        <p:spPr>
          <a:xfrm>
            <a:off x="554849" y="385788"/>
            <a:ext cx="10515600" cy="38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 rot="10800000" flipV="1">
            <a:off x="6635846" y="3471852"/>
            <a:ext cx="5556154" cy="2781423"/>
            <a:chOff x="-1189541" y="1110399"/>
            <a:chExt cx="11613467" cy="5252366"/>
          </a:xfrm>
        </p:grpSpPr>
        <p:sp>
          <p:nvSpPr>
            <p:cNvPr id="2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15">
                <a:alphaModFix amt="20000"/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27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  <a:endParaRPr lang="en-GB" sz="1065" dirty="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  <a:endParaRPr lang="en-GB" sz="1065" dirty="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29210" y="11430"/>
            <a:ext cx="12162790" cy="684657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9800"/>
          <p:cNvSpPr txBox="1"/>
          <p:nvPr/>
        </p:nvSpPr>
        <p:spPr>
          <a:xfrm>
            <a:off x="661670" y="4512310"/>
            <a:ext cx="3849370" cy="415925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Group 8: Muhao Chen - A20456889</a:t>
            </a:r>
            <a:endParaRPr lang="en-US" altLang="zh-CN" sz="14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标题 15"/>
          <p:cNvSpPr txBox="1"/>
          <p:nvPr/>
        </p:nvSpPr>
        <p:spPr>
          <a:xfrm>
            <a:off x="558800" y="2388235"/>
            <a:ext cx="8959215" cy="104902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Topic 6: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Digital Marketing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nalysis of Amazon's Bestseller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副标题 9800"/>
          <p:cNvSpPr txBox="1"/>
          <p:nvPr/>
        </p:nvSpPr>
        <p:spPr>
          <a:xfrm>
            <a:off x="661670" y="5024120"/>
            <a:ext cx="3849370" cy="365760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-02</a:t>
            </a:r>
            <a:endParaRPr lang="en-US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Requirements and Feature List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4467225" y="1256665"/>
            <a:ext cx="4445" cy="4885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247199" y="3481496"/>
            <a:ext cx="422293" cy="422293"/>
            <a:chOff x="4141588" y="3810371"/>
            <a:chExt cx="563772" cy="563772"/>
          </a:xfrm>
        </p:grpSpPr>
        <p:sp>
          <p:nvSpPr>
            <p:cNvPr id="5" name="椭圆 4"/>
            <p:cNvSpPr/>
            <p:nvPr/>
          </p:nvSpPr>
          <p:spPr>
            <a:xfrm>
              <a:off x="4141588" y="3810371"/>
              <a:ext cx="563772" cy="563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箭头: V 形 34"/>
            <p:cNvSpPr/>
            <p:nvPr/>
          </p:nvSpPr>
          <p:spPr>
            <a:xfrm>
              <a:off x="4289563" y="3971441"/>
              <a:ext cx="297802" cy="25828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508635" y="1189990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Requirements? Why?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4555" y="1986280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Best Sell Time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4555" y="3235325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Customer’s Focus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84555" y="4720590"/>
            <a:ext cx="2249170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Monitor and Predict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7535" y="2607310"/>
            <a:ext cx="308610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lvl="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supply and marketing.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Mask due to COVID-19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7535" y="5206365"/>
            <a:ext cx="344106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and predict the trend to adjust.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7535" y="3795395"/>
            <a:ext cx="308610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lvl="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Caputure hot spot and marketing.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90830" marR="0" lvl="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Biden, and love the logo. Cold, and more thick clothing.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00295" y="1951990"/>
            <a:ext cx="399224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User: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Login.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 the Monitor Catagory.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 the Sale Trend.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 the Rating Trend.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 Customers’ Focus on Bestsellers. 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 Customers’ Focus on Sellers with high scores.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91905" y="1951990"/>
            <a:ext cx="2917190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Admin: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Login.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Adjust the Monitor Catagory According to Users’ Choice.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 Users.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92540" y="4189730"/>
            <a:ext cx="291719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ML system: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 </a:t>
            </a: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Sale Trend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9083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 the Rating Trend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Full Stack Development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图片 100" descr="C:/Users/Cappu/AppData/Local/Temp/picturecompress_20220225150726/output_1.jpgoutput_1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7660" y="1058545"/>
            <a:ext cx="1882140" cy="983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790" y="1802130"/>
            <a:ext cx="564515" cy="9251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" y="1165225"/>
            <a:ext cx="3559175" cy="176085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4244975" y="3891280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Internet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8" idx="0"/>
            <a:endCxn id="12" idx="2"/>
          </p:cNvCxnSpPr>
          <p:nvPr/>
        </p:nvCxnSpPr>
        <p:spPr>
          <a:xfrm flipH="1" flipV="1">
            <a:off x="5079365" y="2727325"/>
            <a:ext cx="226060" cy="11639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377315" y="3274695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 App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87210" y="3274695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 App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" y="3967480"/>
            <a:ext cx="1631315" cy="1221740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1423035" y="5297170"/>
            <a:ext cx="2120265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Browser,Angular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87210" y="5297805"/>
            <a:ext cx="2120265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Node.js,Express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085" y="4066540"/>
            <a:ext cx="564515" cy="92519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8" idx="1"/>
            <a:endCxn id="22" idx="3"/>
          </p:cNvCxnSpPr>
          <p:nvPr/>
        </p:nvCxnSpPr>
        <p:spPr>
          <a:xfrm flipH="1">
            <a:off x="3253105" y="4134485"/>
            <a:ext cx="991870" cy="4438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3"/>
            <a:endCxn id="25" idx="1"/>
          </p:cNvCxnSpPr>
          <p:nvPr/>
        </p:nvCxnSpPr>
        <p:spPr>
          <a:xfrm>
            <a:off x="6365240" y="4134485"/>
            <a:ext cx="1299845" cy="3949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9696450" y="1165225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Database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696450" y="3187700"/>
            <a:ext cx="2120265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ElasticSearch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PostgreSQL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6990" y="1858010"/>
            <a:ext cx="1098550" cy="126555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9785350" y="3891280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ML system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785350" y="5913755"/>
            <a:ext cx="2120265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Tensorflow(LSTM)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820" y="4529455"/>
            <a:ext cx="1710690" cy="1318895"/>
          </a:xfrm>
          <a:prstGeom prst="rect">
            <a:avLst/>
          </a:prstGeom>
        </p:spPr>
      </p:pic>
      <p:cxnSp>
        <p:nvCxnSpPr>
          <p:cNvPr id="35" name="直接箭头连接符 34"/>
          <p:cNvCxnSpPr>
            <a:stCxn id="25" idx="3"/>
            <a:endCxn id="30" idx="1"/>
          </p:cNvCxnSpPr>
          <p:nvPr/>
        </p:nvCxnSpPr>
        <p:spPr>
          <a:xfrm flipV="1">
            <a:off x="8229600" y="2491105"/>
            <a:ext cx="1977390" cy="2038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5" idx="3"/>
            <a:endCxn id="34" idx="1"/>
          </p:cNvCxnSpPr>
          <p:nvPr/>
        </p:nvCxnSpPr>
        <p:spPr>
          <a:xfrm>
            <a:off x="8229600" y="4529455"/>
            <a:ext cx="1760220" cy="6597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Use Cases 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60095" y="956945"/>
          <a:ext cx="10509885" cy="5541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990"/>
                <a:gridCol w="3799205"/>
                <a:gridCol w="5393690"/>
              </a:tblGrid>
              <a:tr h="505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Actor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Case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 row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Login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 User ID and Password to login, wait for response.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Select the Monitor Catagory</a:t>
                      </a:r>
                      <a:endParaRPr 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Choose the monitor catagory given by sys, and submit.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Choose the Monitor Range</a:t>
                      </a:r>
                      <a:endParaRPr 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Choose how many bestseller to be monitored, from 10 to 30. 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Manage the Sale Trend</a:t>
                      </a:r>
                      <a:endParaRPr 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Click and see the 12-hour trend of sale number. 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Manage the Rating Trend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Click and see the 12-hour trend of average rating. 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730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Manage Customers’ Focus on Bestsellers</a:t>
                      </a:r>
                      <a:endParaRPr 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Click and see the customers’ focus on bestsellers.</a:t>
                      </a:r>
                      <a:endParaRPr lang="en-US" altLang="en-US" sz="16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65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5080"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Manage Customers’ Focus on Sellers with high scores.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Click and see the customers’ focus on Sellers </a:t>
                      </a: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with high scores</a:t>
                      </a: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Download the data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click the download button and receie xlsx file.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Login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Input User ID and Password to login, wait for response.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65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Adjust the Monitor Catagory According to Users’ Choice.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Receive the </a:t>
                      </a: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monitor catagory submitted by user and adjust the url to be crasped.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 user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 user’s company, User ID and Password to DB.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user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input user’s User ID and Password to search in DB.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ML system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Predict the Sale Trend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LSTM algorithm to analyze the sale trend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Predict the </a:t>
                      </a: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Rating Trend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Use LSTM algorithm to analyze the </a:t>
                      </a: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</a:t>
                      </a:r>
                      <a:r>
                        <a:rPr lang="en-US" altLang="zh-CN" sz="1600" kern="0">
                          <a:solidFill>
                            <a:srgbClr val="22222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ating trend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Use Cases Diagram 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4630" y="568960"/>
            <a:ext cx="8740775" cy="6129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Activity Diagram for User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845" y="104140"/>
            <a:ext cx="6594475" cy="6649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Activity Diagram for Admin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4545" y="1028065"/>
            <a:ext cx="5021580" cy="54375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25b4d39-8552-4ddb-ab7f-885874151113}"/>
  <p:tag name="TABLE_ENDDRAG_ORIGIN_RECT" val="827*436"/>
  <p:tag name="TABLE_ENDDRAG_RECT" val="60*106*827*436"/>
</p:tagLst>
</file>

<file path=ppt/tags/tag2.xml><?xml version="1.0" encoding="utf-8"?>
<p:tagLst xmlns:p="http://schemas.openxmlformats.org/presentationml/2006/main">
  <p:tag name="ISLIDE.TEMPLATE" val="#392193"/>
</p:tagLst>
</file>

<file path=ppt/theme/theme1.xml><?xml version="1.0" encoding="utf-8"?>
<a:theme xmlns:a="http://schemas.openxmlformats.org/drawingml/2006/main" name="主题5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2158</Words>
  <Application>WPS 演示</Application>
  <PresentationFormat>宽屏</PresentationFormat>
  <Paragraphs>217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宋体</vt:lpstr>
      <vt:lpstr>Wingdings</vt:lpstr>
      <vt:lpstr>Microsoft YaHei UI</vt:lpstr>
      <vt:lpstr>Arial</vt:lpstr>
      <vt:lpstr>Avenir Next Condensed Regular</vt:lpstr>
      <vt:lpstr>Segoe Print</vt:lpstr>
      <vt:lpstr>Calibri</vt:lpstr>
      <vt:lpstr>MS PGothic</vt:lpstr>
      <vt:lpstr>Avenir Next Condensed Medium</vt:lpstr>
      <vt:lpstr>微软雅黑</vt:lpstr>
      <vt:lpstr>Times New Roman</vt:lpstr>
      <vt:lpstr>Roboto</vt:lpstr>
      <vt:lpstr>Century Gothic</vt:lpstr>
      <vt:lpstr>Wingdings</vt:lpstr>
      <vt:lpstr>Arial Unicode MS</vt:lpstr>
      <vt:lpstr>Helvetica</vt:lpstr>
      <vt:lpstr>Cambria Math</vt:lpstr>
      <vt:lpstr>Arial Black</vt:lpstr>
      <vt:lpstr>主题5</vt:lpstr>
      <vt:lpstr>Ipsos</vt:lpstr>
      <vt:lpstr>1_Ipsos</vt:lpstr>
      <vt:lpstr>PowerPoint 演示文稿</vt:lpstr>
      <vt:lpstr>Background</vt:lpstr>
      <vt:lpstr>Requirements and Feature List</vt:lpstr>
      <vt:lpstr>Requirements and Feature List</vt:lpstr>
      <vt:lpstr>Use Cases </vt:lpstr>
      <vt:lpstr>Use Cases Diagram </vt:lpstr>
      <vt:lpstr>Literature Review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Mila</dc:creator>
  <cp:lastModifiedBy>卡布奇诺</cp:lastModifiedBy>
  <cp:revision>1296</cp:revision>
  <cp:lastPrinted>2020-03-29T16:00:00Z</cp:lastPrinted>
  <dcterms:created xsi:type="dcterms:W3CDTF">2020-03-29T16:00:00Z</dcterms:created>
  <dcterms:modified xsi:type="dcterms:W3CDTF">2022-02-25T07:21:11Z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0x010100E4012AE42D16814C8281B42D91FEE818</vt:lpwstr>
  </property>
  <property fmtid="{D5CDD505-2E9C-101B-9397-08002B2CF9AE}" pid="4" name="KSOProductBuildVer">
    <vt:lpwstr>2052-11.1.0.11365</vt:lpwstr>
  </property>
  <property fmtid="{D5CDD505-2E9C-101B-9397-08002B2CF9AE}" pid="5" name="ICV">
    <vt:lpwstr>2B304381A99B498A91BBE7C5A0B42AB5</vt:lpwstr>
  </property>
</Properties>
</file>