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90" r:id="rId11"/>
    <p:sldId id="289" r:id="rId12"/>
    <p:sldId id="266" r:id="rId13"/>
    <p:sldId id="267" r:id="rId14"/>
    <p:sldId id="283" r:id="rId15"/>
    <p:sldId id="284" r:id="rId16"/>
    <p:sldId id="287" r:id="rId17"/>
    <p:sldId id="285" r:id="rId18"/>
    <p:sldId id="286" r:id="rId19"/>
    <p:sldId id="268" r:id="rId20"/>
    <p:sldId id="313" r:id="rId21"/>
    <p:sldId id="315" r:id="rId22"/>
    <p:sldId id="316" r:id="rId23"/>
    <p:sldId id="308" r:id="rId24"/>
    <p:sldId id="270" r:id="rId25"/>
    <p:sldId id="271" r:id="rId26"/>
    <p:sldId id="276" r:id="rId27"/>
    <p:sldId id="273" r:id="rId28"/>
    <p:sldId id="274" r:id="rId29"/>
    <p:sldId id="291" r:id="rId30"/>
    <p:sldId id="298" r:id="rId31"/>
    <p:sldId id="275" r:id="rId32"/>
    <p:sldId id="310" r:id="rId33"/>
    <p:sldId id="278" r:id="rId34"/>
    <p:sldId id="279" r:id="rId35"/>
    <p:sldId id="281" r:id="rId36"/>
    <p:sldId id="282" r:id="rId37"/>
    <p:sldId id="300" r:id="rId38"/>
    <p:sldId id="301" r:id="rId39"/>
    <p:sldId id="312" r:id="rId40"/>
    <p:sldId id="295" r:id="rId41"/>
    <p:sldId id="296" r:id="rId42"/>
    <p:sldId id="292" r:id="rId43"/>
    <p:sldId id="302" r:id="rId44"/>
    <p:sldId id="294" r:id="rId45"/>
    <p:sldId id="303" r:id="rId46"/>
    <p:sldId id="304" r:id="rId47"/>
    <p:sldId id="305" r:id="rId48"/>
    <p:sldId id="306" r:id="rId49"/>
    <p:sldId id="297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www.hypexr.org</a:t>
            </a:r>
            <a:r>
              <a:rPr lang="en-GB" dirty="0"/>
              <a:t>/</a:t>
            </a:r>
            <a:r>
              <a:rPr lang="en-GB" dirty="0" err="1"/>
              <a:t>linux_scp_help.php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76982-B916-C04C-A8C2-7500DBAA2A1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unnelblick.net/" TargetMode="External"/><Relationship Id="rId2" Type="http://schemas.openxmlformats.org/officeDocument/2006/relationships/hyperlink" Target="https://openvpn.net/community-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user-wiki.rosalind.kcl.ac.uk/doku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vexxhost.com/billing/index.php/knowledgebase/171/How-can-I-generate-SSH-keys-on-Mac-OS-X.html" TargetMode="External"/><Relationship Id="rId2" Type="http://schemas.openxmlformats.org/officeDocument/2006/relationships/hyperlink" Target="https://phoenixnap.com/kb/generate-ssh-key-windows-1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google.com/spreadsheets/d/10M3pKjYFvHleAbBbgB97nBk6F527eB3YVAc659L_YzU/edit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Muhammad Arif</a:t>
            </a:r>
          </a:p>
          <a:p>
            <a:r>
              <a:rPr lang="en-GB" dirty="0"/>
              <a:t>http://</a:t>
            </a:r>
            <a:r>
              <a:rPr lang="en-GB" dirty="0" err="1"/>
              <a:t>muharif.net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7EF-0738-4545-961F-F1BF1D3C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Rosalind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55D6-436C-0843-9C23-06D6D2EA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SSH protocol </a:t>
            </a:r>
            <a:r>
              <a:rPr lang="en-US" sz="2400" dirty="0">
                <a:sym typeface="Wingdings" panose="05000000000000000000" pitchFamily="2" charset="2"/>
              </a:rPr>
              <a:t> via command</a:t>
            </a:r>
            <a:endParaRPr lang="en-US" sz="2400" dirty="0"/>
          </a:p>
          <a:p>
            <a:r>
              <a:rPr lang="en-US" sz="2400" dirty="0"/>
              <a:t>SFTP protocol </a:t>
            </a:r>
            <a:r>
              <a:rPr lang="en-US" sz="2400" dirty="0">
                <a:sym typeface="Wingdings" panose="05000000000000000000" pitchFamily="2" charset="2"/>
              </a:rPr>
              <a:t> via files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en-US" sz="2400" dirty="0">
                <a:sym typeface="Wingdings" panose="05000000000000000000" pitchFamily="2" charset="2"/>
              </a:rPr>
              <a:t> via webpage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53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Macbook</a:t>
            </a:r>
            <a:r>
              <a:rPr lang="en-US" dirty="0">
                <a:sym typeface="Wingdings" panose="05000000000000000000" pitchFamily="2" charset="2"/>
              </a:rPr>
              <a:t>  Use </a:t>
            </a:r>
            <a:r>
              <a:rPr lang="en-US" b="1" dirty="0">
                <a:sym typeface="Wingdings" panose="05000000000000000000" pitchFamily="2" charset="2"/>
              </a:rPr>
              <a:t>Terminal </a:t>
            </a:r>
            <a:r>
              <a:rPr lang="en-US" dirty="0">
                <a:sym typeface="Wingdings" panose="05000000000000000000" pitchFamily="2" charset="2"/>
              </a:rPr>
              <a:t> providing Unix/Linux commands and SSH terminal </a:t>
            </a:r>
          </a:p>
          <a:p>
            <a:endParaRPr lang="en-US" dirty="0"/>
          </a:p>
        </p:txBody>
      </p:sp>
      <p:pic>
        <p:nvPicPr>
          <p:cNvPr id="3074" name="Picture 2" descr="Image result for mac os terminal">
            <a:extLst>
              <a:ext uri="{FF2B5EF4-FFF2-40B4-BE49-F238E27FC236}">
                <a16:creationId xmlns:a16="http://schemas.microsoft.com/office/drawing/2014/main" id="{39C09B7F-CF4E-4E2E-B1DC-C7856227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30" y="2976318"/>
            <a:ext cx="6149139" cy="42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9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CB7F-27AC-427C-86D5-5B39B85D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access Rosalind HPC server (Linux)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312A-CB7B-4092-909B-76AED9E4A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laptop </a:t>
            </a: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Moba-Xterm</a:t>
            </a:r>
            <a:r>
              <a:rPr lang="en-US" dirty="0">
                <a:sym typeface="Wingdings" panose="05000000000000000000" pitchFamily="2" charset="2"/>
              </a:rPr>
              <a:t> software  providing Unix/Linux commands on Windows &amp; SSH terminal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AAE59-AAE8-4116-B516-CBF9BCC4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42" y="2958348"/>
            <a:ext cx="4890163" cy="3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771-2BB9-4184-8654-D9812BFD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access Rosalind HPC server (Linux)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8F11-3DC7-4BAB-8DDF-331A474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>
                <a:sym typeface="Wingdings" panose="05000000000000000000" pitchFamily="2" charset="2"/>
              </a:rPr>
              <a:t> free and most simple program for SSH terminal</a:t>
            </a:r>
            <a:endParaRPr lang="en-US" dirty="0"/>
          </a:p>
        </p:txBody>
      </p:sp>
      <p:pic>
        <p:nvPicPr>
          <p:cNvPr id="5122" name="Picture 2" descr="Image result for putty">
            <a:extLst>
              <a:ext uri="{FF2B5EF4-FFF2-40B4-BE49-F238E27FC236}">
                <a16:creationId xmlns:a16="http://schemas.microsoft.com/office/drawing/2014/main" id="{77F92370-8AF7-4DE0-BB89-10B0E3990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35" y="2572302"/>
            <a:ext cx="3754855" cy="36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3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A1-FC95-024D-8DBA-79221BE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Transferring Data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C20-6191-6740-9652-6F77F4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FileZilla (Client) to connect via SFTP</a:t>
            </a:r>
          </a:p>
          <a:p>
            <a:pPr marL="0" indent="0">
              <a:buNone/>
            </a:pPr>
            <a:r>
              <a:rPr lang="en-GB" dirty="0"/>
              <a:t>	https://</a:t>
            </a:r>
            <a:r>
              <a:rPr lang="en-GB" dirty="0" err="1"/>
              <a:t>filezilla-project.org</a:t>
            </a:r>
            <a:r>
              <a:rPr lang="en-GB" dirty="0"/>
              <a:t>/</a:t>
            </a:r>
          </a:p>
          <a:p>
            <a:r>
              <a:rPr lang="en-GB" dirty="0" err="1"/>
              <a:t>MobaXterm</a:t>
            </a:r>
            <a:r>
              <a:rPr lang="en-GB" dirty="0"/>
              <a:t> supports SFTP transfer as well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2" name="Picture 2" descr="FileZilla - Wikipedia">
            <a:extLst>
              <a:ext uri="{FF2B5EF4-FFF2-40B4-BE49-F238E27FC236}">
                <a16:creationId xmlns:a16="http://schemas.microsoft.com/office/drawing/2014/main" id="{2120E889-6D82-F240-BEB7-2106FA2C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96" y="2794269"/>
            <a:ext cx="4376201" cy="37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40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095-8807-40BD-A54D-566CB18E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7F09-422A-4205-95A8-94E2E16C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access Rosalind cluster server, we need IP address allowed to login</a:t>
            </a:r>
          </a:p>
          <a:p>
            <a:pPr lvl="1"/>
            <a:r>
              <a:rPr lang="en-US" dirty="0"/>
              <a:t>We use VPN (virtual private network) setting instead</a:t>
            </a:r>
          </a:p>
          <a:p>
            <a:endParaRPr lang="en-US" dirty="0"/>
          </a:p>
          <a:p>
            <a:r>
              <a:rPr lang="en-US" dirty="0"/>
              <a:t>For Windows laptop: install OpenVPN</a:t>
            </a:r>
          </a:p>
          <a:p>
            <a:pPr lvl="1"/>
            <a:r>
              <a:rPr lang="en-US" dirty="0">
                <a:hlinkClick r:id="rId2"/>
              </a:rPr>
              <a:t>https://openvpn.net/community-downloads/</a:t>
            </a:r>
            <a:endParaRPr lang="en-US" dirty="0"/>
          </a:p>
          <a:p>
            <a:pPr lvl="1"/>
            <a:r>
              <a:rPr lang="en-US" dirty="0"/>
              <a:t>Copy config file (</a:t>
            </a:r>
            <a:r>
              <a:rPr lang="en-US" dirty="0" err="1"/>
              <a:t>Rapunzel.ovpn</a:t>
            </a:r>
            <a:r>
              <a:rPr lang="en-US" dirty="0"/>
              <a:t>) into OpenVPN configuration folder (e.g. C:\User\&lt;username&gt;\OpenVPN\config)</a:t>
            </a:r>
          </a:p>
          <a:p>
            <a:pPr lvl="1"/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Macbook</a:t>
            </a:r>
            <a:r>
              <a:rPr lang="en-US" dirty="0"/>
              <a:t>: install </a:t>
            </a:r>
            <a:r>
              <a:rPr lang="en-US" dirty="0" err="1"/>
              <a:t>tunnelblick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https://tunnelblick.net/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1EF-16AE-46CD-A5A8-A8F12151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3E5E-7F77-4419-BC68-08585AB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https://user-wiki.rosalind.kcl.ac.uk/doku.php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2E1A-48E8-41BD-B466-E5C5A254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18" y="2536635"/>
            <a:ext cx="5803291" cy="41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0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6D6-6D21-458A-A660-07172C04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login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926D-8F12-487C-AE34-219609F3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SSH client program (</a:t>
            </a:r>
            <a:r>
              <a:rPr lang="en-US" dirty="0" err="1"/>
              <a:t>MobaXterm</a:t>
            </a:r>
            <a:r>
              <a:rPr lang="en-US" dirty="0"/>
              <a:t>, Putty, Terminal)</a:t>
            </a:r>
          </a:p>
          <a:p>
            <a:r>
              <a:rPr lang="en-US" dirty="0"/>
              <a:t>Login command: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(YOUR_ID)@(SSH address)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kxxxxx@login1.rosalind.kcl.ac.uk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kxxxxx@login2.rosalind.kcl.ac.uk</a:t>
            </a:r>
          </a:p>
          <a:p>
            <a:pPr lvl="1"/>
            <a:r>
              <a:rPr lang="en-US" dirty="0"/>
              <a:t>and type your password!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A852C-DC79-42BE-93FA-36FB7001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653"/>
            <a:ext cx="12192000" cy="12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3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Generate your SSH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4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SSH Key is used as replacement of passwords to login to Linux</a:t>
            </a:r>
          </a:p>
          <a:p>
            <a:r>
              <a:rPr lang="en-GB" dirty="0"/>
              <a:t>For accessing Rosalind, we need SSH key!</a:t>
            </a:r>
          </a:p>
          <a:p>
            <a:r>
              <a:rPr lang="en-GB" dirty="0"/>
              <a:t>Generate your SSH Key:</a:t>
            </a:r>
          </a:p>
          <a:p>
            <a:pPr lvl="1"/>
            <a:r>
              <a:rPr lang="en-GB" dirty="0"/>
              <a:t>Windows 10: </a:t>
            </a:r>
            <a:r>
              <a:rPr lang="en-GB" dirty="0">
                <a:hlinkClick r:id="rId2"/>
              </a:rPr>
              <a:t>https://phoenixnap.com/kb/generate-ssh-key-windows-10</a:t>
            </a:r>
            <a:endParaRPr lang="en-GB" dirty="0"/>
          </a:p>
          <a:p>
            <a:pPr lvl="1"/>
            <a:r>
              <a:rPr lang="en-GB" dirty="0"/>
              <a:t>MacOS: </a:t>
            </a:r>
            <a:r>
              <a:rPr lang="en-GB" dirty="0">
                <a:hlinkClick r:id="rId3"/>
              </a:rPr>
              <a:t>https://secure.vexxhost.com/billing/index.php/knowledgebase/171/How-can-I-generate-SSH-keys-on-Mac-OS-X.html</a:t>
            </a:r>
            <a:endParaRPr lang="en-GB" dirty="0"/>
          </a:p>
          <a:p>
            <a:r>
              <a:rPr lang="en-GB" dirty="0"/>
              <a:t>Find your SSH Public Key:</a:t>
            </a:r>
          </a:p>
          <a:p>
            <a:pPr lvl="1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id_rsa.pub</a:t>
            </a:r>
            <a:r>
              <a:rPr lang="en-GB" dirty="0"/>
              <a:t> (Windows)</a:t>
            </a:r>
          </a:p>
          <a:p>
            <a:pPr lvl="1"/>
            <a:r>
              <a:rPr lang="en-GB" dirty="0"/>
              <a:t>~/.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id_rsa.pub</a:t>
            </a:r>
            <a:r>
              <a:rPr lang="en-GB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99801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BD06-5A30-AD46-9E38-C6B9A5F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SSH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CAC-58C2-914C-B40E-491D7008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public SSH key with a text editor</a:t>
            </a:r>
          </a:p>
          <a:p>
            <a:r>
              <a:rPr lang="en-GB" dirty="0"/>
              <a:t>Upload your SSH Public Key to google sheet</a:t>
            </a:r>
          </a:p>
          <a:p>
            <a:pPr lvl="1"/>
            <a:r>
              <a:rPr lang="en-GB" dirty="0">
                <a:hlinkClick r:id="rId2"/>
              </a:rPr>
              <a:t>https://docs.google.com/spreadsheets/d/10M3pKjYFvHleAbBbgB97nBk6F527eB3YVAc659L_YzU/edit?usp=sharing</a:t>
            </a:r>
            <a:endParaRPr lang="en-GB" dirty="0"/>
          </a:p>
          <a:p>
            <a:r>
              <a:rPr lang="en-GB" dirty="0"/>
              <a:t>Your SSH Keys will be forwarded to Rosalind Team so that you will be given an account (Saeed and Myself will take care of this)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B7FF-8203-6646-B567-5A30C8C4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82" y="4711699"/>
            <a:ext cx="7061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0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1FB5-1148-4C08-A65E-7BFFB2B8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25" y="1432113"/>
            <a:ext cx="10206311" cy="3993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9195B-BFBB-41CC-BCF9-CFE78F28239A}"/>
              </a:ext>
            </a:extLst>
          </p:cNvPr>
          <p:cNvSpPr txBox="1"/>
          <p:nvPr/>
        </p:nvSpPr>
        <p:spPr>
          <a:xfrm>
            <a:off x="1828801" y="336884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codes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78169-545B-46BD-97E9-836F061657C9}"/>
              </a:ext>
            </a:extLst>
          </p:cNvPr>
          <p:cNvCxnSpPr/>
          <p:nvPr/>
        </p:nvCxnSpPr>
        <p:spPr>
          <a:xfrm flipH="1">
            <a:off x="1251284" y="609600"/>
            <a:ext cx="1058779" cy="12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E6665-C4B4-4DAC-961D-CC34BC3A42C6}"/>
              </a:ext>
            </a:extLst>
          </p:cNvPr>
          <p:cNvCxnSpPr>
            <a:cxnSpLocks/>
          </p:cNvCxnSpPr>
          <p:nvPr/>
        </p:nvCxnSpPr>
        <p:spPr>
          <a:xfrm flipH="1">
            <a:off x="3232924" y="962526"/>
            <a:ext cx="536971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C827B6-EF31-4CB6-ACF8-B7D6A1698522}"/>
              </a:ext>
            </a:extLst>
          </p:cNvPr>
          <p:cNvSpPr txBox="1"/>
          <p:nvPr/>
        </p:nvSpPr>
        <p:spPr>
          <a:xfrm>
            <a:off x="3232924" y="6654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ownership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3925-86FD-4E90-BA58-F80D4E2D99B6}"/>
              </a:ext>
            </a:extLst>
          </p:cNvPr>
          <p:cNvCxnSpPr>
            <a:cxnSpLocks/>
          </p:cNvCxnSpPr>
          <p:nvPr/>
        </p:nvCxnSpPr>
        <p:spPr>
          <a:xfrm flipH="1">
            <a:off x="4155786" y="1034798"/>
            <a:ext cx="865393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80C0B-F72C-4B89-B438-8F75183B5465}"/>
              </a:ext>
            </a:extLst>
          </p:cNvPr>
          <p:cNvSpPr txBox="1"/>
          <p:nvPr/>
        </p:nvSpPr>
        <p:spPr>
          <a:xfrm>
            <a:off x="4903980" y="693449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ownership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AEE0F-4FD0-4B06-872C-F5BC18FD5C74}"/>
              </a:ext>
            </a:extLst>
          </p:cNvPr>
          <p:cNvCxnSpPr>
            <a:cxnSpLocks/>
          </p:cNvCxnSpPr>
          <p:nvPr/>
        </p:nvCxnSpPr>
        <p:spPr>
          <a:xfrm flipH="1" flipV="1">
            <a:off x="4863436" y="5426151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1C387-20CA-4A3A-AF0B-EBD27F3BFEA6}"/>
              </a:ext>
            </a:extLst>
          </p:cNvPr>
          <p:cNvSpPr txBox="1"/>
          <p:nvPr/>
        </p:nvSpPr>
        <p:spPr>
          <a:xfrm>
            <a:off x="4825025" y="5967118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E0FFF-CD8A-4800-8D5C-99ED7B81E004}"/>
              </a:ext>
            </a:extLst>
          </p:cNvPr>
          <p:cNvCxnSpPr>
            <a:cxnSpLocks/>
          </p:cNvCxnSpPr>
          <p:nvPr/>
        </p:nvCxnSpPr>
        <p:spPr>
          <a:xfrm flipH="1" flipV="1">
            <a:off x="5861123" y="5497795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92216-ADAE-4EB6-81D5-3BB6140AA21C}"/>
              </a:ext>
            </a:extLst>
          </p:cNvPr>
          <p:cNvSpPr txBox="1"/>
          <p:nvPr/>
        </p:nvSpPr>
        <p:spPr>
          <a:xfrm>
            <a:off x="5812996" y="596263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1092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0DE5E-7D9D-4B68-9736-A22A574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8" y="352926"/>
            <a:ext cx="10164197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643B-E130-4E43-BF20-1A04C2069EAC}"/>
              </a:ext>
            </a:extLst>
          </p:cNvPr>
          <p:cNvCxnSpPr>
            <a:cxnSpLocks/>
          </p:cNvCxnSpPr>
          <p:nvPr/>
        </p:nvCxnSpPr>
        <p:spPr>
          <a:xfrm flipV="1">
            <a:off x="7267074" y="4843682"/>
            <a:ext cx="1019978" cy="5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7EF255-F4BB-4BD5-BD57-849ABA1CC5B2}"/>
              </a:ext>
            </a:extLst>
          </p:cNvPr>
          <p:cNvSpPr/>
          <p:nvPr/>
        </p:nvSpPr>
        <p:spPr>
          <a:xfrm>
            <a:off x="8287052" y="4659016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/home/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/report.doc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05A98-C1B9-4A35-8A12-0902C12874DC}"/>
              </a:ext>
            </a:extLst>
          </p:cNvPr>
          <p:cNvSpPr/>
          <p:nvPr/>
        </p:nvSpPr>
        <p:spPr>
          <a:xfrm>
            <a:off x="3585411" y="4191778"/>
            <a:ext cx="16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”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706BF-5009-4CCF-9A78-AC03043BC76B}"/>
              </a:ext>
            </a:extLst>
          </p:cNvPr>
          <p:cNvSpPr/>
          <p:nvPr/>
        </p:nvSpPr>
        <p:spPr>
          <a:xfrm>
            <a:off x="7457279" y="5676372"/>
            <a:ext cx="37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Please note “home” folder in 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rosalind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 is different: e.g. /users/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B10F-BD55-470F-968B-9FBD78FBE1C1}"/>
              </a:ext>
            </a:extLst>
          </p:cNvPr>
          <p:cNvSpPr txBox="1"/>
          <p:nvPr/>
        </p:nvSpPr>
        <p:spPr>
          <a:xfrm>
            <a:off x="979888" y="292840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permission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0D946-32C0-4929-99B5-A4456BB34D9D}"/>
              </a:ext>
            </a:extLst>
          </p:cNvPr>
          <p:cNvCxnSpPr>
            <a:cxnSpLocks/>
          </p:cNvCxnSpPr>
          <p:nvPr/>
        </p:nvCxnSpPr>
        <p:spPr>
          <a:xfrm flipV="1">
            <a:off x="2327730" y="2695075"/>
            <a:ext cx="3735236" cy="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0B2C1-19A3-4C0B-8D1A-4206AC77E023}"/>
              </a:ext>
            </a:extLst>
          </p:cNvPr>
          <p:cNvSpPr/>
          <p:nvPr/>
        </p:nvSpPr>
        <p:spPr>
          <a:xfrm>
            <a:off x="881778" y="40766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permission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8D36A-AAC8-43DC-A411-5088A0F6A889}"/>
              </a:ext>
            </a:extLst>
          </p:cNvPr>
          <p:cNvCxnSpPr>
            <a:cxnSpLocks/>
          </p:cNvCxnSpPr>
          <p:nvPr/>
        </p:nvCxnSpPr>
        <p:spPr>
          <a:xfrm flipV="1">
            <a:off x="2021735" y="4542148"/>
            <a:ext cx="2638335" cy="9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F7A3-2257-45BF-886D-ED3C3D981E7D}"/>
              </a:ext>
            </a:extLst>
          </p:cNvPr>
          <p:cNvCxnSpPr>
            <a:cxnSpLocks/>
          </p:cNvCxnSpPr>
          <p:nvPr/>
        </p:nvCxnSpPr>
        <p:spPr>
          <a:xfrm flipV="1">
            <a:off x="2380950" y="3530496"/>
            <a:ext cx="2688355" cy="8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C4952-3D2D-4FB7-8722-0942134160AA}"/>
              </a:ext>
            </a:extLst>
          </p:cNvPr>
          <p:cNvSpPr/>
          <p:nvPr/>
        </p:nvSpPr>
        <p:spPr>
          <a:xfrm>
            <a:off x="979888" y="552559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permission</a:t>
            </a:r>
          </a:p>
        </p:txBody>
      </p:sp>
    </p:spTree>
    <p:extLst>
      <p:ext uri="{BB962C8B-B14F-4D97-AF65-F5344CB8AC3E}">
        <p14:creationId xmlns:p14="http://schemas.microsoft.com/office/powerpoint/2010/main" val="5859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4335-8BE0-4A65-A574-1EDE11D4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how can I upload files to Rosalind?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67D0-5C9F-46F1-AEAF-3274F7F4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SFTP programs:</a:t>
            </a:r>
          </a:p>
          <a:p>
            <a:pPr lvl="1"/>
            <a:r>
              <a:rPr lang="en-US" dirty="0" err="1"/>
              <a:t>Winscp</a:t>
            </a:r>
            <a:endParaRPr lang="en-US" dirty="0"/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Moba-Xterm</a:t>
            </a:r>
            <a:r>
              <a:rPr lang="en-US" dirty="0"/>
              <a:t> itself has a SFTP function</a:t>
            </a:r>
          </a:p>
          <a:p>
            <a:pPr lvl="1"/>
            <a:r>
              <a:rPr lang="en-US" dirty="0"/>
              <a:t>But it is slow for file transfer</a:t>
            </a:r>
          </a:p>
        </p:txBody>
      </p:sp>
    </p:spTree>
    <p:extLst>
      <p:ext uri="{BB962C8B-B14F-4D97-AF65-F5344CB8AC3E}">
        <p14:creationId xmlns:p14="http://schemas.microsoft.com/office/powerpoint/2010/main" val="1324687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F9F-0D5C-4127-922D-04E879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C590-F224-44EA-B564-F562E493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find </a:t>
            </a:r>
            <a:r>
              <a:rPr lang="en-US" b="1" dirty="0" err="1"/>
              <a:t>brc_scratch</a:t>
            </a:r>
            <a:r>
              <a:rPr lang="en-US" dirty="0"/>
              <a:t> folder from your </a:t>
            </a:r>
            <a:r>
              <a:rPr lang="en-US" b="1" dirty="0"/>
              <a:t>home</a:t>
            </a:r>
            <a:r>
              <a:rPr lang="en-US" dirty="0"/>
              <a:t> location, 2) make any files (tip: </a:t>
            </a:r>
            <a:r>
              <a:rPr lang="en-US" b="1" dirty="0"/>
              <a:t>touch</a:t>
            </a:r>
            <a:r>
              <a:rPr lang="en-US" dirty="0"/>
              <a:t>) and 3) show list of files you made</a:t>
            </a:r>
          </a:p>
          <a:p>
            <a:endParaRPr lang="en-US" dirty="0"/>
          </a:p>
          <a:p>
            <a:r>
              <a:rPr lang="en-US" dirty="0"/>
              <a:t>1) upload any files of your laptop or desktop to your home location at Rosalind server and 2) show list of files you uploaded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B774-023B-4EB8-B548-2A36491928A7}"/>
              </a:ext>
            </a:extLst>
          </p:cNvPr>
          <p:cNvSpPr txBox="1"/>
          <p:nvPr/>
        </p:nvSpPr>
        <p:spPr>
          <a:xfrm>
            <a:off x="8773610" y="5969655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347688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~/test1.txt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4E4E-D546-4631-8D07-F5F454AA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F25D-D97C-4F54-8BD4-CB3AE14A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applications are not available by default </a:t>
            </a:r>
            <a:r>
              <a:rPr lang="en-US" dirty="0">
                <a:sym typeface="Wingdings" panose="05000000000000000000" pitchFamily="2" charset="2"/>
              </a:rPr>
              <a:t> you should check pre-installed module on the system (</a:t>
            </a:r>
            <a:r>
              <a:rPr lang="en-US" i="1" dirty="0">
                <a:sym typeface="Wingdings" panose="05000000000000000000" pitchFamily="2" charset="2"/>
              </a:rPr>
              <a:t>module</a:t>
            </a:r>
            <a:r>
              <a:rPr lang="en-US" dirty="0">
                <a:sym typeface="Wingdings" panose="05000000000000000000" pitchFamily="2" charset="2"/>
              </a:rPr>
              <a:t>), otherwise you should install it by yourself or ask root administrator to install it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avail </a:t>
            </a:r>
            <a:r>
              <a:rPr lang="en-US" dirty="0">
                <a:sym typeface="Wingdings" panose="05000000000000000000" pitchFamily="2" charset="2"/>
              </a:rPr>
              <a:t> you can check all possible applications to load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package_name</a:t>
            </a:r>
            <a:endParaRPr lang="en-US" dirty="0"/>
          </a:p>
          <a:p>
            <a:pPr lvl="1"/>
            <a:r>
              <a:rPr lang="en-US" dirty="0"/>
              <a:t>module load bioinformatics/R</a:t>
            </a:r>
          </a:p>
          <a:p>
            <a:pPr lvl="1"/>
            <a:r>
              <a:rPr lang="en-US" dirty="0"/>
              <a:t>module load general/</a:t>
            </a:r>
            <a:r>
              <a:rPr lang="en-US" dirty="0" err="1"/>
              <a:t>matlab</a:t>
            </a:r>
            <a:r>
              <a:rPr lang="en-US" dirty="0"/>
              <a:t>/2015b</a:t>
            </a:r>
          </a:p>
          <a:p>
            <a:pPr lvl="1"/>
            <a:r>
              <a:rPr lang="en-US" dirty="0"/>
              <a:t>module load general/python/2.7.10</a:t>
            </a:r>
          </a:p>
          <a:p>
            <a:pPr lvl="1"/>
            <a:endParaRPr lang="en-US" dirty="0"/>
          </a:p>
          <a:p>
            <a:r>
              <a:rPr lang="en-US" dirty="0"/>
              <a:t>module unload </a:t>
            </a:r>
            <a:r>
              <a:rPr lang="en-US" dirty="0" err="1"/>
              <a:t>package_name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list </a:t>
            </a:r>
            <a:r>
              <a:rPr lang="en-US" dirty="0">
                <a:sym typeface="Wingdings" panose="05000000000000000000" pitchFamily="2" charset="2"/>
              </a:rPr>
              <a:t> it shows currently loaded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286FE-D7A2-4CC3-B5B7-2387F2BC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9" y="1041147"/>
            <a:ext cx="11693501" cy="40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2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C476879-4BE4-47A8-A237-0DF90B0CA94B}"/>
              </a:ext>
            </a:extLst>
          </p:cNvPr>
          <p:cNvSpPr/>
          <p:nvPr/>
        </p:nvSpPr>
        <p:spPr>
          <a:xfrm>
            <a:off x="1863189" y="3641558"/>
            <a:ext cx="2035043" cy="946484"/>
          </a:xfrm>
          <a:custGeom>
            <a:avLst/>
            <a:gdLst>
              <a:gd name="connsiteX0" fmla="*/ 2035043 w 2035043"/>
              <a:gd name="connsiteY0" fmla="*/ 0 h 946484"/>
              <a:gd name="connsiteX1" fmla="*/ 2019000 w 2035043"/>
              <a:gd name="connsiteY1" fmla="*/ 256674 h 946484"/>
              <a:gd name="connsiteX2" fmla="*/ 1874622 w 2035043"/>
              <a:gd name="connsiteY2" fmla="*/ 368968 h 946484"/>
              <a:gd name="connsiteX3" fmla="*/ 1842537 w 2035043"/>
              <a:gd name="connsiteY3" fmla="*/ 401053 h 946484"/>
              <a:gd name="connsiteX4" fmla="*/ 1794411 w 2035043"/>
              <a:gd name="connsiteY4" fmla="*/ 417095 h 946484"/>
              <a:gd name="connsiteX5" fmla="*/ 1473569 w 2035043"/>
              <a:gd name="connsiteY5" fmla="*/ 401053 h 946484"/>
              <a:gd name="connsiteX6" fmla="*/ 1425443 w 2035043"/>
              <a:gd name="connsiteY6" fmla="*/ 385010 h 946484"/>
              <a:gd name="connsiteX7" fmla="*/ 414790 w 2035043"/>
              <a:gd name="connsiteY7" fmla="*/ 385010 h 946484"/>
              <a:gd name="connsiteX8" fmla="*/ 334579 w 2035043"/>
              <a:gd name="connsiteY8" fmla="*/ 401053 h 946484"/>
              <a:gd name="connsiteX9" fmla="*/ 286453 w 2035043"/>
              <a:gd name="connsiteY9" fmla="*/ 417095 h 946484"/>
              <a:gd name="connsiteX10" fmla="*/ 222285 w 2035043"/>
              <a:gd name="connsiteY10" fmla="*/ 433137 h 946484"/>
              <a:gd name="connsiteX11" fmla="*/ 126032 w 2035043"/>
              <a:gd name="connsiteY11" fmla="*/ 481263 h 946484"/>
              <a:gd name="connsiteX12" fmla="*/ 29779 w 2035043"/>
              <a:gd name="connsiteY12" fmla="*/ 946484 h 94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5043" h="946484">
                <a:moveTo>
                  <a:pt x="2035043" y="0"/>
                </a:moveTo>
                <a:cubicBezTo>
                  <a:pt x="2029695" y="85558"/>
                  <a:pt x="2044992" y="174984"/>
                  <a:pt x="2019000" y="256674"/>
                </a:cubicBezTo>
                <a:cubicBezTo>
                  <a:pt x="1993323" y="337372"/>
                  <a:pt x="1935035" y="348830"/>
                  <a:pt x="1874622" y="368968"/>
                </a:cubicBezTo>
                <a:cubicBezTo>
                  <a:pt x="1863927" y="379663"/>
                  <a:pt x="1855507" y="393271"/>
                  <a:pt x="1842537" y="401053"/>
                </a:cubicBezTo>
                <a:cubicBezTo>
                  <a:pt x="1828037" y="409753"/>
                  <a:pt x="1811321" y="417095"/>
                  <a:pt x="1794411" y="417095"/>
                </a:cubicBezTo>
                <a:cubicBezTo>
                  <a:pt x="1687330" y="417095"/>
                  <a:pt x="1580516" y="406400"/>
                  <a:pt x="1473569" y="401053"/>
                </a:cubicBezTo>
                <a:cubicBezTo>
                  <a:pt x="1457527" y="395705"/>
                  <a:pt x="1441950" y="388678"/>
                  <a:pt x="1425443" y="385010"/>
                </a:cubicBezTo>
                <a:cubicBezTo>
                  <a:pt x="1120477" y="317238"/>
                  <a:pt x="499601" y="383522"/>
                  <a:pt x="414790" y="385010"/>
                </a:cubicBezTo>
                <a:cubicBezTo>
                  <a:pt x="388053" y="390358"/>
                  <a:pt x="361031" y="394440"/>
                  <a:pt x="334579" y="401053"/>
                </a:cubicBezTo>
                <a:cubicBezTo>
                  <a:pt x="318174" y="405154"/>
                  <a:pt x="302712" y="412450"/>
                  <a:pt x="286453" y="417095"/>
                </a:cubicBezTo>
                <a:cubicBezTo>
                  <a:pt x="265254" y="423152"/>
                  <a:pt x="243674" y="427790"/>
                  <a:pt x="222285" y="433137"/>
                </a:cubicBezTo>
                <a:cubicBezTo>
                  <a:pt x="8621" y="575577"/>
                  <a:pt x="325293" y="370563"/>
                  <a:pt x="126032" y="481263"/>
                </a:cubicBezTo>
                <a:cubicBezTo>
                  <a:pt x="-81453" y="596532"/>
                  <a:pt x="29779" y="586794"/>
                  <a:pt x="29779" y="94648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2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 vs Batch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BDA9CA-110D-48D1-9DF1-897B8BB2A0F7}"/>
              </a:ext>
            </a:extLst>
          </p:cNvPr>
          <p:cNvSpPr/>
          <p:nvPr/>
        </p:nvSpPr>
        <p:spPr>
          <a:xfrm>
            <a:off x="3166643" y="307018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B223C-F284-441E-8456-A8480E9E44AE}"/>
              </a:ext>
            </a:extLst>
          </p:cNvPr>
          <p:cNvSpPr/>
          <p:nvPr/>
        </p:nvSpPr>
        <p:spPr>
          <a:xfrm>
            <a:off x="1131427" y="457778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 (interactive)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FD7ADD-58D3-4746-A1BC-7E99C158DC2E}"/>
              </a:ext>
            </a:extLst>
          </p:cNvPr>
          <p:cNvSpPr/>
          <p:nvPr/>
        </p:nvSpPr>
        <p:spPr>
          <a:xfrm>
            <a:off x="3347981" y="458647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7BA3EF-C83B-40C8-BD6B-F2EC4519AC17}"/>
              </a:ext>
            </a:extLst>
          </p:cNvPr>
          <p:cNvSpPr/>
          <p:nvPr/>
        </p:nvSpPr>
        <p:spPr>
          <a:xfrm>
            <a:off x="5564535" y="457778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CCF46-22CD-4806-970C-596628DB0F5C}"/>
              </a:ext>
            </a:extLst>
          </p:cNvPr>
          <p:cNvCxnSpPr>
            <a:cxnSpLocks/>
          </p:cNvCxnSpPr>
          <p:nvPr/>
        </p:nvCxnSpPr>
        <p:spPr>
          <a:xfrm>
            <a:off x="2086338" y="419292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F6816A-0981-4B28-8BD0-F03DB1947BD5}"/>
              </a:ext>
            </a:extLst>
          </p:cNvPr>
          <p:cNvCxnSpPr>
            <a:stCxn id="4" idx="2"/>
          </p:cNvCxnSpPr>
          <p:nvPr/>
        </p:nvCxnSpPr>
        <p:spPr>
          <a:xfrm>
            <a:off x="4121554" y="356789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19B85-5E2D-44FB-954E-09E7F702EE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6338" y="419292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E854E1-E80F-4364-A128-56A0F5FB3083}"/>
              </a:ext>
            </a:extLst>
          </p:cNvPr>
          <p:cNvCxnSpPr>
            <a:endCxn id="7" idx="0"/>
          </p:cNvCxnSpPr>
          <p:nvPr/>
        </p:nvCxnSpPr>
        <p:spPr>
          <a:xfrm flipH="1">
            <a:off x="6519446" y="419292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89D35-0977-40A9-87F1-AAE2776DCDE8}"/>
              </a:ext>
            </a:extLst>
          </p:cNvPr>
          <p:cNvSpPr/>
          <p:nvPr/>
        </p:nvSpPr>
        <p:spPr>
          <a:xfrm>
            <a:off x="4311628" y="3813081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7438B-D7DE-4A79-B3DC-8F8B269A0F07}"/>
              </a:ext>
            </a:extLst>
          </p:cNvPr>
          <p:cNvCxnSpPr>
            <a:cxnSpLocks/>
          </p:cNvCxnSpPr>
          <p:nvPr/>
        </p:nvCxnSpPr>
        <p:spPr>
          <a:xfrm>
            <a:off x="4475747" y="3567897"/>
            <a:ext cx="336885" cy="245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84107F-E944-4C72-936A-3247663BE4C7}"/>
              </a:ext>
            </a:extLst>
          </p:cNvPr>
          <p:cNvSpPr/>
          <p:nvPr/>
        </p:nvSpPr>
        <p:spPr>
          <a:xfrm>
            <a:off x="4684295" y="4203032"/>
            <a:ext cx="401052" cy="288757"/>
          </a:xfrm>
          <a:custGeom>
            <a:avLst/>
            <a:gdLst>
              <a:gd name="connsiteX0" fmla="*/ 401052 w 401052"/>
              <a:gd name="connsiteY0" fmla="*/ 0 h 288757"/>
              <a:gd name="connsiteX1" fmla="*/ 208547 w 401052"/>
              <a:gd name="connsiteY1" fmla="*/ 128336 h 288757"/>
              <a:gd name="connsiteX2" fmla="*/ 160421 w 401052"/>
              <a:gd name="connsiteY2" fmla="*/ 160421 h 288757"/>
              <a:gd name="connsiteX3" fmla="*/ 112294 w 401052"/>
              <a:gd name="connsiteY3" fmla="*/ 208547 h 288757"/>
              <a:gd name="connsiteX4" fmla="*/ 0 w 401052"/>
              <a:gd name="connsiteY4" fmla="*/ 288757 h 2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2" h="288757">
                <a:moveTo>
                  <a:pt x="401052" y="0"/>
                </a:moveTo>
                <a:lnTo>
                  <a:pt x="208547" y="128336"/>
                </a:lnTo>
                <a:cubicBezTo>
                  <a:pt x="192505" y="139031"/>
                  <a:pt x="174054" y="146788"/>
                  <a:pt x="160421" y="160421"/>
                </a:cubicBezTo>
                <a:cubicBezTo>
                  <a:pt x="144379" y="176463"/>
                  <a:pt x="130202" y="194619"/>
                  <a:pt x="112294" y="208547"/>
                </a:cubicBezTo>
                <a:cubicBezTo>
                  <a:pt x="-41519" y="328178"/>
                  <a:pt x="53363" y="235394"/>
                  <a:pt x="0" y="288757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72110-0B82-4952-BD1B-6CDC1E92825E}"/>
              </a:ext>
            </a:extLst>
          </p:cNvPr>
          <p:cNvSpPr/>
          <p:nvPr/>
        </p:nvSpPr>
        <p:spPr>
          <a:xfrm>
            <a:off x="6223400" y="4138863"/>
            <a:ext cx="81147" cy="401053"/>
          </a:xfrm>
          <a:custGeom>
            <a:avLst/>
            <a:gdLst>
              <a:gd name="connsiteX0" fmla="*/ 81147 w 81147"/>
              <a:gd name="connsiteY0" fmla="*/ 0 h 401053"/>
              <a:gd name="connsiteX1" fmla="*/ 49063 w 81147"/>
              <a:gd name="connsiteY1" fmla="*/ 144379 h 401053"/>
              <a:gd name="connsiteX2" fmla="*/ 33021 w 81147"/>
              <a:gd name="connsiteY2" fmla="*/ 208548 h 401053"/>
              <a:gd name="connsiteX3" fmla="*/ 16979 w 81147"/>
              <a:gd name="connsiteY3" fmla="*/ 288758 h 401053"/>
              <a:gd name="connsiteX4" fmla="*/ 937 w 81147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7" h="401053">
                <a:moveTo>
                  <a:pt x="81147" y="0"/>
                </a:moveTo>
                <a:cubicBezTo>
                  <a:pt x="70452" y="48126"/>
                  <a:pt x="60149" y="96341"/>
                  <a:pt x="49063" y="144379"/>
                </a:cubicBezTo>
                <a:cubicBezTo>
                  <a:pt x="44105" y="165862"/>
                  <a:pt x="37804" y="187025"/>
                  <a:pt x="33021" y="208548"/>
                </a:cubicBezTo>
                <a:cubicBezTo>
                  <a:pt x="27106" y="235165"/>
                  <a:pt x="23592" y="262306"/>
                  <a:pt x="16979" y="288758"/>
                </a:cubicBezTo>
                <a:cubicBezTo>
                  <a:pt x="-5827" y="379982"/>
                  <a:pt x="937" y="291126"/>
                  <a:pt x="937" y="4010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8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mode:</a:t>
            </a:r>
          </a:p>
          <a:p>
            <a:pPr lvl="1"/>
            <a:r>
              <a:rPr lang="en-US" dirty="0" err="1"/>
              <a:t>qrsh</a:t>
            </a:r>
            <a:r>
              <a:rPr lang="en-US" dirty="0"/>
              <a:t> -q </a:t>
            </a:r>
            <a:r>
              <a:rPr lang="en-US" dirty="0" err="1"/>
              <a:t>InterLowMem.q</a:t>
            </a:r>
            <a:endParaRPr lang="en-US" dirty="0"/>
          </a:p>
          <a:p>
            <a:pPr lvl="1"/>
            <a:r>
              <a:rPr lang="en-US" dirty="0" err="1"/>
              <a:t>qrsh</a:t>
            </a:r>
            <a:r>
              <a:rPr lang="en-US" dirty="0"/>
              <a:t> -q </a:t>
            </a:r>
            <a:r>
              <a:rPr lang="en-US" dirty="0" err="1"/>
              <a:t>InterLowMem.q</a:t>
            </a:r>
            <a:r>
              <a:rPr lang="en-US" dirty="0"/>
              <a:t> -pe </a:t>
            </a:r>
            <a:r>
              <a:rPr lang="en-US" dirty="0" err="1"/>
              <a:t>smp</a:t>
            </a:r>
            <a:r>
              <a:rPr lang="en-US" dirty="0"/>
              <a:t> 10 (use 10 cores)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5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7C3-40EA-4429-A67C-078CBCB4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submission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3C0C3-4E05-48D8-B70A-351D3754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578" y="2229237"/>
            <a:ext cx="5635291" cy="3606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4EA669-73F9-4322-8A46-34D507D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4" y="3646535"/>
            <a:ext cx="3371850" cy="771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4C47A2-9180-4E2F-A300-BF971731D04F}"/>
              </a:ext>
            </a:extLst>
          </p:cNvPr>
          <p:cNvCxnSpPr/>
          <p:nvPr/>
        </p:nvCxnSpPr>
        <p:spPr>
          <a:xfrm>
            <a:off x="4058653" y="4032298"/>
            <a:ext cx="14437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8511F-1FED-4FD0-B7AC-D7B54C47DF92}"/>
              </a:ext>
            </a:extLst>
          </p:cNvPr>
          <p:cNvSpPr txBox="1"/>
          <p:nvPr/>
        </p:nvSpPr>
        <p:spPr>
          <a:xfrm>
            <a:off x="3012229" y="6135445"/>
            <a:ext cx="690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quite your interactive mode by </a:t>
            </a:r>
            <a:r>
              <a:rPr lang="en-US" sz="2400" b="1" i="1" dirty="0"/>
              <a:t>exit </a:t>
            </a:r>
            <a:r>
              <a:rPr lang="en-US" sz="24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54561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Job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mode:</a:t>
            </a:r>
          </a:p>
          <a:p>
            <a:pPr lvl="1"/>
            <a:r>
              <a:rPr lang="en-US" dirty="0"/>
              <a:t>Make job script, job.sh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Submitting job:</a:t>
            </a:r>
          </a:p>
          <a:p>
            <a:pPr lvl="2"/>
            <a:r>
              <a:rPr lang="en-US" dirty="0" err="1"/>
              <a:t>qsub</a:t>
            </a:r>
            <a:r>
              <a:rPr lang="en-US" dirty="0"/>
              <a:t> job.sh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Checking status of job</a:t>
            </a:r>
          </a:p>
          <a:p>
            <a:pPr lvl="2"/>
            <a:r>
              <a:rPr lang="en-US" dirty="0" err="1"/>
              <a:t>qstat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964D-6916-45B0-BB9B-22B0A34BFC2E}"/>
              </a:ext>
            </a:extLst>
          </p:cNvPr>
          <p:cNvSpPr/>
          <p:nvPr/>
        </p:nvSpPr>
        <p:spPr>
          <a:xfrm>
            <a:off x="5310554" y="1529537"/>
            <a:ext cx="6529754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job.sh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#!/bin/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#$ -pe </a:t>
            </a:r>
            <a:r>
              <a:rPr lang="en-US" sz="1600" dirty="0" err="1"/>
              <a:t>smp</a:t>
            </a:r>
            <a:r>
              <a:rPr lang="en-US" sz="1600" dirty="0"/>
              <a:t> 16</a:t>
            </a:r>
          </a:p>
          <a:p>
            <a:r>
              <a:rPr lang="en-US" sz="1600" dirty="0"/>
              <a:t>#$ -</a:t>
            </a:r>
            <a:r>
              <a:rPr lang="en-US" sz="1600" dirty="0" err="1"/>
              <a:t>cwd</a:t>
            </a:r>
            <a:endParaRPr lang="en-US" sz="1600" dirty="0"/>
          </a:p>
          <a:p>
            <a:r>
              <a:rPr lang="en-US" sz="1600" dirty="0"/>
              <a:t>#$ -N id9.meteor.left</a:t>
            </a:r>
          </a:p>
          <a:p>
            <a:r>
              <a:rPr lang="en-US" sz="1600" dirty="0"/>
              <a:t>#$ -q   </a:t>
            </a:r>
            <a:r>
              <a:rPr lang="en-US" sz="1600" dirty="0" err="1"/>
              <a:t>HighMemLongterm.q,LowMemShortterm.q,LowMemLongterm.q</a:t>
            </a:r>
            <a:endParaRPr lang="en-US" sz="1600" dirty="0"/>
          </a:p>
          <a:p>
            <a:r>
              <a:rPr lang="en-US" sz="1600" dirty="0"/>
              <a:t>#$ -j y</a:t>
            </a:r>
          </a:p>
          <a:p>
            <a:r>
              <a:rPr lang="en-US" sz="1600" dirty="0"/>
              <a:t>#$ -R y</a:t>
            </a:r>
          </a:p>
          <a:p>
            <a:r>
              <a:rPr lang="en-US" sz="1600" dirty="0"/>
              <a:t>#$ -l </a:t>
            </a:r>
            <a:r>
              <a:rPr lang="en-US" sz="1600" dirty="0" err="1"/>
              <a:t>h_vmem</a:t>
            </a:r>
            <a:r>
              <a:rPr lang="en-US" sz="1600" dirty="0"/>
              <a:t>=18G</a:t>
            </a:r>
          </a:p>
          <a:p>
            <a:r>
              <a:rPr lang="en-US" sz="1600" dirty="0"/>
              <a:t>#$ -l </a:t>
            </a:r>
            <a:r>
              <a:rPr lang="en-US" sz="1600" dirty="0" err="1"/>
              <a:t>h_rt</a:t>
            </a:r>
            <a:r>
              <a:rPr lang="en-US" sz="1600" dirty="0"/>
              <a:t>=5:00:00</a:t>
            </a:r>
          </a:p>
          <a:p>
            <a:endParaRPr lang="en-US" sz="1600" dirty="0"/>
          </a:p>
          <a:p>
            <a:r>
              <a:rPr lang="en-US" sz="1600" dirty="0"/>
              <a:t>## any commands for execution ##</a:t>
            </a:r>
          </a:p>
          <a:p>
            <a:r>
              <a:rPr lang="en-US" sz="1600" dirty="0" err="1"/>
              <a:t>wget</a:t>
            </a:r>
            <a:r>
              <a:rPr lang="en-US" sz="1600" dirty="0"/>
              <a:t> </a:t>
            </a:r>
            <a:r>
              <a:rPr lang="en-US" sz="1600" dirty="0" err="1"/>
              <a:t>aaa.ttt.tttx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echo “download finished”</a:t>
            </a:r>
          </a:p>
        </p:txBody>
      </p:sp>
    </p:spTree>
    <p:extLst>
      <p:ext uri="{BB962C8B-B14F-4D97-AF65-F5344CB8AC3E}">
        <p14:creationId xmlns:p14="http://schemas.microsoft.com/office/powerpoint/2010/main" val="114686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8CA-6D35-4B81-85C0-85B0AE1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606E-FB3D-478F-BFB8-A1DD26F8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of variables:</a:t>
            </a:r>
          </a:p>
          <a:p>
            <a:pPr lvl="1"/>
            <a:r>
              <a:rPr lang="en-US" dirty="0"/>
              <a:t>var1=341 </a:t>
            </a:r>
          </a:p>
          <a:p>
            <a:pPr lvl="1"/>
            <a:r>
              <a:rPr lang="en-US" dirty="0"/>
              <a:t>(there is no space between =, var1, and 341)</a:t>
            </a:r>
          </a:p>
          <a:p>
            <a:pPr lvl="1"/>
            <a:r>
              <a:rPr lang="en-US" dirty="0"/>
              <a:t>var2=$(($var1 + 12))</a:t>
            </a:r>
          </a:p>
          <a:p>
            <a:r>
              <a:rPr lang="en-US" dirty="0"/>
              <a:t>Printing value of variables:</a:t>
            </a:r>
          </a:p>
          <a:p>
            <a:pPr lvl="1"/>
            <a:r>
              <a:rPr lang="en-US" dirty="0"/>
              <a:t>echo $var1</a:t>
            </a:r>
          </a:p>
          <a:p>
            <a:pPr lvl="1"/>
            <a:r>
              <a:rPr lang="en-US" dirty="0"/>
              <a:t>echo ${var1}</a:t>
            </a:r>
          </a:p>
          <a:p>
            <a:r>
              <a:rPr lang="en-US" dirty="0"/>
              <a:t>Printing environment variables:</a:t>
            </a:r>
          </a:p>
          <a:p>
            <a:pPr lvl="1"/>
            <a:r>
              <a:rPr lang="en-US" dirty="0"/>
              <a:t>echo $PWD</a:t>
            </a:r>
          </a:p>
          <a:p>
            <a:pPr lvl="1"/>
            <a:r>
              <a:rPr lang="en-US" dirty="0"/>
              <a:t>echo $HOME</a:t>
            </a:r>
          </a:p>
        </p:txBody>
      </p:sp>
    </p:spTree>
    <p:extLst>
      <p:ext uri="{BB962C8B-B14F-4D97-AF65-F5344CB8AC3E}">
        <p14:creationId xmlns:p14="http://schemas.microsoft.com/office/powerpoint/2010/main" val="1113043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D334-6BE8-428D-BD99-01B92D2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F4A64-8843-4351-B8F7-8710A2444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22" y="1834314"/>
            <a:ext cx="5353050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74D09-CCBF-4318-8D42-C31DC2BC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1" y="1834314"/>
            <a:ext cx="5181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68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38C-D28D-4E4B-AA47-03D6AE8A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C526-63D6-41DF-9E3C-3270CD1C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file by job submission (batch mode)</a:t>
            </a:r>
          </a:p>
          <a:p>
            <a:pPr lvl="1"/>
            <a:r>
              <a:rPr lang="en-US" dirty="0"/>
              <a:t>Tip: use </a:t>
            </a:r>
            <a:r>
              <a:rPr lang="en-US" i="1" dirty="0" err="1"/>
              <a:t>wget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File link: ftp.sra.ebi.ac.uk/vol1/</a:t>
            </a:r>
            <a:r>
              <a:rPr lang="en-US" dirty="0" err="1"/>
              <a:t>fastq</a:t>
            </a:r>
            <a:r>
              <a:rPr lang="en-US" dirty="0"/>
              <a:t>/ERR589/ERR589353/ERR589353_1.fastq.gz</a:t>
            </a:r>
          </a:p>
          <a:p>
            <a:pPr lvl="1"/>
            <a:endParaRPr lang="en-US" dirty="0"/>
          </a:p>
          <a:p>
            <a:r>
              <a:rPr lang="en-US" dirty="0"/>
              <a:t>Decompress downloaded </a:t>
            </a:r>
            <a:r>
              <a:rPr lang="en-US" dirty="0" err="1"/>
              <a:t>gzip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Tip: </a:t>
            </a:r>
            <a:r>
              <a:rPr lang="en-US" dirty="0" err="1"/>
              <a:t>gzip</a:t>
            </a:r>
            <a:r>
              <a:rPr lang="en-US" dirty="0"/>
              <a:t> -d </a:t>
            </a:r>
            <a:r>
              <a:rPr lang="en-US" i="1" dirty="0"/>
              <a:t>file</a:t>
            </a:r>
          </a:p>
          <a:p>
            <a:pPr lvl="1"/>
            <a:endParaRPr lang="en-US" i="1" dirty="0"/>
          </a:p>
          <a:p>
            <a:r>
              <a:rPr lang="en-US" dirty="0"/>
              <a:t>Printing head of file:</a:t>
            </a:r>
          </a:p>
          <a:p>
            <a:pPr lvl="1"/>
            <a:r>
              <a:rPr lang="en-US" dirty="0"/>
              <a:t>Tip: head</a:t>
            </a:r>
          </a:p>
          <a:p>
            <a:endParaRPr lang="en-US" dirty="0"/>
          </a:p>
          <a:p>
            <a:r>
              <a:rPr lang="en-US" dirty="0"/>
              <a:t>Find any sequence pattern of your interest from a file</a:t>
            </a:r>
          </a:p>
          <a:p>
            <a:pPr lvl="1"/>
            <a:r>
              <a:rPr lang="en-US" dirty="0"/>
              <a:t>Tip: grep </a:t>
            </a:r>
            <a:r>
              <a:rPr lang="en-US" i="1" dirty="0"/>
              <a:t>AGGAGGAGGTTCA file</a:t>
            </a:r>
          </a:p>
        </p:txBody>
      </p:sp>
    </p:spTree>
    <p:extLst>
      <p:ext uri="{BB962C8B-B14F-4D97-AF65-F5344CB8AC3E}">
        <p14:creationId xmlns:p14="http://schemas.microsoft.com/office/powerpoint/2010/main" val="163441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80</TotalTime>
  <Words>2055</Words>
  <Application>Microsoft Macintosh PowerPoint</Application>
  <PresentationFormat>Widescreen</PresentationFormat>
  <Paragraphs>344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Calibri-Bold</vt:lpstr>
      <vt:lpstr>Century Gothic</vt:lpstr>
      <vt:lpstr>Wingdings 3</vt:lpstr>
      <vt:lpstr>Ion</vt:lpstr>
      <vt:lpstr>Introduction to Linux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Rosalind</vt:lpstr>
      <vt:lpstr>How to access Rosalind HPC server (Linux)</vt:lpstr>
      <vt:lpstr>How to access Rosalind HPC server (Linux)</vt:lpstr>
      <vt:lpstr>How to access Rosalind HPC server (Linux)</vt:lpstr>
      <vt:lpstr>How to access Rosalind HPC server (Linux)</vt:lpstr>
      <vt:lpstr>Transferring Data To Rosalind</vt:lpstr>
      <vt:lpstr>How to use VPN</vt:lpstr>
      <vt:lpstr>How to login Rosalind</vt:lpstr>
      <vt:lpstr>How to login Rosalind</vt:lpstr>
      <vt:lpstr>Pre-Workshop: Generate your SSH Key</vt:lpstr>
      <vt:lpstr>Generating SSH Key</vt:lpstr>
      <vt:lpstr>Upload your SSH Public Key</vt:lpstr>
      <vt:lpstr>1st Exercise: how to check your files/directories </vt:lpstr>
      <vt:lpstr>List files and directories</vt:lpstr>
      <vt:lpstr>List files and directories</vt:lpstr>
      <vt:lpstr>PowerPoint Presentation</vt:lpstr>
      <vt:lpstr>Making and deleting directories</vt:lpstr>
      <vt:lpstr>Changing to a different directory</vt:lpstr>
      <vt:lpstr>PowerPoint Presentation</vt:lpstr>
      <vt:lpstr>Then how can I upload files to Rosalind?</vt:lpstr>
      <vt:lpstr>Tasks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How to load installed packages</vt:lpstr>
      <vt:lpstr>PowerPoint Presentation</vt:lpstr>
      <vt:lpstr>Job submission</vt:lpstr>
      <vt:lpstr>Job submission</vt:lpstr>
      <vt:lpstr>Job submission</vt:lpstr>
      <vt:lpstr>Job submission</vt:lpstr>
      <vt:lpstr>Job submission</vt:lpstr>
      <vt:lpstr>Shell scripting</vt:lpstr>
      <vt:lpstr>Bash scripting</vt:lpstr>
      <vt:lpstr>Tasks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Muhammad Arif</cp:lastModifiedBy>
  <cp:revision>17</cp:revision>
  <dcterms:created xsi:type="dcterms:W3CDTF">2020-10-06T05:26:25Z</dcterms:created>
  <dcterms:modified xsi:type="dcterms:W3CDTF">2020-10-06T06:47:24Z</dcterms:modified>
</cp:coreProperties>
</file>