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305" r:id="rId3"/>
    <p:sldId id="283" r:id="rId4"/>
    <p:sldId id="261" r:id="rId5"/>
    <p:sldId id="258" r:id="rId6"/>
    <p:sldId id="263" r:id="rId7"/>
    <p:sldId id="287" r:id="rId8"/>
    <p:sldId id="269" r:id="rId9"/>
    <p:sldId id="284" r:id="rId10"/>
    <p:sldId id="288" r:id="rId11"/>
    <p:sldId id="270" r:id="rId12"/>
    <p:sldId id="271" r:id="rId13"/>
    <p:sldId id="276" r:id="rId14"/>
    <p:sldId id="291" r:id="rId15"/>
    <p:sldId id="294" r:id="rId16"/>
    <p:sldId id="259" r:id="rId17"/>
    <p:sldId id="295" r:id="rId18"/>
    <p:sldId id="297" r:id="rId19"/>
    <p:sldId id="299" r:id="rId20"/>
    <p:sldId id="301" r:id="rId21"/>
    <p:sldId id="303" r:id="rId22"/>
    <p:sldId id="304" r:id="rId23"/>
    <p:sldId id="281" r:id="rId24"/>
    <p:sldId id="274" r:id="rId25"/>
    <p:sldId id="275" r:id="rId2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607"/>
  </p:normalViewPr>
  <p:slideViewPr>
    <p:cSldViewPr snapToGrid="0">
      <p:cViewPr varScale="1">
        <p:scale>
          <a:sx n="165" d="100"/>
          <a:sy n="165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5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1" y="491"/>
            <a:ext cx="2814212" cy="2803670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01" y="468082"/>
            <a:ext cx="8006558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8009894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845" y="4601856"/>
            <a:ext cx="6846063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which-programming-language-should-data-scientists-learn-first-aac4d3fd3038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sv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6C04-68FF-9F4B-86B2-3921970C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71" y="2727701"/>
            <a:ext cx="7968963" cy="870264"/>
          </a:xfrm>
        </p:spPr>
        <p:txBody>
          <a:bodyPr/>
          <a:lstStyle/>
          <a:p>
            <a:pPr algn="ctr"/>
            <a:r>
              <a:rPr lang="en-GB" dirty="0"/>
              <a:t>Basic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706A-9664-BD45-8FBE-CC78E21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71" y="3597965"/>
            <a:ext cx="7968963" cy="133778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Muhammad Arif</a:t>
            </a:r>
          </a:p>
          <a:p>
            <a:pPr algn="ctr"/>
            <a:r>
              <a:rPr lang="en-GB" sz="1500" dirty="0"/>
              <a:t>http://</a:t>
            </a:r>
            <a:r>
              <a:rPr lang="en-GB" sz="1500" dirty="0" err="1"/>
              <a:t>muharif.net</a:t>
            </a:r>
            <a:endParaRPr lang="en-GB" sz="1500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F8ADC77-7653-3847-8253-E9AF55FB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472" y="-127937"/>
            <a:ext cx="2935379" cy="2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3866C-7F07-B04F-9468-268B5122B8F6}"/>
              </a:ext>
            </a:extLst>
          </p:cNvPr>
          <p:cNvGrpSpPr/>
          <p:nvPr/>
        </p:nvGrpSpPr>
        <p:grpSpPr>
          <a:xfrm>
            <a:off x="5084534" y="1795324"/>
            <a:ext cx="1762935" cy="1542540"/>
            <a:chOff x="3713220" y="1069188"/>
            <a:chExt cx="1762935" cy="1542540"/>
          </a:xfrm>
        </p:grpSpPr>
        <p:sp>
          <p:nvSpPr>
            <p:cNvPr id="56" name="Process 55">
              <a:extLst>
                <a:ext uri="{FF2B5EF4-FFF2-40B4-BE49-F238E27FC236}">
                  <a16:creationId xmlns:a16="http://schemas.microsoft.com/office/drawing/2014/main" id="{6043055D-B3DC-5545-AC6F-CB3EF93B706C}"/>
                </a:ext>
              </a:extLst>
            </p:cNvPr>
            <p:cNvSpPr/>
            <p:nvPr/>
          </p:nvSpPr>
          <p:spPr>
            <a:xfrm>
              <a:off x="3995423" y="118733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57" name="Process 56">
              <a:extLst>
                <a:ext uri="{FF2B5EF4-FFF2-40B4-BE49-F238E27FC236}">
                  <a16:creationId xmlns:a16="http://schemas.microsoft.com/office/drawing/2014/main" id="{2D65135B-4FFC-1347-98A0-8901F1132E9B}"/>
                </a:ext>
              </a:extLst>
            </p:cNvPr>
            <p:cNvSpPr/>
            <p:nvPr/>
          </p:nvSpPr>
          <p:spPr>
            <a:xfrm>
              <a:off x="3995423" y="205227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Take </a:t>
              </a:r>
              <a:r>
                <a:rPr lang="en-GB" dirty="0"/>
                <a:t>1 bag of tea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83040895-0997-8D46-8243-00097B5C1F79}"/>
                </a:ext>
              </a:extLst>
            </p:cNvPr>
            <p:cNvSpPr/>
            <p:nvPr/>
          </p:nvSpPr>
          <p:spPr>
            <a:xfrm>
              <a:off x="4488741" y="166030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7BBE94-A2F3-A943-88AD-A0A96EBAB9DC}"/>
                </a:ext>
              </a:extLst>
            </p:cNvPr>
            <p:cNvSpPr/>
            <p:nvPr/>
          </p:nvSpPr>
          <p:spPr>
            <a:xfrm>
              <a:off x="3713220" y="106918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3C99D3-97BE-9043-B6A0-F5E2B79AD1CE}"/>
              </a:ext>
            </a:extLst>
          </p:cNvPr>
          <p:cNvGrpSpPr/>
          <p:nvPr/>
        </p:nvGrpSpPr>
        <p:grpSpPr>
          <a:xfrm>
            <a:off x="5087873" y="1802436"/>
            <a:ext cx="1762935" cy="1542540"/>
            <a:chOff x="5181787" y="4584678"/>
            <a:chExt cx="1762935" cy="1542540"/>
          </a:xfrm>
        </p:grpSpPr>
        <p:sp>
          <p:nvSpPr>
            <p:cNvPr id="61" name="Process 60">
              <a:extLst>
                <a:ext uri="{FF2B5EF4-FFF2-40B4-BE49-F238E27FC236}">
                  <a16:creationId xmlns:a16="http://schemas.microsoft.com/office/drawing/2014/main" id="{8DAC2969-5BC6-524B-B764-D0D99ADA450A}"/>
                </a:ext>
              </a:extLst>
            </p:cNvPr>
            <p:cNvSpPr/>
            <p:nvPr/>
          </p:nvSpPr>
          <p:spPr>
            <a:xfrm>
              <a:off x="5463990" y="470282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Ta </a:t>
              </a:r>
              <a:r>
                <a:rPr lang="en-GB" sz="1200" dirty="0" err="1"/>
                <a:t>ett</a:t>
              </a:r>
              <a:r>
                <a:rPr lang="en-GB" sz="1200" dirty="0"/>
                <a:t> </a:t>
              </a:r>
              <a:r>
                <a:rPr lang="en-GB" sz="1200" dirty="0" err="1"/>
                <a:t>påste</a:t>
              </a:r>
              <a:endParaRPr lang="en-GB" sz="1200" dirty="0"/>
            </a:p>
          </p:txBody>
        </p:sp>
        <p:sp>
          <p:nvSpPr>
            <p:cNvPr id="62" name="Process 61">
              <a:extLst>
                <a:ext uri="{FF2B5EF4-FFF2-40B4-BE49-F238E27FC236}">
                  <a16:creationId xmlns:a16="http://schemas.microsoft.com/office/drawing/2014/main" id="{DA12B588-FD8E-A349-BFFB-CB2B3D0A8FFC}"/>
                </a:ext>
              </a:extLst>
            </p:cNvPr>
            <p:cNvSpPr/>
            <p:nvPr/>
          </p:nvSpPr>
          <p:spPr>
            <a:xfrm>
              <a:off x="5463990" y="556776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5DB09756-84B7-B643-878B-A4570E9208C5}"/>
                </a:ext>
              </a:extLst>
            </p:cNvPr>
            <p:cNvSpPr/>
            <p:nvPr/>
          </p:nvSpPr>
          <p:spPr>
            <a:xfrm>
              <a:off x="5957308" y="517579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2DA101-8DF1-C241-A143-4DACE5CF5F1A}"/>
                </a:ext>
              </a:extLst>
            </p:cNvPr>
            <p:cNvSpPr/>
            <p:nvPr/>
          </p:nvSpPr>
          <p:spPr>
            <a:xfrm>
              <a:off x="5181787" y="458467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1E319896-275A-3948-A793-85F7DFF5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55" y="1713543"/>
            <a:ext cx="1801131" cy="18011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00643F5-817B-DE43-B8C4-4A89A50EEA25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64750-E231-4940-B622-519AC8251D99}"/>
              </a:ext>
            </a:extLst>
          </p:cNvPr>
          <p:cNvSpPr/>
          <p:nvPr/>
        </p:nvSpPr>
        <p:spPr>
          <a:xfrm>
            <a:off x="7508678" y="502712"/>
            <a:ext cx="1263771" cy="126548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1A7378-2C7B-7B41-8AE3-2207D3F42D89}"/>
              </a:ext>
            </a:extLst>
          </p:cNvPr>
          <p:cNvCxnSpPr>
            <a:cxnSpLocks/>
            <a:stCxn id="105" idx="1"/>
            <a:endCxn id="65" idx="3"/>
          </p:cNvCxnSpPr>
          <p:nvPr/>
        </p:nvCxnSpPr>
        <p:spPr>
          <a:xfrm rot="10800000" flipV="1">
            <a:off x="6892986" y="1135455"/>
            <a:ext cx="615692" cy="1478653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C4B38B-961A-4B4D-9034-539934B8F0AA}"/>
              </a:ext>
            </a:extLst>
          </p:cNvPr>
          <p:cNvSpPr txBox="1"/>
          <p:nvPr/>
        </p:nvSpPr>
        <p:spPr>
          <a:xfrm>
            <a:off x="1093096" y="42746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Typos</a:t>
            </a:r>
          </a:p>
        </p:txBody>
      </p:sp>
    </p:spTree>
    <p:extLst>
      <p:ext uri="{BB962C8B-B14F-4D97-AF65-F5344CB8AC3E}">
        <p14:creationId xmlns:p14="http://schemas.microsoft.com/office/powerpoint/2010/main" val="178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Low- dan No-code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00200"/>
            <a:ext cx="4585448" cy="3341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 we have to write codes?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Nope!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Especially to make web or apps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Similar to puzzle or making presentation</a:t>
            </a:r>
          </a:p>
        </p:txBody>
      </p:sp>
      <p:pic>
        <p:nvPicPr>
          <p:cNvPr id="2052" name="Picture 4" descr="Amazon Honeycomb Lets Anyone Build Apps Without Coding">
            <a:extLst>
              <a:ext uri="{FF2B5EF4-FFF2-40B4-BE49-F238E27FC236}">
                <a16:creationId xmlns:a16="http://schemas.microsoft.com/office/drawing/2014/main" id="{68E30782-1511-2247-B922-B9E4177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34" y="1144000"/>
            <a:ext cx="3859111" cy="3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Kintone">
            <a:extLst>
              <a:ext uri="{FF2B5EF4-FFF2-40B4-BE49-F238E27FC236}">
                <a16:creationId xmlns:a16="http://schemas.microsoft.com/office/drawing/2014/main" id="{085513E6-D3A4-544D-AD9D-151C86AB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9" y="3864344"/>
            <a:ext cx="1441506" cy="392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52" descr="Microsoft Power Apps">
            <a:extLst>
              <a:ext uri="{FF2B5EF4-FFF2-40B4-BE49-F238E27FC236}">
                <a16:creationId xmlns:a16="http://schemas.microsoft.com/office/drawing/2014/main" id="{4126DF48-C80D-4B42-89D0-FCD36BF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4344"/>
            <a:ext cx="1125584" cy="306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54">
            <a:extLst>
              <a:ext uri="{FF2B5EF4-FFF2-40B4-BE49-F238E27FC236}">
                <a16:creationId xmlns:a16="http://schemas.microsoft.com/office/drawing/2014/main" id="{8CFDB704-5317-5443-95C4-AD1840B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08" y="3864344"/>
            <a:ext cx="1304697" cy="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733E6-E885-E04C-9F92-CA84EEE602AA}"/>
              </a:ext>
            </a:extLst>
          </p:cNvPr>
          <p:cNvGrpSpPr/>
          <p:nvPr/>
        </p:nvGrpSpPr>
        <p:grpSpPr>
          <a:xfrm>
            <a:off x="321508" y="1684495"/>
            <a:ext cx="8306951" cy="2742772"/>
            <a:chOff x="277865" y="3328114"/>
            <a:chExt cx="11075935" cy="3657028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E105DE25-3E69-AA41-A5B0-EC8B8801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854284"/>
              <a:ext cx="2052782" cy="2052782"/>
            </a:xfrm>
            <a:prstGeom prst="rect">
              <a:avLst/>
            </a:prstGeom>
          </p:spPr>
        </p:pic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57A63E76-F66B-0E4A-BD06-22C89DD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854675"/>
              <a:ext cx="2052000" cy="2052000"/>
            </a:xfrm>
            <a:prstGeom prst="rect">
              <a:avLst/>
            </a:prstGeom>
          </p:spPr>
        </p:pic>
        <p:pic>
          <p:nvPicPr>
            <p:cNvPr id="7" name="Graphic 6" descr="Coffee">
              <a:extLst>
                <a:ext uri="{FF2B5EF4-FFF2-40B4-BE49-F238E27FC236}">
                  <a16:creationId xmlns:a16="http://schemas.microsoft.com/office/drawing/2014/main" id="{02B6B4A3-7BD7-464E-8529-1ED5026E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854675"/>
              <a:ext cx="2052000" cy="2052000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7609F06-0F09-3841-BAD3-F04F703760F2}"/>
                </a:ext>
              </a:extLst>
            </p:cNvPr>
            <p:cNvSpPr/>
            <p:nvPr/>
          </p:nvSpPr>
          <p:spPr>
            <a:xfrm>
              <a:off x="259927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33D5885-3C84-6F48-A002-97788F9E36C1}"/>
                </a:ext>
              </a:extLst>
            </p:cNvPr>
            <p:cNvSpPr/>
            <p:nvPr/>
          </p:nvSpPr>
          <p:spPr>
            <a:xfrm>
              <a:off x="724516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3F59911-C082-4C4D-8F5B-530A0DBA6EF9}"/>
                </a:ext>
              </a:extLst>
            </p:cNvPr>
            <p:cNvSpPr/>
            <p:nvPr/>
          </p:nvSpPr>
          <p:spPr>
            <a:xfrm>
              <a:off x="1896538" y="3328114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Computer!</a:t>
              </a:r>
            </a:p>
            <a:p>
              <a:pPr algn="ctr"/>
              <a:r>
                <a:rPr lang="en-GB" sz="1050" b="1" dirty="0"/>
                <a:t>Make me tea in 150ml cup!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966D5-59E2-7C4B-A350-04FC74C14DFA}"/>
                </a:ext>
              </a:extLst>
            </p:cNvPr>
            <p:cNvSpPr txBox="1"/>
            <p:nvPr/>
          </p:nvSpPr>
          <p:spPr>
            <a:xfrm>
              <a:off x="474138" y="5657584"/>
              <a:ext cx="1708727" cy="69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Programmer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6EB2C-5CBF-4443-938E-7683C268AC6E}"/>
                </a:ext>
              </a:extLst>
            </p:cNvPr>
            <p:cNvSpPr txBox="1"/>
            <p:nvPr/>
          </p:nvSpPr>
          <p:spPr>
            <a:xfrm>
              <a:off x="5230680" y="5588452"/>
              <a:ext cx="1512831" cy="984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Computer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Interpreter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552B8-B5F5-D046-9828-8130FF330D4C}"/>
                </a:ext>
              </a:extLst>
            </p:cNvPr>
            <p:cNvSpPr txBox="1"/>
            <p:nvPr/>
          </p:nvSpPr>
          <p:spPr>
            <a:xfrm>
              <a:off x="9461899" y="5713000"/>
              <a:ext cx="1512831" cy="1272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Results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2BC47-03EC-B744-A946-50B1B4817583}"/>
                </a:ext>
              </a:extLst>
            </p:cNvPr>
            <p:cNvSpPr txBox="1"/>
            <p:nvPr/>
          </p:nvSpPr>
          <p:spPr>
            <a:xfrm>
              <a:off x="3972418" y="3566961"/>
              <a:ext cx="1787229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Command(s)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F0C3E8B-E025-744C-82BC-7FC722C2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A755-CD6A-DA47-BFFA-BFE1A385B185}"/>
              </a:ext>
            </a:extLst>
          </p:cNvPr>
          <p:cNvSpPr txBox="1"/>
          <p:nvPr/>
        </p:nvSpPr>
        <p:spPr>
          <a:xfrm>
            <a:off x="3675388" y="2125205"/>
            <a:ext cx="187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6F792-FD22-2545-BAC9-E3F57BE99BBE}"/>
              </a:ext>
            </a:extLst>
          </p:cNvPr>
          <p:cNvSpPr txBox="1"/>
          <p:nvPr/>
        </p:nvSpPr>
        <p:spPr>
          <a:xfrm>
            <a:off x="2044837" y="3216155"/>
            <a:ext cx="189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CONSTANT </a:t>
            </a:r>
            <a:r>
              <a:rPr lang="en-GB" sz="800" dirty="0">
                <a:solidFill>
                  <a:schemeClr val="bg1"/>
                </a:solidFill>
              </a:rPr>
              <a:t>milk = 0</a:t>
            </a:r>
            <a:endParaRPr lang="en-GB" sz="800" b="1" dirty="0">
              <a:solidFill>
                <a:schemeClr val="bg1"/>
              </a:solidFill>
            </a:endParaRPr>
          </a:p>
          <a:p>
            <a:r>
              <a:rPr lang="en-GB" sz="800" b="1" dirty="0">
                <a:solidFill>
                  <a:schemeClr val="bg1"/>
                </a:solidFill>
              </a:rPr>
              <a:t>IF </a:t>
            </a:r>
            <a:r>
              <a:rPr lang="en-GB" sz="800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THEN 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ELSE </a:t>
            </a:r>
            <a:r>
              <a:rPr lang="en-GB" sz="800" dirty="0">
                <a:solidFill>
                  <a:schemeClr val="bg1"/>
                </a:solidFill>
              </a:rPr>
              <a:t>serve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WHILE (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&lt;</a:t>
            </a:r>
            <a:r>
              <a:rPr lang="en-GB" sz="800" dirty="0">
                <a:solidFill>
                  <a:schemeClr val="bg1"/>
                </a:solidFill>
              </a:rPr>
              <a:t> 10)</a:t>
            </a:r>
          </a:p>
          <a:p>
            <a:r>
              <a:rPr lang="en-GB" sz="800" dirty="0">
                <a:solidFill>
                  <a:schemeClr val="bg1"/>
                </a:solidFill>
              </a:rPr>
              <a:t>OR (milk == enough)</a:t>
            </a:r>
          </a:p>
          <a:p>
            <a:r>
              <a:rPr lang="en-GB" sz="800" dirty="0">
                <a:solidFill>
                  <a:schemeClr val="bg1"/>
                </a:solidFill>
              </a:rPr>
              <a:t>    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87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Pertanyaan</a:t>
            </a:r>
            <a:r>
              <a:rPr lang="en-GB" b="1" dirty="0"/>
              <a:t> 1:</a:t>
            </a:r>
            <a:br>
              <a:rPr lang="en-GB" b="1" dirty="0"/>
            </a:b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belajar</a:t>
            </a:r>
            <a:r>
              <a:rPr lang="en-GB" dirty="0"/>
              <a:t> </a:t>
            </a:r>
            <a:r>
              <a:rPr lang="en-GB" i="1" dirty="0"/>
              <a:t>programming</a:t>
            </a:r>
            <a:r>
              <a:rPr lang="en-GB" dirty="0"/>
              <a:t>/</a:t>
            </a:r>
            <a:r>
              <a:rPr lang="en-GB" dirty="0" err="1"/>
              <a:t>pemrograman</a:t>
            </a:r>
            <a:r>
              <a:rPr lang="en-GB" dirty="0"/>
              <a:t>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1626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 the era of big data and machine learning, data science has become a very popular subject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biology, data analysis has become an integral part in research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18" y="1181677"/>
            <a:ext cx="1345866" cy="1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ython Logo Vectors Free Download">
            <a:extLst>
              <a:ext uri="{FF2B5EF4-FFF2-40B4-BE49-F238E27FC236}">
                <a16:creationId xmlns:a16="http://schemas.microsoft.com/office/drawing/2014/main" id="{5F4D282C-CE6D-3D49-A477-AEBA33A2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29" y="2242670"/>
            <a:ext cx="1180291" cy="11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Julia Logo Vector (.EPS) Free Download">
            <a:extLst>
              <a:ext uri="{FF2B5EF4-FFF2-40B4-BE49-F238E27FC236}">
                <a16:creationId xmlns:a16="http://schemas.microsoft.com/office/drawing/2014/main" id="{E8D6243F-866B-E149-93CC-57440B6D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8" y="2705971"/>
            <a:ext cx="1513172" cy="10087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E198D31A-019C-9849-B2B6-0F609B1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16" y="3613133"/>
            <a:ext cx="1478626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91B78E-9429-7E4A-BBDA-D328EB6CB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1" y="2705971"/>
            <a:ext cx="3134896" cy="233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2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355-FF04-174B-890E-5B54DC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Biology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6CF3C-632F-FB40-A0BF-A3EFFE3696C6}"/>
              </a:ext>
            </a:extLst>
          </p:cNvPr>
          <p:cNvGrpSpPr/>
          <p:nvPr/>
        </p:nvGrpSpPr>
        <p:grpSpPr>
          <a:xfrm>
            <a:off x="683563" y="1428750"/>
            <a:ext cx="7883234" cy="2607468"/>
            <a:chOff x="1052946" y="2124795"/>
            <a:chExt cx="10510979" cy="34766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DE7CE5-AA60-1644-9EFA-28222C0BCD84}"/>
                </a:ext>
              </a:extLst>
            </p:cNvPr>
            <p:cNvSpPr/>
            <p:nvPr/>
          </p:nvSpPr>
          <p:spPr>
            <a:xfrm>
              <a:off x="1052947" y="2124795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Complexity and Important Problems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1124C6-5119-064C-B2D6-8D8F2178A8EF}"/>
                </a:ext>
              </a:extLst>
            </p:cNvPr>
            <p:cNvSpPr/>
            <p:nvPr/>
          </p:nvSpPr>
          <p:spPr>
            <a:xfrm>
              <a:off x="1052946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Huge Amount of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406A68-78A3-3844-92F1-918C068EBB64}"/>
                </a:ext>
              </a:extLst>
            </p:cNvPr>
            <p:cNvSpPr/>
            <p:nvPr/>
          </p:nvSpPr>
          <p:spPr>
            <a:xfrm>
              <a:off x="1052946" y="4710171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need for efficient solution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DD74D5-251F-2840-90FE-52253BF75ABC}"/>
                </a:ext>
              </a:extLst>
            </p:cNvPr>
            <p:cNvSpPr/>
            <p:nvPr/>
          </p:nvSpPr>
          <p:spPr>
            <a:xfrm>
              <a:off x="4599711" y="278254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 of Computational Power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9AFED5-C72F-034D-AF42-ADF375232DD7}"/>
                </a:ext>
              </a:extLst>
            </p:cNvPr>
            <p:cNvSpPr/>
            <p:nvPr/>
          </p:nvSpPr>
          <p:spPr>
            <a:xfrm>
              <a:off x="9439562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Computational Biology</a:t>
              </a:r>
            </a:p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Systems Biology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A7A026-D5D4-2F45-9EBD-0CB4D42749B2}"/>
                </a:ext>
              </a:extLst>
            </p:cNvPr>
            <p:cNvSpPr/>
            <p:nvPr/>
          </p:nvSpPr>
          <p:spPr>
            <a:xfrm>
              <a:off x="4599711" y="4264547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Multi-discipline Collaboration</a:t>
              </a:r>
            </a:p>
          </p:txBody>
        </p:sp>
        <p:pic>
          <p:nvPicPr>
            <p:cNvPr id="21" name="Graphic 20" descr="Add">
              <a:extLst>
                <a:ext uri="{FF2B5EF4-FFF2-40B4-BE49-F238E27FC236}">
                  <a16:creationId xmlns:a16="http://schemas.microsoft.com/office/drawing/2014/main" id="{47CA09FF-518B-EC4E-A2E9-3FB8982E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1310" y="3350147"/>
              <a:ext cx="914400" cy="914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A3DDD470-89B4-1143-9FA0-FA8E398593C9}"/>
                </a:ext>
              </a:extLst>
            </p:cNvPr>
            <p:cNvSpPr/>
            <p:nvPr/>
          </p:nvSpPr>
          <p:spPr>
            <a:xfrm>
              <a:off x="6976920" y="3648640"/>
              <a:ext cx="2209795" cy="4289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CADF8E1D-A201-9C42-9013-7A202C09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4618" y="27918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R is one of the most famous programming language in biology for data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Easy to use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Tons of readily available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Big biology community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not just use excel?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free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simpler and faster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more scalable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easier to be automatized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3BE00-C9EF-8E45-8124-51446CA3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2047"/>
            <a:ext cx="3544389" cy="229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44B5F-60D2-AF48-81F2-8824AC517D65}"/>
              </a:ext>
            </a:extLst>
          </p:cNvPr>
          <p:cNvSpPr txBox="1"/>
          <p:nvPr/>
        </p:nvSpPr>
        <p:spPr>
          <a:xfrm>
            <a:off x="4415246" y="46754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Import and Export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Text and Excel files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Raw data from machine (with packages)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Manipulation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Listing, </a:t>
            </a:r>
            <a:r>
              <a:rPr lang="en-GB" sz="1200" dirty="0" err="1"/>
              <a:t>subsetting</a:t>
            </a:r>
            <a:endParaRPr lang="en-GB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Merging, Reshaping, imputing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03317-A650-A248-BDF7-779BAF1F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25" b="32909"/>
          <a:stretch/>
        </p:blipFill>
        <p:spPr>
          <a:xfrm>
            <a:off x="1306285" y="3261742"/>
            <a:ext cx="6287717" cy="16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Descriptive 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Statistical tests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Regressions and Correlations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Biological data analysis (Transcriptomics, Proteins, etc)</a:t>
            </a: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69394-080F-F24B-962C-B86B8EB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" y="3144595"/>
            <a:ext cx="2401597" cy="165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ABF5-DF65-E941-97CB-1FB7FD16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75" y="3384619"/>
            <a:ext cx="3246103" cy="117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E813-4FC5-AF40-B412-E1B15B7F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49" y="3227278"/>
            <a:ext cx="2680555" cy="13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F71-2D99-0241-9026-D0CA4D3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874-06F4-3946-A1EA-4C1BC6CF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slight problem with KEATS</a:t>
            </a:r>
          </a:p>
          <a:p>
            <a:r>
              <a:rPr lang="en-GB" dirty="0"/>
              <a:t>You can download the entire materials of this session and the workshops here:</a:t>
            </a:r>
          </a:p>
          <a:p>
            <a:pPr marL="146050" indent="0">
              <a:buNone/>
            </a:pPr>
            <a:endParaRPr lang="en-GB" dirty="0"/>
          </a:p>
          <a:p>
            <a:pPr marL="146050" indent="0" algn="ctr">
              <a:buNone/>
            </a:pPr>
            <a:r>
              <a:rPr lang="en-GB" sz="2800" dirty="0"/>
              <a:t>http://</a:t>
            </a:r>
            <a:r>
              <a:rPr lang="en-GB" sz="2800" dirty="0" err="1"/>
              <a:t>bit.ly</a:t>
            </a:r>
            <a:r>
              <a:rPr lang="en-GB" sz="2800" dirty="0"/>
              <a:t>/</a:t>
            </a:r>
            <a:r>
              <a:rPr lang="en-GB" sz="2800" dirty="0" err="1"/>
              <a:t>MicrobiomeProgrammingKCL</a:t>
            </a:r>
            <a:endParaRPr lang="en-GB" sz="2800" dirty="0"/>
          </a:p>
          <a:p>
            <a:pPr marL="14605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65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9606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Powerful R package for visualization: </a:t>
            </a:r>
            <a:r>
              <a:rPr lang="en-GB" sz="1600" b="1" dirty="0"/>
              <a:t>ggplot2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yered graphics with ggplot | Just Enough R">
            <a:extLst>
              <a:ext uri="{FF2B5EF4-FFF2-40B4-BE49-F238E27FC236}">
                <a16:creationId xmlns:a16="http://schemas.microsoft.com/office/drawing/2014/main" id="{ACF7BC98-DFBB-7D40-938D-E91DEBB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9" y="1994263"/>
            <a:ext cx="4699959" cy="2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2C28-E796-BE45-842D-E65C01F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94" y="2704157"/>
            <a:ext cx="2650374" cy="2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What’s next?</a:t>
            </a:r>
            <a:br>
              <a:rPr lang="en-GB" sz="4000" dirty="0"/>
            </a:br>
            <a:r>
              <a:rPr lang="en-GB" sz="2800" dirty="0"/>
              <a:t>Nothing better than trying it yourself!</a:t>
            </a:r>
            <a:endParaRPr lang="en-GB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6C14584-899B-E34C-9D76-62A1FCE1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57" y="2364876"/>
            <a:ext cx="2572885" cy="2572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F74747-3160-A443-8002-D23CF1198579}"/>
              </a:ext>
            </a:extLst>
          </p:cNvPr>
          <p:cNvSpPr txBox="1">
            <a:spLocks/>
          </p:cNvSpPr>
          <p:nvPr/>
        </p:nvSpPr>
        <p:spPr>
          <a:xfrm>
            <a:off x="151200" y="3796917"/>
            <a:ext cx="3419314" cy="136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/>
              <a:t>Final message:</a:t>
            </a:r>
          </a:p>
          <a:p>
            <a:r>
              <a:rPr lang="en-GB" sz="1600" dirty="0"/>
              <a:t>Programming logic is much more important compared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62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13-B263-F644-85F2-51BCB02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163-3995-6A49-9141-398E3814F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Install R and R studio!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Day 1: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Arithmatic</a:t>
            </a:r>
            <a:r>
              <a:rPr lang="en-GB" dirty="0"/>
              <a:t> and logical operations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GB" dirty="0"/>
              <a:t>Day 2: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Vectors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Matrices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Dataframes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Descriptive stats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Plotting</a:t>
            </a:r>
          </a:p>
          <a:p>
            <a:pPr>
              <a:lnSpc>
                <a:spcPct val="100000"/>
              </a:lnSpc>
            </a:pPr>
            <a:r>
              <a:rPr lang="en-GB" dirty="0"/>
              <a:t>Day 3: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Statistical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Combination of Day 1-3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A326-1CD0-8E41-813C-0F23AF14EF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b="1" dirty="0"/>
              <a:t>Notes: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First 20-30mins: Examples and explanations about the exercises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 rest of the time: Hands-on time! Take your time, I will be here to answer questions.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to understand each line of codes that you see/write.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Follow the exercises and write your answers after each questions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Google is your best friend </a:t>
            </a:r>
            <a:r>
              <a:rPr lang="en-GB" dirty="0">
                <a:sym typeface="Wingdings" pitchFamily="2" charset="2"/>
              </a:rPr>
              <a:t>:)</a:t>
            </a:r>
          </a:p>
          <a:p>
            <a:pPr lvl="1">
              <a:spcBef>
                <a:spcPts val="0"/>
              </a:spcBef>
            </a:pPr>
            <a:r>
              <a:rPr lang="en-GB" dirty="0">
                <a:sym typeface="Wingdings" pitchFamily="2" charset="2"/>
              </a:rPr>
              <a:t>Bonus: If you write comments explaining how the code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30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924741"/>
            <a:ext cx="5637680" cy="96806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Thank You!</a:t>
            </a:r>
            <a:endParaRPr lang="en-GB" sz="5400" dirty="0"/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811" y="1873340"/>
            <a:ext cx="1992378" cy="1992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41D4D5-D8E3-FC4D-8CBD-53E240230BCD}"/>
              </a:ext>
            </a:extLst>
          </p:cNvPr>
          <p:cNvSpPr txBox="1">
            <a:spLocks/>
          </p:cNvSpPr>
          <p:nvPr/>
        </p:nvSpPr>
        <p:spPr>
          <a:xfrm>
            <a:off x="1753160" y="3846249"/>
            <a:ext cx="5637680" cy="68003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>
                <a:solidFill>
                  <a:schemeClr val="bg1"/>
                </a:solidFill>
              </a:rPr>
              <a:t>Muhammad Arif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</a:rPr>
              <a:t>Contact Me: http://</a:t>
            </a:r>
            <a:r>
              <a:rPr lang="en-GB" sz="1800" b="1" dirty="0" err="1">
                <a:solidFill>
                  <a:schemeClr val="bg1"/>
                </a:solidFill>
              </a:rPr>
              <a:t>muharif.net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33-2FA5-D447-9292-82FE2E8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Misconceptions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8074158-90E0-0C46-B5CA-6E9767ACD2E4}"/>
              </a:ext>
            </a:extLst>
          </p:cNvPr>
          <p:cNvSpPr/>
          <p:nvPr/>
        </p:nvSpPr>
        <p:spPr>
          <a:xfrm>
            <a:off x="188737" y="1514039"/>
            <a:ext cx="2212042" cy="749674"/>
          </a:xfrm>
          <a:prstGeom prst="wedgeEllipseCallout">
            <a:avLst>
              <a:gd name="adj1" fmla="val 22936"/>
              <a:gd name="adj2" fmla="val 63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Programming language is the most important to learn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A980D826-5FE2-4243-B4C7-8FD5B9407D02}"/>
              </a:ext>
            </a:extLst>
          </p:cNvPr>
          <p:cNvSpPr/>
          <p:nvPr/>
        </p:nvSpPr>
        <p:spPr>
          <a:xfrm>
            <a:off x="205018" y="2737310"/>
            <a:ext cx="2084294" cy="638555"/>
          </a:xfrm>
          <a:prstGeom prst="wedgeEllipseCallout">
            <a:avLst>
              <a:gd name="adj1" fmla="val 42715"/>
              <a:gd name="adj2" fmla="val 54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 and boring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8D6CEFE9-555C-6E48-9B16-11AD34C0C4F0}"/>
              </a:ext>
            </a:extLst>
          </p:cNvPr>
          <p:cNvSpPr/>
          <p:nvPr/>
        </p:nvSpPr>
        <p:spPr>
          <a:xfrm>
            <a:off x="460280" y="4131104"/>
            <a:ext cx="2407023" cy="749674"/>
          </a:xfrm>
          <a:prstGeom prst="wedgeEllipseCallout">
            <a:avLst>
              <a:gd name="adj1" fmla="val 36988"/>
              <a:gd name="adj2" fmla="val 60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write 1M codes?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506748A-94B5-174D-BF32-5CD109EFCCB6}"/>
              </a:ext>
            </a:extLst>
          </p:cNvPr>
          <p:cNvSpPr/>
          <p:nvPr/>
        </p:nvSpPr>
        <p:spPr>
          <a:xfrm>
            <a:off x="2205036" y="3320455"/>
            <a:ext cx="1543076" cy="749674"/>
          </a:xfrm>
          <a:prstGeom prst="wedgeEllipseCallout">
            <a:avLst>
              <a:gd name="adj1" fmla="val 39297"/>
              <a:gd name="adj2" fmla="val 59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remember syntaxes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6500E9F-C411-6D48-8434-2A4FB104E6CE}"/>
              </a:ext>
            </a:extLst>
          </p:cNvPr>
          <p:cNvSpPr/>
          <p:nvPr/>
        </p:nvSpPr>
        <p:spPr>
          <a:xfrm>
            <a:off x="2040943" y="2070629"/>
            <a:ext cx="2084294" cy="638555"/>
          </a:xfrm>
          <a:prstGeom prst="wedgeEllipseCallout">
            <a:avLst>
              <a:gd name="adj1" fmla="val 3207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be a math </a:t>
            </a:r>
            <a:r>
              <a:rPr lang="en-GB" dirty="0" err="1"/>
              <a:t>genious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74554-7AAC-DE48-9A45-DF086CB9DBA3}"/>
              </a:ext>
            </a:extLst>
          </p:cNvPr>
          <p:cNvSpPr txBox="1"/>
          <p:nvPr/>
        </p:nvSpPr>
        <p:spPr>
          <a:xfrm>
            <a:off x="1440242" y="11434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C5A4E27-E861-F548-80BF-999C02468B23}"/>
              </a:ext>
            </a:extLst>
          </p:cNvPr>
          <p:cNvSpPr/>
          <p:nvPr/>
        </p:nvSpPr>
        <p:spPr>
          <a:xfrm>
            <a:off x="5002305" y="2867484"/>
            <a:ext cx="18821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It’s like playing games, fun!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9D7A8A6-CEE4-7743-B83D-F633F64DCDE9}"/>
              </a:ext>
            </a:extLst>
          </p:cNvPr>
          <p:cNvSpPr/>
          <p:nvPr/>
        </p:nvSpPr>
        <p:spPr>
          <a:xfrm>
            <a:off x="6589258" y="2114551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Many libraries/modules to help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CBEBBFF-840D-CF4A-A44F-080F2B2531EF}"/>
              </a:ext>
            </a:extLst>
          </p:cNvPr>
          <p:cNvSpPr/>
          <p:nvPr/>
        </p:nvSpPr>
        <p:spPr>
          <a:xfrm>
            <a:off x="5036246" y="1455379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Programming Logic is the most important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215CA6F-6DB3-8742-9E45-7012E5244CD5}"/>
              </a:ext>
            </a:extLst>
          </p:cNvPr>
          <p:cNvSpPr/>
          <p:nvPr/>
        </p:nvSpPr>
        <p:spPr>
          <a:xfrm>
            <a:off x="5002305" y="4240909"/>
            <a:ext cx="1701278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Low- and no-code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832011A-BFC5-5A40-A051-470ED6840056}"/>
              </a:ext>
            </a:extLst>
          </p:cNvPr>
          <p:cNvSpPr/>
          <p:nvPr/>
        </p:nvSpPr>
        <p:spPr>
          <a:xfrm>
            <a:off x="6482318" y="3602663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just google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C4E7-CC84-DF4B-84B4-43CA12C78513}"/>
              </a:ext>
            </a:extLst>
          </p:cNvPr>
          <p:cNvSpPr txBox="1"/>
          <p:nvPr/>
        </p:nvSpPr>
        <p:spPr>
          <a:xfrm>
            <a:off x="6281850" y="10559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Reality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2D102-7AB8-0842-BA60-DE4EEBE6A75D}"/>
              </a:ext>
            </a:extLst>
          </p:cNvPr>
          <p:cNvCxnSpPr/>
          <p:nvPr/>
        </p:nvCxnSpPr>
        <p:spPr>
          <a:xfrm>
            <a:off x="4563771" y="1055938"/>
            <a:ext cx="0" cy="403377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5803D323-266B-3243-A7AF-4C06A94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67" y="2597152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0780FA9-B13C-9A47-B988-82A79D36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067" y="1945929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DC0DE11F-510F-B445-80C3-18A6CB8B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58" y="1458036"/>
            <a:ext cx="914400" cy="9144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E21B8E3E-4694-E948-A636-429555F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575" y="3257550"/>
            <a:ext cx="914400" cy="9144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9507798-1F7D-F442-9559-AAC7F8A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02" y="410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/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A4-975E-3A43-A630-EE7CAA3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Starting Points!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CE4A-E66F-FE49-B044-4903A9E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995358"/>
            <a:ext cx="8009894" cy="343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Remove all misconceptions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Define a goal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Sharpen programming logic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Define big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Split it into smaller processes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Connect the processes one by one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Implement it!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Choose the most suitable programming </a:t>
            </a:r>
            <a:r>
              <a:rPr lang="en-GB" sz="1400" dirty="0" err="1"/>
              <a:t>languange</a:t>
            </a:r>
            <a:endParaRPr lang="en-GB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Implement our idea one process at a 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Best friend? Google!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D6BB2-F7EE-BF43-918D-11B8A8D72FA1}"/>
              </a:ext>
            </a:extLst>
          </p:cNvPr>
          <p:cNvGrpSpPr/>
          <p:nvPr/>
        </p:nvGrpSpPr>
        <p:grpSpPr>
          <a:xfrm>
            <a:off x="7255828" y="70366"/>
            <a:ext cx="1815273" cy="5047910"/>
            <a:chOff x="7255828" y="70366"/>
            <a:chExt cx="1815273" cy="5047910"/>
          </a:xfrm>
        </p:grpSpPr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D7520242-BB98-824C-931C-261C62A9EA7F}"/>
                </a:ext>
              </a:extLst>
            </p:cNvPr>
            <p:cNvSpPr/>
            <p:nvPr/>
          </p:nvSpPr>
          <p:spPr>
            <a:xfrm>
              <a:off x="7504760" y="2574566"/>
              <a:ext cx="13242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With Milk?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F7856D9-99A6-D847-9532-BA0964891056}"/>
                </a:ext>
              </a:extLst>
            </p:cNvPr>
            <p:cNvSpPr/>
            <p:nvPr/>
          </p:nvSpPr>
          <p:spPr>
            <a:xfrm>
              <a:off x="7729848" y="652824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Take 1 bag of tea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AFCEE07-095D-0F42-91BB-EED5FB6D80DB}"/>
                </a:ext>
              </a:extLst>
            </p:cNvPr>
            <p:cNvSpPr/>
            <p:nvPr/>
          </p:nvSpPr>
          <p:spPr>
            <a:xfrm>
              <a:off x="7729848" y="1301532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Put it in the cup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0914958-FBEE-D347-982D-85942205932E}"/>
                </a:ext>
              </a:extLst>
            </p:cNvPr>
            <p:cNvSpPr/>
            <p:nvPr/>
          </p:nvSpPr>
          <p:spPr>
            <a:xfrm>
              <a:off x="7716400" y="336754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Milk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9EABB9E-BEC0-C649-B45C-D4FCE165303B}"/>
                </a:ext>
              </a:extLst>
            </p:cNvPr>
            <p:cNvSpPr/>
            <p:nvPr/>
          </p:nvSpPr>
          <p:spPr>
            <a:xfrm>
              <a:off x="7729561" y="1944483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150ml of hot water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46661165-4C52-CA4E-ACEE-FE82EF280880}"/>
                </a:ext>
              </a:extLst>
            </p:cNvPr>
            <p:cNvSpPr/>
            <p:nvPr/>
          </p:nvSpPr>
          <p:spPr>
            <a:xfrm>
              <a:off x="7729848" y="70366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A3EFA749-DD80-BE49-9D08-82A924AAC357}"/>
                </a:ext>
              </a:extLst>
            </p:cNvPr>
            <p:cNvSpPr/>
            <p:nvPr/>
          </p:nvSpPr>
          <p:spPr>
            <a:xfrm>
              <a:off x="7729848" y="484513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99A3F433-5D6F-0548-8586-D5FEEC37CEAE}"/>
                </a:ext>
              </a:extLst>
            </p:cNvPr>
            <p:cNvSpPr/>
            <p:nvPr/>
          </p:nvSpPr>
          <p:spPr>
            <a:xfrm>
              <a:off x="8099838" y="35884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6CAF041-805F-0B4F-A90B-0C6FEA12D3F3}"/>
                </a:ext>
              </a:extLst>
            </p:cNvPr>
            <p:cNvSpPr/>
            <p:nvPr/>
          </p:nvSpPr>
          <p:spPr>
            <a:xfrm>
              <a:off x="8099838" y="100755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0C3CB05-2A5F-6443-B18D-689983DADFA3}"/>
                </a:ext>
              </a:extLst>
            </p:cNvPr>
            <p:cNvSpPr/>
            <p:nvPr/>
          </p:nvSpPr>
          <p:spPr>
            <a:xfrm>
              <a:off x="8099838" y="1656265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5" name="Decision 14">
              <a:extLst>
                <a:ext uri="{FF2B5EF4-FFF2-40B4-BE49-F238E27FC236}">
                  <a16:creationId xmlns:a16="http://schemas.microsoft.com/office/drawing/2014/main" id="{48E343B6-C6D5-5D47-8F1F-2300319A5696}"/>
                </a:ext>
              </a:extLst>
            </p:cNvPr>
            <p:cNvSpPr/>
            <p:nvPr/>
          </p:nvSpPr>
          <p:spPr>
            <a:xfrm>
              <a:off x="7544939" y="4016255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Enough?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CB9CAB46-408D-CA4E-BCE4-E58838CF510C}"/>
                </a:ext>
              </a:extLst>
            </p:cNvPr>
            <p:cNvSpPr/>
            <p:nvPr/>
          </p:nvSpPr>
          <p:spPr>
            <a:xfrm>
              <a:off x="8077189" y="228803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2A051FB-B282-A84A-A7A3-9DA0C44BBAA8}"/>
                </a:ext>
              </a:extLst>
            </p:cNvPr>
            <p:cNvCxnSpPr>
              <a:cxnSpLocks/>
              <a:stCxn id="4" idx="1"/>
              <a:endCxn id="10" idx="1"/>
            </p:cNvCxnSpPr>
            <p:nvPr/>
          </p:nvCxnSpPr>
          <p:spPr>
            <a:xfrm rot="10800000" flipH="1" flipV="1">
              <a:off x="7504760" y="2819279"/>
              <a:ext cx="225088" cy="2162424"/>
            </a:xfrm>
            <a:prstGeom prst="bentConnector3">
              <a:avLst>
                <a:gd name="adj1" fmla="val -10156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7677E89-EA79-864D-85C8-33F40EB20F42}"/>
                </a:ext>
              </a:extLst>
            </p:cNvPr>
            <p:cNvSpPr/>
            <p:nvPr/>
          </p:nvSpPr>
          <p:spPr>
            <a:xfrm>
              <a:off x="8082499" y="308165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A211CD7-3C03-A241-A9FC-18A5573E0AD5}"/>
                </a:ext>
              </a:extLst>
            </p:cNvPr>
            <p:cNvSpPr/>
            <p:nvPr/>
          </p:nvSpPr>
          <p:spPr>
            <a:xfrm>
              <a:off x="8087436" y="452279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C94CACD-16DE-0A4A-8DBF-C577D741AB67}"/>
                </a:ext>
              </a:extLst>
            </p:cNvPr>
            <p:cNvCxnSpPr>
              <a:cxnSpLocks/>
              <a:stCxn id="15" idx="3"/>
              <a:endCxn id="7" idx="3"/>
            </p:cNvCxnSpPr>
            <p:nvPr/>
          </p:nvCxnSpPr>
          <p:spPr>
            <a:xfrm flipH="1" flipV="1">
              <a:off x="8615298" y="3537245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A67D4-531D-C549-95E2-5240FD0F83F9}"/>
                </a:ext>
              </a:extLst>
            </p:cNvPr>
            <p:cNvSpPr txBox="1"/>
            <p:nvPr/>
          </p:nvSpPr>
          <p:spPr>
            <a:xfrm>
              <a:off x="7255828" y="256957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BBEB2-16D3-5F45-9A46-D45A77683392}"/>
                </a:ext>
              </a:extLst>
            </p:cNvPr>
            <p:cNvSpPr txBox="1"/>
            <p:nvPr/>
          </p:nvSpPr>
          <p:spPr>
            <a:xfrm>
              <a:off x="8690869" y="400090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1B050C-32FB-D246-AD38-0F93013D9550}"/>
                </a:ext>
              </a:extLst>
            </p:cNvPr>
            <p:cNvSpPr txBox="1"/>
            <p:nvPr/>
          </p:nvSpPr>
          <p:spPr>
            <a:xfrm>
              <a:off x="7743601" y="3032481"/>
              <a:ext cx="44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39775D-760B-E34B-9752-AC67298529D4}"/>
                </a:ext>
              </a:extLst>
            </p:cNvPr>
            <p:cNvSpPr txBox="1"/>
            <p:nvPr/>
          </p:nvSpPr>
          <p:spPr>
            <a:xfrm>
              <a:off x="7716400" y="44557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75C8F06-6CF1-514F-8E2C-83B87C3E5D66}"/>
                </a:ext>
              </a:extLst>
            </p:cNvPr>
            <p:cNvSpPr/>
            <p:nvPr/>
          </p:nvSpPr>
          <p:spPr>
            <a:xfrm>
              <a:off x="8091592" y="372460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CBDF8-8EAD-B54B-9075-F23E52814DFB}"/>
              </a:ext>
            </a:extLst>
          </p:cNvPr>
          <p:cNvGrpSpPr/>
          <p:nvPr/>
        </p:nvGrpSpPr>
        <p:grpSpPr>
          <a:xfrm>
            <a:off x="421359" y="3940225"/>
            <a:ext cx="8404305" cy="1055888"/>
            <a:chOff x="537883" y="2971299"/>
            <a:chExt cx="11205740" cy="140785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BF24ADB-4A9D-D846-BF21-1E61B5A30328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05A7DA-A295-074D-AC55-26DB5C1F0771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6A46804-F08E-1143-A9BD-BC6CDFBEB09F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D6DEFD-CB61-6F44-A89D-D7A05C4E398A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32" name="Picture 2" descr="Java Logo Vector (.EPS) Free Download">
              <a:extLst>
                <a:ext uri="{FF2B5EF4-FFF2-40B4-BE49-F238E27FC236}">
                  <a16:creationId xmlns:a16="http://schemas.microsoft.com/office/drawing/2014/main" id="{80251BA7-A875-E541-AA59-3B3875CCD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HP Logo Vector (.EPS) Free Download">
              <a:extLst>
                <a:ext uri="{FF2B5EF4-FFF2-40B4-BE49-F238E27FC236}">
                  <a16:creationId xmlns:a16="http://schemas.microsoft.com/office/drawing/2014/main" id="{082CF8FF-3067-D746-A035-B5A01A60C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C3E13F7F-C04D-4B46-956A-FC0385823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" name="Picture 18" descr="Python Logo Vectors Free Download">
              <a:extLst>
                <a:ext uri="{FF2B5EF4-FFF2-40B4-BE49-F238E27FC236}">
                  <a16:creationId xmlns:a16="http://schemas.microsoft.com/office/drawing/2014/main" id="{1D7DB457-8CB4-724A-87D1-26F7FC8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Java Logo Vector (.EPS) Free Download">
              <a:extLst>
                <a:ext uri="{FF2B5EF4-FFF2-40B4-BE49-F238E27FC236}">
                  <a16:creationId xmlns:a16="http://schemas.microsoft.com/office/drawing/2014/main" id="{B7DD39F1-6EB2-A844-8DC0-720E235B2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Python Logo Vectors Free Download">
              <a:extLst>
                <a:ext uri="{FF2B5EF4-FFF2-40B4-BE49-F238E27FC236}">
                  <a16:creationId xmlns:a16="http://schemas.microsoft.com/office/drawing/2014/main" id="{62760C56-5C5F-5546-898C-7B94E908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86AE4451-AE7F-4C43-9DE1-F73BD5E22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Swift Logo Vector (.AI) Free Download">
              <a:extLst>
                <a:ext uri="{FF2B5EF4-FFF2-40B4-BE49-F238E27FC236}">
                  <a16:creationId xmlns:a16="http://schemas.microsoft.com/office/drawing/2014/main" id="{C8B1738B-C4EE-8249-8940-22FB7C237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Python Logo Vectors Free Download">
              <a:extLst>
                <a:ext uri="{FF2B5EF4-FFF2-40B4-BE49-F238E27FC236}">
                  <a16:creationId xmlns:a16="http://schemas.microsoft.com/office/drawing/2014/main" id="{F31E9F45-1B08-0647-B979-37433AED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97D0EC80-F234-A046-8209-9BA28B44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Julia Logo Vector (.EPS) Free Download">
              <a:extLst>
                <a:ext uri="{FF2B5EF4-FFF2-40B4-BE49-F238E27FC236}">
                  <a16:creationId xmlns:a16="http://schemas.microsoft.com/office/drawing/2014/main" id="{61B7339F-E8E7-2145-8C3E-7594DDED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34037C8F-0CAD-1C49-B1AE-6D443009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>
              <a:extLst>
                <a:ext uri="{FF2B5EF4-FFF2-40B4-BE49-F238E27FC236}">
                  <a16:creationId xmlns:a16="http://schemas.microsoft.com/office/drawing/2014/main" id="{7B33309B-1675-DD41-A11E-A9CAB2EAB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7FF9928-AC38-7B42-83B7-83BA89F51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0">
              <a:extLst>
                <a:ext uri="{FF2B5EF4-FFF2-40B4-BE49-F238E27FC236}">
                  <a16:creationId xmlns:a16="http://schemas.microsoft.com/office/drawing/2014/main" id="{DED44001-E8E3-5E47-9EB8-BFE6113F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2">
              <a:extLst>
                <a:ext uri="{FF2B5EF4-FFF2-40B4-BE49-F238E27FC236}">
                  <a16:creationId xmlns:a16="http://schemas.microsoft.com/office/drawing/2014/main" id="{94F0BED0-076C-1243-BA6D-94F55076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36FA6963-5BFD-DD4C-931A-3C48D52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9" name="Picture 46">
              <a:extLst>
                <a:ext uri="{FF2B5EF4-FFF2-40B4-BE49-F238E27FC236}">
                  <a16:creationId xmlns:a16="http://schemas.microsoft.com/office/drawing/2014/main" id="{8524B2D5-CA79-D64E-95D7-57CE6734A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6238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Main Question:</a:t>
            </a:r>
            <a:br>
              <a:rPr lang="en-GB" sz="2800" b="1" dirty="0"/>
            </a:br>
            <a:r>
              <a:rPr lang="en-GB" sz="2800" dirty="0"/>
              <a:t>What is the best way to learn programming?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324-3E77-7E47-B2DF-24E929E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468082"/>
            <a:ext cx="7598556" cy="960668"/>
          </a:xfrm>
        </p:spPr>
        <p:txBody>
          <a:bodyPr/>
          <a:lstStyle/>
          <a:p>
            <a:r>
              <a:rPr lang="en-GB" b="1" dirty="0"/>
              <a:t>Case: Time for Tea!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47C14BE-E336-C948-A248-E5BF9570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2481898"/>
            <a:ext cx="1539587" cy="1539587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ADB33AF-37EC-C849-84AF-C61609E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245" y="2482191"/>
            <a:ext cx="1539000" cy="1539000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716F8BFF-4847-0844-921F-7630312D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93" y="2482191"/>
            <a:ext cx="1539000" cy="1539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E8130A3-7FA2-E041-BB34-EB6814CC2BD2}"/>
              </a:ext>
            </a:extLst>
          </p:cNvPr>
          <p:cNvSpPr/>
          <p:nvPr/>
        </p:nvSpPr>
        <p:spPr>
          <a:xfrm>
            <a:off x="2105298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Convey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B27727-4918-1D4F-8EC5-61D2A7ACBA02}"/>
              </a:ext>
            </a:extLst>
          </p:cNvPr>
          <p:cNvSpPr/>
          <p:nvPr/>
        </p:nvSpPr>
        <p:spPr>
          <a:xfrm>
            <a:off x="5589716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Result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95110BA-73C1-4342-9F8C-7BC121031BC6}"/>
              </a:ext>
            </a:extLst>
          </p:cNvPr>
          <p:cNvSpPr/>
          <p:nvPr/>
        </p:nvSpPr>
        <p:spPr>
          <a:xfrm>
            <a:off x="1578246" y="1732546"/>
            <a:ext cx="1683327" cy="749351"/>
          </a:xfrm>
          <a:prstGeom prst="wedgeRectCallout">
            <a:avLst>
              <a:gd name="adj1" fmla="val -54166"/>
              <a:gd name="adj2" fmla="val 86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Computer!</a:t>
            </a:r>
          </a:p>
          <a:p>
            <a:pPr algn="ctr"/>
            <a:r>
              <a:rPr lang="en-GB" sz="1200" b="1" dirty="0"/>
              <a:t>Make me tea in 150ml cup!</a:t>
            </a:r>
          </a:p>
        </p:txBody>
      </p:sp>
      <p:pic>
        <p:nvPicPr>
          <p:cNvPr id="5" name="Graphic 4" descr="Watch">
            <a:extLst>
              <a:ext uri="{FF2B5EF4-FFF2-40B4-BE49-F238E27FC236}">
                <a16:creationId xmlns:a16="http://schemas.microsoft.com/office/drawing/2014/main" id="{F55A2890-1077-3C46-A548-4DCED836D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135" y="38088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AF9-7EF9-2F42-900E-FA8FAF4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B960-8C9D-AF4C-9AE5-0FC0ED3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4370"/>
            <a:ext cx="7886700" cy="1202531"/>
          </a:xfrm>
        </p:spPr>
        <p:txBody>
          <a:bodyPr/>
          <a:lstStyle/>
          <a:p>
            <a:r>
              <a:rPr lang="en-GB" sz="1600" dirty="0"/>
              <a:t>Conveying a </a:t>
            </a:r>
            <a:r>
              <a:rPr lang="en-GB" sz="1600" b="1" dirty="0"/>
              <a:t>series of commands, </a:t>
            </a:r>
            <a:r>
              <a:rPr lang="en-GB" sz="1600" dirty="0"/>
              <a:t>from the </a:t>
            </a:r>
            <a:r>
              <a:rPr lang="en-GB" sz="1600" b="1" dirty="0"/>
              <a:t>programmer, </a:t>
            </a:r>
            <a:r>
              <a:rPr lang="en-GB" sz="1600" dirty="0"/>
              <a:t> to </a:t>
            </a:r>
            <a:r>
              <a:rPr lang="en-GB" sz="1600" b="1" dirty="0"/>
              <a:t>computer</a:t>
            </a:r>
            <a:r>
              <a:rPr lang="en-GB" sz="1600" dirty="0"/>
              <a:t> to </a:t>
            </a:r>
            <a:r>
              <a:rPr lang="en-GB" sz="1600" b="1" dirty="0"/>
              <a:t>perform set of task </a:t>
            </a:r>
            <a:r>
              <a:rPr lang="en-GB" sz="1600" dirty="0"/>
              <a:t>and </a:t>
            </a:r>
            <a:r>
              <a:rPr lang="en-GB" sz="1600" b="1" dirty="0"/>
              <a:t>solve problems </a:t>
            </a:r>
            <a:r>
              <a:rPr lang="en-GB" sz="1600" dirty="0"/>
              <a:t>or</a:t>
            </a:r>
            <a:r>
              <a:rPr lang="en-GB" sz="1600" b="1" dirty="0"/>
              <a:t> produce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7EE45A-EC0A-9546-B678-BB90F74AF71A}"/>
              </a:ext>
            </a:extLst>
          </p:cNvPr>
          <p:cNvGrpSpPr/>
          <p:nvPr/>
        </p:nvGrpSpPr>
        <p:grpSpPr>
          <a:xfrm>
            <a:off x="208399" y="2370295"/>
            <a:ext cx="8306951" cy="1934214"/>
            <a:chOff x="277865" y="3160393"/>
            <a:chExt cx="11075935" cy="257895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0F235516-0B48-4746-BEE7-FE73827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686563"/>
              <a:ext cx="2052782" cy="2052782"/>
            </a:xfrm>
            <a:prstGeom prst="rect">
              <a:avLst/>
            </a:prstGeom>
          </p:spPr>
        </p:pic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F150069D-DCF3-5E47-B8BB-ABA12BB3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686954"/>
              <a:ext cx="2052000" cy="2052000"/>
            </a:xfrm>
            <a:prstGeom prst="rect">
              <a:avLst/>
            </a:prstGeom>
          </p:spPr>
        </p:pic>
        <p:pic>
          <p:nvPicPr>
            <p:cNvPr id="6" name="Graphic 5" descr="Coffee">
              <a:extLst>
                <a:ext uri="{FF2B5EF4-FFF2-40B4-BE49-F238E27FC236}">
                  <a16:creationId xmlns:a16="http://schemas.microsoft.com/office/drawing/2014/main" id="{7735D741-BA3B-9E4C-B4EB-BDD08C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686954"/>
              <a:ext cx="2052000" cy="20520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EFF3FC6-3B0C-FE4C-8376-96E635B51F4C}"/>
                </a:ext>
              </a:extLst>
            </p:cNvPr>
            <p:cNvSpPr/>
            <p:nvPr/>
          </p:nvSpPr>
          <p:spPr>
            <a:xfrm>
              <a:off x="259927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880364F-8E88-EE40-8630-0C246BF549B5}"/>
                </a:ext>
              </a:extLst>
            </p:cNvPr>
            <p:cNvSpPr/>
            <p:nvPr/>
          </p:nvSpPr>
          <p:spPr>
            <a:xfrm>
              <a:off x="724516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5EB2C903-2B92-AE47-BF56-EE721EE2794B}"/>
                </a:ext>
              </a:extLst>
            </p:cNvPr>
            <p:cNvSpPr/>
            <p:nvPr/>
          </p:nvSpPr>
          <p:spPr>
            <a:xfrm>
              <a:off x="1896538" y="3160393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83A1B5-4C9C-5E45-9A7F-9048915DFCC0}"/>
              </a:ext>
            </a:extLst>
          </p:cNvPr>
          <p:cNvSpPr txBox="1"/>
          <p:nvPr/>
        </p:nvSpPr>
        <p:spPr>
          <a:xfrm>
            <a:off x="355604" y="4117398"/>
            <a:ext cx="12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Programmer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6203-3546-CD4F-8E34-75662DEDFBD4}"/>
              </a:ext>
            </a:extLst>
          </p:cNvPr>
          <p:cNvSpPr txBox="1"/>
          <p:nvPr/>
        </p:nvSpPr>
        <p:spPr>
          <a:xfrm>
            <a:off x="3923011" y="4065549"/>
            <a:ext cx="113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Interpreter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BF998-8A44-EB40-97F0-A7CAAAA199D3}"/>
              </a:ext>
            </a:extLst>
          </p:cNvPr>
          <p:cNvSpPr txBox="1"/>
          <p:nvPr/>
        </p:nvSpPr>
        <p:spPr>
          <a:xfrm>
            <a:off x="7096425" y="4158959"/>
            <a:ext cx="113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Results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BF84-2114-494B-BD67-9C129F1232F5}"/>
              </a:ext>
            </a:extLst>
          </p:cNvPr>
          <p:cNvSpPr txBox="1"/>
          <p:nvPr/>
        </p:nvSpPr>
        <p:spPr>
          <a:xfrm>
            <a:off x="2979314" y="2549429"/>
            <a:ext cx="14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Command(s)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081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Components in commands: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Set of instructions in an order (</a:t>
            </a:r>
            <a:r>
              <a:rPr lang="en-GB" sz="1400" b="1" dirty="0"/>
              <a:t>Sequences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Making choices (</a:t>
            </a:r>
            <a:r>
              <a:rPr lang="en-GB" sz="1400" b="1" dirty="0"/>
              <a:t>Selections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Doing things multiple times (</a:t>
            </a:r>
            <a:r>
              <a:rPr lang="en-GB" sz="1400" b="1" dirty="0"/>
              <a:t>Repetitions</a:t>
            </a:r>
            <a:r>
              <a:rPr lang="en-GB" sz="14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Processes in the commands --&gt; </a:t>
            </a:r>
            <a:r>
              <a:rPr lang="en-GB" sz="1600" b="1" dirty="0"/>
              <a:t>Algorithm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Conveyed to the computer via </a:t>
            </a:r>
            <a:r>
              <a:rPr lang="en-GB" sz="1600" b="1" dirty="0"/>
              <a:t>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EBC88-E878-8E40-86A2-6795EBE2F116}"/>
              </a:ext>
            </a:extLst>
          </p:cNvPr>
          <p:cNvGrpSpPr/>
          <p:nvPr/>
        </p:nvGrpSpPr>
        <p:grpSpPr>
          <a:xfrm>
            <a:off x="4200131" y="50234"/>
            <a:ext cx="2691602" cy="1676061"/>
            <a:chOff x="5728612" y="475898"/>
            <a:chExt cx="3588803" cy="223474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6E5BB5BB-FA73-7441-B240-16298989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8612" y="952086"/>
              <a:ext cx="1758560" cy="1758560"/>
            </a:xfrm>
            <a:prstGeom prst="rect">
              <a:avLst/>
            </a:prstGeom>
          </p:spPr>
        </p:pic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96CDE406-9D75-754C-ACD5-6DFEA3A57C4C}"/>
                </a:ext>
              </a:extLst>
            </p:cNvPr>
            <p:cNvSpPr/>
            <p:nvPr/>
          </p:nvSpPr>
          <p:spPr>
            <a:xfrm>
              <a:off x="7012948" y="475898"/>
              <a:ext cx="2304467" cy="790991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21" name="Decision 20">
            <a:extLst>
              <a:ext uri="{FF2B5EF4-FFF2-40B4-BE49-F238E27FC236}">
                <a16:creationId xmlns:a16="http://schemas.microsoft.com/office/drawing/2014/main" id="{052E57F6-2C1B-E047-8973-D9B00AC6C697}"/>
              </a:ext>
            </a:extLst>
          </p:cNvPr>
          <p:cNvSpPr/>
          <p:nvPr/>
        </p:nvSpPr>
        <p:spPr>
          <a:xfrm>
            <a:off x="7127217" y="2557990"/>
            <a:ext cx="13242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With Milk?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4A98A7BC-F3CD-5642-9671-CFD9ED85E6A4}"/>
              </a:ext>
            </a:extLst>
          </p:cNvPr>
          <p:cNvSpPr/>
          <p:nvPr/>
        </p:nvSpPr>
        <p:spPr>
          <a:xfrm>
            <a:off x="7352305" y="636248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Take 1 bag of tea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16BE2AB-52C6-DA42-945C-A93826B7E22A}"/>
              </a:ext>
            </a:extLst>
          </p:cNvPr>
          <p:cNvSpPr/>
          <p:nvPr/>
        </p:nvSpPr>
        <p:spPr>
          <a:xfrm>
            <a:off x="7352305" y="1284956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Put it in the cup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B6116DC9-D674-8B46-9275-C1FD1C37784B}"/>
              </a:ext>
            </a:extLst>
          </p:cNvPr>
          <p:cNvSpPr/>
          <p:nvPr/>
        </p:nvSpPr>
        <p:spPr>
          <a:xfrm>
            <a:off x="7338857" y="3350971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milk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3D310852-1C71-9445-B860-B7E17E692451}"/>
              </a:ext>
            </a:extLst>
          </p:cNvPr>
          <p:cNvSpPr/>
          <p:nvPr/>
        </p:nvSpPr>
        <p:spPr>
          <a:xfrm>
            <a:off x="7352018" y="1927907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150ml of hot water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BD651987-FA54-2444-BE87-05F16714A186}"/>
              </a:ext>
            </a:extLst>
          </p:cNvPr>
          <p:cNvSpPr/>
          <p:nvPr/>
        </p:nvSpPr>
        <p:spPr>
          <a:xfrm>
            <a:off x="7352305" y="53790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82C5685E-A3BB-324B-BB8E-1869601A0973}"/>
              </a:ext>
            </a:extLst>
          </p:cNvPr>
          <p:cNvSpPr/>
          <p:nvPr/>
        </p:nvSpPr>
        <p:spPr>
          <a:xfrm>
            <a:off x="7352305" y="4828554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Serve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13CA39D-41CB-BA4B-BBD6-5F5D393243B7}"/>
              </a:ext>
            </a:extLst>
          </p:cNvPr>
          <p:cNvSpPr/>
          <p:nvPr/>
        </p:nvSpPr>
        <p:spPr>
          <a:xfrm>
            <a:off x="7722295" y="34227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050444D-E919-3D48-984E-F58F1672BF5C}"/>
              </a:ext>
            </a:extLst>
          </p:cNvPr>
          <p:cNvSpPr/>
          <p:nvPr/>
        </p:nvSpPr>
        <p:spPr>
          <a:xfrm>
            <a:off x="7722295" y="990981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70E562F-1127-F14B-941F-B6012816E75C}"/>
              </a:ext>
            </a:extLst>
          </p:cNvPr>
          <p:cNvSpPr/>
          <p:nvPr/>
        </p:nvSpPr>
        <p:spPr>
          <a:xfrm>
            <a:off x="7722295" y="1639689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824DA1F-1607-4B46-B13A-B0D97941BB5A}"/>
              </a:ext>
            </a:extLst>
          </p:cNvPr>
          <p:cNvSpPr/>
          <p:nvPr/>
        </p:nvSpPr>
        <p:spPr>
          <a:xfrm>
            <a:off x="7722295" y="3759496"/>
            <a:ext cx="156600" cy="1070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FBCADADE-0BD3-7446-B5D5-0B3CD060DA4D}"/>
              </a:ext>
            </a:extLst>
          </p:cNvPr>
          <p:cNvSpPr/>
          <p:nvPr/>
        </p:nvSpPr>
        <p:spPr>
          <a:xfrm>
            <a:off x="7167396" y="3999679"/>
            <a:ext cx="12637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Enough?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78D9AED-1DF2-9941-8559-7F645B24E487}"/>
              </a:ext>
            </a:extLst>
          </p:cNvPr>
          <p:cNvSpPr/>
          <p:nvPr/>
        </p:nvSpPr>
        <p:spPr>
          <a:xfrm>
            <a:off x="7699646" y="227146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42821EE-54F6-9748-9006-759182CDC505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rot="10800000" flipH="1" flipV="1">
            <a:off x="7127217" y="2802703"/>
            <a:ext cx="225088" cy="2162424"/>
          </a:xfrm>
          <a:prstGeom prst="bentConnector3">
            <a:avLst>
              <a:gd name="adj1" fmla="val -101560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FE2F73-A66C-F34A-ABED-803DA88214ED}"/>
              </a:ext>
            </a:extLst>
          </p:cNvPr>
          <p:cNvSpPr/>
          <p:nvPr/>
        </p:nvSpPr>
        <p:spPr>
          <a:xfrm>
            <a:off x="7704956" y="306508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E6036E0-40EB-8C42-BDFD-96F8164138DC}"/>
              </a:ext>
            </a:extLst>
          </p:cNvPr>
          <p:cNvSpPr/>
          <p:nvPr/>
        </p:nvSpPr>
        <p:spPr>
          <a:xfrm>
            <a:off x="7709893" y="4506217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A0BDC5C-F2F4-E04C-A8D1-73A797BA1BB0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8237755" y="3520669"/>
            <a:ext cx="193412" cy="723723"/>
          </a:xfrm>
          <a:prstGeom prst="bentConnector3">
            <a:avLst>
              <a:gd name="adj1" fmla="val -118193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FD893-16D6-C64F-BF30-8BF95676D1AD}"/>
              </a:ext>
            </a:extLst>
          </p:cNvPr>
          <p:cNvSpPr txBox="1"/>
          <p:nvPr/>
        </p:nvSpPr>
        <p:spPr>
          <a:xfrm>
            <a:off x="6878285" y="2552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CA55C-2338-F742-AD99-456778EC8918}"/>
              </a:ext>
            </a:extLst>
          </p:cNvPr>
          <p:cNvSpPr txBox="1"/>
          <p:nvPr/>
        </p:nvSpPr>
        <p:spPr>
          <a:xfrm>
            <a:off x="8313326" y="39843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92B35-5F50-DD49-94BE-9C1075A8434C}"/>
              </a:ext>
            </a:extLst>
          </p:cNvPr>
          <p:cNvSpPr txBox="1"/>
          <p:nvPr/>
        </p:nvSpPr>
        <p:spPr>
          <a:xfrm>
            <a:off x="7366058" y="3015905"/>
            <a:ext cx="44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AE2E4-C50F-3145-9EE1-E7D016DB9036}"/>
              </a:ext>
            </a:extLst>
          </p:cNvPr>
          <p:cNvSpPr txBox="1"/>
          <p:nvPr/>
        </p:nvSpPr>
        <p:spPr>
          <a:xfrm>
            <a:off x="7338857" y="443921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C20AA4F-DB88-6F41-A7A2-E7D5BEB30C39}"/>
              </a:ext>
            </a:extLst>
          </p:cNvPr>
          <p:cNvSpPr/>
          <p:nvPr/>
        </p:nvSpPr>
        <p:spPr>
          <a:xfrm>
            <a:off x="7714049" y="370803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79528"/>
            <a:ext cx="8009894" cy="3341594"/>
          </a:xfrm>
        </p:spPr>
        <p:txBody>
          <a:bodyPr>
            <a:normAutofit/>
          </a:bodyPr>
          <a:lstStyle/>
          <a:p>
            <a:r>
              <a:rPr lang="en-GB" sz="1600" dirty="0"/>
              <a:t>Understandable by both the programmer and the computer</a:t>
            </a:r>
          </a:p>
          <a:p>
            <a:r>
              <a:rPr lang="en-GB" sz="1600" dirty="0"/>
              <a:t>Depending on the need and expectation of the programmer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Can be compiled and interpreted by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BE593-38D5-D940-9C57-FDB5D06C9B6B}"/>
              </a:ext>
            </a:extLst>
          </p:cNvPr>
          <p:cNvGrpSpPr/>
          <p:nvPr/>
        </p:nvGrpSpPr>
        <p:grpSpPr>
          <a:xfrm>
            <a:off x="403412" y="2009509"/>
            <a:ext cx="8404305" cy="1055888"/>
            <a:chOff x="537883" y="2971299"/>
            <a:chExt cx="11205740" cy="14078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B86CCBF-6BE1-4844-A625-C169395D15BE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AFDD01-273C-9849-9B5E-C9BD379C1DE3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53A97B-BC38-5240-8136-1DBFA6C01DAA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80BFFD-A74E-EE4B-97FF-898CE65D2106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1026" name="Picture 2" descr="Java Logo Vector (.EPS) Free Download">
              <a:extLst>
                <a:ext uri="{FF2B5EF4-FFF2-40B4-BE49-F238E27FC236}">
                  <a16:creationId xmlns:a16="http://schemas.microsoft.com/office/drawing/2014/main" id="{052B2943-C2DF-BB43-AF79-63A92B0EB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P Logo Vector (.EPS) Free Download">
              <a:extLst>
                <a:ext uri="{FF2B5EF4-FFF2-40B4-BE49-F238E27FC236}">
                  <a16:creationId xmlns:a16="http://schemas.microsoft.com/office/drawing/2014/main" id="{89F3C0B8-9E58-5F42-8927-D4142773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D95DB8EA-5591-B14F-A1F7-212CE3CE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42" name="Picture 18" descr="Python Logo Vectors Free Download">
              <a:extLst>
                <a:ext uri="{FF2B5EF4-FFF2-40B4-BE49-F238E27FC236}">
                  <a16:creationId xmlns:a16="http://schemas.microsoft.com/office/drawing/2014/main" id="{73143F58-CDEE-444F-88C0-17FAEE440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Java Logo Vector (.EPS) Free Download">
              <a:extLst>
                <a:ext uri="{FF2B5EF4-FFF2-40B4-BE49-F238E27FC236}">
                  <a16:creationId xmlns:a16="http://schemas.microsoft.com/office/drawing/2014/main" id="{6B75C42C-248C-6846-B432-58FF7571B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Python Logo Vectors Free Download">
              <a:extLst>
                <a:ext uri="{FF2B5EF4-FFF2-40B4-BE49-F238E27FC236}">
                  <a16:creationId xmlns:a16="http://schemas.microsoft.com/office/drawing/2014/main" id="{038DBB10-2D1C-E545-9DE6-1553AC82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DD2F0F8-47C6-1349-A0B9-0A9F1FF92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wift Logo Vector (.AI) Free Download">
              <a:extLst>
                <a:ext uri="{FF2B5EF4-FFF2-40B4-BE49-F238E27FC236}">
                  <a16:creationId xmlns:a16="http://schemas.microsoft.com/office/drawing/2014/main" id="{ADCEC960-650E-2F40-B868-76DD1B8F3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Python Logo Vectors Free Download">
              <a:extLst>
                <a:ext uri="{FF2B5EF4-FFF2-40B4-BE49-F238E27FC236}">
                  <a16:creationId xmlns:a16="http://schemas.microsoft.com/office/drawing/2014/main" id="{3B9DED64-F656-AA4D-9032-B42274C0A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0B68D091-057F-7D4B-8C6D-39A14964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Julia Logo Vector (.EPS) Free Download">
              <a:extLst>
                <a:ext uri="{FF2B5EF4-FFF2-40B4-BE49-F238E27FC236}">
                  <a16:creationId xmlns:a16="http://schemas.microsoft.com/office/drawing/2014/main" id="{1B821768-071D-1844-B695-AEBB878C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676F107-F2CF-4946-94A2-1F9F5D0EB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E17CC1AA-94FF-074A-BC0A-06CAFA74B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03D286EB-BD07-EC43-8ADA-954BBD01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7053388-F3BF-244F-8216-16F4D633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D036EB6-E5F2-684F-B1E4-6915FD8A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8BBCB6A5-3918-2041-A3D7-4FADD1925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5C809559-A82D-E84C-A753-BB49F38D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F0C5AA-B1BD-4248-AF6A-4898D6070DA2}"/>
              </a:ext>
            </a:extLst>
          </p:cNvPr>
          <p:cNvGrpSpPr/>
          <p:nvPr/>
        </p:nvGrpSpPr>
        <p:grpSpPr>
          <a:xfrm>
            <a:off x="46511" y="3820631"/>
            <a:ext cx="8671577" cy="1338349"/>
            <a:chOff x="-1682044" y="3291268"/>
            <a:chExt cx="13300615" cy="2052782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7167B75A-282F-8449-8D75-0C2F21EC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636" y="3291268"/>
              <a:ext cx="2052783" cy="2052782"/>
            </a:xfrm>
            <a:prstGeom prst="rect">
              <a:avLst/>
            </a:prstGeom>
          </p:spPr>
        </p:pic>
        <p:pic>
          <p:nvPicPr>
            <p:cNvPr id="61" name="Graphic 60" descr="Computer">
              <a:extLst>
                <a:ext uri="{FF2B5EF4-FFF2-40B4-BE49-F238E27FC236}">
                  <a16:creationId xmlns:a16="http://schemas.microsoft.com/office/drawing/2014/main" id="{378189F1-F686-CA49-94CF-A023284D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189308" y="3291659"/>
              <a:ext cx="2052000" cy="2052000"/>
            </a:xfrm>
            <a:prstGeom prst="rect">
              <a:avLst/>
            </a:prstGeom>
          </p:spPr>
        </p:pic>
        <p:pic>
          <p:nvPicPr>
            <p:cNvPr id="62" name="Graphic 61" descr="Coffee">
              <a:extLst>
                <a:ext uri="{FF2B5EF4-FFF2-40B4-BE49-F238E27FC236}">
                  <a16:creationId xmlns:a16="http://schemas.microsoft.com/office/drawing/2014/main" id="{19B6E40C-2624-5249-A143-BC84B18B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566571" y="3291659"/>
              <a:ext cx="2052000" cy="2052000"/>
            </a:xfrm>
            <a:prstGeom prst="rect">
              <a:avLst/>
            </a:prstGeom>
          </p:spPr>
        </p:pic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CFE78C5-D48E-AF47-ADBC-DE5BF4213847}"/>
                </a:ext>
              </a:extLst>
            </p:cNvPr>
            <p:cNvSpPr/>
            <p:nvPr/>
          </p:nvSpPr>
          <p:spPr>
            <a:xfrm>
              <a:off x="286404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Convey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12AD61B-6954-CB49-988B-E12798C77856}"/>
                </a:ext>
              </a:extLst>
            </p:cNvPr>
            <p:cNvSpPr/>
            <p:nvPr/>
          </p:nvSpPr>
          <p:spPr>
            <a:xfrm>
              <a:off x="750993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Result</a:t>
              </a:r>
            </a:p>
          </p:txBody>
        </p:sp>
        <p:sp>
          <p:nvSpPr>
            <p:cNvPr id="65" name="Rectangular Callout 64">
              <a:extLst>
                <a:ext uri="{FF2B5EF4-FFF2-40B4-BE49-F238E27FC236}">
                  <a16:creationId xmlns:a16="http://schemas.microsoft.com/office/drawing/2014/main" id="{90E9057C-E3DB-3148-A876-15AA802374A2}"/>
                </a:ext>
              </a:extLst>
            </p:cNvPr>
            <p:cNvSpPr/>
            <p:nvPr/>
          </p:nvSpPr>
          <p:spPr>
            <a:xfrm>
              <a:off x="-1682044" y="3654598"/>
              <a:ext cx="2244436" cy="779286"/>
            </a:xfrm>
            <a:prstGeom prst="wedgeRectCallout">
              <a:avLst>
                <a:gd name="adj1" fmla="val 74940"/>
                <a:gd name="adj2" fmla="val 77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Computer!</a:t>
              </a:r>
            </a:p>
            <a:p>
              <a:pPr algn="ctr"/>
              <a:r>
                <a:rPr lang="en-GB" sz="900" b="1" dirty="0"/>
                <a:t>Make me tea in 150ml cup!</a:t>
              </a:r>
            </a:p>
          </p:txBody>
        </p:sp>
      </p:grpSp>
      <p:pic>
        <p:nvPicPr>
          <p:cNvPr id="1084" name="Picture 60" descr="Snippet (programming) - Wikipedia">
            <a:extLst>
              <a:ext uri="{FF2B5EF4-FFF2-40B4-BE49-F238E27FC236}">
                <a16:creationId xmlns:a16="http://schemas.microsoft.com/office/drawing/2014/main" id="{AFF20F84-D9A6-0D4C-9970-FD6BD737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3" y="3691010"/>
            <a:ext cx="8989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9E2D-8821-E641-8F02-5AAACA7AF522}"/>
              </a:ext>
            </a:extLst>
          </p:cNvPr>
          <p:cNvSpPr txBox="1"/>
          <p:nvPr/>
        </p:nvSpPr>
        <p:spPr>
          <a:xfrm>
            <a:off x="4351277" y="3773189"/>
            <a:ext cx="187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43BB4-095C-E840-AF0D-574B0E4CD939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531D51C-A928-2D43-9164-ABE7989B6E9A}"/>
              </a:ext>
            </a:extLst>
          </p:cNvPr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7693301" y="799950"/>
            <a:ext cx="287" cy="1291659"/>
          </a:xfrm>
          <a:prstGeom prst="bentConnector3">
            <a:avLst>
              <a:gd name="adj1" fmla="val 7975156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F5586B6-F50E-1041-9B94-0C9AA21D8D14}"/>
              </a:ext>
            </a:extLst>
          </p:cNvPr>
          <p:cNvCxnSpPr/>
          <p:nvPr/>
        </p:nvCxnSpPr>
        <p:spPr>
          <a:xfrm rot="10800000" flipV="1">
            <a:off x="5676053" y="1435884"/>
            <a:ext cx="1782510" cy="840769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26F5593-B9EB-594B-BAE1-9C08141D57E2}"/>
              </a:ext>
            </a:extLst>
          </p:cNvPr>
          <p:cNvSpPr/>
          <p:nvPr/>
        </p:nvSpPr>
        <p:spPr>
          <a:xfrm>
            <a:off x="7024808" y="2404786"/>
            <a:ext cx="2094647" cy="15888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580EB6A-CAF1-A045-824A-CF9234B064C3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5357708" y="2892213"/>
            <a:ext cx="1667101" cy="307022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093A99-70D2-494D-B5CF-FC4487543819}"/>
              </a:ext>
            </a:extLst>
          </p:cNvPr>
          <p:cNvSpPr/>
          <p:nvPr/>
        </p:nvSpPr>
        <p:spPr>
          <a:xfrm>
            <a:off x="7025653" y="3286908"/>
            <a:ext cx="2094647" cy="185659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14EA4C7-F00D-B94E-867B-984880F2250D}"/>
              </a:ext>
            </a:extLst>
          </p:cNvPr>
          <p:cNvCxnSpPr>
            <a:stCxn id="124" idx="1"/>
          </p:cNvCxnSpPr>
          <p:nvPr/>
        </p:nvCxnSpPr>
        <p:spPr>
          <a:xfrm rot="10800000">
            <a:off x="6116321" y="3514674"/>
            <a:ext cx="909333" cy="700530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4451B7-9F51-4840-B6C6-5375371D7FE8}"/>
                </a:ext>
              </a:extLst>
            </p:cNvPr>
            <p:cNvSpPr txBox="1"/>
            <p:nvPr/>
          </p:nvSpPr>
          <p:spPr>
            <a:xfrm>
              <a:off x="2239065" y="320642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Typos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1080</Words>
  <Application>Microsoft Macintosh PowerPoint</Application>
  <PresentationFormat>On-screen Show (16:9)</PresentationFormat>
  <Paragraphs>345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Lato</vt:lpstr>
      <vt:lpstr>Arial</vt:lpstr>
      <vt:lpstr>Montserrat</vt:lpstr>
      <vt:lpstr>Focus</vt:lpstr>
      <vt:lpstr>Basic Programming</vt:lpstr>
      <vt:lpstr>Materials</vt:lpstr>
      <vt:lpstr>Quiz: Why are you learning programming?</vt:lpstr>
      <vt:lpstr>Main Question: What is the best way to learn programming?</vt:lpstr>
      <vt:lpstr>Case: Time for Tea!</vt:lpstr>
      <vt:lpstr>What is programming?</vt:lpstr>
      <vt:lpstr>Commands</vt:lpstr>
      <vt:lpstr>Programming Languages</vt:lpstr>
      <vt:lpstr>Components in programming languages</vt:lpstr>
      <vt:lpstr>Components in programming languages</vt:lpstr>
      <vt:lpstr>Low- dan No-code</vt:lpstr>
      <vt:lpstr>Revisit</vt:lpstr>
      <vt:lpstr>Pertanyaan 1: Bagaimana cara terbaik belajar programming/pemrograman?</vt:lpstr>
      <vt:lpstr>Quiz: Why are you learning programming?</vt:lpstr>
      <vt:lpstr>Data Analysis</vt:lpstr>
      <vt:lpstr>Data Analysis in Biology</vt:lpstr>
      <vt:lpstr>R in Biology</vt:lpstr>
      <vt:lpstr>R – Data manipulation</vt:lpstr>
      <vt:lpstr>R – Data Analysis</vt:lpstr>
      <vt:lpstr>R – Data Visualization</vt:lpstr>
      <vt:lpstr>What’s next? Nothing better than trying it yourself!</vt:lpstr>
      <vt:lpstr>Workshops</vt:lpstr>
      <vt:lpstr>Thank You!</vt:lpstr>
      <vt:lpstr>Misconceptions</vt:lpstr>
      <vt:lpstr>Starting 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(Sangat) Dasar Pemrograman</dc:title>
  <cp:lastModifiedBy>Muhammad Arif</cp:lastModifiedBy>
  <cp:revision>63</cp:revision>
  <dcterms:modified xsi:type="dcterms:W3CDTF">2020-09-28T07:14:51Z</dcterms:modified>
</cp:coreProperties>
</file>