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7"/>
  </p:notesMasterIdLst>
  <p:sldIdLst>
    <p:sldId id="289" r:id="rId2"/>
    <p:sldId id="266" r:id="rId3"/>
    <p:sldId id="267" r:id="rId4"/>
    <p:sldId id="283" r:id="rId5"/>
    <p:sldId id="284" r:id="rId6"/>
    <p:sldId id="287" r:id="rId7"/>
    <p:sldId id="268" r:id="rId8"/>
    <p:sldId id="328" r:id="rId9"/>
    <p:sldId id="323" r:id="rId10"/>
    <p:sldId id="286" r:id="rId11"/>
    <p:sldId id="275" r:id="rId12"/>
    <p:sldId id="295" r:id="rId13"/>
    <p:sldId id="296" r:id="rId14"/>
    <p:sldId id="292" r:id="rId15"/>
    <p:sldId id="302" r:id="rId16"/>
    <p:sldId id="294" r:id="rId17"/>
    <p:sldId id="304" r:id="rId18"/>
    <p:sldId id="322" r:id="rId19"/>
    <p:sldId id="297" r:id="rId20"/>
    <p:sldId id="325" r:id="rId21"/>
    <p:sldId id="324" r:id="rId22"/>
    <p:sldId id="326" r:id="rId23"/>
    <p:sldId id="305" r:id="rId24"/>
    <p:sldId id="327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osalind.kcl.ac.u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ftp.sra.ebi.ac.uk/vol1/fastq/ERR589/ERR589353/ERR589353_1.fastq.g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mea.support.illumina.com/bulletins/2016/04/fastq-files-explaine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Rosalind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https://rosalind.kcl.ac.uk</a:t>
            </a:r>
            <a:r>
              <a:rPr lang="en-US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F050-949B-E44B-948F-D1E1D673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05" y="2163093"/>
            <a:ext cx="6801239" cy="4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r>
              <a:rPr lang="en-US" dirty="0"/>
              <a:t> that we’ve learned yesterday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176135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GB" dirty="0" err="1"/>
              <a:t>srun</a:t>
            </a:r>
            <a:r>
              <a:rPr lang="en-GB" dirty="0"/>
              <a:t> -p shared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pPr lvl="1"/>
            <a:r>
              <a:rPr lang="en-GB" dirty="0"/>
              <a:t>Use “exit” command to quit from the interactive 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B565C-331D-3043-B3ED-326ECD8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2" y="3746095"/>
            <a:ext cx="9906000" cy="2070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7DAD1-70A3-8144-B5F4-EA95C429E9F2}"/>
              </a:ext>
            </a:extLst>
          </p:cNvPr>
          <p:cNvCxnSpPr/>
          <p:nvPr/>
        </p:nvCxnSpPr>
        <p:spPr>
          <a:xfrm>
            <a:off x="2889114" y="4082562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F3F7-B961-3249-B3A2-59701CD669E5}"/>
              </a:ext>
            </a:extLst>
          </p:cNvPr>
          <p:cNvCxnSpPr/>
          <p:nvPr/>
        </p:nvCxnSpPr>
        <p:spPr>
          <a:xfrm>
            <a:off x="2889113" y="5110451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6803A-427B-384E-8AFD-7A0A50DB2D13}"/>
              </a:ext>
            </a:extLst>
          </p:cNvPr>
          <p:cNvCxnSpPr/>
          <p:nvPr/>
        </p:nvCxnSpPr>
        <p:spPr>
          <a:xfrm>
            <a:off x="2889113" y="5816195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sbatch</a:t>
            </a:r>
            <a:r>
              <a:rPr lang="en-US" dirty="0"/>
              <a:t> –p shared </a:t>
            </a:r>
            <a:r>
              <a:rPr lang="en-US" dirty="0" err="1"/>
              <a:t>job.sh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GB" dirty="0" err="1"/>
              <a:t>squeue</a:t>
            </a:r>
            <a:r>
              <a:rPr lang="en-GB" dirty="0"/>
              <a:t> -u </a:t>
            </a:r>
            <a:r>
              <a:rPr lang="en-GB" dirty="0" err="1"/>
              <a:t>yourKNumber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Checking the result of your job (explore the folder)</a:t>
            </a:r>
          </a:p>
          <a:p>
            <a:pPr lvl="2"/>
            <a:r>
              <a:rPr lang="en-GB" dirty="0"/>
              <a:t>/scratch/users/</a:t>
            </a:r>
            <a:r>
              <a:rPr lang="en-GB" dirty="0" err="1"/>
              <a:t>yourKnumber</a:t>
            </a:r>
            <a:r>
              <a:rPr lang="en-GB" dirty="0"/>
              <a:t>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#!/bin/bash –l</a:t>
            </a:r>
          </a:p>
          <a:p>
            <a:r>
              <a:rPr lang="en-GB" sz="1600" dirty="0"/>
              <a:t>#SBATCH --output=/scratch/users/%u/%</a:t>
            </a:r>
            <a:r>
              <a:rPr lang="en-GB" sz="1600" dirty="0" err="1"/>
              <a:t>j.out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echo "Hello, World! From $HOSTNAME" </a:t>
            </a:r>
          </a:p>
          <a:p>
            <a:r>
              <a:rPr lang="en-GB" sz="1600" dirty="0"/>
              <a:t>sleep 15</a:t>
            </a:r>
          </a:p>
          <a:p>
            <a:r>
              <a:rPr lang="en-GB" sz="1600" dirty="0"/>
              <a:t>echo "Goodbye, World! From $HOSTNAME"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much space that you have in your home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Download file </a:t>
            </a:r>
            <a:r>
              <a:rPr lang="en-US" b="1" dirty="0"/>
              <a:t>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</a:t>
            </a:r>
            <a:r>
              <a:rPr lang="en-US" dirty="0">
                <a:hlinkClick r:id="rId2"/>
              </a:rPr>
              <a:t>ftp.sra.ebi.ac.uk/vol1/fastq/ERR589/ERR589353/ERR589353_1.fastq.gz</a:t>
            </a:r>
            <a:endParaRPr lang="en-US" dirty="0"/>
          </a:p>
          <a:p>
            <a:r>
              <a:rPr lang="en-US" dirty="0"/>
              <a:t>Check it’s status (tip: </a:t>
            </a:r>
            <a:r>
              <a:rPr lang="en-US" b="1" dirty="0" err="1"/>
              <a:t>squeue</a:t>
            </a:r>
            <a:r>
              <a:rPr lang="en-US" b="1" dirty="0"/>
              <a:t> –u </a:t>
            </a:r>
            <a:r>
              <a:rPr lang="en-US" dirty="0" err="1"/>
              <a:t>Knumber</a:t>
            </a:r>
            <a:r>
              <a:rPr lang="en-US" dirty="0"/>
              <a:t>), wait until the job is done</a:t>
            </a:r>
          </a:p>
          <a:p>
            <a:r>
              <a:rPr lang="en-US" dirty="0"/>
              <a:t>Check if the file is already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4B0F6-6A0A-0140-A05D-CA86AF4E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33" y="0"/>
            <a:ext cx="728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usage of your space in the home directory</a:t>
            </a:r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r>
              <a:rPr lang="en-US" dirty="0"/>
              <a:t>Check if the file is extracted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  <a:p>
            <a:r>
              <a:rPr lang="en-US" dirty="0"/>
              <a:t>Make a folder named “Dataset” in your home directory and move both files there (remember about wildcard? *)</a:t>
            </a:r>
          </a:p>
          <a:p>
            <a:r>
              <a:rPr lang="en-US" dirty="0"/>
              <a:t>Move to the new directory</a:t>
            </a:r>
          </a:p>
          <a:p>
            <a:r>
              <a:rPr lang="en-US" dirty="0"/>
              <a:t>Delete the compressed file (tip: </a:t>
            </a:r>
            <a:r>
              <a:rPr lang="en-US" b="1" dirty="0"/>
              <a:t>rm, </a:t>
            </a:r>
            <a:r>
              <a:rPr lang="en-US" dirty="0"/>
              <a:t>file suffix 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</a:t>
            </a:r>
            <a:r>
              <a:rPr lang="en-US" dirty="0"/>
              <a:t>filename (you can change the sequences)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27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Move to </a:t>
            </a:r>
            <a:r>
              <a:rPr lang="en-US" b="1" dirty="0"/>
              <a:t>interactive mode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pPr lvl="1"/>
            <a:r>
              <a:rPr lang="en-US" dirty="0"/>
              <a:t>Check for the format of FASTQ file (standard NGS format)</a:t>
            </a:r>
          </a:p>
          <a:p>
            <a:pPr lvl="1"/>
            <a:r>
              <a:rPr lang="en-US" dirty="0"/>
              <a:t>Read about </a:t>
            </a:r>
            <a:r>
              <a:rPr lang="en-US" dirty="0" err="1"/>
              <a:t>fastq</a:t>
            </a:r>
            <a:r>
              <a:rPr lang="en-US" dirty="0"/>
              <a:t> format to understand the what each line means</a:t>
            </a:r>
          </a:p>
          <a:p>
            <a:pPr lvl="1"/>
            <a:r>
              <a:rPr lang="en-US" dirty="0">
                <a:hlinkClick r:id="rId2"/>
              </a:rPr>
              <a:t>https://emea.support.illumina.com/bulletins/2016/04/fastq-files-explained.html</a:t>
            </a:r>
            <a:r>
              <a:rPr lang="en-US" dirty="0"/>
              <a:t> 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</a:t>
            </a:r>
            <a:r>
              <a:rPr lang="en-US" b="1" dirty="0"/>
              <a:t>grep </a:t>
            </a:r>
            <a:r>
              <a:rPr lang="en-US" b="1" i="1" dirty="0"/>
              <a:t>AGGAGGAGGTTCA </a:t>
            </a:r>
            <a:r>
              <a:rPr lang="en-US" b="1" dirty="0"/>
              <a:t>filename </a:t>
            </a:r>
            <a:r>
              <a:rPr lang="en-US" dirty="0"/>
              <a:t>(you can change the sequences)</a:t>
            </a:r>
          </a:p>
          <a:p>
            <a:pPr lvl="1"/>
            <a:r>
              <a:rPr lang="en-US" dirty="0"/>
              <a:t>Bonus: count how many lines of your sequence are there? </a:t>
            </a:r>
          </a:p>
          <a:p>
            <a:pPr marL="457200" lvl="1" indent="0">
              <a:buNone/>
            </a:pPr>
            <a:r>
              <a:rPr lang="en-US" dirty="0"/>
              <a:t>	(tip: </a:t>
            </a:r>
            <a:r>
              <a:rPr lang="en-US" b="1" dirty="0"/>
              <a:t>grep </a:t>
            </a:r>
            <a:r>
              <a:rPr lang="en-US" b="1" i="1" dirty="0"/>
              <a:t>sequence file</a:t>
            </a:r>
            <a:r>
              <a:rPr lang="en-US" b="1" dirty="0"/>
              <a:t> | </a:t>
            </a:r>
            <a:r>
              <a:rPr lang="en-US" b="1" dirty="0" err="1"/>
              <a:t>wc</a:t>
            </a:r>
            <a:r>
              <a:rPr lang="en-US" b="1" dirty="0"/>
              <a:t> –l</a:t>
            </a:r>
            <a:r>
              <a:rPr lang="en-US" dirty="0"/>
              <a:t>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943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that you are in the interactive mode (if not, move there)</a:t>
            </a:r>
          </a:p>
          <a:p>
            <a:r>
              <a:rPr lang="en-GB" dirty="0"/>
              <a:t>Open an empty file with </a:t>
            </a:r>
            <a:r>
              <a:rPr lang="en-GB" b="1" dirty="0"/>
              <a:t>nano</a:t>
            </a:r>
          </a:p>
          <a:p>
            <a:r>
              <a:rPr lang="en-GB" dirty="0"/>
              <a:t>Perform the previous grep command using shell script</a:t>
            </a:r>
          </a:p>
          <a:p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3985288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3858612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92" y="6248399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34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25" y="1746631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 (Slow)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44" y="3147161"/>
            <a:ext cx="4153516" cy="35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kxxxxx@login.rosalind.kcl.ac.uk</a:t>
            </a:r>
            <a:endParaRPr lang="en-US" dirty="0"/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5FA8C4-27B5-8641-92F7-684F5B25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62" y="2686176"/>
            <a:ext cx="6353538" cy="3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5" y="1736903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Always add your private key first (Once)</a:t>
            </a:r>
          </a:p>
          <a:p>
            <a:pPr lvl="1"/>
            <a:r>
              <a:rPr lang="en-GB" dirty="0"/>
              <a:t>Edit </a:t>
            </a:r>
            <a:r>
              <a:rPr lang="en-GB" dirty="0">
                <a:sym typeface="Wingdings" pitchFamily="2" charset="2"/>
              </a:rPr>
              <a:t> Setting  SFTP  Add Key file</a:t>
            </a:r>
          </a:p>
          <a:p>
            <a:pPr lvl="1"/>
            <a:r>
              <a:rPr lang="en-GB" dirty="0">
                <a:sym typeface="Wingdings" pitchFamily="2" charset="2"/>
              </a:rPr>
              <a:t>Select your </a:t>
            </a:r>
            <a:r>
              <a:rPr lang="en-GB" dirty="0" err="1">
                <a:sym typeface="Wingdings" pitchFamily="2" charset="2"/>
              </a:rPr>
              <a:t>id_rsa</a:t>
            </a:r>
            <a:r>
              <a:rPr lang="en-GB" dirty="0">
                <a:sym typeface="Wingdings" pitchFamily="2" charset="2"/>
              </a:rPr>
              <a:t> (not </a:t>
            </a:r>
            <a:r>
              <a:rPr lang="en-GB" dirty="0" err="1">
                <a:sym typeface="Wingdings" pitchFamily="2" charset="2"/>
              </a:rPr>
              <a:t>id_rsa.pub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Reminder:</a:t>
            </a:r>
          </a:p>
          <a:p>
            <a:pPr lvl="2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</a:t>
            </a:r>
            <a:r>
              <a:rPr lang="en-GB" dirty="0"/>
              <a:t> (Windows)</a:t>
            </a:r>
          </a:p>
          <a:p>
            <a:pPr lvl="2"/>
            <a:r>
              <a:rPr lang="en-GB" dirty="0"/>
              <a:t>/Users/</a:t>
            </a:r>
            <a:r>
              <a:rPr lang="en-GB" dirty="0" err="1"/>
              <a:t>your_username</a:t>
            </a:r>
            <a:r>
              <a:rPr lang="en-GB" dirty="0"/>
              <a:t>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</a:t>
            </a:r>
            <a:r>
              <a:rPr lang="en-GB" dirty="0"/>
              <a:t> (MacOS)</a:t>
            </a:r>
          </a:p>
          <a:p>
            <a:pPr lvl="3"/>
            <a:r>
              <a:rPr lang="en-GB" dirty="0"/>
              <a:t>You can also open terminal, then copy the </a:t>
            </a:r>
            <a:r>
              <a:rPr lang="en-GB" dirty="0" err="1"/>
              <a:t>id_rsa</a:t>
            </a:r>
            <a:r>
              <a:rPr lang="en-GB" dirty="0"/>
              <a:t> to desktop</a:t>
            </a:r>
          </a:p>
          <a:p>
            <a:pPr marL="1371600" lvl="3" indent="0">
              <a:buNone/>
            </a:pPr>
            <a:r>
              <a:rPr lang="en-GB" i="1" dirty="0"/>
              <a:t>	cp ~/.</a:t>
            </a:r>
            <a:r>
              <a:rPr lang="en-GB" i="1" dirty="0" err="1"/>
              <a:t>ssh</a:t>
            </a:r>
            <a:r>
              <a:rPr lang="en-GB" i="1" dirty="0"/>
              <a:t>/</a:t>
            </a:r>
            <a:r>
              <a:rPr lang="en-GB" i="1" dirty="0" err="1"/>
              <a:t>id_rsa</a:t>
            </a:r>
            <a:r>
              <a:rPr lang="en-GB" i="1" dirty="0"/>
              <a:t> ~/Desktop/</a:t>
            </a:r>
          </a:p>
          <a:p>
            <a:pPr marL="1371600" lvl="3" indent="0">
              <a:buNone/>
            </a:pPr>
            <a:r>
              <a:rPr lang="en-GB" dirty="0"/>
              <a:t>	Then Load it to </a:t>
            </a:r>
            <a:r>
              <a:rPr lang="en-GB" dirty="0" err="1"/>
              <a:t>filezilla</a:t>
            </a:r>
            <a:r>
              <a:rPr lang="en-GB" dirty="0"/>
              <a:t> from desktop</a:t>
            </a:r>
          </a:p>
          <a:p>
            <a:pPr marL="457200"/>
            <a:r>
              <a:rPr lang="en-GB" dirty="0"/>
              <a:t>After that, add Rosalind into the Site Manager</a:t>
            </a:r>
          </a:p>
          <a:p>
            <a:pPr marL="857250" lvl="1"/>
            <a:r>
              <a:rPr lang="en-GB" dirty="0"/>
              <a:t>File </a:t>
            </a:r>
            <a:r>
              <a:rPr lang="en-GB" dirty="0">
                <a:sym typeface="Wingdings" pitchFamily="2" charset="2"/>
              </a:rPr>
              <a:t> Site Manager (or the top left corner icon)</a:t>
            </a:r>
            <a:endParaRPr lang="en-GB" dirty="0"/>
          </a:p>
          <a:p>
            <a:pPr marL="457200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280AA-14A4-5C47-96DD-6821B7E9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83" y="1339419"/>
            <a:ext cx="3847965" cy="2547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00198-3288-6845-8C0A-1115218C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34"/>
          <a:stretch/>
        </p:blipFill>
        <p:spPr>
          <a:xfrm>
            <a:off x="7676911" y="4284008"/>
            <a:ext cx="3559107" cy="20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3478382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985984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99466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985983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601126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976094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601126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601126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4221278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925258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3496405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4221278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976094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5096212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453" y="1468240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205</TotalTime>
  <Words>1125</Words>
  <Application>Microsoft Macintosh PowerPoint</Application>
  <PresentationFormat>Widescreen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login Rosalind</vt:lpstr>
      <vt:lpstr>Transferring Data To Rosalind</vt:lpstr>
      <vt:lpstr>Architecture of HPC</vt:lpstr>
      <vt:lpstr>Rosalind Documentation</vt:lpstr>
      <vt:lpstr>Tasks</vt:lpstr>
      <vt:lpstr>How to load installed packages</vt:lpstr>
      <vt:lpstr>PowerPoint Presentation</vt:lpstr>
      <vt:lpstr>Job submission</vt:lpstr>
      <vt:lpstr>Job submission</vt:lpstr>
      <vt:lpstr>Interactive Mode</vt:lpstr>
      <vt:lpstr>Batch Mode</vt:lpstr>
      <vt:lpstr>How much resource are you using</vt:lpstr>
      <vt:lpstr>Tasks </vt:lpstr>
      <vt:lpstr>PowerPoint Presentation</vt:lpstr>
      <vt:lpstr>Tasks </vt:lpstr>
      <vt:lpstr>Tasks 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37</cp:revision>
  <dcterms:created xsi:type="dcterms:W3CDTF">2020-10-06T05:26:25Z</dcterms:created>
  <dcterms:modified xsi:type="dcterms:W3CDTF">2020-10-07T10:57:51Z</dcterms:modified>
</cp:coreProperties>
</file>