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57"/>
  </p:notesMasterIdLst>
  <p:sldIdLst>
    <p:sldId id="256" r:id="rId2"/>
    <p:sldId id="317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0" r:id="rId12"/>
    <p:sldId id="313" r:id="rId13"/>
    <p:sldId id="315" r:id="rId14"/>
    <p:sldId id="316" r:id="rId15"/>
    <p:sldId id="318" r:id="rId16"/>
    <p:sldId id="319" r:id="rId17"/>
    <p:sldId id="321" r:id="rId18"/>
    <p:sldId id="308" r:id="rId19"/>
    <p:sldId id="270" r:id="rId20"/>
    <p:sldId id="271" r:id="rId21"/>
    <p:sldId id="276" r:id="rId22"/>
    <p:sldId id="273" r:id="rId23"/>
    <p:sldId id="274" r:id="rId24"/>
    <p:sldId id="291" r:id="rId25"/>
    <p:sldId id="310" r:id="rId26"/>
    <p:sldId id="278" r:id="rId27"/>
    <p:sldId id="279" r:id="rId28"/>
    <p:sldId id="281" r:id="rId29"/>
    <p:sldId id="282" r:id="rId30"/>
    <p:sldId id="300" r:id="rId31"/>
    <p:sldId id="301" r:id="rId32"/>
    <p:sldId id="312" r:id="rId33"/>
    <p:sldId id="289" r:id="rId34"/>
    <p:sldId id="266" r:id="rId35"/>
    <p:sldId id="267" r:id="rId36"/>
    <p:sldId id="283" r:id="rId37"/>
    <p:sldId id="284" r:id="rId38"/>
    <p:sldId id="287" r:id="rId39"/>
    <p:sldId id="298" r:id="rId40"/>
    <p:sldId id="275" r:id="rId41"/>
    <p:sldId id="285" r:id="rId42"/>
    <p:sldId id="286" r:id="rId43"/>
    <p:sldId id="268" r:id="rId44"/>
    <p:sldId id="295" r:id="rId45"/>
    <p:sldId id="296" r:id="rId46"/>
    <p:sldId id="292" r:id="rId47"/>
    <p:sldId id="302" r:id="rId48"/>
    <p:sldId id="294" r:id="rId49"/>
    <p:sldId id="303" r:id="rId50"/>
    <p:sldId id="304" r:id="rId51"/>
    <p:sldId id="305" r:id="rId52"/>
    <p:sldId id="306" r:id="rId53"/>
    <p:sldId id="322" r:id="rId54"/>
    <p:sldId id="297" r:id="rId55"/>
    <p:sldId id="30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vexxhost.com/billing/index.php/knowledgebase/171/How-can-I-generate-SSH-keys-on-Mac-OS-X.html" TargetMode="External"/><Relationship Id="rId2" Type="http://schemas.openxmlformats.org/officeDocument/2006/relationships/hyperlink" Target="https://phoenixnap.com/kb/generate-ssh-key-windows-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oogle.com/spreadsheets/d/10M3pKjYFvHleAbBbgB97nBk6F527eB3YVAc659L_YzU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ebmina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unnelblick.net/" TargetMode="External"/><Relationship Id="rId2" Type="http://schemas.openxmlformats.org/officeDocument/2006/relationships/hyperlink" Target="https://openvpn.net/community-download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user-wiki.rosalind.kcl.ac.uk/doku.ph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BA7-1CE2-4042-9238-ED08CA94A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5F66-B2F4-A443-B80C-0699C625D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Arif</a:t>
            </a:r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C026A2F9-4B1C-1D4F-B3DC-6E840404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7" y="2942039"/>
            <a:ext cx="3306812" cy="39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292390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43150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44019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43150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04664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42161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04664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04664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3666801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370781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2941928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3666801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421617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4541735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F054B2-1E44-384A-BADE-D3B18423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63" y="5361095"/>
            <a:ext cx="3803821" cy="1417110"/>
          </a:xfrm>
          <a:prstGeom prst="rect">
            <a:avLst/>
          </a:prstGeom>
        </p:spPr>
      </p:pic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6453" y="913763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Questions">
            <a:extLst>
              <a:ext uri="{FF2B5EF4-FFF2-40B4-BE49-F238E27FC236}">
                <a16:creationId xmlns:a16="http://schemas.microsoft.com/office/drawing/2014/main" id="{9C81926A-8FE9-CA43-AB4E-DC11B516D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303" y="1085303"/>
            <a:ext cx="4687394" cy="4687394"/>
          </a:xfrm>
        </p:spPr>
      </p:pic>
    </p:spTree>
    <p:extLst>
      <p:ext uri="{BB962C8B-B14F-4D97-AF65-F5344CB8AC3E}">
        <p14:creationId xmlns:p14="http://schemas.microsoft.com/office/powerpoint/2010/main" val="60375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Generate your SSH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44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SSH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SSH Key is used as replacement of passwords to login to Linux</a:t>
            </a:r>
          </a:p>
          <a:p>
            <a:r>
              <a:rPr lang="en-GB" dirty="0"/>
              <a:t>For accessing Rosalind, we need SSH key!</a:t>
            </a:r>
          </a:p>
          <a:p>
            <a:r>
              <a:rPr lang="en-GB" dirty="0"/>
              <a:t>Generate your SSH Key:</a:t>
            </a:r>
          </a:p>
          <a:p>
            <a:pPr lvl="1"/>
            <a:r>
              <a:rPr lang="en-GB" dirty="0"/>
              <a:t>Windows 10: </a:t>
            </a:r>
            <a:r>
              <a:rPr lang="en-GB" dirty="0">
                <a:hlinkClick r:id="rId2"/>
              </a:rPr>
              <a:t>https://phoenixnap.com/kb/generate-ssh-key-windows-10</a:t>
            </a:r>
            <a:endParaRPr lang="en-GB" dirty="0"/>
          </a:p>
          <a:p>
            <a:pPr lvl="1"/>
            <a:r>
              <a:rPr lang="en-GB" dirty="0"/>
              <a:t>MacOS: </a:t>
            </a:r>
            <a:r>
              <a:rPr lang="en-GB" dirty="0">
                <a:hlinkClick r:id="rId3"/>
              </a:rPr>
              <a:t>https://secure.vexxhost.com/billing/index.php/knowledgebase/171/How-can-I-generate-SSH-keys-on-Mac-OS-X.html</a:t>
            </a:r>
            <a:endParaRPr lang="en-GB" dirty="0"/>
          </a:p>
          <a:p>
            <a:r>
              <a:rPr lang="en-GB" dirty="0"/>
              <a:t>Find your SSH Public Key:</a:t>
            </a:r>
          </a:p>
          <a:p>
            <a:pPr lvl="1"/>
            <a:r>
              <a:rPr lang="en-GB" dirty="0"/>
              <a:t>C:\Users\</a:t>
            </a:r>
            <a:r>
              <a:rPr lang="en-GB" dirty="0" err="1"/>
              <a:t>your_username</a:t>
            </a:r>
            <a:r>
              <a:rPr lang="en-GB" dirty="0"/>
              <a:t>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id_rsa.pub</a:t>
            </a:r>
            <a:r>
              <a:rPr lang="en-GB" dirty="0"/>
              <a:t> (Windows)</a:t>
            </a:r>
          </a:p>
          <a:p>
            <a:pPr lvl="1"/>
            <a:r>
              <a:rPr lang="en-GB" dirty="0"/>
              <a:t>~/.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id_rsa.pub</a:t>
            </a:r>
            <a:r>
              <a:rPr lang="en-GB" dirty="0"/>
              <a:t> (MacOS)</a:t>
            </a:r>
          </a:p>
        </p:txBody>
      </p:sp>
    </p:spTree>
    <p:extLst>
      <p:ext uri="{BB962C8B-B14F-4D97-AF65-F5344CB8AC3E}">
        <p14:creationId xmlns:p14="http://schemas.microsoft.com/office/powerpoint/2010/main" val="99801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BD06-5A30-AD46-9E38-C6B9A5F3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your SSH Public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CCAC-58C2-914C-B40E-491D7008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your public SSH key with a text editor</a:t>
            </a:r>
          </a:p>
          <a:p>
            <a:r>
              <a:rPr lang="en-GB" dirty="0"/>
              <a:t>Upload your SSH Public Key to google sheet</a:t>
            </a:r>
          </a:p>
          <a:p>
            <a:pPr lvl="1"/>
            <a:r>
              <a:rPr lang="en-GB" dirty="0">
                <a:hlinkClick r:id="rId2"/>
              </a:rPr>
              <a:t>https://docs.google.com/spreadsheets/d/10M3pKjYFvHleAbBbgB97nBk6F527eB3YVAc659L_YzU/edit?usp=sharing</a:t>
            </a:r>
            <a:endParaRPr lang="en-GB" dirty="0"/>
          </a:p>
          <a:p>
            <a:r>
              <a:rPr lang="en-GB" dirty="0"/>
              <a:t>Your SSH Keys will be forwarded to Rosalind Team so that you will be given an account (Saeed and Myself will take care of this)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1B7FF-8203-6646-B567-5A30C8C4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82" y="4711699"/>
            <a:ext cx="7061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Register to </a:t>
            </a:r>
            <a:r>
              <a:rPr lang="en-US" sz="4400" dirty="0" err="1"/>
              <a:t>Webminal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86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Webminal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Web-based </a:t>
            </a:r>
            <a:r>
              <a:rPr lang="en-GB" dirty="0" err="1"/>
              <a:t>linux</a:t>
            </a:r>
            <a:r>
              <a:rPr lang="en-GB" dirty="0"/>
              <a:t> terminal</a:t>
            </a:r>
          </a:p>
          <a:p>
            <a:r>
              <a:rPr lang="en-GB" dirty="0"/>
              <a:t>Good for learning</a:t>
            </a:r>
          </a:p>
          <a:p>
            <a:r>
              <a:rPr lang="en-GB" dirty="0"/>
              <a:t>Register here:</a:t>
            </a:r>
          </a:p>
          <a:p>
            <a:pPr lvl="1"/>
            <a:r>
              <a:rPr lang="en-GB" dirty="0">
                <a:hlinkClick r:id="rId2"/>
              </a:rPr>
              <a:t>https://www.webminal.org/</a:t>
            </a:r>
            <a:endParaRPr lang="en-GB" dirty="0"/>
          </a:p>
          <a:p>
            <a:r>
              <a:rPr lang="en-GB" dirty="0"/>
              <a:t>Confirm your email</a:t>
            </a:r>
          </a:p>
          <a:p>
            <a:r>
              <a:rPr lang="en-GB" dirty="0"/>
              <a:t>Wait for 2 minutes (Check profile page, until it shows “Active” status)</a:t>
            </a:r>
          </a:p>
          <a:p>
            <a:r>
              <a:rPr lang="en-GB" dirty="0"/>
              <a:t>Once your account is active, click on “Terminal” on the top menu</a:t>
            </a:r>
          </a:p>
          <a:p>
            <a:r>
              <a:rPr lang="en-GB" dirty="0"/>
              <a:t> Login with your username and password (case sensitive)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BAFE8-9EF7-0D48-97CE-566064A4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16" y="1690417"/>
            <a:ext cx="6096000" cy="2278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E8DAC-82BA-5D44-B5DB-A08100184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41" y="5457470"/>
            <a:ext cx="821095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5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0DCB-B568-1B4E-8A40-CE2B1318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Web-Based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A3EE-9460-ED40-B360-CE6E2A9B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copy.sh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80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Exercise: how to check your files/directories</a:t>
            </a:r>
            <a:br>
              <a:rPr lang="en-US" sz="44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5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ls: list</a:t>
            </a:r>
            <a:r>
              <a:rPr lang="ko-KR" altLang="en-US" dirty="0"/>
              <a:t> </a:t>
            </a:r>
            <a:r>
              <a:rPr lang="en-US" altLang="ko-KR" dirty="0"/>
              <a:t>files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current directory or specified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Exercise: </a:t>
            </a:r>
          </a:p>
          <a:p>
            <a:endParaRPr lang="en-US" b="1" dirty="0"/>
          </a:p>
          <a:p>
            <a:pPr lvl="1"/>
            <a:r>
              <a:rPr lang="en-US" dirty="0"/>
              <a:t>touch test_file_1 test_file2 #touch </a:t>
            </a:r>
            <a:r>
              <a:rPr lang="en-US" dirty="0">
                <a:sym typeface="Wingdings" pitchFamily="2" charset="2"/>
              </a:rPr>
              <a:t> to create empty files</a:t>
            </a:r>
            <a:endParaRPr lang="en-US" dirty="0"/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ls -a</a:t>
            </a:r>
          </a:p>
          <a:p>
            <a:pPr lvl="1"/>
            <a:r>
              <a:rPr lang="en-US" dirty="0"/>
              <a:t>ls -al</a:t>
            </a:r>
          </a:p>
          <a:p>
            <a:pPr lvl="1"/>
            <a:r>
              <a:rPr lang="en-US" dirty="0"/>
              <a:t>ls -alt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endParaRPr lang="en-US" dirty="0"/>
          </a:p>
          <a:p>
            <a:pPr lvl="1"/>
            <a:r>
              <a:rPr lang="en-US" dirty="0"/>
              <a:t>ls --help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505CF-B5C3-4B55-B042-529E2AA3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49" y="2369739"/>
            <a:ext cx="3905250" cy="145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039A21-70CA-4C08-900F-692702C44911}"/>
              </a:ext>
            </a:extLst>
          </p:cNvPr>
          <p:cNvSpPr/>
          <p:nvPr/>
        </p:nvSpPr>
        <p:spPr>
          <a:xfrm>
            <a:off x="5257800" y="51169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/>
              <a:t>Advanced exercise?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test &amp; touch test/example1 &amp; touch test/example2 &amp; ls -</a:t>
            </a:r>
            <a:r>
              <a:rPr lang="en-US" dirty="0" err="1"/>
              <a:t>altrh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2753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B544-4780-6C4C-AEA4-2B571E64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59BF-F17E-254C-9338-4CCAA0B8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Introduction and Basic of Linux</a:t>
            </a:r>
          </a:p>
          <a:p>
            <a:pPr lvl="1"/>
            <a:r>
              <a:rPr lang="en-GB" dirty="0"/>
              <a:t>Generating SSH Key</a:t>
            </a:r>
          </a:p>
          <a:p>
            <a:pPr lvl="1"/>
            <a:r>
              <a:rPr lang="en-GB" dirty="0"/>
              <a:t>Basic Linux Workshop</a:t>
            </a:r>
          </a:p>
          <a:p>
            <a:pPr lvl="1"/>
            <a:r>
              <a:rPr lang="en-GB" dirty="0"/>
              <a:t>Rosalind Workshop (Day 2)</a:t>
            </a:r>
          </a:p>
          <a:p>
            <a:r>
              <a:rPr lang="en-GB" dirty="0"/>
              <a:t>Materials are uploaded to the same web page</a:t>
            </a:r>
          </a:p>
          <a:p>
            <a:pPr lvl="1"/>
            <a:r>
              <a:rPr lang="en-GB" dirty="0"/>
              <a:t>I finally have access to KEATS, but not yet added there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https://</a:t>
            </a:r>
            <a:r>
              <a:rPr lang="en-GB" sz="2800" dirty="0" err="1"/>
              <a:t>muharif.github.io</a:t>
            </a:r>
            <a:r>
              <a:rPr lang="en-GB" sz="2800" dirty="0"/>
              <a:t>/MicrobiomeKCL2020/</a:t>
            </a:r>
          </a:p>
        </p:txBody>
      </p:sp>
    </p:spTree>
    <p:extLst>
      <p:ext uri="{BB962C8B-B14F-4D97-AF65-F5344CB8AC3E}">
        <p14:creationId xmlns:p14="http://schemas.microsoft.com/office/powerpoint/2010/main" val="351966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Answers:</a:t>
            </a:r>
          </a:p>
          <a:p>
            <a:pPr lvl="1"/>
            <a:r>
              <a:rPr lang="en-US" dirty="0"/>
              <a:t>touch test_file_1 test_file_2 </a:t>
            </a:r>
            <a:r>
              <a:rPr lang="en-US" dirty="0">
                <a:sym typeface="Wingdings" panose="05000000000000000000" pitchFamily="2" charset="2"/>
              </a:rPr>
              <a:t> creating two empty files </a:t>
            </a:r>
            <a:endParaRPr lang="en-US" dirty="0"/>
          </a:p>
          <a:p>
            <a:pPr lvl="1"/>
            <a:r>
              <a:rPr lang="en-US" dirty="0"/>
              <a:t>ls </a:t>
            </a:r>
            <a:r>
              <a:rPr lang="en-US" dirty="0">
                <a:sym typeface="Wingdings" panose="05000000000000000000" pitchFamily="2" charset="2"/>
              </a:rPr>
              <a:t> simply showing files in this directory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ls -a  showing all files, including hidden files</a:t>
            </a:r>
          </a:p>
          <a:p>
            <a:pPr lvl="1"/>
            <a:r>
              <a:rPr lang="en-US" dirty="0"/>
              <a:t>ls -alt </a:t>
            </a:r>
            <a:r>
              <a:rPr lang="en-US" dirty="0">
                <a:sym typeface="Wingdings" panose="05000000000000000000" pitchFamily="2" charset="2"/>
              </a:rPr>
              <a:t> sorting files by modification time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sorting files by modification time and showing file size by readable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7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31FB5-1148-4C08-A65E-7BFFB2B89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25" y="1432113"/>
            <a:ext cx="10206311" cy="3993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9195B-BFBB-41CC-BCF9-CFE78F28239A}"/>
              </a:ext>
            </a:extLst>
          </p:cNvPr>
          <p:cNvSpPr txBox="1"/>
          <p:nvPr/>
        </p:nvSpPr>
        <p:spPr>
          <a:xfrm>
            <a:off x="1828801" y="336884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codes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578169-545B-46BD-97E9-836F061657C9}"/>
              </a:ext>
            </a:extLst>
          </p:cNvPr>
          <p:cNvCxnSpPr/>
          <p:nvPr/>
        </p:nvCxnSpPr>
        <p:spPr>
          <a:xfrm flipH="1">
            <a:off x="1251284" y="609600"/>
            <a:ext cx="1058779" cy="1251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4E6665-C4B4-4DAC-961D-CC34BC3A42C6}"/>
              </a:ext>
            </a:extLst>
          </p:cNvPr>
          <p:cNvCxnSpPr>
            <a:cxnSpLocks/>
          </p:cNvCxnSpPr>
          <p:nvPr/>
        </p:nvCxnSpPr>
        <p:spPr>
          <a:xfrm flipH="1">
            <a:off x="3232924" y="962526"/>
            <a:ext cx="536971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C827B6-EF31-4CB6-ACF8-B7D6A1698522}"/>
              </a:ext>
            </a:extLst>
          </p:cNvPr>
          <p:cNvSpPr txBox="1"/>
          <p:nvPr/>
        </p:nvSpPr>
        <p:spPr>
          <a:xfrm>
            <a:off x="3232924" y="665466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ownership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E3925-86FD-4E90-BA58-F80D4E2D99B6}"/>
              </a:ext>
            </a:extLst>
          </p:cNvPr>
          <p:cNvCxnSpPr>
            <a:cxnSpLocks/>
          </p:cNvCxnSpPr>
          <p:nvPr/>
        </p:nvCxnSpPr>
        <p:spPr>
          <a:xfrm flipH="1">
            <a:off x="4155786" y="1034798"/>
            <a:ext cx="865393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80C0B-F72C-4B89-B438-8F75183B5465}"/>
              </a:ext>
            </a:extLst>
          </p:cNvPr>
          <p:cNvSpPr txBox="1"/>
          <p:nvPr/>
        </p:nvSpPr>
        <p:spPr>
          <a:xfrm>
            <a:off x="4903980" y="693449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ownership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DAEE0F-4FD0-4B06-872C-F5BC18FD5C74}"/>
              </a:ext>
            </a:extLst>
          </p:cNvPr>
          <p:cNvCxnSpPr>
            <a:cxnSpLocks/>
          </p:cNvCxnSpPr>
          <p:nvPr/>
        </p:nvCxnSpPr>
        <p:spPr>
          <a:xfrm flipH="1" flipV="1">
            <a:off x="4863436" y="5426151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F1C387-20CA-4A3A-AF0B-EBD27F3BFEA6}"/>
              </a:ext>
            </a:extLst>
          </p:cNvPr>
          <p:cNvSpPr txBox="1"/>
          <p:nvPr/>
        </p:nvSpPr>
        <p:spPr>
          <a:xfrm>
            <a:off x="4825025" y="5967118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size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CE0FFF-CD8A-4800-8D5C-99ED7B81E004}"/>
              </a:ext>
            </a:extLst>
          </p:cNvPr>
          <p:cNvCxnSpPr>
            <a:cxnSpLocks/>
          </p:cNvCxnSpPr>
          <p:nvPr/>
        </p:nvCxnSpPr>
        <p:spPr>
          <a:xfrm flipH="1" flipV="1">
            <a:off x="5861123" y="5497795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992216-ADAE-4EB6-81D5-3BB6140AA21C}"/>
              </a:ext>
            </a:extLst>
          </p:cNvPr>
          <p:cNvSpPr txBox="1"/>
          <p:nvPr/>
        </p:nvSpPr>
        <p:spPr>
          <a:xfrm>
            <a:off x="5812996" y="5962637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modification time</a:t>
            </a:r>
          </a:p>
        </p:txBody>
      </p:sp>
    </p:spTree>
    <p:extLst>
      <p:ext uri="{BB962C8B-B14F-4D97-AF65-F5344CB8AC3E}">
        <p14:creationId xmlns:p14="http://schemas.microsoft.com/office/powerpoint/2010/main" val="151092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deleting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created: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  <a:p>
            <a:r>
              <a:rPr lang="en-US" dirty="0" err="1"/>
              <a:t>rmdir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deleted: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4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to a different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</a:t>
            </a:r>
            <a:r>
              <a:rPr lang="en-US" dirty="0" err="1"/>
              <a:t>your_directory</a:t>
            </a:r>
            <a:endParaRPr lang="en-US" dirty="0"/>
          </a:p>
          <a:p>
            <a:pPr lvl="1"/>
            <a:r>
              <a:rPr lang="en-US" dirty="0"/>
              <a:t>cd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r>
              <a:rPr lang="en-US" dirty="0"/>
              <a:t>Go to parent directory</a:t>
            </a:r>
          </a:p>
          <a:p>
            <a:pPr lvl="1"/>
            <a:r>
              <a:rPr lang="en-US" dirty="0"/>
              <a:t>cd .. </a:t>
            </a:r>
          </a:p>
          <a:p>
            <a:r>
              <a:rPr lang="en-US" dirty="0"/>
              <a:t>Go to previous directory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Go to specific directory</a:t>
            </a:r>
          </a:p>
          <a:p>
            <a:pPr lvl="1"/>
            <a:r>
              <a:rPr lang="en-US" dirty="0"/>
              <a:t>cd (</a:t>
            </a:r>
            <a:r>
              <a:rPr lang="en-US" dirty="0" err="1"/>
              <a:t>full_path_of_directory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cd /users/</a:t>
            </a:r>
            <a:r>
              <a:rPr lang="en-US" dirty="0" err="1"/>
              <a:t>kXXXX</a:t>
            </a:r>
            <a:r>
              <a:rPr lang="en-US" dirty="0"/>
              <a:t>/test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Find path of your current directory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0DE5E-7D9D-4B68-9736-A22A5746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68" y="352926"/>
            <a:ext cx="10164197" cy="609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4643B-E130-4E43-BF20-1A04C2069EAC}"/>
              </a:ext>
            </a:extLst>
          </p:cNvPr>
          <p:cNvCxnSpPr>
            <a:cxnSpLocks/>
          </p:cNvCxnSpPr>
          <p:nvPr/>
        </p:nvCxnSpPr>
        <p:spPr>
          <a:xfrm flipV="1">
            <a:off x="7267074" y="4843682"/>
            <a:ext cx="1019978" cy="57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17EF255-F4BB-4BD5-BD57-849ABA1CC5B2}"/>
              </a:ext>
            </a:extLst>
          </p:cNvPr>
          <p:cNvSpPr/>
          <p:nvPr/>
        </p:nvSpPr>
        <p:spPr>
          <a:xfrm>
            <a:off x="8287052" y="4659016"/>
            <a:ext cx="25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/home/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/report.doc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05A98-C1B9-4A35-8A12-0902C12874DC}"/>
              </a:ext>
            </a:extLst>
          </p:cNvPr>
          <p:cNvSpPr/>
          <p:nvPr/>
        </p:nvSpPr>
        <p:spPr>
          <a:xfrm>
            <a:off x="3585411" y="4191778"/>
            <a:ext cx="168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User 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”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706BF-5009-4CCF-9A78-AC03043BC76B}"/>
              </a:ext>
            </a:extLst>
          </p:cNvPr>
          <p:cNvSpPr/>
          <p:nvPr/>
        </p:nvSpPr>
        <p:spPr>
          <a:xfrm>
            <a:off x="7457279" y="5676372"/>
            <a:ext cx="375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Please note “home” folder in 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rosalind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 is different: e.g. /users/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FB10F-BD55-470F-968B-9FBD78FBE1C1}"/>
              </a:ext>
            </a:extLst>
          </p:cNvPr>
          <p:cNvSpPr txBox="1"/>
          <p:nvPr/>
        </p:nvSpPr>
        <p:spPr>
          <a:xfrm>
            <a:off x="979888" y="292840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Root permission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0D946-32C0-4929-99B5-A4456BB34D9D}"/>
              </a:ext>
            </a:extLst>
          </p:cNvPr>
          <p:cNvCxnSpPr>
            <a:cxnSpLocks/>
          </p:cNvCxnSpPr>
          <p:nvPr/>
        </p:nvCxnSpPr>
        <p:spPr>
          <a:xfrm flipV="1">
            <a:off x="2327730" y="2695075"/>
            <a:ext cx="3735236" cy="2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0B2C1-19A3-4C0B-8D1A-4206AC77E023}"/>
              </a:ext>
            </a:extLst>
          </p:cNvPr>
          <p:cNvSpPr/>
          <p:nvPr/>
        </p:nvSpPr>
        <p:spPr>
          <a:xfrm>
            <a:off x="881778" y="40766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permission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8D36A-AAC8-43DC-A411-5088A0F6A889}"/>
              </a:ext>
            </a:extLst>
          </p:cNvPr>
          <p:cNvCxnSpPr>
            <a:cxnSpLocks/>
          </p:cNvCxnSpPr>
          <p:nvPr/>
        </p:nvCxnSpPr>
        <p:spPr>
          <a:xfrm flipV="1">
            <a:off x="2021735" y="4542148"/>
            <a:ext cx="2638335" cy="9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CF7A3-2257-45BF-886D-ED3C3D981E7D}"/>
              </a:ext>
            </a:extLst>
          </p:cNvPr>
          <p:cNvCxnSpPr>
            <a:cxnSpLocks/>
          </p:cNvCxnSpPr>
          <p:nvPr/>
        </p:nvCxnSpPr>
        <p:spPr>
          <a:xfrm flipV="1">
            <a:off x="2380950" y="3530496"/>
            <a:ext cx="2688355" cy="89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C4952-3D2D-4FB7-8722-0942134160AA}"/>
              </a:ext>
            </a:extLst>
          </p:cNvPr>
          <p:cNvSpPr/>
          <p:nvPr/>
        </p:nvSpPr>
        <p:spPr>
          <a:xfrm>
            <a:off x="979888" y="5525595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permission</a:t>
            </a:r>
          </a:p>
        </p:txBody>
      </p:sp>
    </p:spTree>
    <p:extLst>
      <p:ext uri="{BB962C8B-B14F-4D97-AF65-F5344CB8AC3E}">
        <p14:creationId xmlns:p14="http://schemas.microsoft.com/office/powerpoint/2010/main" val="58590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Exercise: how to control your files/directories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moving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file1 to file2:</a:t>
            </a:r>
          </a:p>
          <a:p>
            <a:pPr lvl="1"/>
            <a:r>
              <a:rPr lang="en-US" dirty="0"/>
              <a:t>cp file1 file2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touch test1.txt</a:t>
            </a:r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test_dir</a:t>
            </a:r>
            <a:br>
              <a:rPr lang="en-US" dirty="0"/>
            </a:br>
            <a:r>
              <a:rPr lang="en-US" dirty="0"/>
              <a:t>cp test1.txt </a:t>
            </a:r>
            <a:r>
              <a:rPr lang="en-US" dirty="0" err="1"/>
              <a:t>test_dir</a:t>
            </a:r>
            <a:r>
              <a:rPr lang="en-US" dirty="0"/>
              <a:t>/test1.txt</a:t>
            </a:r>
          </a:p>
          <a:p>
            <a:pPr lvl="1"/>
            <a:endParaRPr lang="en-US" dirty="0"/>
          </a:p>
          <a:p>
            <a:r>
              <a:rPr lang="en-US" dirty="0"/>
              <a:t>Copy all contents of dir1 to dir2</a:t>
            </a:r>
          </a:p>
          <a:p>
            <a:pPr lvl="1"/>
            <a:r>
              <a:rPr lang="en-US" dirty="0"/>
              <a:t>cp -r dir1 dir2</a:t>
            </a:r>
          </a:p>
          <a:p>
            <a:pPr lvl="1"/>
            <a:endParaRPr lang="en-US" dirty="0"/>
          </a:p>
          <a:p>
            <a:r>
              <a:rPr lang="en-US" dirty="0"/>
              <a:t>Move file1 to file2 (or directories)</a:t>
            </a:r>
          </a:p>
          <a:p>
            <a:pPr lvl="1"/>
            <a:r>
              <a:rPr lang="en-US" dirty="0"/>
              <a:t>mv file1 file2</a:t>
            </a:r>
          </a:p>
          <a:p>
            <a:pPr lvl="1"/>
            <a:r>
              <a:rPr lang="en-US" dirty="0"/>
              <a:t>It can also rename your file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mv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 /users/</a:t>
            </a:r>
            <a:r>
              <a:rPr lang="en-US" dirty="0" err="1"/>
              <a:t>kXXX</a:t>
            </a:r>
            <a:r>
              <a:rPr lang="en-US" dirty="0"/>
              <a:t>/test1.txt</a:t>
            </a:r>
          </a:p>
        </p:txBody>
      </p:sp>
    </p:spTree>
    <p:extLst>
      <p:ext uri="{BB962C8B-B14F-4D97-AF65-F5344CB8AC3E}">
        <p14:creationId xmlns:p14="http://schemas.microsoft.com/office/powerpoint/2010/main" val="425513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7E4-4BD4-4913-874B-4E2D57A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C2A0-F4CE-434A-BF63-9AD5779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rm file1 </a:t>
            </a:r>
            <a:r>
              <a:rPr lang="en-US" sz="1800" dirty="0">
                <a:sym typeface="Wingdings" panose="05000000000000000000" pitchFamily="2" charset="2"/>
              </a:rPr>
              <a:t> remove file 1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rmdir</a:t>
            </a:r>
            <a:r>
              <a:rPr lang="en-US" sz="1800" dirty="0">
                <a:sym typeface="Wingdings" panose="05000000000000000000" pitchFamily="2" charset="2"/>
              </a:rPr>
              <a:t> directory1  remove directory1 (please note that directory1 should not have any files)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WARNING: commands below should be carefully executed  deleted files will not be retrieved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rm test*  removing files of names beginning with “test”</a:t>
            </a:r>
          </a:p>
          <a:p>
            <a:r>
              <a:rPr lang="en-US" sz="1800" dirty="0">
                <a:sym typeface="Wingdings" panose="05000000000000000000" pitchFamily="2" charset="2"/>
              </a:rPr>
              <a:t>rm *  remove all files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“*” called a wildcard, which matches all patterns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Most dangerous command in Linux: 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rm –rf *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It deletes all of your files and directories if you executed at the root or home folder</a:t>
            </a:r>
          </a:p>
        </p:txBody>
      </p:sp>
    </p:spTree>
    <p:extLst>
      <p:ext uri="{BB962C8B-B14F-4D97-AF65-F5344CB8AC3E}">
        <p14:creationId xmlns:p14="http://schemas.microsoft.com/office/powerpoint/2010/main" val="231365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content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file1 </a:t>
            </a:r>
            <a:r>
              <a:rPr lang="en-US" dirty="0">
                <a:sym typeface="Wingdings" panose="05000000000000000000" pitchFamily="2" charset="2"/>
              </a:rPr>
              <a:t> printing all contents of file1</a:t>
            </a:r>
          </a:p>
          <a:p>
            <a:r>
              <a:rPr lang="en-US" dirty="0">
                <a:sym typeface="Wingdings" panose="05000000000000000000" pitchFamily="2" charset="2"/>
              </a:rPr>
              <a:t>less file1  brief file viewer  you can see next page by “space bar” and escape by “q” </a:t>
            </a:r>
          </a:p>
          <a:p>
            <a:r>
              <a:rPr lang="en-US" dirty="0"/>
              <a:t>head file1 </a:t>
            </a:r>
            <a:r>
              <a:rPr lang="en-US" dirty="0">
                <a:sym typeface="Wingdings" panose="05000000000000000000" pitchFamily="2" charset="2"/>
              </a:rPr>
              <a:t> printing first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tail file1  printing last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grep “pattern” file1  searching a file for “pattern”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9C5-B91D-4B61-BD62-F7A62D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93B2-29B4-4363-97F4-CACB04FC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editor: </a:t>
            </a:r>
            <a:r>
              <a:rPr lang="en-US" dirty="0" err="1"/>
              <a:t>gedit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editor: 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dirty="0" err="1"/>
              <a:t>nano</a:t>
            </a:r>
            <a:r>
              <a:rPr lang="en-US" dirty="0"/>
              <a:t>, emacs,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83EB-01DE-46DC-9260-975603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0" y="1027906"/>
            <a:ext cx="549592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D888-F192-406D-9928-03954C6EEF64}"/>
              </a:ext>
            </a:extLst>
          </p:cNvPr>
          <p:cNvSpPr txBox="1"/>
          <p:nvPr/>
        </p:nvSpPr>
        <p:spPr>
          <a:xfrm>
            <a:off x="8750461" y="6176963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60458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BB6C-D2F2-0948-AB66-F5B00378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87D-D9C9-944A-A166-436ABBC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operating system (UNIX-like/UN*X/*nix)</a:t>
            </a:r>
          </a:p>
          <a:p>
            <a:r>
              <a:rPr lang="en-GB" dirty="0"/>
              <a:t>Developed in the 90s</a:t>
            </a:r>
          </a:p>
          <a:p>
            <a:r>
              <a:rPr lang="en-GB" dirty="0"/>
              <a:t>Free to Download and Install (support comes with fee)</a:t>
            </a:r>
          </a:p>
          <a:p>
            <a:r>
              <a:rPr lang="en-GB" dirty="0"/>
              <a:t>Example of Linux Distribution (Distros):</a:t>
            </a:r>
          </a:p>
          <a:p>
            <a:pPr lvl="1"/>
            <a:r>
              <a:rPr lang="en-GB" dirty="0"/>
              <a:t>Ubuntu </a:t>
            </a:r>
            <a:r>
              <a:rPr lang="en-GB" dirty="0">
                <a:sym typeface="Wingdings" pitchFamily="2" charset="2"/>
              </a:rPr>
              <a:t> easiest for beginner</a:t>
            </a:r>
            <a:endParaRPr lang="en-GB" dirty="0"/>
          </a:p>
          <a:p>
            <a:pPr lvl="1"/>
            <a:r>
              <a:rPr lang="en-GB" dirty="0"/>
              <a:t>Fedora</a:t>
            </a:r>
          </a:p>
          <a:p>
            <a:pPr lvl="1"/>
            <a:r>
              <a:rPr lang="en-GB" dirty="0"/>
              <a:t>Red Hat</a:t>
            </a:r>
          </a:p>
          <a:p>
            <a:pPr lvl="1"/>
            <a:r>
              <a:rPr lang="en-GB" dirty="0"/>
              <a:t>Debian</a:t>
            </a:r>
          </a:p>
          <a:p>
            <a:pPr lvl="1"/>
            <a:r>
              <a:rPr lang="en-GB" dirty="0"/>
              <a:t>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91383-B78C-9745-BE7C-5F8CE7A32FA5}"/>
              </a:ext>
            </a:extLst>
          </p:cNvPr>
          <p:cNvSpPr txBox="1"/>
          <p:nvPr/>
        </p:nvSpPr>
        <p:spPr>
          <a:xfrm>
            <a:off x="4268251" y="4541633"/>
            <a:ext cx="365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architectures, tailored for different purpose.</a:t>
            </a:r>
          </a:p>
        </p:txBody>
      </p:sp>
      <p:pic>
        <p:nvPicPr>
          <p:cNvPr id="2050" name="Picture 2" descr="GNU Project - Wikipedia">
            <a:extLst>
              <a:ext uri="{FF2B5EF4-FFF2-40B4-BE49-F238E27FC236}">
                <a16:creationId xmlns:a16="http://schemas.microsoft.com/office/drawing/2014/main" id="{9018120F-7DDD-ED40-BEAB-14573EE7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00" y="3773293"/>
            <a:ext cx="2692306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your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4D9E-DB42-4E3B-B101-7A341F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Foreground vs background</a:t>
            </a:r>
          </a:p>
          <a:p>
            <a:pPr lvl="1"/>
            <a:r>
              <a:rPr lang="en-US" dirty="0"/>
              <a:t>Your jobs can be executed as background (multi-tasking)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 </a:t>
            </a:r>
            <a:r>
              <a:rPr lang="en-US" dirty="0">
                <a:sym typeface="Wingdings" panose="05000000000000000000" pitchFamily="2" charset="2"/>
              </a:rPr>
              <a:t> running command in background</a:t>
            </a:r>
          </a:p>
          <a:p>
            <a:pPr lvl="1"/>
            <a:endParaRPr lang="en-US" dirty="0"/>
          </a:p>
          <a:p>
            <a:r>
              <a:rPr lang="en-US" dirty="0"/>
              <a:t>Ctrl + C </a:t>
            </a:r>
            <a:r>
              <a:rPr lang="en-US" dirty="0">
                <a:sym typeface="Wingdings" panose="05000000000000000000" pitchFamily="2" charset="2"/>
              </a:rPr>
              <a:t> killing job in the foreground</a:t>
            </a:r>
          </a:p>
          <a:p>
            <a:r>
              <a:rPr lang="en-US" dirty="0">
                <a:sym typeface="Wingdings" panose="05000000000000000000" pitchFamily="2" charset="2"/>
              </a:rPr>
              <a:t>Ctrl + Z  suspending job running in the foreground</a:t>
            </a:r>
          </a:p>
          <a:p>
            <a:r>
              <a:rPr lang="en-US" dirty="0" err="1">
                <a:sym typeface="Wingdings" panose="05000000000000000000" pitchFamily="2" charset="2"/>
              </a:rPr>
              <a:t>bg</a:t>
            </a:r>
            <a:r>
              <a:rPr lang="en-US" dirty="0">
                <a:sym typeface="Wingdings" panose="05000000000000000000" pitchFamily="2" charset="2"/>
              </a:rPr>
              <a:t>  background the suspended job</a:t>
            </a:r>
          </a:p>
          <a:p>
            <a:r>
              <a:rPr lang="en-US" dirty="0" err="1">
                <a:sym typeface="Wingdings" panose="05000000000000000000" pitchFamily="2" charset="2"/>
              </a:rPr>
              <a:t>ps</a:t>
            </a:r>
            <a:r>
              <a:rPr lang="en-US" dirty="0">
                <a:sym typeface="Wingdings" panose="05000000000000000000" pitchFamily="2" charset="2"/>
              </a:rPr>
              <a:t>  list current processes</a:t>
            </a:r>
          </a:p>
          <a:p>
            <a:r>
              <a:rPr lang="en-US" dirty="0">
                <a:sym typeface="Wingdings" panose="05000000000000000000" pitchFamily="2" charset="2"/>
              </a:rPr>
              <a:t>jobs  list current jobs</a:t>
            </a:r>
          </a:p>
          <a:p>
            <a:r>
              <a:rPr lang="en-US" dirty="0">
                <a:sym typeface="Wingdings" panose="05000000000000000000" pitchFamily="2" charset="2"/>
              </a:rPr>
              <a:t>kill -9 1231  kill process number 1231</a:t>
            </a:r>
          </a:p>
          <a:p>
            <a:r>
              <a:rPr lang="en-US" dirty="0">
                <a:sym typeface="Wingdings" panose="05000000000000000000" pitchFamily="2" charset="2"/>
              </a:rPr>
              <a:t>kill %1  kill job number 1</a:t>
            </a:r>
          </a:p>
          <a:p>
            <a:r>
              <a:rPr lang="en-US" dirty="0">
                <a:sym typeface="Wingdings" panose="05000000000000000000" pitchFamily="2" charset="2"/>
              </a:rPr>
              <a:t>history  list commands you typed previously</a:t>
            </a:r>
          </a:p>
        </p:txBody>
      </p:sp>
    </p:spTree>
    <p:extLst>
      <p:ext uri="{BB962C8B-B14F-4D97-AF65-F5344CB8AC3E}">
        <p14:creationId xmlns:p14="http://schemas.microsoft.com/office/powerpoint/2010/main" val="308905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331A-5529-DB46-99BB-A2B3D74A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645B-DCEE-CB47-B10B-16E6461BF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3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7EF-0738-4545-961F-F1BF1D3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Rosalind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55D6-436C-0843-9C23-06D6D2EA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16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SSH protocol </a:t>
            </a:r>
            <a:r>
              <a:rPr lang="en-US" sz="2400" dirty="0">
                <a:sym typeface="Wingdings" panose="05000000000000000000" pitchFamily="2" charset="2"/>
              </a:rPr>
              <a:t> via command</a:t>
            </a:r>
            <a:endParaRPr lang="en-US" sz="2400" dirty="0"/>
          </a:p>
          <a:p>
            <a:r>
              <a:rPr lang="en-US" sz="2400" dirty="0"/>
              <a:t>SFTP protocol </a:t>
            </a:r>
            <a:r>
              <a:rPr lang="en-US" sz="2400" dirty="0">
                <a:sym typeface="Wingdings" panose="05000000000000000000" pitchFamily="2" charset="2"/>
              </a:rPr>
              <a:t> via files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en-US" sz="2400" dirty="0">
                <a:sym typeface="Wingdings" panose="05000000000000000000" pitchFamily="2" charset="2"/>
              </a:rPr>
              <a:t> via webpage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365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Macbook</a:t>
            </a:r>
            <a:r>
              <a:rPr lang="en-US" dirty="0">
                <a:sym typeface="Wingdings" panose="05000000000000000000" pitchFamily="2" charset="2"/>
              </a:rPr>
              <a:t>  Use </a:t>
            </a:r>
            <a:r>
              <a:rPr lang="en-US" b="1" dirty="0">
                <a:sym typeface="Wingdings" panose="05000000000000000000" pitchFamily="2" charset="2"/>
              </a:rPr>
              <a:t>Terminal </a:t>
            </a:r>
            <a:r>
              <a:rPr lang="en-US" dirty="0">
                <a:sym typeface="Wingdings" panose="05000000000000000000" pitchFamily="2" charset="2"/>
              </a:rPr>
              <a:t> providing Unix/Linux commands and SSH terminal </a:t>
            </a:r>
          </a:p>
          <a:p>
            <a:endParaRPr lang="en-US" dirty="0"/>
          </a:p>
        </p:txBody>
      </p:sp>
      <p:pic>
        <p:nvPicPr>
          <p:cNvPr id="3074" name="Picture 2" descr="Image result for mac os terminal">
            <a:extLst>
              <a:ext uri="{FF2B5EF4-FFF2-40B4-BE49-F238E27FC236}">
                <a16:creationId xmlns:a16="http://schemas.microsoft.com/office/drawing/2014/main" id="{39C09B7F-CF4E-4E2E-B1DC-C7856227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0" y="2976318"/>
            <a:ext cx="6149139" cy="42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66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laptop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Moba-Xterm</a:t>
            </a:r>
            <a:r>
              <a:rPr lang="en-US" dirty="0">
                <a:sym typeface="Wingdings" panose="05000000000000000000" pitchFamily="2" charset="2"/>
              </a:rPr>
              <a:t> software  providing Unix/Linux commands on Windows &amp; SSH terminal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AAE59-AAE8-4116-B516-CBF9BCC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42" y="2958348"/>
            <a:ext cx="4890163" cy="3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771-2BB9-4184-8654-D9812BFD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access Rosalind HPC server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8F11-3DC7-4BAB-8DDF-331A474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Putty </a:t>
            </a:r>
            <a:r>
              <a:rPr lang="en-US" dirty="0">
                <a:sym typeface="Wingdings" panose="05000000000000000000" pitchFamily="2" charset="2"/>
              </a:rPr>
              <a:t> free and most simple program for SSH terminal</a:t>
            </a:r>
            <a:endParaRPr lang="en-US" dirty="0"/>
          </a:p>
        </p:txBody>
      </p:sp>
      <p:pic>
        <p:nvPicPr>
          <p:cNvPr id="5122" name="Picture 2" descr="Image result for putty">
            <a:extLst>
              <a:ext uri="{FF2B5EF4-FFF2-40B4-BE49-F238E27FC236}">
                <a16:creationId xmlns:a16="http://schemas.microsoft.com/office/drawing/2014/main" id="{77F92370-8AF7-4DE0-BB89-10B0E399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5" y="2572302"/>
            <a:ext cx="3754855" cy="36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42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FileZilla (Client) to connect via SFTP</a:t>
            </a:r>
          </a:p>
          <a:p>
            <a:pPr marL="0" indent="0">
              <a:buNone/>
            </a:pPr>
            <a:r>
              <a:rPr lang="en-GB" dirty="0"/>
              <a:t>	https://</a:t>
            </a:r>
            <a:r>
              <a:rPr lang="en-GB" dirty="0" err="1"/>
              <a:t>filezilla-project.org</a:t>
            </a:r>
            <a:r>
              <a:rPr lang="en-GB" dirty="0"/>
              <a:t>/</a:t>
            </a:r>
          </a:p>
          <a:p>
            <a:r>
              <a:rPr lang="en-GB" dirty="0" err="1"/>
              <a:t>MobaXterm</a:t>
            </a:r>
            <a:r>
              <a:rPr lang="en-GB" dirty="0"/>
              <a:t> supports SFTP transfer as well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FileZilla - Wikipedia">
            <a:extLst>
              <a:ext uri="{FF2B5EF4-FFF2-40B4-BE49-F238E27FC236}">
                <a16:creationId xmlns:a16="http://schemas.microsoft.com/office/drawing/2014/main" id="{2120E889-6D82-F240-BEB7-2106FA2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96" y="2794269"/>
            <a:ext cx="4376201" cy="37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67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4335-8BE0-4A65-A574-1EDE11D4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how can I upload files to Rosalind?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67D0-5C9F-46F1-AEAF-3274F7F4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SFTP programs:</a:t>
            </a:r>
          </a:p>
          <a:p>
            <a:pPr lvl="1"/>
            <a:r>
              <a:rPr lang="en-US" dirty="0" err="1"/>
              <a:t>Winscp</a:t>
            </a:r>
            <a:endParaRPr lang="en-US" dirty="0"/>
          </a:p>
          <a:p>
            <a:pPr lvl="1"/>
            <a:r>
              <a:rPr lang="en-US" dirty="0" err="1"/>
              <a:t>Filezilla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Moba-Xterm</a:t>
            </a:r>
            <a:r>
              <a:rPr lang="en-US" dirty="0"/>
              <a:t> itself has a SFTP function</a:t>
            </a:r>
          </a:p>
          <a:p>
            <a:pPr lvl="1"/>
            <a:r>
              <a:rPr lang="en-US" dirty="0"/>
              <a:t>But it is slow for file transfer</a:t>
            </a:r>
          </a:p>
        </p:txBody>
      </p:sp>
    </p:spTree>
    <p:extLst>
      <p:ext uri="{BB962C8B-B14F-4D97-AF65-F5344CB8AC3E}">
        <p14:creationId xmlns:p14="http://schemas.microsoft.com/office/powerpoint/2010/main" val="283383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D6ED-1FAF-634B-AB12-C79ECBD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1A11-8D2F-6D4E-8C7B-A1581E7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Free! (as opposed to Windows, OSX, UNIX)</a:t>
            </a:r>
          </a:p>
          <a:p>
            <a:r>
              <a:rPr lang="en-GB" dirty="0"/>
              <a:t>Open source (easy support/Improvement)</a:t>
            </a:r>
          </a:p>
          <a:p>
            <a:r>
              <a:rPr lang="en-GB" dirty="0"/>
              <a:t>Big Communities</a:t>
            </a:r>
          </a:p>
          <a:p>
            <a:r>
              <a:rPr lang="en-GB" dirty="0"/>
              <a:t>Multiuser, Multiprogramming</a:t>
            </a:r>
          </a:p>
          <a:p>
            <a:r>
              <a:rPr lang="en-GB" dirty="0"/>
              <a:t>Secure!!</a:t>
            </a:r>
          </a:p>
        </p:txBody>
      </p:sp>
    </p:spTree>
    <p:extLst>
      <p:ext uri="{BB962C8B-B14F-4D97-AF65-F5344CB8AC3E}">
        <p14:creationId xmlns:p14="http://schemas.microsoft.com/office/powerpoint/2010/main" val="17538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find </a:t>
            </a:r>
            <a:r>
              <a:rPr lang="en-US" b="1" dirty="0" err="1"/>
              <a:t>brc_scratch</a:t>
            </a:r>
            <a:r>
              <a:rPr lang="en-US" dirty="0"/>
              <a:t> folder from your </a:t>
            </a:r>
            <a:r>
              <a:rPr lang="en-US" b="1" dirty="0"/>
              <a:t>home</a:t>
            </a:r>
            <a:r>
              <a:rPr lang="en-US" dirty="0"/>
              <a:t> location, 2) make any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upload any files of your laptop or desktop to your home location at Rosalind server and 2) show list of files you uploaded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1761350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095-8807-40BD-A54D-566CB18E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7F09-422A-4205-95A8-94E2E16C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access Rosalind cluster server, we need IP address allowed to login</a:t>
            </a:r>
          </a:p>
          <a:p>
            <a:pPr lvl="1"/>
            <a:r>
              <a:rPr lang="en-US" dirty="0"/>
              <a:t>We use VPN (virtual private network) setting instead</a:t>
            </a:r>
          </a:p>
          <a:p>
            <a:endParaRPr lang="en-US" dirty="0"/>
          </a:p>
          <a:p>
            <a:r>
              <a:rPr lang="en-US" dirty="0"/>
              <a:t>For Windows laptop: install OpenVPN</a:t>
            </a:r>
          </a:p>
          <a:p>
            <a:pPr lvl="1"/>
            <a:r>
              <a:rPr lang="en-US" dirty="0">
                <a:hlinkClick r:id="rId2"/>
              </a:rPr>
              <a:t>https://openvpn.net/community-downloads/</a:t>
            </a:r>
            <a:endParaRPr lang="en-US" dirty="0"/>
          </a:p>
          <a:p>
            <a:pPr lvl="1"/>
            <a:r>
              <a:rPr lang="en-US" dirty="0"/>
              <a:t>Copy config file (</a:t>
            </a:r>
            <a:r>
              <a:rPr lang="en-US" dirty="0" err="1"/>
              <a:t>Rapunzel.ovpn</a:t>
            </a:r>
            <a:r>
              <a:rPr lang="en-US" dirty="0"/>
              <a:t>) into OpenVPN configuration folder (e.g. C:\User\&lt;username&gt;\OpenVPN\config)</a:t>
            </a:r>
          </a:p>
          <a:p>
            <a:pPr lvl="1"/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Macbook</a:t>
            </a:r>
            <a:r>
              <a:rPr lang="en-US" dirty="0"/>
              <a:t>: install </a:t>
            </a:r>
            <a:r>
              <a:rPr lang="en-US" dirty="0" err="1"/>
              <a:t>tunnelblick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https://tunnelblick.net/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07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1EF-16AE-46CD-A5A8-A8F1215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3E5E-7F77-4419-BC68-08585AB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https://user-wiki.rosalind.kcl.ac.uk/doku.php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2E1A-48E8-41BD-B466-E5C5A254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18" y="2536635"/>
            <a:ext cx="5803291" cy="41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09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6D6-6D21-458A-A660-07172C04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926D-8F12-487C-AE34-219609F3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SSH client program (</a:t>
            </a:r>
            <a:r>
              <a:rPr lang="en-US" dirty="0" err="1"/>
              <a:t>MobaXterm</a:t>
            </a:r>
            <a:r>
              <a:rPr lang="en-US" dirty="0"/>
              <a:t>, Putty, Terminal)</a:t>
            </a:r>
          </a:p>
          <a:p>
            <a:r>
              <a:rPr lang="en-US" dirty="0"/>
              <a:t>Login command: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(YOUR_ID)@(SSH address)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kxxxxx@login1.rosalind.kcl.ac.uk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kxxxxx@login2.rosalind.kcl.ac.uk</a:t>
            </a:r>
          </a:p>
          <a:p>
            <a:pPr lvl="1"/>
            <a:r>
              <a:rPr lang="en-US" dirty="0"/>
              <a:t>and type your password!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A852C-DC79-42BE-93FA-36FB7001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0653"/>
            <a:ext cx="12192000" cy="12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4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4E4E-D546-4631-8D07-F5F454AA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25D-D97C-4F54-8BD4-CB3AE14A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applications are not available by default </a:t>
            </a:r>
            <a:r>
              <a:rPr lang="en-US" dirty="0">
                <a:sym typeface="Wingdings" panose="05000000000000000000" pitchFamily="2" charset="2"/>
              </a:rPr>
              <a:t> you should check pre-installed module on the system (</a:t>
            </a:r>
            <a:r>
              <a:rPr lang="en-US" i="1" dirty="0">
                <a:sym typeface="Wingdings" panose="05000000000000000000" pitchFamily="2" charset="2"/>
              </a:rPr>
              <a:t>module</a:t>
            </a:r>
            <a:r>
              <a:rPr lang="en-US" dirty="0">
                <a:sym typeface="Wingdings" panose="05000000000000000000" pitchFamily="2" charset="2"/>
              </a:rPr>
              <a:t>), otherwise you should install it by yourself or ask root administrator to install 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avail </a:t>
            </a:r>
            <a:r>
              <a:rPr lang="en-US" dirty="0">
                <a:sym typeface="Wingdings" panose="05000000000000000000" pitchFamily="2" charset="2"/>
              </a:rPr>
              <a:t> you can check all possible applications to 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package_name</a:t>
            </a:r>
            <a:endParaRPr lang="en-US" dirty="0"/>
          </a:p>
          <a:p>
            <a:pPr lvl="1"/>
            <a:r>
              <a:rPr lang="en-US" dirty="0"/>
              <a:t>module load bioinformatics/R</a:t>
            </a:r>
          </a:p>
          <a:p>
            <a:pPr lvl="1"/>
            <a:r>
              <a:rPr lang="en-US" dirty="0"/>
              <a:t>module load general/</a:t>
            </a:r>
            <a:r>
              <a:rPr lang="en-US" dirty="0" err="1"/>
              <a:t>matlab</a:t>
            </a:r>
            <a:r>
              <a:rPr lang="en-US" dirty="0"/>
              <a:t>/2015b</a:t>
            </a:r>
          </a:p>
          <a:p>
            <a:pPr lvl="1"/>
            <a:r>
              <a:rPr lang="en-US" dirty="0"/>
              <a:t>module load general/python/2.7.10</a:t>
            </a:r>
          </a:p>
          <a:p>
            <a:pPr lvl="1"/>
            <a:endParaRPr lang="en-US" dirty="0"/>
          </a:p>
          <a:p>
            <a:r>
              <a:rPr lang="en-US" dirty="0"/>
              <a:t>module unload </a:t>
            </a:r>
            <a:r>
              <a:rPr lang="en-US" dirty="0" err="1"/>
              <a:t>package_name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list </a:t>
            </a:r>
            <a:r>
              <a:rPr lang="en-US" dirty="0">
                <a:sym typeface="Wingdings" panose="05000000000000000000" pitchFamily="2" charset="2"/>
              </a:rPr>
              <a:t> it shows currently loaded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4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286FE-D7A2-4CC3-B5B7-2387F2BC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9" y="1041147"/>
            <a:ext cx="11693501" cy="40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2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476879-4BE4-47A8-A237-0DF90B0CA94B}"/>
              </a:ext>
            </a:extLst>
          </p:cNvPr>
          <p:cNvSpPr/>
          <p:nvPr/>
        </p:nvSpPr>
        <p:spPr>
          <a:xfrm>
            <a:off x="1863189" y="3641558"/>
            <a:ext cx="2035043" cy="946484"/>
          </a:xfrm>
          <a:custGeom>
            <a:avLst/>
            <a:gdLst>
              <a:gd name="connsiteX0" fmla="*/ 2035043 w 2035043"/>
              <a:gd name="connsiteY0" fmla="*/ 0 h 946484"/>
              <a:gd name="connsiteX1" fmla="*/ 2019000 w 2035043"/>
              <a:gd name="connsiteY1" fmla="*/ 256674 h 946484"/>
              <a:gd name="connsiteX2" fmla="*/ 1874622 w 2035043"/>
              <a:gd name="connsiteY2" fmla="*/ 368968 h 946484"/>
              <a:gd name="connsiteX3" fmla="*/ 1842537 w 2035043"/>
              <a:gd name="connsiteY3" fmla="*/ 401053 h 946484"/>
              <a:gd name="connsiteX4" fmla="*/ 1794411 w 2035043"/>
              <a:gd name="connsiteY4" fmla="*/ 417095 h 946484"/>
              <a:gd name="connsiteX5" fmla="*/ 1473569 w 2035043"/>
              <a:gd name="connsiteY5" fmla="*/ 401053 h 946484"/>
              <a:gd name="connsiteX6" fmla="*/ 1425443 w 2035043"/>
              <a:gd name="connsiteY6" fmla="*/ 385010 h 946484"/>
              <a:gd name="connsiteX7" fmla="*/ 414790 w 2035043"/>
              <a:gd name="connsiteY7" fmla="*/ 385010 h 946484"/>
              <a:gd name="connsiteX8" fmla="*/ 334579 w 2035043"/>
              <a:gd name="connsiteY8" fmla="*/ 401053 h 946484"/>
              <a:gd name="connsiteX9" fmla="*/ 286453 w 2035043"/>
              <a:gd name="connsiteY9" fmla="*/ 417095 h 946484"/>
              <a:gd name="connsiteX10" fmla="*/ 222285 w 2035043"/>
              <a:gd name="connsiteY10" fmla="*/ 433137 h 946484"/>
              <a:gd name="connsiteX11" fmla="*/ 126032 w 2035043"/>
              <a:gd name="connsiteY11" fmla="*/ 481263 h 946484"/>
              <a:gd name="connsiteX12" fmla="*/ 29779 w 2035043"/>
              <a:gd name="connsiteY12" fmla="*/ 946484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43" h="946484">
                <a:moveTo>
                  <a:pt x="2035043" y="0"/>
                </a:moveTo>
                <a:cubicBezTo>
                  <a:pt x="2029695" y="85558"/>
                  <a:pt x="2044992" y="174984"/>
                  <a:pt x="2019000" y="256674"/>
                </a:cubicBezTo>
                <a:cubicBezTo>
                  <a:pt x="1993323" y="337372"/>
                  <a:pt x="1935035" y="348830"/>
                  <a:pt x="1874622" y="368968"/>
                </a:cubicBezTo>
                <a:cubicBezTo>
                  <a:pt x="1863927" y="379663"/>
                  <a:pt x="1855507" y="393271"/>
                  <a:pt x="1842537" y="401053"/>
                </a:cubicBezTo>
                <a:cubicBezTo>
                  <a:pt x="1828037" y="409753"/>
                  <a:pt x="1811321" y="417095"/>
                  <a:pt x="1794411" y="417095"/>
                </a:cubicBezTo>
                <a:cubicBezTo>
                  <a:pt x="1687330" y="417095"/>
                  <a:pt x="1580516" y="406400"/>
                  <a:pt x="1473569" y="401053"/>
                </a:cubicBezTo>
                <a:cubicBezTo>
                  <a:pt x="1457527" y="395705"/>
                  <a:pt x="1441950" y="388678"/>
                  <a:pt x="1425443" y="385010"/>
                </a:cubicBezTo>
                <a:cubicBezTo>
                  <a:pt x="1120477" y="317238"/>
                  <a:pt x="499601" y="383522"/>
                  <a:pt x="414790" y="385010"/>
                </a:cubicBezTo>
                <a:cubicBezTo>
                  <a:pt x="388053" y="390358"/>
                  <a:pt x="361031" y="394440"/>
                  <a:pt x="334579" y="401053"/>
                </a:cubicBezTo>
                <a:cubicBezTo>
                  <a:pt x="318174" y="405154"/>
                  <a:pt x="302712" y="412450"/>
                  <a:pt x="286453" y="417095"/>
                </a:cubicBezTo>
                <a:cubicBezTo>
                  <a:pt x="265254" y="423152"/>
                  <a:pt x="243674" y="427790"/>
                  <a:pt x="222285" y="433137"/>
                </a:cubicBezTo>
                <a:cubicBezTo>
                  <a:pt x="8621" y="575577"/>
                  <a:pt x="325293" y="370563"/>
                  <a:pt x="126032" y="481263"/>
                </a:cubicBezTo>
                <a:cubicBezTo>
                  <a:pt x="-81453" y="596532"/>
                  <a:pt x="29779" y="586794"/>
                  <a:pt x="29779" y="94648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2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7438B-D7DE-4A79-B3DC-8F8B269A0F07}"/>
              </a:ext>
            </a:extLst>
          </p:cNvPr>
          <p:cNvCxnSpPr>
            <a:cxnSpLocks/>
          </p:cNvCxnSpPr>
          <p:nvPr/>
        </p:nvCxnSpPr>
        <p:spPr>
          <a:xfrm>
            <a:off x="4475747" y="3567897"/>
            <a:ext cx="336885" cy="245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84107F-E944-4C72-936A-3247663BE4C7}"/>
              </a:ext>
            </a:extLst>
          </p:cNvPr>
          <p:cNvSpPr/>
          <p:nvPr/>
        </p:nvSpPr>
        <p:spPr>
          <a:xfrm>
            <a:off x="4684295" y="4203032"/>
            <a:ext cx="401052" cy="288757"/>
          </a:xfrm>
          <a:custGeom>
            <a:avLst/>
            <a:gdLst>
              <a:gd name="connsiteX0" fmla="*/ 401052 w 401052"/>
              <a:gd name="connsiteY0" fmla="*/ 0 h 288757"/>
              <a:gd name="connsiteX1" fmla="*/ 208547 w 401052"/>
              <a:gd name="connsiteY1" fmla="*/ 128336 h 288757"/>
              <a:gd name="connsiteX2" fmla="*/ 160421 w 401052"/>
              <a:gd name="connsiteY2" fmla="*/ 160421 h 288757"/>
              <a:gd name="connsiteX3" fmla="*/ 112294 w 401052"/>
              <a:gd name="connsiteY3" fmla="*/ 208547 h 288757"/>
              <a:gd name="connsiteX4" fmla="*/ 0 w 401052"/>
              <a:gd name="connsiteY4" fmla="*/ 288757 h 2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52" h="288757">
                <a:moveTo>
                  <a:pt x="401052" y="0"/>
                </a:moveTo>
                <a:lnTo>
                  <a:pt x="208547" y="128336"/>
                </a:lnTo>
                <a:cubicBezTo>
                  <a:pt x="192505" y="139031"/>
                  <a:pt x="174054" y="146788"/>
                  <a:pt x="160421" y="160421"/>
                </a:cubicBezTo>
                <a:cubicBezTo>
                  <a:pt x="144379" y="176463"/>
                  <a:pt x="130202" y="194619"/>
                  <a:pt x="112294" y="208547"/>
                </a:cubicBezTo>
                <a:cubicBezTo>
                  <a:pt x="-41519" y="328178"/>
                  <a:pt x="53363" y="235394"/>
                  <a:pt x="0" y="28875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72110-0B82-4952-BD1B-6CDC1E92825E}"/>
              </a:ext>
            </a:extLst>
          </p:cNvPr>
          <p:cNvSpPr/>
          <p:nvPr/>
        </p:nvSpPr>
        <p:spPr>
          <a:xfrm>
            <a:off x="6223400" y="4138863"/>
            <a:ext cx="81147" cy="401053"/>
          </a:xfrm>
          <a:custGeom>
            <a:avLst/>
            <a:gdLst>
              <a:gd name="connsiteX0" fmla="*/ 81147 w 81147"/>
              <a:gd name="connsiteY0" fmla="*/ 0 h 401053"/>
              <a:gd name="connsiteX1" fmla="*/ 49063 w 81147"/>
              <a:gd name="connsiteY1" fmla="*/ 144379 h 401053"/>
              <a:gd name="connsiteX2" fmla="*/ 33021 w 81147"/>
              <a:gd name="connsiteY2" fmla="*/ 208548 h 401053"/>
              <a:gd name="connsiteX3" fmla="*/ 16979 w 81147"/>
              <a:gd name="connsiteY3" fmla="*/ 288758 h 401053"/>
              <a:gd name="connsiteX4" fmla="*/ 937 w 81147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7" h="401053">
                <a:moveTo>
                  <a:pt x="81147" y="0"/>
                </a:moveTo>
                <a:cubicBezTo>
                  <a:pt x="70452" y="48126"/>
                  <a:pt x="60149" y="96341"/>
                  <a:pt x="49063" y="144379"/>
                </a:cubicBezTo>
                <a:cubicBezTo>
                  <a:pt x="44105" y="165862"/>
                  <a:pt x="37804" y="187025"/>
                  <a:pt x="33021" y="208548"/>
                </a:cubicBezTo>
                <a:cubicBezTo>
                  <a:pt x="27106" y="235165"/>
                  <a:pt x="23592" y="262306"/>
                  <a:pt x="16979" y="288758"/>
                </a:cubicBezTo>
                <a:cubicBezTo>
                  <a:pt x="-5827" y="379982"/>
                  <a:pt x="937" y="291126"/>
                  <a:pt x="937" y="40105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81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mode:</a:t>
            </a:r>
          </a:p>
          <a:p>
            <a:pPr lvl="1"/>
            <a:r>
              <a:rPr lang="en-US" dirty="0" err="1"/>
              <a:t>qrsh</a:t>
            </a:r>
            <a:r>
              <a:rPr lang="en-US" dirty="0"/>
              <a:t> -q </a:t>
            </a:r>
            <a:r>
              <a:rPr lang="en-US" dirty="0" err="1"/>
              <a:t>InterLowMem.q</a:t>
            </a:r>
            <a:endParaRPr lang="en-US" dirty="0"/>
          </a:p>
          <a:p>
            <a:pPr lvl="1"/>
            <a:r>
              <a:rPr lang="en-US" dirty="0" err="1"/>
              <a:t>qrsh</a:t>
            </a:r>
            <a:r>
              <a:rPr lang="en-US" dirty="0"/>
              <a:t> -q </a:t>
            </a:r>
            <a:r>
              <a:rPr lang="en-US" dirty="0" err="1"/>
              <a:t>InterLowMem.q</a:t>
            </a:r>
            <a:r>
              <a:rPr lang="en-US" dirty="0"/>
              <a:t> -pe </a:t>
            </a:r>
            <a:r>
              <a:rPr lang="en-US" dirty="0" err="1"/>
              <a:t>smp</a:t>
            </a:r>
            <a:r>
              <a:rPr lang="en-US" dirty="0"/>
              <a:t> 10 (use 10 cores)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85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7C3-40EA-4429-A67C-078CBCB4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3C0C3-4E05-48D8-B70A-351D37544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578" y="2229237"/>
            <a:ext cx="5635291" cy="3606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4EA669-73F9-4322-8A46-34D507D4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4" y="3646535"/>
            <a:ext cx="3371850" cy="771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4C47A2-9180-4E2F-A300-BF971731D04F}"/>
              </a:ext>
            </a:extLst>
          </p:cNvPr>
          <p:cNvCxnSpPr/>
          <p:nvPr/>
        </p:nvCxnSpPr>
        <p:spPr>
          <a:xfrm>
            <a:off x="4058653" y="4032298"/>
            <a:ext cx="14437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8511F-1FED-4FD0-B7AC-D7B54C47DF92}"/>
              </a:ext>
            </a:extLst>
          </p:cNvPr>
          <p:cNvSpPr txBox="1"/>
          <p:nvPr/>
        </p:nvSpPr>
        <p:spPr>
          <a:xfrm>
            <a:off x="3012229" y="6135445"/>
            <a:ext cx="690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quite your interactive mode by </a:t>
            </a:r>
            <a:r>
              <a:rPr lang="en-US" sz="2400" b="1" i="1" dirty="0"/>
              <a:t>exit </a:t>
            </a:r>
            <a:r>
              <a:rPr lang="en-US" sz="24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5456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CC23-9576-874E-B069-8FB7ED7C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OS architecture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4F54E-98C5-A744-9DC0-7E84A2E0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668191" cy="4195763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Kernel (Linux):</a:t>
            </a:r>
          </a:p>
          <a:p>
            <a:pPr lvl="1"/>
            <a:r>
              <a:rPr lang="en-GB" dirty="0">
                <a:sym typeface="Wingdings" pitchFamily="2" charset="2"/>
              </a:rPr>
              <a:t>The core component of the OS</a:t>
            </a:r>
          </a:p>
          <a:p>
            <a:pPr lvl="1"/>
            <a:r>
              <a:rPr lang="en-GB" dirty="0">
                <a:sym typeface="Wingdings" pitchFamily="2" charset="2"/>
              </a:rPr>
              <a:t>Distributor of all the</a:t>
            </a:r>
          </a:p>
          <a:p>
            <a:pPr lvl="1"/>
            <a:r>
              <a:rPr lang="en-GB" dirty="0">
                <a:sym typeface="Wingdings" pitchFamily="2" charset="2"/>
              </a:rPr>
              <a:t>Handling memory/processor allocation</a:t>
            </a:r>
          </a:p>
          <a:p>
            <a:r>
              <a:rPr lang="en-GB" dirty="0">
                <a:sym typeface="Wingdings" pitchFamily="2" charset="2"/>
              </a:rPr>
              <a:t>Shell:</a:t>
            </a:r>
          </a:p>
          <a:p>
            <a:pPr lvl="1"/>
            <a:r>
              <a:rPr lang="en-GB" dirty="0"/>
              <a:t>The user interface of the OS</a:t>
            </a:r>
          </a:p>
          <a:p>
            <a:pPr lvl="1"/>
            <a:r>
              <a:rPr lang="en-GB" dirty="0">
                <a:sym typeface="Wingdings" pitchFamily="2" charset="2"/>
              </a:rPr>
              <a:t>Similar with CLI/Terminal</a:t>
            </a:r>
          </a:p>
          <a:p>
            <a:pPr lvl="1"/>
            <a:r>
              <a:rPr lang="en-GB" dirty="0">
                <a:sym typeface="Wingdings" pitchFamily="2" charset="2"/>
              </a:rPr>
              <a:t>Similar to programming language: something that the OS and user both understand</a:t>
            </a:r>
          </a:p>
          <a:p>
            <a:r>
              <a:rPr lang="en-GB" dirty="0">
                <a:sym typeface="Wingdings" pitchFamily="2" charset="2"/>
              </a:rPr>
              <a:t>Systems Utilities:</a:t>
            </a:r>
          </a:p>
          <a:p>
            <a:pPr lvl="1"/>
            <a:r>
              <a:rPr lang="en-GB" dirty="0">
                <a:sym typeface="Wingdings" pitchFamily="2" charset="2"/>
              </a:rPr>
              <a:t>Liable to personal/individual task</a:t>
            </a:r>
          </a:p>
          <a:p>
            <a:pPr lvl="1"/>
            <a:endParaRPr lang="en-GB" dirty="0"/>
          </a:p>
        </p:txBody>
      </p:sp>
      <p:pic>
        <p:nvPicPr>
          <p:cNvPr id="8" name="Picture 2" descr="Image result for linux os kernel application">
            <a:extLst>
              <a:ext uri="{FF2B5EF4-FFF2-40B4-BE49-F238E27FC236}">
                <a16:creationId xmlns:a16="http://schemas.microsoft.com/office/drawing/2014/main" id="{18DC6CDD-D6E3-6F4B-933E-D40A7B3372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70" y="2373649"/>
            <a:ext cx="4395788" cy="35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mode:</a:t>
            </a:r>
          </a:p>
          <a:p>
            <a:pPr lvl="1"/>
            <a:r>
              <a:rPr lang="en-US" dirty="0"/>
              <a:t>Make job script, job.sh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Submitting job:</a:t>
            </a:r>
          </a:p>
          <a:p>
            <a:pPr lvl="2"/>
            <a:r>
              <a:rPr lang="en-US" dirty="0" err="1"/>
              <a:t>qsub</a:t>
            </a:r>
            <a:r>
              <a:rPr lang="en-US" dirty="0"/>
              <a:t> job.sh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Checking status of job</a:t>
            </a:r>
          </a:p>
          <a:p>
            <a:pPr lvl="2"/>
            <a:r>
              <a:rPr lang="en-US" dirty="0" err="1"/>
              <a:t>qstat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964D-6916-45B0-BB9B-22B0A34BFC2E}"/>
              </a:ext>
            </a:extLst>
          </p:cNvPr>
          <p:cNvSpPr/>
          <p:nvPr/>
        </p:nvSpPr>
        <p:spPr>
          <a:xfrm>
            <a:off x="5310554" y="1529537"/>
            <a:ext cx="6529754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job.sh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#!/bin/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#$ -pe </a:t>
            </a:r>
            <a:r>
              <a:rPr lang="en-US" sz="1600" dirty="0" err="1"/>
              <a:t>smp</a:t>
            </a:r>
            <a:r>
              <a:rPr lang="en-US" sz="1600" dirty="0"/>
              <a:t> 16</a:t>
            </a:r>
          </a:p>
          <a:p>
            <a:r>
              <a:rPr lang="en-US" sz="1600" dirty="0"/>
              <a:t>#$ -</a:t>
            </a:r>
            <a:r>
              <a:rPr lang="en-US" sz="1600" dirty="0" err="1"/>
              <a:t>cwd</a:t>
            </a:r>
            <a:endParaRPr lang="en-US" sz="1600" dirty="0"/>
          </a:p>
          <a:p>
            <a:r>
              <a:rPr lang="en-US" sz="1600" dirty="0"/>
              <a:t>#$ -N id9.meteor.left</a:t>
            </a:r>
          </a:p>
          <a:p>
            <a:r>
              <a:rPr lang="en-US" sz="1600" dirty="0"/>
              <a:t>#$ -q   </a:t>
            </a:r>
            <a:r>
              <a:rPr lang="en-US" sz="1600" dirty="0" err="1"/>
              <a:t>HighMemLongterm.q,LowMemShortterm.q,LowMemLongterm.q</a:t>
            </a:r>
            <a:endParaRPr lang="en-US" sz="1600" dirty="0"/>
          </a:p>
          <a:p>
            <a:r>
              <a:rPr lang="en-US" sz="1600" dirty="0"/>
              <a:t>#$ -j y</a:t>
            </a:r>
          </a:p>
          <a:p>
            <a:r>
              <a:rPr lang="en-US" sz="1600" dirty="0"/>
              <a:t>#$ -R y</a:t>
            </a:r>
          </a:p>
          <a:p>
            <a:r>
              <a:rPr lang="en-US" sz="1600" dirty="0"/>
              <a:t>#$ -l </a:t>
            </a:r>
            <a:r>
              <a:rPr lang="en-US" sz="1600" dirty="0" err="1"/>
              <a:t>h_vmem</a:t>
            </a:r>
            <a:r>
              <a:rPr lang="en-US" sz="1600" dirty="0"/>
              <a:t>=18G</a:t>
            </a:r>
          </a:p>
          <a:p>
            <a:r>
              <a:rPr lang="en-US" sz="1600" dirty="0"/>
              <a:t>#$ -l </a:t>
            </a:r>
            <a:r>
              <a:rPr lang="en-US" sz="1600" dirty="0" err="1"/>
              <a:t>h_rt</a:t>
            </a:r>
            <a:r>
              <a:rPr lang="en-US" sz="1600" dirty="0"/>
              <a:t>=5:00:00</a:t>
            </a:r>
          </a:p>
          <a:p>
            <a:endParaRPr lang="en-US" sz="1600" dirty="0"/>
          </a:p>
          <a:p>
            <a:r>
              <a:rPr lang="en-US" sz="1600" dirty="0"/>
              <a:t>## any commands for execution ##</a:t>
            </a:r>
          </a:p>
          <a:p>
            <a:r>
              <a:rPr lang="en-US" sz="1600" dirty="0" err="1"/>
              <a:t>wget</a:t>
            </a:r>
            <a:r>
              <a:rPr lang="en-US" sz="1600" dirty="0"/>
              <a:t> </a:t>
            </a:r>
            <a:r>
              <a:rPr lang="en-US" sz="1600" dirty="0" err="1"/>
              <a:t>aaa.ttt.tttx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echo “download finished”</a:t>
            </a:r>
          </a:p>
        </p:txBody>
      </p:sp>
    </p:spTree>
    <p:extLst>
      <p:ext uri="{BB962C8B-B14F-4D97-AF65-F5344CB8AC3E}">
        <p14:creationId xmlns:p14="http://schemas.microsoft.com/office/powerpoint/2010/main" val="114686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pPr lvl="1"/>
            <a:r>
              <a:rPr lang="en-US" dirty="0"/>
              <a:t>echo ${var1}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1113043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334-6BE8-428D-BD99-01B92D2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8F4A64-8843-4351-B8F7-8710A2444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22" y="1834314"/>
            <a:ext cx="5353050" cy="2676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74D09-CCBF-4318-8D42-C31DC2BC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21" y="1834314"/>
            <a:ext cx="51816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68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file by job submission (batch mode)</a:t>
            </a:r>
          </a:p>
          <a:p>
            <a:pPr lvl="1"/>
            <a:r>
              <a:rPr lang="en-US" dirty="0"/>
              <a:t>Tip: use </a:t>
            </a:r>
            <a:r>
              <a:rPr lang="en-US" i="1" dirty="0" err="1"/>
              <a:t>wget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File link: ftp.sra.ebi.ac.uk/vol1/</a:t>
            </a:r>
            <a:r>
              <a:rPr lang="en-US" dirty="0" err="1"/>
              <a:t>fastq</a:t>
            </a:r>
            <a:r>
              <a:rPr lang="en-US" dirty="0"/>
              <a:t>/ERR589/ERR589353/ERR589353_1.fastq.gz</a:t>
            </a:r>
          </a:p>
          <a:p>
            <a:pPr lvl="1"/>
            <a:endParaRPr lang="en-US" dirty="0"/>
          </a:p>
          <a:p>
            <a:r>
              <a:rPr lang="en-US" dirty="0"/>
              <a:t>Decompress downloaded </a:t>
            </a:r>
            <a:r>
              <a:rPr lang="en-US" dirty="0" err="1"/>
              <a:t>gzip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gzip</a:t>
            </a:r>
            <a:r>
              <a:rPr lang="en-US" dirty="0"/>
              <a:t> -d </a:t>
            </a:r>
            <a:r>
              <a:rPr lang="en-US" i="1" dirty="0"/>
              <a:t>file</a:t>
            </a:r>
          </a:p>
          <a:p>
            <a:pPr lvl="1"/>
            <a:endParaRPr lang="en-US" i="1" dirty="0"/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</a:t>
            </a:r>
          </a:p>
          <a:p>
            <a:endParaRPr lang="en-US" dirty="0"/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grep </a:t>
            </a:r>
            <a:r>
              <a:rPr lang="en-US" i="1" dirty="0"/>
              <a:t>AGGAGGAGGTTCA file</a:t>
            </a:r>
          </a:p>
        </p:txBody>
      </p:sp>
    </p:spTree>
    <p:extLst>
      <p:ext uri="{BB962C8B-B14F-4D97-AF65-F5344CB8AC3E}">
        <p14:creationId xmlns:p14="http://schemas.microsoft.com/office/powerpoint/2010/main" val="1634411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C117-EFBA-8E4B-AF90-A52CAAB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65CC-A0E8-0E40-9E78-DF0B8E4F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6026537" cy="4195763"/>
          </a:xfrm>
        </p:spPr>
        <p:txBody>
          <a:bodyPr/>
          <a:lstStyle/>
          <a:p>
            <a:r>
              <a:rPr lang="en-GB" dirty="0"/>
              <a:t>Programming that can be done with Shell</a:t>
            </a:r>
          </a:p>
          <a:p>
            <a:r>
              <a:rPr lang="en-GB" dirty="0"/>
              <a:t>Specific programming language and syntax</a:t>
            </a:r>
          </a:p>
          <a:p>
            <a:r>
              <a:rPr lang="en-GB" dirty="0"/>
              <a:t>Usually quite easy for mostly simple functionalities</a:t>
            </a:r>
          </a:p>
          <a:p>
            <a:pPr lvl="1"/>
            <a:r>
              <a:rPr lang="en-GB" dirty="0"/>
              <a:t>Setup environment</a:t>
            </a:r>
          </a:p>
          <a:p>
            <a:pPr lvl="1"/>
            <a:r>
              <a:rPr lang="en-GB" dirty="0"/>
              <a:t>Executing program</a:t>
            </a:r>
          </a:p>
          <a:p>
            <a:pPr lvl="1"/>
            <a:r>
              <a:rPr lang="en-GB" dirty="0"/>
              <a:t>Data/Log Interpretation</a:t>
            </a:r>
          </a:p>
          <a:p>
            <a:r>
              <a:rPr lang="en-GB" dirty="0"/>
              <a:t>No extra installation needed</a:t>
            </a:r>
          </a:p>
          <a:p>
            <a:r>
              <a:rPr lang="en-GB" dirty="0"/>
              <a:t>Very useful simple functions in High Performance Computing (HPC) or automation of Routine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C7D68-C78E-704B-96AF-A3F496217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5832" y="3551364"/>
            <a:ext cx="4395788" cy="12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A30-0506-2C42-AF5F-4DA6CC98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learning Linux?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55A59-D34C-EF4D-8B47-B6EE1628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Widely used as development OS by programmers</a:t>
            </a:r>
          </a:p>
          <a:p>
            <a:r>
              <a:rPr lang="en-GB" dirty="0"/>
              <a:t>Used in almost all high-performance computing (HPC)</a:t>
            </a:r>
          </a:p>
          <a:p>
            <a:pPr lvl="1"/>
            <a:r>
              <a:rPr lang="en-GB" dirty="0"/>
              <a:t>Example: Rosalind @ KCL</a:t>
            </a:r>
          </a:p>
          <a:p>
            <a:pPr lvl="1"/>
            <a:r>
              <a:rPr lang="en-GB" dirty="0"/>
              <a:t>Analysis of big data, for example: Next-Generation Sequencing Data</a:t>
            </a:r>
          </a:p>
          <a:p>
            <a:pPr lvl="1"/>
            <a:r>
              <a:rPr lang="en-GB" dirty="0"/>
              <a:t>Transcriptomic, Microbiome, proteomics, and other omics data</a:t>
            </a:r>
          </a:p>
          <a:p>
            <a:pPr lvl="1"/>
            <a:r>
              <a:rPr lang="en-GB" dirty="0"/>
              <a:t>Easily occupy &gt; 1 TB for a single cohort!</a:t>
            </a:r>
          </a:p>
          <a:p>
            <a:r>
              <a:rPr lang="en-GB" dirty="0"/>
              <a:t>Open source OS</a:t>
            </a:r>
          </a:p>
          <a:p>
            <a:pPr lvl="1"/>
            <a:r>
              <a:rPr lang="en-GB" dirty="0"/>
              <a:t>Big community, in general and specific to biology</a:t>
            </a:r>
          </a:p>
          <a:p>
            <a:pPr lvl="1"/>
            <a:r>
              <a:rPr lang="en-GB" dirty="0"/>
              <a:t>Easy fix for most problems</a:t>
            </a:r>
          </a:p>
        </p:txBody>
      </p:sp>
    </p:spTree>
    <p:extLst>
      <p:ext uri="{BB962C8B-B14F-4D97-AF65-F5344CB8AC3E}">
        <p14:creationId xmlns:p14="http://schemas.microsoft.com/office/powerpoint/2010/main" val="22674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22D8-0D29-EE4C-8534-0B19565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High–Performance Computing</a:t>
            </a:r>
            <a:br>
              <a:rPr lang="en-GB" dirty="0"/>
            </a:br>
            <a:r>
              <a:rPr lang="en-GB" dirty="0"/>
              <a:t>(HPC)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311B-E7CB-B949-8017-D8D53A40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296660"/>
          </a:xfrm>
        </p:spPr>
        <p:txBody>
          <a:bodyPr>
            <a:normAutofit/>
          </a:bodyPr>
          <a:lstStyle/>
          <a:p>
            <a:r>
              <a:rPr lang="en-GB" dirty="0"/>
              <a:t>A set of computing servers</a:t>
            </a:r>
          </a:p>
          <a:p>
            <a:r>
              <a:rPr lang="en-GB" dirty="0"/>
              <a:t>Can be used in parallel</a:t>
            </a:r>
          </a:p>
          <a:p>
            <a:r>
              <a:rPr lang="en-GB" dirty="0"/>
              <a:t>Significantly increasing the computing power</a:t>
            </a:r>
          </a:p>
          <a:p>
            <a:r>
              <a:rPr lang="en-GB" dirty="0"/>
              <a:t>Decreasing processing time</a:t>
            </a:r>
          </a:p>
          <a:p>
            <a:r>
              <a:rPr lang="en-GB" dirty="0"/>
              <a:t>Used for analysis of big data/complex calculations</a:t>
            </a:r>
          </a:p>
        </p:txBody>
      </p:sp>
      <p:pic>
        <p:nvPicPr>
          <p:cNvPr id="3074" name="Picture 2" descr="What Is High-Performance Computing (HPC)? | How It Works | NetApp">
            <a:extLst>
              <a:ext uri="{FF2B5EF4-FFF2-40B4-BE49-F238E27FC236}">
                <a16:creationId xmlns:a16="http://schemas.microsoft.com/office/drawing/2014/main" id="{0BC1C084-9D38-5A41-B9FC-3355E8C8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80" y="1607779"/>
            <a:ext cx="5514990" cy="8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83795-1E97-CB41-95B3-88EF4B7D23CA}"/>
              </a:ext>
            </a:extLst>
          </p:cNvPr>
          <p:cNvSpPr txBox="1"/>
          <p:nvPr/>
        </p:nvSpPr>
        <p:spPr>
          <a:xfrm>
            <a:off x="9778249" y="129072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NetApp</a:t>
            </a:r>
          </a:p>
        </p:txBody>
      </p:sp>
      <p:pic>
        <p:nvPicPr>
          <p:cNvPr id="6" name="Picture 2" descr="Rosalind">
            <a:extLst>
              <a:ext uri="{FF2B5EF4-FFF2-40B4-BE49-F238E27FC236}">
                <a16:creationId xmlns:a16="http://schemas.microsoft.com/office/drawing/2014/main" id="{5C57BB21-A137-E84C-BACB-CEE30842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27" y="4491498"/>
            <a:ext cx="7728706" cy="21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E52-F48D-4043-82F1-41506A5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vs Train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E630A-CD91-DF4B-B093-0DAFECA60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1" dirty="0"/>
              <a:t>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2FCA-523E-3349-A289-D4C48DF50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Transporting 50-60 people at a time</a:t>
            </a:r>
          </a:p>
          <a:p>
            <a:r>
              <a:rPr lang="en-GB" dirty="0"/>
              <a:t>Max Speed: 100 kmph</a:t>
            </a:r>
          </a:p>
          <a:p>
            <a:r>
              <a:rPr lang="en-GB" dirty="0"/>
              <a:t>Using same road as normal traffic</a:t>
            </a:r>
          </a:p>
          <a:p>
            <a:r>
              <a:rPr lang="en-GB" dirty="0"/>
              <a:t>No backup during breakdown until replacement 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757F9-1320-614A-AF03-6FBC7817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1" dirty="0"/>
              <a:t>Fast Train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EF6C5-B19F-E440-A9D3-A137A5029D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Transporting &gt; 100 people per train car (1 train </a:t>
            </a:r>
            <a:r>
              <a:rPr lang="en-GB" dirty="0">
                <a:sym typeface="Wingdings" pitchFamily="2" charset="2"/>
              </a:rPr>
              <a:t> &gt; 3 cars in parallel)</a:t>
            </a:r>
          </a:p>
          <a:p>
            <a:r>
              <a:rPr lang="en-GB" dirty="0">
                <a:sym typeface="Wingdings" pitchFamily="2" charset="2"/>
              </a:rPr>
              <a:t>Max Speed: 300 kmph</a:t>
            </a:r>
          </a:p>
          <a:p>
            <a:r>
              <a:rPr lang="en-GB" dirty="0">
                <a:sym typeface="Wingdings" pitchFamily="2" charset="2"/>
              </a:rPr>
              <a:t>Special road, no traffic jam</a:t>
            </a:r>
          </a:p>
          <a:p>
            <a:r>
              <a:rPr lang="en-GB" dirty="0">
                <a:sym typeface="Wingdings" pitchFamily="2" charset="2"/>
              </a:rPr>
              <a:t>Backup is always ready in case of a car breaking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122</TotalTime>
  <Words>2213</Words>
  <Application>Microsoft Macintosh PowerPoint</Application>
  <PresentationFormat>Widescreen</PresentationFormat>
  <Paragraphs>372</Paragraphs>
  <Slides>55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Calibri-Bold</vt:lpstr>
      <vt:lpstr>Century Gothic</vt:lpstr>
      <vt:lpstr>Wingdings 3</vt:lpstr>
      <vt:lpstr>Ion</vt:lpstr>
      <vt:lpstr>Introduction to Linux</vt:lpstr>
      <vt:lpstr>Materials</vt:lpstr>
      <vt:lpstr>GNU/Linux</vt:lpstr>
      <vt:lpstr>Why Linux?</vt:lpstr>
      <vt:lpstr>Linux OS architecture</vt:lpstr>
      <vt:lpstr>Shell Script</vt:lpstr>
      <vt:lpstr>Why learning Linux?</vt:lpstr>
      <vt:lpstr>High–Performance Computing (HPC)</vt:lpstr>
      <vt:lpstr>Bus vs Train Example</vt:lpstr>
      <vt:lpstr>Architecture of HPC</vt:lpstr>
      <vt:lpstr>PowerPoint Presentation</vt:lpstr>
      <vt:lpstr>Pre-Workshop: Generate your SSH Key</vt:lpstr>
      <vt:lpstr>Generating SSH Key</vt:lpstr>
      <vt:lpstr>Upload your SSH Public Key</vt:lpstr>
      <vt:lpstr>Pre-Workshop: Register to Webminal</vt:lpstr>
      <vt:lpstr>Webminal</vt:lpstr>
      <vt:lpstr>Alternative Web-Based Terminal</vt:lpstr>
      <vt:lpstr>1st Exercise: how to check your files/directories </vt:lpstr>
      <vt:lpstr>List files and directories</vt:lpstr>
      <vt:lpstr>List files and directories</vt:lpstr>
      <vt:lpstr>PowerPoint Presentation</vt:lpstr>
      <vt:lpstr>Making and deleting directories</vt:lpstr>
      <vt:lpstr>Changing to a different directory</vt:lpstr>
      <vt:lpstr>PowerPoint Presentation</vt:lpstr>
      <vt:lpstr>2nd Exercise: how to control your files/directories</vt:lpstr>
      <vt:lpstr>Copying and moving files/directories</vt:lpstr>
      <vt:lpstr>Removing files and directories</vt:lpstr>
      <vt:lpstr>Displaying content of file</vt:lpstr>
      <vt:lpstr>Text file editor</vt:lpstr>
      <vt:lpstr>How to control your processes</vt:lpstr>
      <vt:lpstr>How much resource are you using</vt:lpstr>
      <vt:lpstr>End of Day 1</vt:lpstr>
      <vt:lpstr>Rosalind</vt:lpstr>
      <vt:lpstr>How to access Rosalind HPC server (Linux)</vt:lpstr>
      <vt:lpstr>How to access Rosalind HPC server (Linux)</vt:lpstr>
      <vt:lpstr>How to access Rosalind HPC server (Linux)</vt:lpstr>
      <vt:lpstr>How to access Rosalind HPC server (Linux)</vt:lpstr>
      <vt:lpstr>Transferring Data To Rosalind</vt:lpstr>
      <vt:lpstr>Then how can I upload files to Rosalind?</vt:lpstr>
      <vt:lpstr>Tasks</vt:lpstr>
      <vt:lpstr>How to use VPN</vt:lpstr>
      <vt:lpstr>How to login Rosalind</vt:lpstr>
      <vt:lpstr>How to login Rosalind</vt:lpstr>
      <vt:lpstr>How to load installed packages</vt:lpstr>
      <vt:lpstr>PowerPoint Presentation</vt:lpstr>
      <vt:lpstr>Job submission</vt:lpstr>
      <vt:lpstr>Job submission</vt:lpstr>
      <vt:lpstr>Job submission</vt:lpstr>
      <vt:lpstr>Job submission</vt:lpstr>
      <vt:lpstr>Job submission</vt:lpstr>
      <vt:lpstr>Shell scripting</vt:lpstr>
      <vt:lpstr>Bash scripting</vt:lpstr>
      <vt:lpstr>How much resource are you using</vt:lpstr>
      <vt:lpstr>Tasks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25</cp:revision>
  <dcterms:created xsi:type="dcterms:W3CDTF">2020-10-06T05:26:25Z</dcterms:created>
  <dcterms:modified xsi:type="dcterms:W3CDTF">2020-10-06T07:57:12Z</dcterms:modified>
</cp:coreProperties>
</file>