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30"/>
  </p:notesMasterIdLst>
  <p:sldIdLst>
    <p:sldId id="256" r:id="rId2"/>
    <p:sldId id="272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7" r:id="rId11"/>
    <p:sldId id="265" r:id="rId12"/>
    <p:sldId id="268" r:id="rId13"/>
    <p:sldId id="266" r:id="rId14"/>
    <p:sldId id="273" r:id="rId15"/>
    <p:sldId id="269" r:id="rId16"/>
    <p:sldId id="271" r:id="rId17"/>
    <p:sldId id="274" r:id="rId18"/>
    <p:sldId id="275" r:id="rId19"/>
    <p:sldId id="276" r:id="rId20"/>
    <p:sldId id="277" r:id="rId21"/>
    <p:sldId id="278" r:id="rId22"/>
    <p:sldId id="282" r:id="rId23"/>
    <p:sldId id="283" r:id="rId24"/>
    <p:sldId id="284" r:id="rId25"/>
    <p:sldId id="279" r:id="rId26"/>
    <p:sldId id="280" r:id="rId27"/>
    <p:sldId id="287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22"/>
    <p:restoredTop sz="96435"/>
  </p:normalViewPr>
  <p:slideViewPr>
    <p:cSldViewPr snapToGrid="0" snapToObjects="1">
      <p:cViewPr>
        <p:scale>
          <a:sx n="132" d="100"/>
          <a:sy n="132" d="100"/>
        </p:scale>
        <p:origin x="39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06305-2EA6-FD42-BC87-4F263ABF66A2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AA984-CB15-4944-826B-BEED2AD21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62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AA984-CB15-4944-826B-BEED2AD21A3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75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4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0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21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1187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13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10/14/20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37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10/14/20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551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37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4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8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7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0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2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8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7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51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24.emf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E989-8EB3-8849-AEDE-8C1822A92B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Probability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58E93-C339-B64F-98B9-3086F78E5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Muhammad </a:t>
            </a:r>
            <a:r>
              <a:rPr lang="en-GB" dirty="0" err="1"/>
              <a:t>arif</a:t>
            </a:r>
            <a:endParaRPr lang="en-GB" dirty="0"/>
          </a:p>
          <a:p>
            <a:r>
              <a:rPr lang="en-GB" dirty="0"/>
              <a:t>http://</a:t>
            </a:r>
            <a:r>
              <a:rPr lang="en-GB" dirty="0" err="1"/>
              <a:t>muharif.net</a:t>
            </a:r>
            <a:endParaRPr lang="en-GB" dirty="0"/>
          </a:p>
        </p:txBody>
      </p:sp>
      <p:pic>
        <p:nvPicPr>
          <p:cNvPr id="5" name="Graphic 4" descr="Dice">
            <a:extLst>
              <a:ext uri="{FF2B5EF4-FFF2-40B4-BE49-F238E27FC236}">
                <a16:creationId xmlns:a16="http://schemas.microsoft.com/office/drawing/2014/main" id="{EDA67285-2DE1-BB4F-BF8D-4F0269772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2564" y="2526957"/>
            <a:ext cx="3923270" cy="3923270"/>
          </a:xfrm>
          <a:prstGeom prst="rect">
            <a:avLst/>
          </a:prstGeom>
        </p:spPr>
      </p:pic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A0E288EB-0128-1040-B47B-52D9A9DFF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03510" y="2263344"/>
            <a:ext cx="3923270" cy="392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87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2232-1C09-514E-BA71-D29A834F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Law of Large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239A6-560D-4E4D-A0E8-99FB6F39F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more number of experiments performed, the closer the result to the expected value.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8FD1C7-771A-0548-B76F-D108C90F6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223" y="2773680"/>
            <a:ext cx="6351098" cy="381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5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6C37-A3AF-EE45-BE66-125D2A99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672678" cy="1400530"/>
          </a:xfrm>
        </p:spPr>
        <p:txBody>
          <a:bodyPr/>
          <a:lstStyle/>
          <a:p>
            <a:r>
              <a:rPr lang="en-GB" dirty="0"/>
              <a:t>Probability Density Function (PDF)</a:t>
            </a:r>
            <a:br>
              <a:rPr lang="en-GB" dirty="0"/>
            </a:br>
            <a:r>
              <a:rPr lang="en-GB" dirty="0"/>
              <a:t>Cumulative Distribution Function (CDF)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897D-9FEC-F146-BE0E-66ACFD646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803" y="5115857"/>
            <a:ext cx="4148310" cy="1445581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/>
              <a:t>PDF: </a:t>
            </a:r>
            <a:r>
              <a:rPr lang="en-GB" dirty="0"/>
              <a:t>Function that provides the probabilities of occurrence of different possible outcomes in an experiment</a:t>
            </a:r>
          </a:p>
          <a:p>
            <a:r>
              <a:rPr lang="en-GB" dirty="0"/>
              <a:t>Area under the curve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C3F426-DEAA-8F45-AB5A-5FCA3ABB4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988" y="1853247"/>
            <a:ext cx="4619870" cy="30799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AAF141-6F51-0644-B3EF-177381059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303" y="1853248"/>
            <a:ext cx="4619870" cy="307991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56BB1D4-29F5-4540-BE56-595EC5EF77D8}"/>
              </a:ext>
            </a:extLst>
          </p:cNvPr>
          <p:cNvSpPr txBox="1">
            <a:spLocks/>
          </p:cNvSpPr>
          <p:nvPr/>
        </p:nvSpPr>
        <p:spPr>
          <a:xfrm>
            <a:off x="6909988" y="5132492"/>
            <a:ext cx="4148310" cy="144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b="1" dirty="0"/>
              <a:t>CDF: </a:t>
            </a:r>
            <a:r>
              <a:rPr lang="en-GB" dirty="0"/>
              <a:t>the probability that will take a value less than or equal to</a:t>
            </a:r>
          </a:p>
        </p:txBody>
      </p:sp>
    </p:spTree>
    <p:extLst>
      <p:ext uri="{BB962C8B-B14F-4D97-AF65-F5344CB8AC3E}">
        <p14:creationId xmlns:p14="http://schemas.microsoft.com/office/powerpoint/2010/main" val="3715139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6C37-A3AF-EE45-BE66-125D2A99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672678" cy="1400530"/>
          </a:xfrm>
        </p:spPr>
        <p:txBody>
          <a:bodyPr/>
          <a:lstStyle/>
          <a:p>
            <a:r>
              <a:rPr lang="en-GB" dirty="0"/>
              <a:t>Probability Density Function (PDF)</a:t>
            </a:r>
            <a:br>
              <a:rPr lang="en-GB" dirty="0"/>
            </a:br>
            <a:r>
              <a:rPr lang="en-GB" dirty="0"/>
              <a:t>Cumulative Distribution Function (CDF)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897D-9FEC-F146-BE0E-66ACFD646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803" y="5115857"/>
            <a:ext cx="4148310" cy="1445581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/>
              <a:t>PDF: </a:t>
            </a:r>
            <a:r>
              <a:rPr lang="en-GB" dirty="0"/>
              <a:t>Function that provides the probabilities of occurrence of different possible outcomes in an experiment</a:t>
            </a:r>
          </a:p>
          <a:p>
            <a:r>
              <a:rPr lang="en-GB" dirty="0"/>
              <a:t>Area under the curve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C3F426-DEAA-8F45-AB5A-5FCA3ABB4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988" y="1853247"/>
            <a:ext cx="4619870" cy="30799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AAF141-6F51-0644-B3EF-177381059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303" y="1853248"/>
            <a:ext cx="4619870" cy="307991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56BB1D4-29F5-4540-BE56-595EC5EF77D8}"/>
              </a:ext>
            </a:extLst>
          </p:cNvPr>
          <p:cNvSpPr txBox="1">
            <a:spLocks/>
          </p:cNvSpPr>
          <p:nvPr/>
        </p:nvSpPr>
        <p:spPr>
          <a:xfrm>
            <a:off x="6909988" y="5132492"/>
            <a:ext cx="4148310" cy="144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b="1" dirty="0"/>
              <a:t>CDF: </a:t>
            </a:r>
            <a:r>
              <a:rPr lang="en-GB" dirty="0"/>
              <a:t>the probability that will take a value less than or equal to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4F9003-CBD6-BC45-9416-081E1421C974}"/>
              </a:ext>
            </a:extLst>
          </p:cNvPr>
          <p:cNvCxnSpPr/>
          <p:nvPr/>
        </p:nvCxnSpPr>
        <p:spPr>
          <a:xfrm flipV="1">
            <a:off x="4149671" y="3429000"/>
            <a:ext cx="0" cy="11158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807EA7-05FF-6440-8406-5D3166FFE73B}"/>
              </a:ext>
            </a:extLst>
          </p:cNvPr>
          <p:cNvCxnSpPr/>
          <p:nvPr/>
        </p:nvCxnSpPr>
        <p:spPr>
          <a:xfrm flipH="1">
            <a:off x="1852047" y="3429000"/>
            <a:ext cx="230537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121BB80-E847-B743-9B78-F6572229B946}"/>
              </a:ext>
            </a:extLst>
          </p:cNvPr>
          <p:cNvSpPr/>
          <p:nvPr/>
        </p:nvSpPr>
        <p:spPr>
          <a:xfrm>
            <a:off x="4103445" y="3375024"/>
            <a:ext cx="107950" cy="107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EBB18E-587B-DE44-AA5D-E50467700338}"/>
              </a:ext>
            </a:extLst>
          </p:cNvPr>
          <p:cNvSpPr txBox="1"/>
          <p:nvPr/>
        </p:nvSpPr>
        <p:spPr>
          <a:xfrm>
            <a:off x="4157420" y="3113642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P(X = 3.5)</a:t>
            </a:r>
          </a:p>
        </p:txBody>
      </p:sp>
    </p:spTree>
    <p:extLst>
      <p:ext uri="{BB962C8B-B14F-4D97-AF65-F5344CB8AC3E}">
        <p14:creationId xmlns:p14="http://schemas.microsoft.com/office/powerpoint/2010/main" val="1963966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6C37-A3AF-EE45-BE66-125D2A99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672678" cy="1400530"/>
          </a:xfrm>
        </p:spPr>
        <p:txBody>
          <a:bodyPr/>
          <a:lstStyle/>
          <a:p>
            <a:r>
              <a:rPr lang="en-GB" dirty="0"/>
              <a:t>Probability Density Function (PDF)</a:t>
            </a:r>
            <a:br>
              <a:rPr lang="en-GB" dirty="0"/>
            </a:br>
            <a:r>
              <a:rPr lang="en-GB" dirty="0"/>
              <a:t>Cumulative Distribution Function (CDF)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897D-9FEC-F146-BE0E-66ACFD646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803" y="5115857"/>
            <a:ext cx="4148310" cy="1445581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/>
              <a:t>PDF: </a:t>
            </a:r>
            <a:r>
              <a:rPr lang="en-GB" dirty="0"/>
              <a:t>Function that provides the probabilities of occurrence of different possible outcomes in an experiment</a:t>
            </a:r>
          </a:p>
          <a:p>
            <a:r>
              <a:rPr lang="en-GB" dirty="0"/>
              <a:t>Area under the curve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C3F426-DEAA-8F45-AB5A-5FCA3ABB4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988" y="1853247"/>
            <a:ext cx="4619870" cy="30799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AAF141-6F51-0644-B3EF-177381059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303" y="1853248"/>
            <a:ext cx="4619870" cy="307991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56BB1D4-29F5-4540-BE56-595EC5EF77D8}"/>
              </a:ext>
            </a:extLst>
          </p:cNvPr>
          <p:cNvSpPr txBox="1">
            <a:spLocks/>
          </p:cNvSpPr>
          <p:nvPr/>
        </p:nvSpPr>
        <p:spPr>
          <a:xfrm>
            <a:off x="6909988" y="5132492"/>
            <a:ext cx="4148310" cy="144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b="1" dirty="0"/>
              <a:t>CDF: </a:t>
            </a:r>
            <a:r>
              <a:rPr lang="en-GB" dirty="0"/>
              <a:t>the probability that will take a value less than or equal to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CFB255-1985-6D4D-9365-DCEF5D48FD78}"/>
              </a:ext>
            </a:extLst>
          </p:cNvPr>
          <p:cNvSpPr/>
          <p:nvPr/>
        </p:nvSpPr>
        <p:spPr>
          <a:xfrm>
            <a:off x="3416100" y="3317875"/>
            <a:ext cx="723900" cy="12398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89E9150-72F1-5F4D-BE11-DB98FF214B82}"/>
              </a:ext>
            </a:extLst>
          </p:cNvPr>
          <p:cNvSpPr/>
          <p:nvPr/>
        </p:nvSpPr>
        <p:spPr>
          <a:xfrm>
            <a:off x="3413125" y="2642293"/>
            <a:ext cx="727126" cy="708573"/>
          </a:xfrm>
          <a:custGeom>
            <a:avLst/>
            <a:gdLst>
              <a:gd name="connsiteX0" fmla="*/ 0 w 727126"/>
              <a:gd name="connsiteY0" fmla="*/ 700982 h 708573"/>
              <a:gd name="connsiteX1" fmla="*/ 60325 w 727126"/>
              <a:gd name="connsiteY1" fmla="*/ 561282 h 708573"/>
              <a:gd name="connsiteX2" fmla="*/ 85725 w 727126"/>
              <a:gd name="connsiteY2" fmla="*/ 510482 h 708573"/>
              <a:gd name="connsiteX3" fmla="*/ 98425 w 727126"/>
              <a:gd name="connsiteY3" fmla="*/ 456507 h 708573"/>
              <a:gd name="connsiteX4" fmla="*/ 139700 w 727126"/>
              <a:gd name="connsiteY4" fmla="*/ 358082 h 708573"/>
              <a:gd name="connsiteX5" fmla="*/ 161925 w 727126"/>
              <a:gd name="connsiteY5" fmla="*/ 278707 h 708573"/>
              <a:gd name="connsiteX6" fmla="*/ 231775 w 727126"/>
              <a:gd name="connsiteY6" fmla="*/ 107257 h 708573"/>
              <a:gd name="connsiteX7" fmla="*/ 273050 w 727126"/>
              <a:gd name="connsiteY7" fmla="*/ 40582 h 708573"/>
              <a:gd name="connsiteX8" fmla="*/ 311150 w 727126"/>
              <a:gd name="connsiteY8" fmla="*/ 2482 h 708573"/>
              <a:gd name="connsiteX9" fmla="*/ 346075 w 727126"/>
              <a:gd name="connsiteY9" fmla="*/ 5657 h 708573"/>
              <a:gd name="connsiteX10" fmla="*/ 365125 w 727126"/>
              <a:gd name="connsiteY10" fmla="*/ 21532 h 708573"/>
              <a:gd name="connsiteX11" fmla="*/ 390525 w 727126"/>
              <a:gd name="connsiteY11" fmla="*/ 37407 h 708573"/>
              <a:gd name="connsiteX12" fmla="*/ 425450 w 727126"/>
              <a:gd name="connsiteY12" fmla="*/ 65982 h 708573"/>
              <a:gd name="connsiteX13" fmla="*/ 469900 w 727126"/>
              <a:gd name="connsiteY13" fmla="*/ 104082 h 708573"/>
              <a:gd name="connsiteX14" fmla="*/ 495300 w 727126"/>
              <a:gd name="connsiteY14" fmla="*/ 135832 h 708573"/>
              <a:gd name="connsiteX15" fmla="*/ 536575 w 727126"/>
              <a:gd name="connsiteY15" fmla="*/ 180282 h 708573"/>
              <a:gd name="connsiteX16" fmla="*/ 558800 w 727126"/>
              <a:gd name="connsiteY16" fmla="*/ 231082 h 708573"/>
              <a:gd name="connsiteX17" fmla="*/ 590550 w 727126"/>
              <a:gd name="connsiteY17" fmla="*/ 278707 h 708573"/>
              <a:gd name="connsiteX18" fmla="*/ 609600 w 727126"/>
              <a:gd name="connsiteY18" fmla="*/ 348557 h 708573"/>
              <a:gd name="connsiteX19" fmla="*/ 635000 w 727126"/>
              <a:gd name="connsiteY19" fmla="*/ 415232 h 708573"/>
              <a:gd name="connsiteX20" fmla="*/ 657225 w 727126"/>
              <a:gd name="connsiteY20" fmla="*/ 481907 h 708573"/>
              <a:gd name="connsiteX21" fmla="*/ 679450 w 727126"/>
              <a:gd name="connsiteY21" fmla="*/ 567632 h 708573"/>
              <a:gd name="connsiteX22" fmla="*/ 698500 w 727126"/>
              <a:gd name="connsiteY22" fmla="*/ 634307 h 708573"/>
              <a:gd name="connsiteX23" fmla="*/ 714375 w 727126"/>
              <a:gd name="connsiteY23" fmla="*/ 659707 h 708573"/>
              <a:gd name="connsiteX24" fmla="*/ 720725 w 727126"/>
              <a:gd name="connsiteY24" fmla="*/ 704157 h 708573"/>
              <a:gd name="connsiteX25" fmla="*/ 727075 w 727126"/>
              <a:gd name="connsiteY25" fmla="*/ 707332 h 708573"/>
              <a:gd name="connsiteX26" fmla="*/ 723900 w 727126"/>
              <a:gd name="connsiteY26" fmla="*/ 707332 h 708573"/>
              <a:gd name="connsiteX27" fmla="*/ 0 w 727126"/>
              <a:gd name="connsiteY27" fmla="*/ 700982 h 70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27126" h="708573">
                <a:moveTo>
                  <a:pt x="0" y="700982"/>
                </a:moveTo>
                <a:cubicBezTo>
                  <a:pt x="23019" y="647007"/>
                  <a:pt x="46038" y="593032"/>
                  <a:pt x="60325" y="561282"/>
                </a:cubicBezTo>
                <a:cubicBezTo>
                  <a:pt x="74613" y="529532"/>
                  <a:pt x="79375" y="527944"/>
                  <a:pt x="85725" y="510482"/>
                </a:cubicBezTo>
                <a:cubicBezTo>
                  <a:pt x="92075" y="493020"/>
                  <a:pt x="89429" y="481907"/>
                  <a:pt x="98425" y="456507"/>
                </a:cubicBezTo>
                <a:cubicBezTo>
                  <a:pt x="107421" y="431107"/>
                  <a:pt x="129117" y="387715"/>
                  <a:pt x="139700" y="358082"/>
                </a:cubicBezTo>
                <a:cubicBezTo>
                  <a:pt x="150283" y="328449"/>
                  <a:pt x="146579" y="320511"/>
                  <a:pt x="161925" y="278707"/>
                </a:cubicBezTo>
                <a:cubicBezTo>
                  <a:pt x="177271" y="236903"/>
                  <a:pt x="213254" y="146944"/>
                  <a:pt x="231775" y="107257"/>
                </a:cubicBezTo>
                <a:cubicBezTo>
                  <a:pt x="250296" y="67570"/>
                  <a:pt x="259821" y="58044"/>
                  <a:pt x="273050" y="40582"/>
                </a:cubicBezTo>
                <a:cubicBezTo>
                  <a:pt x="286279" y="23119"/>
                  <a:pt x="298979" y="8303"/>
                  <a:pt x="311150" y="2482"/>
                </a:cubicBezTo>
                <a:cubicBezTo>
                  <a:pt x="323321" y="-3339"/>
                  <a:pt x="337079" y="2482"/>
                  <a:pt x="346075" y="5657"/>
                </a:cubicBezTo>
                <a:cubicBezTo>
                  <a:pt x="355071" y="8832"/>
                  <a:pt x="357717" y="16240"/>
                  <a:pt x="365125" y="21532"/>
                </a:cubicBezTo>
                <a:cubicBezTo>
                  <a:pt x="372533" y="26824"/>
                  <a:pt x="380471" y="29999"/>
                  <a:pt x="390525" y="37407"/>
                </a:cubicBezTo>
                <a:cubicBezTo>
                  <a:pt x="400579" y="44815"/>
                  <a:pt x="412221" y="54870"/>
                  <a:pt x="425450" y="65982"/>
                </a:cubicBezTo>
                <a:cubicBezTo>
                  <a:pt x="438679" y="77094"/>
                  <a:pt x="458258" y="92440"/>
                  <a:pt x="469900" y="104082"/>
                </a:cubicBezTo>
                <a:cubicBezTo>
                  <a:pt x="481542" y="115724"/>
                  <a:pt x="484188" y="123132"/>
                  <a:pt x="495300" y="135832"/>
                </a:cubicBezTo>
                <a:cubicBezTo>
                  <a:pt x="506412" y="148532"/>
                  <a:pt x="525992" y="164407"/>
                  <a:pt x="536575" y="180282"/>
                </a:cubicBezTo>
                <a:cubicBezTo>
                  <a:pt x="547158" y="196157"/>
                  <a:pt x="549804" y="214678"/>
                  <a:pt x="558800" y="231082"/>
                </a:cubicBezTo>
                <a:cubicBezTo>
                  <a:pt x="567796" y="247486"/>
                  <a:pt x="582083" y="259128"/>
                  <a:pt x="590550" y="278707"/>
                </a:cubicBezTo>
                <a:cubicBezTo>
                  <a:pt x="599017" y="298286"/>
                  <a:pt x="602192" y="325803"/>
                  <a:pt x="609600" y="348557"/>
                </a:cubicBezTo>
                <a:cubicBezTo>
                  <a:pt x="617008" y="371311"/>
                  <a:pt x="627063" y="393007"/>
                  <a:pt x="635000" y="415232"/>
                </a:cubicBezTo>
                <a:cubicBezTo>
                  <a:pt x="642938" y="437457"/>
                  <a:pt x="649817" y="456507"/>
                  <a:pt x="657225" y="481907"/>
                </a:cubicBezTo>
                <a:cubicBezTo>
                  <a:pt x="664633" y="507307"/>
                  <a:pt x="672571" y="542232"/>
                  <a:pt x="679450" y="567632"/>
                </a:cubicBezTo>
                <a:cubicBezTo>
                  <a:pt x="686329" y="593032"/>
                  <a:pt x="692679" y="618961"/>
                  <a:pt x="698500" y="634307"/>
                </a:cubicBezTo>
                <a:cubicBezTo>
                  <a:pt x="704321" y="649653"/>
                  <a:pt x="710671" y="648065"/>
                  <a:pt x="714375" y="659707"/>
                </a:cubicBezTo>
                <a:cubicBezTo>
                  <a:pt x="718079" y="671349"/>
                  <a:pt x="718608" y="696220"/>
                  <a:pt x="720725" y="704157"/>
                </a:cubicBezTo>
                <a:cubicBezTo>
                  <a:pt x="722842" y="712094"/>
                  <a:pt x="726546" y="706803"/>
                  <a:pt x="727075" y="707332"/>
                </a:cubicBezTo>
                <a:cubicBezTo>
                  <a:pt x="727604" y="707861"/>
                  <a:pt x="723900" y="707332"/>
                  <a:pt x="723900" y="707332"/>
                </a:cubicBezTo>
                <a:lnTo>
                  <a:pt x="0" y="70098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4AAAAA3-55E7-CA49-8F96-FB7C59CC255D}"/>
              </a:ext>
            </a:extLst>
          </p:cNvPr>
          <p:cNvSpPr/>
          <p:nvPr/>
        </p:nvSpPr>
        <p:spPr>
          <a:xfrm>
            <a:off x="2206625" y="3340100"/>
            <a:ext cx="1219200" cy="1203325"/>
          </a:xfrm>
          <a:custGeom>
            <a:avLst/>
            <a:gdLst>
              <a:gd name="connsiteX0" fmla="*/ 1209675 w 1219200"/>
              <a:gd name="connsiteY0" fmla="*/ 0 h 1203325"/>
              <a:gd name="connsiteX1" fmla="*/ 1000125 w 1219200"/>
              <a:gd name="connsiteY1" fmla="*/ 444500 h 1203325"/>
              <a:gd name="connsiteX2" fmla="*/ 930275 w 1219200"/>
              <a:gd name="connsiteY2" fmla="*/ 577850 h 1203325"/>
              <a:gd name="connsiteX3" fmla="*/ 854075 w 1219200"/>
              <a:gd name="connsiteY3" fmla="*/ 708025 h 1203325"/>
              <a:gd name="connsiteX4" fmla="*/ 777875 w 1219200"/>
              <a:gd name="connsiteY4" fmla="*/ 806450 h 1203325"/>
              <a:gd name="connsiteX5" fmla="*/ 708025 w 1219200"/>
              <a:gd name="connsiteY5" fmla="*/ 904875 h 1203325"/>
              <a:gd name="connsiteX6" fmla="*/ 625475 w 1219200"/>
              <a:gd name="connsiteY6" fmla="*/ 1000125 h 1203325"/>
              <a:gd name="connsiteX7" fmla="*/ 495300 w 1219200"/>
              <a:gd name="connsiteY7" fmla="*/ 1089025 h 1203325"/>
              <a:gd name="connsiteX8" fmla="*/ 387350 w 1219200"/>
              <a:gd name="connsiteY8" fmla="*/ 1146175 h 1203325"/>
              <a:gd name="connsiteX9" fmla="*/ 285750 w 1219200"/>
              <a:gd name="connsiteY9" fmla="*/ 1177925 h 1203325"/>
              <a:gd name="connsiteX10" fmla="*/ 209550 w 1219200"/>
              <a:gd name="connsiteY10" fmla="*/ 1190625 h 1203325"/>
              <a:gd name="connsiteX11" fmla="*/ 107950 w 1219200"/>
              <a:gd name="connsiteY11" fmla="*/ 1200150 h 1203325"/>
              <a:gd name="connsiteX12" fmla="*/ 0 w 1219200"/>
              <a:gd name="connsiteY12" fmla="*/ 1196975 h 1203325"/>
              <a:gd name="connsiteX13" fmla="*/ 1219200 w 1219200"/>
              <a:gd name="connsiteY13" fmla="*/ 1203325 h 1203325"/>
              <a:gd name="connsiteX14" fmla="*/ 1209675 w 1219200"/>
              <a:gd name="connsiteY14" fmla="*/ 0 h 120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" h="1203325">
                <a:moveTo>
                  <a:pt x="1209675" y="0"/>
                </a:moveTo>
                <a:lnTo>
                  <a:pt x="1000125" y="444500"/>
                </a:lnTo>
                <a:lnTo>
                  <a:pt x="930275" y="577850"/>
                </a:lnTo>
                <a:lnTo>
                  <a:pt x="854075" y="708025"/>
                </a:lnTo>
                <a:lnTo>
                  <a:pt x="777875" y="806450"/>
                </a:lnTo>
                <a:lnTo>
                  <a:pt x="708025" y="904875"/>
                </a:lnTo>
                <a:lnTo>
                  <a:pt x="625475" y="1000125"/>
                </a:lnTo>
                <a:lnTo>
                  <a:pt x="495300" y="1089025"/>
                </a:lnTo>
                <a:lnTo>
                  <a:pt x="387350" y="1146175"/>
                </a:lnTo>
                <a:lnTo>
                  <a:pt x="285750" y="1177925"/>
                </a:lnTo>
                <a:lnTo>
                  <a:pt x="209550" y="1190625"/>
                </a:lnTo>
                <a:lnTo>
                  <a:pt x="107950" y="1200150"/>
                </a:lnTo>
                <a:lnTo>
                  <a:pt x="0" y="1196975"/>
                </a:lnTo>
                <a:lnTo>
                  <a:pt x="1219200" y="1203325"/>
                </a:lnTo>
                <a:cubicBezTo>
                  <a:pt x="1218142" y="801158"/>
                  <a:pt x="1217083" y="398992"/>
                  <a:pt x="12096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8B604E-5BDE-F048-8C82-8717D710B8D7}"/>
              </a:ext>
            </a:extLst>
          </p:cNvPr>
          <p:cNvSpPr txBox="1"/>
          <p:nvPr/>
        </p:nvSpPr>
        <p:spPr>
          <a:xfrm>
            <a:off x="2901950" y="4139911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P(X &lt; 3.5)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6A63C4-D97B-C645-B195-1D7400BF1831}"/>
              </a:ext>
            </a:extLst>
          </p:cNvPr>
          <p:cNvCxnSpPr/>
          <p:nvPr/>
        </p:nvCxnSpPr>
        <p:spPr>
          <a:xfrm flipV="1">
            <a:off x="9782175" y="2693405"/>
            <a:ext cx="0" cy="18500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97DC6F-AA6D-9241-9FE6-216EBB62CBD3}"/>
              </a:ext>
            </a:extLst>
          </p:cNvPr>
          <p:cNvCxnSpPr/>
          <p:nvPr/>
        </p:nvCxnSpPr>
        <p:spPr>
          <a:xfrm flipH="1">
            <a:off x="7493000" y="2689225"/>
            <a:ext cx="22923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54C7FE9-636A-CF40-A378-7F9C37827027}"/>
              </a:ext>
            </a:extLst>
          </p:cNvPr>
          <p:cNvSpPr/>
          <p:nvPr/>
        </p:nvSpPr>
        <p:spPr>
          <a:xfrm>
            <a:off x="9728200" y="2637341"/>
            <a:ext cx="107950" cy="107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6D13E5-425C-2E43-818A-BF930AA3F2EC}"/>
              </a:ext>
            </a:extLst>
          </p:cNvPr>
          <p:cNvSpPr txBox="1"/>
          <p:nvPr/>
        </p:nvSpPr>
        <p:spPr>
          <a:xfrm>
            <a:off x="9048755" y="235204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F(3.5)</a:t>
            </a:r>
          </a:p>
        </p:txBody>
      </p:sp>
    </p:spTree>
    <p:extLst>
      <p:ext uri="{BB962C8B-B14F-4D97-AF65-F5344CB8AC3E}">
        <p14:creationId xmlns:p14="http://schemas.microsoft.com/office/powerpoint/2010/main" val="3812828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55BC-FB6C-D044-8CFD-41E0637D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Deviation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83477-3185-EC46-974F-E67A51A90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spread of the PDF</a:t>
            </a:r>
          </a:p>
          <a:p>
            <a:r>
              <a:rPr lang="en-GB" dirty="0"/>
              <a:t>The slope of the CDF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01A62-2044-F74E-B6C1-26BD0276F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135" y="3034362"/>
            <a:ext cx="54864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9E6C09-CCA7-4044-8589-BC1989636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3034362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31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D0AC-3F03-DA42-B18F-A8FBFF9E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it always normal distribution?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9EF3F-3056-9E47-84E2-2C6B382EB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b="1" dirty="0"/>
              <a:t>Normal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F08BB8-3D07-9743-9CFD-DEB7423A92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3313" y="2920207"/>
            <a:ext cx="4395787" cy="293052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B80F58-2821-9943-937C-F0FBE0DB5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b="1" dirty="0"/>
              <a:t>Skewed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657A019-E244-3547-BBA0-1B83619180B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5654675" y="2920206"/>
            <a:ext cx="4395787" cy="293052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CC52F3-9866-B246-B44E-403D95F3F863}"/>
              </a:ext>
            </a:extLst>
          </p:cNvPr>
          <p:cNvSpPr txBox="1"/>
          <p:nvPr/>
        </p:nvSpPr>
        <p:spPr>
          <a:xfrm>
            <a:off x="7277423" y="3813243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mean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2D3B7-A101-2044-A1B1-228BAEC9B14B}"/>
              </a:ext>
            </a:extLst>
          </p:cNvPr>
          <p:cNvSpPr txBox="1"/>
          <p:nvPr/>
        </p:nvSpPr>
        <p:spPr>
          <a:xfrm>
            <a:off x="6636700" y="3720910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median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E41728-69E3-2443-90AC-1BF78FEB33A1}"/>
              </a:ext>
            </a:extLst>
          </p:cNvPr>
          <p:cNvCxnSpPr/>
          <p:nvPr/>
        </p:nvCxnSpPr>
        <p:spPr>
          <a:xfrm>
            <a:off x="3450037" y="3668820"/>
            <a:ext cx="0" cy="18175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148B97A-BB84-2A4A-84D1-B74DDD436913}"/>
              </a:ext>
            </a:extLst>
          </p:cNvPr>
          <p:cNvSpPr txBox="1"/>
          <p:nvPr/>
        </p:nvSpPr>
        <p:spPr>
          <a:xfrm>
            <a:off x="3389790" y="3473256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Median &amp;</a:t>
            </a:r>
          </a:p>
          <a:p>
            <a:r>
              <a:rPr lang="en-GB" sz="600" dirty="0">
                <a:solidFill>
                  <a:schemeClr val="bg1"/>
                </a:solidFill>
              </a:rPr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3545867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E989-8EB3-8849-AEDE-8C1822A92B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Statistical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58E93-C339-B64F-98B9-3086F78E5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Muhammad </a:t>
            </a:r>
            <a:r>
              <a:rPr lang="en-GB" dirty="0" err="1"/>
              <a:t>arif</a:t>
            </a:r>
            <a:endParaRPr lang="en-GB" dirty="0"/>
          </a:p>
          <a:p>
            <a:r>
              <a:rPr lang="en-GB" dirty="0"/>
              <a:t>http://</a:t>
            </a:r>
            <a:r>
              <a:rPr lang="en-GB" dirty="0" err="1"/>
              <a:t>muharif.net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0128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E4B0-5F85-0E41-AA41-FDE39A3E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Central Limit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5C920-C45A-6E45-8887-10D8608FD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 law of large number?</a:t>
            </a:r>
          </a:p>
          <a:p>
            <a:r>
              <a:rPr lang="en-GB" dirty="0"/>
              <a:t>The more number of experiments (single observed variable), the sample means always approaches a normal distribution</a:t>
            </a:r>
          </a:p>
          <a:p>
            <a:r>
              <a:rPr lang="en-GB" dirty="0"/>
              <a:t>Regardless of the original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6A9452-2101-D447-BDB5-B9D91B993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80" y="3610756"/>
            <a:ext cx="4632640" cy="3088427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5142BBF2-621E-324C-9A10-5238793E2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41810" y="3840473"/>
            <a:ext cx="914400" cy="914400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705DBFF3-61E9-3641-8CFF-3F8FB6DD3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05604" y="4009948"/>
            <a:ext cx="914400" cy="914400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73F76762-7B30-7244-8314-5E8924D187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50254" y="4896089"/>
            <a:ext cx="914400" cy="914400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481DBA0B-5150-1449-B5EB-53AABD4381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78016" y="4726614"/>
            <a:ext cx="914400" cy="914400"/>
          </a:xfrm>
          <a:prstGeom prst="rect">
            <a:avLst/>
          </a:prstGeom>
        </p:spPr>
      </p:pic>
      <p:pic>
        <p:nvPicPr>
          <p:cNvPr id="15" name="Graphic 14" descr="Scientist">
            <a:extLst>
              <a:ext uri="{FF2B5EF4-FFF2-40B4-BE49-F238E27FC236}">
                <a16:creationId xmlns:a16="http://schemas.microsoft.com/office/drawing/2014/main" id="{D4980D30-BB0A-DD49-B52C-02CC4C432E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35129" y="5183814"/>
            <a:ext cx="914400" cy="914400"/>
          </a:xfrm>
          <a:prstGeom prst="rect">
            <a:avLst/>
          </a:prstGeom>
        </p:spPr>
      </p:pic>
      <p:pic>
        <p:nvPicPr>
          <p:cNvPr id="17" name="Graphic 16" descr="DNA">
            <a:extLst>
              <a:ext uri="{FF2B5EF4-FFF2-40B4-BE49-F238E27FC236}">
                <a16:creationId xmlns:a16="http://schemas.microsoft.com/office/drawing/2014/main" id="{5883EFB5-7269-5645-8CF2-43DC019F03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87838" y="5777070"/>
            <a:ext cx="914400" cy="914400"/>
          </a:xfrm>
          <a:prstGeom prst="rect">
            <a:avLst/>
          </a:prstGeom>
        </p:spPr>
      </p:pic>
      <p:pic>
        <p:nvPicPr>
          <p:cNvPr id="19" name="Graphic 18" descr="Bug under magnifying glass">
            <a:extLst>
              <a:ext uri="{FF2B5EF4-FFF2-40B4-BE49-F238E27FC236}">
                <a16:creationId xmlns:a16="http://schemas.microsoft.com/office/drawing/2014/main" id="{52163F7F-43DE-0542-9F02-D388A799552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6573" y="5879660"/>
            <a:ext cx="914400" cy="914400"/>
          </a:xfrm>
          <a:prstGeom prst="rect">
            <a:avLst/>
          </a:prstGeom>
        </p:spPr>
      </p:pic>
      <p:sp>
        <p:nvSpPr>
          <p:cNvPr id="20" name="Right Arrow 19">
            <a:extLst>
              <a:ext uri="{FF2B5EF4-FFF2-40B4-BE49-F238E27FC236}">
                <a16:creationId xmlns:a16="http://schemas.microsoft.com/office/drawing/2014/main" id="{CCA34517-6A1B-EF40-AE30-CEE60E51D94B}"/>
              </a:ext>
            </a:extLst>
          </p:cNvPr>
          <p:cNvSpPr/>
          <p:nvPr/>
        </p:nvSpPr>
        <p:spPr>
          <a:xfrm>
            <a:off x="4061861" y="4726614"/>
            <a:ext cx="1944303" cy="779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4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601D-9074-4444-BDC9-38A1EB0C3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4107-F400-2D41-AF1D-3DD5D4DFB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936" y="1609756"/>
            <a:ext cx="8946541" cy="4195481"/>
          </a:xfrm>
        </p:spPr>
        <p:txBody>
          <a:bodyPr/>
          <a:lstStyle/>
          <a:p>
            <a:r>
              <a:rPr lang="en-GB" dirty="0"/>
              <a:t>Determination if a claim/proposition is true or false</a:t>
            </a:r>
          </a:p>
          <a:p>
            <a:r>
              <a:rPr lang="en-GB" dirty="0"/>
              <a:t>Claim </a:t>
            </a:r>
            <a:r>
              <a:rPr lang="en-GB" dirty="0">
                <a:sym typeface="Wingdings" pitchFamily="2" charset="2"/>
              </a:rPr>
              <a:t> Hypothesis</a:t>
            </a:r>
          </a:p>
          <a:p>
            <a:pPr lvl="1"/>
            <a:r>
              <a:rPr lang="en-GB" dirty="0">
                <a:sym typeface="Wingdings" pitchFamily="2" charset="2"/>
              </a:rPr>
              <a:t>Null Hypothesis (H</a:t>
            </a:r>
            <a:r>
              <a:rPr lang="en-GB" baseline="-25000" dirty="0">
                <a:sym typeface="Wingdings" pitchFamily="2" charset="2"/>
              </a:rPr>
              <a:t>0</a:t>
            </a:r>
            <a:r>
              <a:rPr lang="en-GB" dirty="0">
                <a:sym typeface="Wingdings" pitchFamily="2" charset="2"/>
              </a:rPr>
              <a:t>): Hypothesis to be tested  The default assumption</a:t>
            </a:r>
          </a:p>
          <a:p>
            <a:pPr lvl="1"/>
            <a:r>
              <a:rPr lang="en-GB" dirty="0">
                <a:sym typeface="Wingdings" pitchFamily="2" charset="2"/>
              </a:rPr>
              <a:t>Alternative Hypothesis (H</a:t>
            </a:r>
            <a:r>
              <a:rPr lang="en-GB" baseline="-25000" dirty="0">
                <a:sym typeface="Wingdings" pitchFamily="2" charset="2"/>
              </a:rPr>
              <a:t>1</a:t>
            </a:r>
            <a:r>
              <a:rPr lang="en-GB" dirty="0">
                <a:sym typeface="Wingdings" pitchFamily="2" charset="2"/>
              </a:rPr>
              <a:t>): Hypothesis that are different/opposite of the null hypothesis</a:t>
            </a:r>
          </a:p>
          <a:p>
            <a:r>
              <a:rPr lang="en-GB" dirty="0">
                <a:sym typeface="Wingdings" pitchFamily="2" charset="2"/>
              </a:rPr>
              <a:t>In testing hypothesis  We want H</a:t>
            </a:r>
            <a:r>
              <a:rPr lang="en-GB" baseline="-25000" dirty="0">
                <a:sym typeface="Wingdings" pitchFamily="2" charset="2"/>
              </a:rPr>
              <a:t>1</a:t>
            </a:r>
            <a:r>
              <a:rPr lang="en-GB" dirty="0">
                <a:sym typeface="Wingdings" pitchFamily="2" charset="2"/>
              </a:rPr>
              <a:t> to be true (H</a:t>
            </a:r>
            <a:r>
              <a:rPr lang="en-GB" baseline="-25000" dirty="0">
                <a:sym typeface="Wingdings" pitchFamily="2" charset="2"/>
              </a:rPr>
              <a:t>0</a:t>
            </a:r>
            <a:r>
              <a:rPr lang="en-GB" dirty="0">
                <a:sym typeface="Wingdings" pitchFamily="2" charset="2"/>
              </a:rPr>
              <a:t> to be false)</a:t>
            </a:r>
          </a:p>
          <a:p>
            <a:r>
              <a:rPr lang="en-GB" dirty="0">
                <a:sym typeface="Wingdings" pitchFamily="2" charset="2"/>
              </a:rPr>
              <a:t>Example: Checking if  the mean (</a:t>
            </a:r>
            <a:r>
              <a:rPr lang="en-GB" dirty="0" err="1">
                <a:sym typeface="Wingdings" pitchFamily="2" charset="2"/>
              </a:rPr>
              <a:t>μ</a:t>
            </a:r>
            <a:r>
              <a:rPr lang="en-GB" dirty="0">
                <a:sym typeface="Wingdings" pitchFamily="2" charset="2"/>
              </a:rPr>
              <a:t>) between two distribution is the same</a:t>
            </a:r>
          </a:p>
          <a:p>
            <a:pPr lvl="1"/>
            <a:r>
              <a:rPr lang="en-GB" dirty="0">
                <a:sym typeface="Wingdings" pitchFamily="2" charset="2"/>
              </a:rPr>
              <a:t>H</a:t>
            </a:r>
            <a:r>
              <a:rPr lang="en-GB" baseline="-25000" dirty="0">
                <a:sym typeface="Wingdings" pitchFamily="2" charset="2"/>
              </a:rPr>
              <a:t>0</a:t>
            </a:r>
            <a:r>
              <a:rPr lang="en-GB" dirty="0">
                <a:sym typeface="Wingdings" pitchFamily="2" charset="2"/>
              </a:rPr>
              <a:t>: μ</a:t>
            </a:r>
            <a:r>
              <a:rPr lang="en-GB" baseline="-25000" dirty="0">
                <a:sym typeface="Wingdings" pitchFamily="2" charset="2"/>
              </a:rPr>
              <a:t>1</a:t>
            </a:r>
            <a:r>
              <a:rPr lang="en-GB" dirty="0">
                <a:sym typeface="Wingdings" pitchFamily="2" charset="2"/>
              </a:rPr>
              <a:t> == μ</a:t>
            </a:r>
            <a:r>
              <a:rPr lang="en-GB" baseline="-25000" dirty="0">
                <a:sym typeface="Wingdings" pitchFamily="2" charset="2"/>
              </a:rPr>
              <a:t>2</a:t>
            </a:r>
          </a:p>
          <a:p>
            <a:pPr lvl="1"/>
            <a:r>
              <a:rPr lang="en-GB" dirty="0">
                <a:sym typeface="Wingdings" pitchFamily="2" charset="2"/>
              </a:rPr>
              <a:t>H</a:t>
            </a:r>
            <a:r>
              <a:rPr lang="en-GB" baseline="-25000" dirty="0">
                <a:sym typeface="Wingdings" pitchFamily="2" charset="2"/>
              </a:rPr>
              <a:t>1</a:t>
            </a:r>
            <a:r>
              <a:rPr lang="en-GB" dirty="0">
                <a:sym typeface="Wingdings" pitchFamily="2" charset="2"/>
              </a:rPr>
              <a:t>: μ</a:t>
            </a:r>
            <a:r>
              <a:rPr lang="en-GB" baseline="-25000" dirty="0">
                <a:sym typeface="Wingdings" pitchFamily="2" charset="2"/>
              </a:rPr>
              <a:t>1</a:t>
            </a:r>
            <a:r>
              <a:rPr lang="en-GB" dirty="0">
                <a:sym typeface="Wingdings" pitchFamily="2" charset="2"/>
              </a:rPr>
              <a:t> != μ</a:t>
            </a:r>
            <a:r>
              <a:rPr lang="en-GB" baseline="-25000" dirty="0">
                <a:sym typeface="Wingdings" pitchFamily="2" charset="2"/>
              </a:rPr>
              <a:t>2</a:t>
            </a:r>
          </a:p>
          <a:p>
            <a:pPr lvl="1"/>
            <a:endParaRPr lang="en-GB" baseline="-25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C20C17-BDB7-1346-A7BB-DA7458E08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319" y="4588845"/>
            <a:ext cx="3158289" cy="21055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567BB6-C0D7-1549-B459-A9983A83E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4588845"/>
            <a:ext cx="3157200" cy="21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9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C66E-CE43-0B4C-8FD4-50EDBBED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Student 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A2762-4EB3-A041-B7E6-E5ABE74B7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of the hypothesis testing tool</a:t>
            </a:r>
          </a:p>
          <a:p>
            <a:r>
              <a:rPr lang="en-GB" dirty="0"/>
              <a:t>To check if the data distribution is following Student T-Distribution</a:t>
            </a:r>
          </a:p>
          <a:p>
            <a:r>
              <a:rPr lang="en-GB" dirty="0"/>
              <a:t>2-sample test: checking if the 2 normal distributions has the same means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64DE71-77CB-C843-B901-06A4BB020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896" y="3895826"/>
            <a:ext cx="3158289" cy="21055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C87354-8843-914C-85A7-C710524CA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377" y="3895826"/>
            <a:ext cx="3157200" cy="21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6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EEE7-12B7-D441-AF84-279DE7FE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FCDAE-9E42-DE4B-9A0A-CF2B81016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Basic Probability Theory:</a:t>
            </a:r>
          </a:p>
          <a:p>
            <a:pPr lvl="1"/>
            <a:r>
              <a:rPr lang="en-GB" dirty="0"/>
              <a:t>Introduction</a:t>
            </a:r>
          </a:p>
          <a:p>
            <a:pPr lvl="1"/>
            <a:r>
              <a:rPr lang="en-GB" dirty="0"/>
              <a:t>Random Variables</a:t>
            </a:r>
          </a:p>
          <a:p>
            <a:pPr lvl="1"/>
            <a:r>
              <a:rPr lang="en-GB" dirty="0"/>
              <a:t>Distributions</a:t>
            </a:r>
          </a:p>
          <a:p>
            <a:pPr lvl="1"/>
            <a:r>
              <a:rPr lang="en-GB" dirty="0"/>
              <a:t>Probability Density Function and Cumulative Distribution Function</a:t>
            </a:r>
          </a:p>
          <a:p>
            <a:r>
              <a:rPr lang="en-GB" dirty="0"/>
              <a:t>Statistical Inference</a:t>
            </a:r>
          </a:p>
          <a:p>
            <a:pPr lvl="1"/>
            <a:r>
              <a:rPr lang="en-GB" dirty="0"/>
              <a:t>Central Limit Theorem</a:t>
            </a:r>
          </a:p>
          <a:p>
            <a:pPr lvl="1"/>
            <a:r>
              <a:rPr lang="en-GB" dirty="0"/>
              <a:t>Sampling Problems</a:t>
            </a:r>
          </a:p>
          <a:p>
            <a:pPr lvl="1"/>
            <a:r>
              <a:rPr lang="en-GB" dirty="0"/>
              <a:t>Hypothesis Testing</a:t>
            </a:r>
          </a:p>
          <a:p>
            <a:r>
              <a:rPr lang="en-GB" dirty="0"/>
              <a:t>The Future</a:t>
            </a:r>
          </a:p>
        </p:txBody>
      </p:sp>
    </p:spTree>
    <p:extLst>
      <p:ext uri="{BB962C8B-B14F-4D97-AF65-F5344CB8AC3E}">
        <p14:creationId xmlns:p14="http://schemas.microsoft.com/office/powerpoint/2010/main" val="3699246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C766-3C90-454B-8E99-C90EF6F0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Hypothesis Testing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D499C-7222-CD46-A2C3-7CB371731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73099" y="2639119"/>
            <a:ext cx="4396338" cy="576262"/>
          </a:xfrm>
        </p:spPr>
        <p:txBody>
          <a:bodyPr/>
          <a:lstStyle/>
          <a:p>
            <a:pPr algn="ctr"/>
            <a:r>
              <a:rPr lang="en-GB" b="1" dirty="0"/>
              <a:t>1-tailed test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9DA9FB5-FAF8-BA45-8A83-8983CFA6B9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92177" y="2059840"/>
            <a:ext cx="3492000" cy="23280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856C5-7CE2-7A46-BC28-889E7495C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273100" y="5413604"/>
            <a:ext cx="4396339" cy="576262"/>
          </a:xfrm>
        </p:spPr>
        <p:txBody>
          <a:bodyPr/>
          <a:lstStyle/>
          <a:p>
            <a:pPr algn="ctr"/>
            <a:r>
              <a:rPr lang="en-GB" b="1" dirty="0"/>
              <a:t>2-tailed test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33BEF04-4B06-7D45-AF7D-A21B264BDBF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451116" y="4530000"/>
            <a:ext cx="3492000" cy="2328000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66C84E-9367-0A40-967E-3CB7CA0D0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202" y="2059840"/>
            <a:ext cx="3490914" cy="232727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75038-01EF-2844-AFD2-7DBC7F08E36F}"/>
              </a:ext>
            </a:extLst>
          </p:cNvPr>
          <p:cNvCxnSpPr/>
          <p:nvPr/>
        </p:nvCxnSpPr>
        <p:spPr>
          <a:xfrm flipV="1">
            <a:off x="5929162" y="3513117"/>
            <a:ext cx="166838" cy="4881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A26B93-0263-204F-B630-6741B49BB23B}"/>
              </a:ext>
            </a:extLst>
          </p:cNvPr>
          <p:cNvCxnSpPr>
            <a:cxnSpLocks/>
          </p:cNvCxnSpPr>
          <p:nvPr/>
        </p:nvCxnSpPr>
        <p:spPr>
          <a:xfrm flipH="1" flipV="1">
            <a:off x="8961120" y="3513117"/>
            <a:ext cx="375537" cy="4881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85E983-34D2-E54F-9494-2F7C628665C2}"/>
              </a:ext>
            </a:extLst>
          </p:cNvPr>
          <p:cNvCxnSpPr>
            <a:cxnSpLocks/>
          </p:cNvCxnSpPr>
          <p:nvPr/>
        </p:nvCxnSpPr>
        <p:spPr>
          <a:xfrm flipV="1">
            <a:off x="4897655" y="5861785"/>
            <a:ext cx="1114926" cy="372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DC30AF-A54C-6A49-A0E6-28A2863082A4}"/>
              </a:ext>
            </a:extLst>
          </p:cNvPr>
          <p:cNvCxnSpPr/>
          <p:nvPr/>
        </p:nvCxnSpPr>
        <p:spPr>
          <a:xfrm flipV="1">
            <a:off x="5891882" y="5989866"/>
            <a:ext cx="166838" cy="4881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161C6F0-8D48-2E45-9AF9-3FC7F0FB9B09}"/>
              </a:ext>
            </a:extLst>
          </p:cNvPr>
          <p:cNvSpPr txBox="1"/>
          <p:nvPr/>
        </p:nvSpPr>
        <p:spPr>
          <a:xfrm>
            <a:off x="5253461" y="312844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</a:t>
            </a:r>
            <a:r>
              <a:rPr lang="en-GB" baseline="-25000" dirty="0">
                <a:solidFill>
                  <a:schemeClr val="bg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: Value &gt; </a:t>
            </a:r>
            <a:r>
              <a:rPr lang="en-GB" dirty="0" err="1">
                <a:solidFill>
                  <a:schemeClr val="bg1"/>
                </a:solidFill>
                <a:sym typeface="Wingdings" pitchFamily="2" charset="2"/>
              </a:rPr>
              <a:t>μ</a:t>
            </a:r>
            <a:r>
              <a:rPr lang="en-GB" dirty="0">
                <a:solidFill>
                  <a:schemeClr val="bg1"/>
                </a:solidFill>
              </a:rPr>
              <a:t> </a:t>
            </a:r>
            <a:endParaRPr lang="en-GB" baseline="-25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08E564-F84F-E54C-AC55-A11D225C7AE8}"/>
              </a:ext>
            </a:extLst>
          </p:cNvPr>
          <p:cNvSpPr txBox="1"/>
          <p:nvPr/>
        </p:nvSpPr>
        <p:spPr>
          <a:xfrm>
            <a:off x="7987599" y="3089909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</a:t>
            </a:r>
            <a:r>
              <a:rPr lang="en-GB" baseline="-25000" dirty="0">
                <a:solidFill>
                  <a:schemeClr val="bg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: </a:t>
            </a:r>
            <a:r>
              <a:rPr lang="en-GB" dirty="0" err="1">
                <a:solidFill>
                  <a:schemeClr val="bg1"/>
                </a:solidFill>
                <a:sym typeface="Wingdings" pitchFamily="2" charset="2"/>
              </a:rPr>
              <a:t>μ</a:t>
            </a:r>
            <a:r>
              <a:rPr lang="en-GB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&gt; Value</a:t>
            </a:r>
            <a:endParaRPr lang="en-GB" baseline="-25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C0F3F1-89C2-1748-9606-A14C88D2B808}"/>
              </a:ext>
            </a:extLst>
          </p:cNvPr>
          <p:cNvSpPr txBox="1"/>
          <p:nvPr/>
        </p:nvSpPr>
        <p:spPr>
          <a:xfrm>
            <a:off x="5253461" y="5477650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</a:t>
            </a:r>
            <a:r>
              <a:rPr lang="en-GB" baseline="-25000" dirty="0">
                <a:solidFill>
                  <a:schemeClr val="bg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: </a:t>
            </a:r>
            <a:r>
              <a:rPr lang="en-GB" dirty="0" err="1">
                <a:solidFill>
                  <a:schemeClr val="bg1"/>
                </a:solidFill>
                <a:sym typeface="Wingdings" pitchFamily="2" charset="2"/>
              </a:rPr>
              <a:t>μ</a:t>
            </a:r>
            <a:r>
              <a:rPr lang="en-GB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!= Value</a:t>
            </a:r>
            <a:endParaRPr lang="en-GB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356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27E9-9D2A-034A-9BF4-316DE127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P-Value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5E0702-68B4-6C45-8D1A-1F63B2B24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Measure of the evidence to reject H</a:t>
            </a:r>
            <a:r>
              <a:rPr lang="en-GB" baseline="-25000" dirty="0"/>
              <a:t>0</a:t>
            </a:r>
          </a:p>
          <a:p>
            <a:r>
              <a:rPr lang="en-GB" dirty="0"/>
              <a:t>Probability of getting the observed value/part of the distributions that are not in H</a:t>
            </a:r>
            <a:r>
              <a:rPr lang="en-GB" baseline="-25000" dirty="0"/>
              <a:t>0</a:t>
            </a:r>
          </a:p>
          <a:p>
            <a:r>
              <a:rPr lang="en-GB" dirty="0"/>
              <a:t>Low P-Value (ex: P-Value &lt;= 0.05) </a:t>
            </a:r>
            <a:r>
              <a:rPr lang="en-GB" dirty="0">
                <a:sym typeface="Wingdings" pitchFamily="2" charset="2"/>
              </a:rPr>
              <a:t> Possibility of rejecting H</a:t>
            </a:r>
            <a:r>
              <a:rPr lang="en-GB" baseline="-25000" dirty="0">
                <a:sym typeface="Wingdings" pitchFamily="2" charset="2"/>
              </a:rPr>
              <a:t>0</a:t>
            </a:r>
            <a:r>
              <a:rPr lang="en-GB" dirty="0">
                <a:sym typeface="Wingdings" pitchFamily="2" charset="2"/>
              </a:rPr>
              <a:t> is high</a:t>
            </a:r>
          </a:p>
          <a:p>
            <a:r>
              <a:rPr lang="en-GB" dirty="0">
                <a:sym typeface="Wingdings" pitchFamily="2" charset="2"/>
              </a:rPr>
              <a:t>High P-Value </a:t>
            </a:r>
            <a:r>
              <a:rPr lang="en-GB" dirty="0"/>
              <a:t>(ex: P-Value &gt; 0.05) </a:t>
            </a:r>
            <a:r>
              <a:rPr lang="en-GB" dirty="0">
                <a:sym typeface="Wingdings" pitchFamily="2" charset="2"/>
              </a:rPr>
              <a:t> H</a:t>
            </a:r>
            <a:r>
              <a:rPr lang="en-GB" baseline="-25000" dirty="0">
                <a:sym typeface="Wingdings" pitchFamily="2" charset="2"/>
              </a:rPr>
              <a:t>0</a:t>
            </a:r>
            <a:r>
              <a:rPr lang="en-GB" dirty="0">
                <a:sym typeface="Wingdings" pitchFamily="2" charset="2"/>
              </a:rPr>
              <a:t> is possibly true</a:t>
            </a:r>
          </a:p>
        </p:txBody>
      </p:sp>
      <p:pic>
        <p:nvPicPr>
          <p:cNvPr id="11" name="Content Placeholder 11">
            <a:extLst>
              <a:ext uri="{FF2B5EF4-FFF2-40B4-BE49-F238E27FC236}">
                <a16:creationId xmlns:a16="http://schemas.microsoft.com/office/drawing/2014/main" id="{3405CAD4-956F-2B4D-A9A5-E56E4D996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205" y="4441716"/>
            <a:ext cx="3492000" cy="2328000"/>
          </a:xfrm>
          <a:prstGeom prst="rect">
            <a:avLst/>
          </a:prstGeom>
        </p:spPr>
      </p:pic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id="{05D5AA72-7D29-2E4D-A67A-C45A574AC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853" y="4441716"/>
            <a:ext cx="3492000" cy="232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E6130A-6895-304D-A428-D9786DCBC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7" y="4387840"/>
            <a:ext cx="3490914" cy="232727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E2B274-A5BE-E746-9D76-22627A37D90C}"/>
              </a:ext>
            </a:extLst>
          </p:cNvPr>
          <p:cNvCxnSpPr/>
          <p:nvPr/>
        </p:nvCxnSpPr>
        <p:spPr>
          <a:xfrm flipV="1">
            <a:off x="2554587" y="5841117"/>
            <a:ext cx="166838" cy="4881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9566DA-FF04-1D40-AA63-E23E27873EEF}"/>
              </a:ext>
            </a:extLst>
          </p:cNvPr>
          <p:cNvCxnSpPr>
            <a:cxnSpLocks/>
          </p:cNvCxnSpPr>
          <p:nvPr/>
        </p:nvCxnSpPr>
        <p:spPr>
          <a:xfrm flipH="1" flipV="1">
            <a:off x="5201045" y="5849762"/>
            <a:ext cx="375537" cy="4881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E6E35F-A937-2E4F-8166-CBDD483C8CED}"/>
              </a:ext>
            </a:extLst>
          </p:cNvPr>
          <p:cNvCxnSpPr>
            <a:cxnSpLocks/>
          </p:cNvCxnSpPr>
          <p:nvPr/>
        </p:nvCxnSpPr>
        <p:spPr>
          <a:xfrm flipV="1">
            <a:off x="9750392" y="5773501"/>
            <a:ext cx="1114926" cy="372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B2763C-CCE5-C340-8C35-E169C2DE8C78}"/>
              </a:ext>
            </a:extLst>
          </p:cNvPr>
          <p:cNvCxnSpPr/>
          <p:nvPr/>
        </p:nvCxnSpPr>
        <p:spPr>
          <a:xfrm flipV="1">
            <a:off x="10744619" y="5901582"/>
            <a:ext cx="166838" cy="4881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696736-4CBF-244E-B90F-7CEB5BB5AA47}"/>
              </a:ext>
            </a:extLst>
          </p:cNvPr>
          <p:cNvSpPr txBox="1"/>
          <p:nvPr/>
        </p:nvSpPr>
        <p:spPr>
          <a:xfrm>
            <a:off x="1878886" y="545644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</a:t>
            </a:r>
            <a:r>
              <a:rPr lang="en-GB" baseline="-25000" dirty="0">
                <a:solidFill>
                  <a:schemeClr val="bg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: </a:t>
            </a:r>
            <a:r>
              <a:rPr lang="en-GB" dirty="0" err="1">
                <a:solidFill>
                  <a:schemeClr val="bg1"/>
                </a:solidFill>
                <a:sym typeface="Wingdings" pitchFamily="2" charset="2"/>
              </a:rPr>
              <a:t>μ</a:t>
            </a:r>
            <a:r>
              <a:rPr lang="en-GB" dirty="0">
                <a:solidFill>
                  <a:schemeClr val="bg1"/>
                </a:solidFill>
                <a:sym typeface="Wingdings" pitchFamily="2" charset="2"/>
              </a:rPr>
              <a:t> &gt; Value</a:t>
            </a:r>
            <a:r>
              <a:rPr lang="en-GB" dirty="0">
                <a:solidFill>
                  <a:schemeClr val="bg1"/>
                </a:solidFill>
              </a:rPr>
              <a:t> </a:t>
            </a:r>
            <a:endParaRPr lang="en-GB" baseline="-25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4398F3-F706-964B-91D2-6309856713F4}"/>
              </a:ext>
            </a:extLst>
          </p:cNvPr>
          <p:cNvSpPr txBox="1"/>
          <p:nvPr/>
        </p:nvSpPr>
        <p:spPr>
          <a:xfrm>
            <a:off x="4275627" y="547178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</a:t>
            </a:r>
            <a:r>
              <a:rPr lang="en-GB" baseline="-25000" dirty="0">
                <a:solidFill>
                  <a:schemeClr val="bg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: </a:t>
            </a:r>
            <a:r>
              <a:rPr lang="en-GB" dirty="0" err="1">
                <a:solidFill>
                  <a:schemeClr val="bg1"/>
                </a:solidFill>
                <a:sym typeface="Wingdings" pitchFamily="2" charset="2"/>
              </a:rPr>
              <a:t>μ</a:t>
            </a:r>
            <a:r>
              <a:rPr lang="en-GB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&lt; Value</a:t>
            </a:r>
            <a:endParaRPr lang="en-GB" baseline="-25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D194C0-DFE5-7E45-AD82-8AADFDA020F2}"/>
              </a:ext>
            </a:extLst>
          </p:cNvPr>
          <p:cNvSpPr txBox="1"/>
          <p:nvPr/>
        </p:nvSpPr>
        <p:spPr>
          <a:xfrm>
            <a:off x="10106198" y="5389366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</a:t>
            </a:r>
            <a:r>
              <a:rPr lang="en-GB" baseline="-25000" dirty="0">
                <a:solidFill>
                  <a:schemeClr val="bg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: </a:t>
            </a:r>
            <a:r>
              <a:rPr lang="en-GB" dirty="0" err="1">
                <a:solidFill>
                  <a:schemeClr val="bg1"/>
                </a:solidFill>
                <a:sym typeface="Wingdings" pitchFamily="2" charset="2"/>
              </a:rPr>
              <a:t>μ</a:t>
            </a:r>
            <a:r>
              <a:rPr lang="en-GB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!= Value</a:t>
            </a:r>
            <a:endParaRPr lang="en-GB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90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1F50-AFBB-6D49-89AD-5A8E3D4A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EFDB-5E75-EC4F-B6B1-2BBEDFD82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661406"/>
          </a:xfrm>
        </p:spPr>
        <p:txBody>
          <a:bodyPr/>
          <a:lstStyle/>
          <a:p>
            <a:r>
              <a:rPr lang="en-GB" dirty="0"/>
              <a:t>Goal: Minimizing False Positives and False Negatives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45C171C-0ED9-5847-9FA5-D1F3A6A02921}"/>
              </a:ext>
            </a:extLst>
          </p:cNvPr>
          <p:cNvGrpSpPr/>
          <p:nvPr/>
        </p:nvGrpSpPr>
        <p:grpSpPr>
          <a:xfrm>
            <a:off x="4433139" y="2889478"/>
            <a:ext cx="3422734" cy="4147114"/>
            <a:chOff x="505239" y="2975660"/>
            <a:chExt cx="3422734" cy="4147114"/>
          </a:xfrm>
        </p:grpSpPr>
        <p:pic>
          <p:nvPicPr>
            <p:cNvPr id="4" name="Content Placeholder 4">
              <a:extLst>
                <a:ext uri="{FF2B5EF4-FFF2-40B4-BE49-F238E27FC236}">
                  <a16:creationId xmlns:a16="http://schemas.microsoft.com/office/drawing/2014/main" id="{EE07E252-EFD4-BC4F-AB1E-D983601DF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5239" y="2975660"/>
              <a:ext cx="3422734" cy="228182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92A93E-C178-EF40-9AD9-508A3374395A}"/>
                </a:ext>
              </a:extLst>
            </p:cNvPr>
            <p:cNvSpPr txBox="1"/>
            <p:nvPr/>
          </p:nvSpPr>
          <p:spPr>
            <a:xfrm>
              <a:off x="1177539" y="2975660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Healthy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B36B72-2184-4548-9A7B-C07B0CCC2BB9}"/>
                </a:ext>
              </a:extLst>
            </p:cNvPr>
            <p:cNvSpPr txBox="1"/>
            <p:nvPr/>
          </p:nvSpPr>
          <p:spPr>
            <a:xfrm>
              <a:off x="2316127" y="2975660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Disease</a:t>
              </a:r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6AC9B224-1280-514C-8BDA-5753509323B0}"/>
                </a:ext>
              </a:extLst>
            </p:cNvPr>
            <p:cNvSpPr txBox="1">
              <a:spLocks/>
            </p:cNvSpPr>
            <p:nvPr/>
          </p:nvSpPr>
          <p:spPr>
            <a:xfrm>
              <a:off x="505240" y="5304682"/>
              <a:ext cx="3422733" cy="181809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20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8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6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5pPr>
              <a:lvl6pPr marL="2506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9pPr>
            </a:lstStyle>
            <a:p>
              <a:pPr marL="0" indent="0">
                <a:buNone/>
              </a:pPr>
              <a:r>
                <a:rPr lang="en-GB" dirty="0"/>
                <a:t>Low Cut-Off:</a:t>
              </a:r>
            </a:p>
            <a:p>
              <a:pPr lvl="1"/>
              <a:r>
                <a:rPr lang="en-GB" dirty="0"/>
                <a:t>Type II error</a:t>
              </a:r>
            </a:p>
            <a:p>
              <a:pPr lvl="1"/>
              <a:r>
                <a:rPr lang="en-GB" dirty="0"/>
                <a:t>High False Negatives</a:t>
              </a:r>
            </a:p>
            <a:p>
              <a:pPr lvl="1"/>
              <a:r>
                <a:rPr lang="en-GB" dirty="0"/>
                <a:t>Missing Real Results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68BE61-DFC4-8145-A9E7-4B9266E8519D}"/>
              </a:ext>
            </a:extLst>
          </p:cNvPr>
          <p:cNvGrpSpPr/>
          <p:nvPr/>
        </p:nvGrpSpPr>
        <p:grpSpPr>
          <a:xfrm>
            <a:off x="8475800" y="2820497"/>
            <a:ext cx="3716200" cy="4238454"/>
            <a:chOff x="4547829" y="2906679"/>
            <a:chExt cx="3716200" cy="423845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CD24E8D-A9D7-5E4C-8AEC-6A15D4415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7829" y="2975660"/>
              <a:ext cx="3423600" cy="2282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564C9C-C6E7-B841-B168-B273D7E673E9}"/>
                </a:ext>
              </a:extLst>
            </p:cNvPr>
            <p:cNvSpPr txBox="1"/>
            <p:nvPr/>
          </p:nvSpPr>
          <p:spPr>
            <a:xfrm>
              <a:off x="5142391" y="2906679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Healthy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8FB749-0292-FE42-8957-907E344B7401}"/>
                </a:ext>
              </a:extLst>
            </p:cNvPr>
            <p:cNvSpPr txBox="1"/>
            <p:nvPr/>
          </p:nvSpPr>
          <p:spPr>
            <a:xfrm>
              <a:off x="6280979" y="2906679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Disease</a:t>
              </a: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75890694-E505-DB46-AE96-88E685A17753}"/>
                </a:ext>
              </a:extLst>
            </p:cNvPr>
            <p:cNvSpPr txBox="1">
              <a:spLocks/>
            </p:cNvSpPr>
            <p:nvPr/>
          </p:nvSpPr>
          <p:spPr>
            <a:xfrm>
              <a:off x="4841296" y="5327041"/>
              <a:ext cx="3422733" cy="181809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20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8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6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5pPr>
              <a:lvl6pPr marL="2506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9pPr>
            </a:lstStyle>
            <a:p>
              <a:pPr marL="0" indent="0">
                <a:buNone/>
              </a:pPr>
              <a:r>
                <a:rPr lang="en-GB" dirty="0"/>
                <a:t>Moderate Cut-Off:</a:t>
              </a:r>
            </a:p>
            <a:p>
              <a:pPr lvl="1"/>
              <a:r>
                <a:rPr lang="en-GB" dirty="0"/>
                <a:t>Balance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024F900-3D43-1A47-BC82-92EFE1BA34E4}"/>
              </a:ext>
            </a:extLst>
          </p:cNvPr>
          <p:cNvGrpSpPr/>
          <p:nvPr/>
        </p:nvGrpSpPr>
        <p:grpSpPr>
          <a:xfrm>
            <a:off x="441262" y="2855466"/>
            <a:ext cx="3535180" cy="4181126"/>
            <a:chOff x="8591285" y="2935343"/>
            <a:chExt cx="3535180" cy="418112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B7975E6-63B7-1C46-9E09-B6BB6221C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91285" y="2975660"/>
              <a:ext cx="3423600" cy="228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D10B0A-C8E8-004D-B0CD-1629444B3F5E}"/>
                </a:ext>
              </a:extLst>
            </p:cNvPr>
            <p:cNvSpPr txBox="1"/>
            <p:nvPr/>
          </p:nvSpPr>
          <p:spPr>
            <a:xfrm>
              <a:off x="9276511" y="2935343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Healthy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48632A-D661-AC4F-9E4D-DB8D01F445D5}"/>
                </a:ext>
              </a:extLst>
            </p:cNvPr>
            <p:cNvSpPr txBox="1"/>
            <p:nvPr/>
          </p:nvSpPr>
          <p:spPr>
            <a:xfrm>
              <a:off x="10415099" y="2935343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Disease</a:t>
              </a:r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74D03AB3-B3D9-EE40-9B4C-75DE03D437F3}"/>
                </a:ext>
              </a:extLst>
            </p:cNvPr>
            <p:cNvSpPr txBox="1">
              <a:spLocks/>
            </p:cNvSpPr>
            <p:nvPr/>
          </p:nvSpPr>
          <p:spPr>
            <a:xfrm>
              <a:off x="8703732" y="5298377"/>
              <a:ext cx="3422733" cy="181809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20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8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6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5pPr>
              <a:lvl6pPr marL="2506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9pPr>
            </a:lstStyle>
            <a:p>
              <a:pPr marL="0" indent="0">
                <a:buNone/>
              </a:pPr>
              <a:r>
                <a:rPr lang="en-GB" dirty="0"/>
                <a:t>High Cut-Off:</a:t>
              </a:r>
            </a:p>
            <a:p>
              <a:pPr lvl="1"/>
              <a:r>
                <a:rPr lang="en-GB" dirty="0"/>
                <a:t>Type I Error</a:t>
              </a:r>
            </a:p>
            <a:p>
              <a:pPr lvl="1"/>
              <a:r>
                <a:rPr lang="en-GB" dirty="0"/>
                <a:t>High False Positives</a:t>
              </a:r>
            </a:p>
            <a:p>
              <a:pPr lvl="1"/>
              <a:r>
                <a:rPr lang="en-GB" dirty="0"/>
                <a:t>False Alarm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680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7C50-C6D9-6046-AB37-79F6A926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4C0DD-4A41-554C-AF75-702DE9963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Omics/Big Data Analysis, we are always performing thousands of independent hypothesis tests</a:t>
            </a:r>
          </a:p>
          <a:p>
            <a:r>
              <a:rPr lang="en-GB" dirty="0"/>
              <a:t>Example:</a:t>
            </a:r>
          </a:p>
          <a:p>
            <a:pPr lvl="1"/>
            <a:r>
              <a:rPr lang="en-GB" dirty="0"/>
              <a:t>Transcriptomic Analysis: Comparison of 20K Genes between healthy and disease state</a:t>
            </a:r>
          </a:p>
          <a:p>
            <a:pPr lvl="1"/>
            <a:r>
              <a:rPr lang="en-GB" dirty="0"/>
              <a:t>Proteomics: 1000 Proteins to compare</a:t>
            </a:r>
          </a:p>
          <a:p>
            <a:pPr lvl="1"/>
            <a:r>
              <a:rPr lang="en-GB" dirty="0"/>
              <a:t>Metabolomics: &gt; 1000 Metabolites to compare</a:t>
            </a:r>
          </a:p>
          <a:p>
            <a:pPr lvl="1"/>
            <a:r>
              <a:rPr lang="en-GB" dirty="0"/>
              <a:t>Etc</a:t>
            </a:r>
          </a:p>
          <a:p>
            <a:r>
              <a:rPr lang="en-GB" dirty="0"/>
              <a:t>With normal p-value (nominal p-value) &lt; 0.05 </a:t>
            </a:r>
            <a:r>
              <a:rPr lang="en-GB" dirty="0">
                <a:sym typeface="Wingdings" pitchFamily="2" charset="2"/>
              </a:rPr>
              <a:t> 5% of the “significant” results are by chance</a:t>
            </a:r>
          </a:p>
          <a:p>
            <a:pPr lvl="1"/>
            <a:r>
              <a:rPr lang="en-GB" dirty="0">
                <a:sym typeface="Wingdings" pitchFamily="2" charset="2"/>
              </a:rPr>
              <a:t>Not representative anymore of the real error rate</a:t>
            </a:r>
            <a:endParaRPr lang="en-GB" dirty="0"/>
          </a:p>
        </p:txBody>
      </p:sp>
      <p:pic>
        <p:nvPicPr>
          <p:cNvPr id="4098" name="Picture 2" descr="Visualization of RNA-Seq results with Volcano Plot">
            <a:extLst>
              <a:ext uri="{FF2B5EF4-FFF2-40B4-BE49-F238E27FC236}">
                <a16:creationId xmlns:a16="http://schemas.microsoft.com/office/drawing/2014/main" id="{EBC0595F-5383-934F-9585-ED0B33ABD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506" y="3688882"/>
            <a:ext cx="2956303" cy="297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35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8194-D0C6-AD45-BE74-4331D97B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79E43-73BF-9441-A7B6-F1ACE66D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P-Value has to be corrected/adjusted, based on the observed variable numbers</a:t>
            </a:r>
          </a:p>
          <a:p>
            <a:r>
              <a:rPr lang="en-GB" dirty="0"/>
              <a:t>Goal: To control Type I Error (False positive)</a:t>
            </a:r>
          </a:p>
          <a:p>
            <a:r>
              <a:rPr lang="en-GB" dirty="0"/>
              <a:t>Ways to correct or adjust P-Values:</a:t>
            </a:r>
          </a:p>
          <a:p>
            <a:pPr lvl="1"/>
            <a:r>
              <a:rPr lang="en-GB" dirty="0"/>
              <a:t>Family-Wise Error Rate (FWER) </a:t>
            </a:r>
            <a:r>
              <a:rPr lang="en-GB" dirty="0">
                <a:sym typeface="Wingdings" pitchFamily="2" charset="2"/>
              </a:rPr>
              <a:t> Probability of significant set has one or more false positive</a:t>
            </a:r>
          </a:p>
          <a:p>
            <a:pPr lvl="2"/>
            <a:r>
              <a:rPr lang="en-GB" dirty="0">
                <a:sym typeface="Wingdings" pitchFamily="2" charset="2"/>
              </a:rPr>
              <a:t>Bonferroni, Tukey, </a:t>
            </a:r>
            <a:r>
              <a:rPr lang="en-GB" dirty="0" err="1">
                <a:sym typeface="Wingdings" pitchFamily="2" charset="2"/>
              </a:rPr>
              <a:t>Sidak</a:t>
            </a:r>
            <a:r>
              <a:rPr lang="en-GB" dirty="0">
                <a:sym typeface="Wingdings" pitchFamily="2" charset="2"/>
              </a:rPr>
              <a:t>, Holm</a:t>
            </a:r>
          </a:p>
          <a:p>
            <a:pPr lvl="1"/>
            <a:r>
              <a:rPr lang="en-GB" dirty="0">
                <a:sym typeface="Wingdings" pitchFamily="2" charset="2"/>
              </a:rPr>
              <a:t>False Discovery Rate (FDR)  Predicted Proportion of False Positive result in the significant set</a:t>
            </a:r>
          </a:p>
          <a:p>
            <a:pPr lvl="2"/>
            <a:r>
              <a:rPr lang="en-GB" dirty="0" err="1">
                <a:sym typeface="Wingdings" pitchFamily="2" charset="2"/>
              </a:rPr>
              <a:t>Benjamini</a:t>
            </a:r>
            <a:r>
              <a:rPr lang="en-GB" dirty="0">
                <a:sym typeface="Wingdings" pitchFamily="2" charset="2"/>
              </a:rPr>
              <a:t>-Hochberg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13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F111-21E4-AE4B-B08A-55FBBDE7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Tests (Independent)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247249-9D91-D941-BFD1-A2FF4247B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302" y="2052638"/>
            <a:ext cx="818317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72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8BE1-06A8-014D-A473-805D01DFA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Test (Dependent)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F9CCE3-440A-3843-B144-2CC5F4C7D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346786"/>
            <a:ext cx="8947150" cy="360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47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BFBC00-F9C4-A84F-A1D8-8EB82D20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1849678"/>
            <a:ext cx="10738021" cy="3158644"/>
          </a:xfrm>
        </p:spPr>
        <p:txBody>
          <a:bodyPr/>
          <a:lstStyle/>
          <a:p>
            <a:pPr algn="ctr"/>
            <a:r>
              <a:rPr lang="en-GB" sz="6600" b="1" dirty="0"/>
              <a:t>Question</a:t>
            </a:r>
            <a:br>
              <a:rPr lang="en-GB" sz="6600" dirty="0"/>
            </a:br>
            <a:r>
              <a:rPr lang="en-GB" sz="6600" dirty="0"/>
              <a:t>What’s next?</a:t>
            </a:r>
            <a:br>
              <a:rPr lang="en-GB" sz="6600" dirty="0"/>
            </a:br>
            <a:r>
              <a:rPr lang="en-GB" sz="6600" dirty="0"/>
              <a:t>What to do with all this?</a:t>
            </a:r>
          </a:p>
        </p:txBody>
      </p:sp>
    </p:spTree>
    <p:extLst>
      <p:ext uri="{BB962C8B-B14F-4D97-AF65-F5344CB8AC3E}">
        <p14:creationId xmlns:p14="http://schemas.microsoft.com/office/powerpoint/2010/main" val="3628671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22063D-90E3-8748-A8C1-9AD9917F3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023" y="690130"/>
            <a:ext cx="7325953" cy="547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2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BFBC00-F9C4-A84F-A1D8-8EB82D20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1849678"/>
            <a:ext cx="10738021" cy="3158644"/>
          </a:xfrm>
        </p:spPr>
        <p:txBody>
          <a:bodyPr/>
          <a:lstStyle/>
          <a:p>
            <a:pPr algn="ctr"/>
            <a:r>
              <a:rPr lang="en-GB" sz="6600" b="1" dirty="0"/>
              <a:t>Question</a:t>
            </a:r>
            <a:br>
              <a:rPr lang="en-GB" sz="6600" dirty="0"/>
            </a:br>
            <a:r>
              <a:rPr lang="en-GB" sz="6600" dirty="0"/>
              <a:t>Statistics and Probability: </a:t>
            </a:r>
            <a:br>
              <a:rPr lang="en-GB" sz="6600" dirty="0"/>
            </a:br>
            <a:r>
              <a:rPr lang="en-GB" sz="6600" dirty="0"/>
              <a:t>What’s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92570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22A336-4E67-9C46-8C7A-AC9CB057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Probability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BA4DAD-73FF-4549-B6C4-2AD2773EB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likely </a:t>
            </a:r>
            <a:r>
              <a:rPr lang="en-GB" b="1" dirty="0"/>
              <a:t>an event to happen</a:t>
            </a:r>
            <a:r>
              <a:rPr lang="en-GB" dirty="0"/>
              <a:t>?</a:t>
            </a:r>
          </a:p>
          <a:p>
            <a:r>
              <a:rPr lang="en-GB" dirty="0"/>
              <a:t>How likely a </a:t>
            </a:r>
            <a:r>
              <a:rPr lang="en-GB" b="1" dirty="0"/>
              <a:t>proposition</a:t>
            </a:r>
            <a:r>
              <a:rPr lang="en-GB" dirty="0"/>
              <a:t> is true?</a:t>
            </a:r>
          </a:p>
          <a:p>
            <a:endParaRPr lang="en-GB" dirty="0"/>
          </a:p>
          <a:p>
            <a:r>
              <a:rPr lang="en-GB" b="1" dirty="0">
                <a:sym typeface="Wingdings" pitchFamily="2" charset="2"/>
              </a:rPr>
              <a:t>Likelihood</a:t>
            </a:r>
            <a:r>
              <a:rPr lang="en-GB" dirty="0">
                <a:sym typeface="Wingdings" pitchFamily="2" charset="2"/>
              </a:rPr>
              <a:t> of something to happen </a:t>
            </a:r>
            <a:r>
              <a:rPr lang="en-GB" b="1" dirty="0">
                <a:sym typeface="Wingdings" pitchFamily="2" charset="2"/>
              </a:rPr>
              <a:t>in the future</a:t>
            </a:r>
          </a:p>
          <a:p>
            <a:r>
              <a:rPr lang="en-GB" dirty="0" err="1">
                <a:sym typeface="Wingdings" pitchFamily="2" charset="2"/>
              </a:rPr>
              <a:t>Numberical</a:t>
            </a:r>
            <a:r>
              <a:rPr lang="en-GB" dirty="0">
                <a:sym typeface="Wingdings" pitchFamily="2" charset="2"/>
              </a:rPr>
              <a:t> descriptions of the likelihood (0 &lt; P &lt; 1):</a:t>
            </a:r>
          </a:p>
          <a:p>
            <a:pPr lvl="1"/>
            <a:r>
              <a:rPr lang="en-GB" dirty="0">
                <a:sym typeface="Wingdings" pitchFamily="2" charset="2"/>
              </a:rPr>
              <a:t>0  Impossible</a:t>
            </a:r>
          </a:p>
          <a:p>
            <a:pPr lvl="1"/>
            <a:r>
              <a:rPr lang="en-GB" dirty="0">
                <a:sym typeface="Wingdings" pitchFamily="2" charset="2"/>
              </a:rPr>
              <a:t>1  Certainty</a:t>
            </a:r>
          </a:p>
        </p:txBody>
      </p:sp>
      <p:pic>
        <p:nvPicPr>
          <p:cNvPr id="6" name="Graphic 5" descr="Dice">
            <a:extLst>
              <a:ext uri="{FF2B5EF4-FFF2-40B4-BE49-F238E27FC236}">
                <a16:creationId xmlns:a16="http://schemas.microsoft.com/office/drawing/2014/main" id="{B8A7E81F-51F7-644A-A4A6-9CFA27AD2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9710" y="1587844"/>
            <a:ext cx="3923270" cy="392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9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FF47-A8B7-5145-A9C4-80CBDFF2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(Fair)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354F2-4004-B94F-A7E7-1F8BAF2DA2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Coin toss:</a:t>
            </a:r>
          </a:p>
          <a:p>
            <a:pPr lvl="1"/>
            <a:r>
              <a:rPr lang="en-GB" dirty="0"/>
              <a:t>1 of 2 possible outcomes</a:t>
            </a:r>
          </a:p>
          <a:p>
            <a:pPr lvl="1"/>
            <a:r>
              <a:rPr lang="en-GB" dirty="0"/>
              <a:t>Probability: ½ or 0.5 or 50%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986B7-9C00-144C-8F38-962F160244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Rolling a die:</a:t>
            </a:r>
          </a:p>
          <a:p>
            <a:pPr lvl="1"/>
            <a:r>
              <a:rPr lang="en-GB" dirty="0"/>
              <a:t>1 of 6 possible outcomes</a:t>
            </a:r>
          </a:p>
          <a:p>
            <a:pPr lvl="1"/>
            <a:r>
              <a:rPr lang="en-GB" dirty="0"/>
              <a:t>Probability: 1/6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If I roll a dice 600 times, what’s the probability of getting a 6?</a:t>
            </a:r>
          </a:p>
          <a:p>
            <a:endParaRPr lang="en-GB" dirty="0"/>
          </a:p>
        </p:txBody>
      </p:sp>
      <p:pic>
        <p:nvPicPr>
          <p:cNvPr id="1026" name="Picture 2" descr="One pound (British coin) - Wikipedia">
            <a:extLst>
              <a:ext uri="{FF2B5EF4-FFF2-40B4-BE49-F238E27FC236}">
                <a16:creationId xmlns:a16="http://schemas.microsoft.com/office/drawing/2014/main" id="{6CE081EF-256D-E04F-8DF6-CFE8CCC26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612" y="3429000"/>
            <a:ext cx="2160318" cy="216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Dice">
            <a:extLst>
              <a:ext uri="{FF2B5EF4-FFF2-40B4-BE49-F238E27FC236}">
                <a16:creationId xmlns:a16="http://schemas.microsoft.com/office/drawing/2014/main" id="{3197816E-7B06-3343-80CA-6CECB4DAA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2901" y="3105857"/>
            <a:ext cx="2292675" cy="229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8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E3D2-9179-1348-8CFD-4ED8CE09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(Unfair)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F599A-660B-454A-81A2-241F83E7F8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000" b="1" dirty="0"/>
              <a:t>Picking balls from a bag:</a:t>
            </a:r>
          </a:p>
          <a:p>
            <a:pPr lvl="1"/>
            <a:r>
              <a:rPr lang="en-GB" sz="1800" dirty="0"/>
              <a:t>5 blue and 1 red balls</a:t>
            </a:r>
          </a:p>
          <a:p>
            <a:pPr lvl="1"/>
            <a:r>
              <a:rPr lang="en-GB" sz="1800" dirty="0"/>
              <a:t>Probability Blue: 5/6</a:t>
            </a:r>
          </a:p>
          <a:p>
            <a:pPr lvl="1"/>
            <a:r>
              <a:rPr lang="en-GB" sz="1800" dirty="0" err="1"/>
              <a:t>Probabilty</a:t>
            </a:r>
            <a:r>
              <a:rPr lang="en-GB" sz="1800" dirty="0"/>
              <a:t> Red: 1/6</a:t>
            </a:r>
          </a:p>
          <a:p>
            <a:pPr lvl="1"/>
            <a:endParaRPr lang="en-GB" sz="1800" dirty="0"/>
          </a:p>
          <a:p>
            <a:r>
              <a:rPr lang="en-GB" sz="2000" b="1" dirty="0"/>
              <a:t>Homework: </a:t>
            </a:r>
            <a:r>
              <a:rPr lang="en-GB" sz="2000" dirty="0"/>
              <a:t>If I picked the balls 2000 times, what’s the probability of getting 2 blue balls in a row? What about 3 blue balls and 1 red in a row?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AEDB0F-73AC-6140-B605-A21B01E18134}"/>
              </a:ext>
            </a:extLst>
          </p:cNvPr>
          <p:cNvSpPr/>
          <p:nvPr/>
        </p:nvSpPr>
        <p:spPr>
          <a:xfrm>
            <a:off x="7238863" y="3238046"/>
            <a:ext cx="1126253" cy="112625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17671F-C98C-1245-9C48-23A5B338F1B1}"/>
              </a:ext>
            </a:extLst>
          </p:cNvPr>
          <p:cNvSpPr/>
          <p:nvPr/>
        </p:nvSpPr>
        <p:spPr>
          <a:xfrm>
            <a:off x="8444987" y="3304075"/>
            <a:ext cx="1126253" cy="112625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3B6141-EA6D-9B42-B5F4-EBC960188E26}"/>
              </a:ext>
            </a:extLst>
          </p:cNvPr>
          <p:cNvSpPr/>
          <p:nvPr/>
        </p:nvSpPr>
        <p:spPr>
          <a:xfrm>
            <a:off x="7836864" y="4430328"/>
            <a:ext cx="1126253" cy="112625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46D385-DF71-BD44-BAC8-1C98026EFD25}"/>
              </a:ext>
            </a:extLst>
          </p:cNvPr>
          <p:cNvSpPr/>
          <p:nvPr/>
        </p:nvSpPr>
        <p:spPr>
          <a:xfrm>
            <a:off x="8444987" y="2060575"/>
            <a:ext cx="1126253" cy="11262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8A3365F-518A-6C43-AA30-628A28D5951E}"/>
              </a:ext>
            </a:extLst>
          </p:cNvPr>
          <p:cNvSpPr/>
          <p:nvPr/>
        </p:nvSpPr>
        <p:spPr>
          <a:xfrm>
            <a:off x="9738911" y="3232760"/>
            <a:ext cx="1126253" cy="112625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F2D97A-6FC9-6244-8FC1-B54D129D684E}"/>
              </a:ext>
            </a:extLst>
          </p:cNvPr>
          <p:cNvSpPr/>
          <p:nvPr/>
        </p:nvSpPr>
        <p:spPr>
          <a:xfrm>
            <a:off x="9175785" y="4390798"/>
            <a:ext cx="1126253" cy="112625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9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D980FB-F812-6947-851C-5D13CEE4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Variables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BF338-CFFA-CF49-85CE-1B34E380A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the examples were random variables</a:t>
            </a:r>
          </a:p>
          <a:p>
            <a:r>
              <a:rPr lang="en-GB" dirty="0"/>
              <a:t>Other examples:</a:t>
            </a:r>
          </a:p>
          <a:p>
            <a:pPr lvl="1"/>
            <a:r>
              <a:rPr lang="en-GB" dirty="0"/>
              <a:t>Smoking status of a city resident (Discrete)</a:t>
            </a:r>
          </a:p>
          <a:p>
            <a:pPr lvl="1"/>
            <a:r>
              <a:rPr lang="en-GB" dirty="0"/>
              <a:t>Weight of new-born baby (continuous)</a:t>
            </a:r>
          </a:p>
          <a:p>
            <a:pPr lvl="1"/>
            <a:r>
              <a:rPr lang="en-GB" dirty="0"/>
              <a:t>Etc</a:t>
            </a:r>
          </a:p>
          <a:p>
            <a:r>
              <a:rPr lang="en-GB" dirty="0"/>
              <a:t>Random variables cannot be predicted</a:t>
            </a:r>
          </a:p>
          <a:p>
            <a:r>
              <a:rPr lang="en-GB" dirty="0"/>
              <a:t>Probability can help to describe the occurrence of random variables</a:t>
            </a:r>
          </a:p>
        </p:txBody>
      </p:sp>
      <p:pic>
        <p:nvPicPr>
          <p:cNvPr id="8" name="Graphic 7" descr="Smoking">
            <a:extLst>
              <a:ext uri="{FF2B5EF4-FFF2-40B4-BE49-F238E27FC236}">
                <a16:creationId xmlns:a16="http://schemas.microsoft.com/office/drawing/2014/main" id="{E1B2E044-D6A1-C449-B3E9-7ECF57498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2591" y="1366033"/>
            <a:ext cx="1651686" cy="1651686"/>
          </a:xfrm>
          <a:prstGeom prst="rect">
            <a:avLst/>
          </a:prstGeom>
        </p:spPr>
      </p:pic>
      <p:pic>
        <p:nvPicPr>
          <p:cNvPr id="10" name="Graphic 9" descr="Baby">
            <a:extLst>
              <a:ext uri="{FF2B5EF4-FFF2-40B4-BE49-F238E27FC236}">
                <a16:creationId xmlns:a16="http://schemas.microsoft.com/office/drawing/2014/main" id="{58704F51-23B0-4C49-8AD2-1174C1EADC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60350" y="2354810"/>
            <a:ext cx="1740243" cy="1740243"/>
          </a:xfrm>
          <a:prstGeom prst="rect">
            <a:avLst/>
          </a:prstGeom>
        </p:spPr>
      </p:pic>
      <p:pic>
        <p:nvPicPr>
          <p:cNvPr id="12" name="Graphic 11" descr="Upward trend">
            <a:extLst>
              <a:ext uri="{FF2B5EF4-FFF2-40B4-BE49-F238E27FC236}">
                <a16:creationId xmlns:a16="http://schemas.microsoft.com/office/drawing/2014/main" id="{7EA640CF-9C57-2F42-B80E-317F68A240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3676" y="4296339"/>
            <a:ext cx="1952060" cy="195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5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726A-E452-0045-BADB-F7269FA2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Distributions</a:t>
            </a:r>
            <a:br>
              <a:rPr lang="en-GB" dirty="0"/>
            </a:br>
            <a:r>
              <a:rPr lang="en-GB" dirty="0"/>
              <a:t>(Discrete Random Variable)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39279-D953-184B-AF5A-5E43FB87F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444872" cy="4195481"/>
          </a:xfrm>
        </p:spPr>
        <p:txBody>
          <a:bodyPr/>
          <a:lstStyle/>
          <a:p>
            <a:r>
              <a:rPr lang="en-GB" dirty="0"/>
              <a:t>Bernoulli experiment:</a:t>
            </a:r>
          </a:p>
          <a:p>
            <a:pPr lvl="1"/>
            <a:r>
              <a:rPr lang="en-GB" dirty="0"/>
              <a:t>Two possible outcomes</a:t>
            </a:r>
          </a:p>
          <a:p>
            <a:pPr lvl="1"/>
            <a:r>
              <a:rPr lang="en-GB" dirty="0"/>
              <a:t>P(success) = </a:t>
            </a:r>
            <a:r>
              <a:rPr lang="en-GB" i="1" dirty="0"/>
              <a:t>p</a:t>
            </a:r>
          </a:p>
          <a:p>
            <a:pPr lvl="1"/>
            <a:r>
              <a:rPr lang="en-GB" dirty="0"/>
              <a:t>P(failed) = 1-</a:t>
            </a:r>
            <a:r>
              <a:rPr lang="en-GB" i="1" dirty="0"/>
              <a:t>p</a:t>
            </a:r>
          </a:p>
          <a:p>
            <a:r>
              <a:rPr lang="en-GB" dirty="0"/>
              <a:t>When repeated multiple times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b="1" dirty="0">
                <a:sym typeface="Wingdings" pitchFamily="2" charset="2"/>
              </a:rPr>
              <a:t>Binomial Distributions</a:t>
            </a:r>
          </a:p>
          <a:p>
            <a:r>
              <a:rPr lang="en-GB" dirty="0">
                <a:sym typeface="Wingdings" pitchFamily="2" charset="2"/>
              </a:rPr>
              <a:t>Another example:</a:t>
            </a:r>
          </a:p>
          <a:p>
            <a:pPr lvl="1"/>
            <a:r>
              <a:rPr lang="en-GB" dirty="0">
                <a:sym typeface="Wingdings" pitchFamily="2" charset="2"/>
              </a:rPr>
              <a:t>Poisson Distribution</a:t>
            </a:r>
            <a:endParaRPr lang="en-GB" dirty="0"/>
          </a:p>
          <a:p>
            <a:endParaRPr lang="en-GB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C3A6F6-D690-E74A-A7F8-64B077E7C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185" y="2052918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9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726A-E452-0045-BADB-F7269FA2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Distributions</a:t>
            </a:r>
            <a:br>
              <a:rPr lang="en-GB" dirty="0"/>
            </a:br>
            <a:r>
              <a:rPr lang="en-GB" dirty="0"/>
              <a:t>(</a:t>
            </a:r>
            <a:r>
              <a:rPr lang="en-GB" dirty="0" err="1"/>
              <a:t>Continous</a:t>
            </a:r>
            <a:r>
              <a:rPr lang="en-GB" dirty="0"/>
              <a:t> Random Variable)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39279-D953-184B-AF5A-5E43FB87F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444872" cy="4195481"/>
          </a:xfrm>
        </p:spPr>
        <p:txBody>
          <a:bodyPr/>
          <a:lstStyle/>
          <a:p>
            <a:r>
              <a:rPr lang="en-GB" dirty="0"/>
              <a:t>Taking continuous values, instead of discrete values</a:t>
            </a:r>
          </a:p>
          <a:p>
            <a:r>
              <a:rPr lang="en-GB" dirty="0"/>
              <a:t>Example:</a:t>
            </a:r>
          </a:p>
          <a:p>
            <a:pPr lvl="1"/>
            <a:r>
              <a:rPr lang="en-GB" dirty="0"/>
              <a:t>Baby weight</a:t>
            </a:r>
          </a:p>
          <a:p>
            <a:pPr lvl="1"/>
            <a:r>
              <a:rPr lang="en-GB" dirty="0"/>
              <a:t>BMI of city population</a:t>
            </a:r>
          </a:p>
          <a:p>
            <a:r>
              <a:rPr lang="en-GB" dirty="0"/>
              <a:t>Described by the probability density functions</a:t>
            </a:r>
          </a:p>
          <a:p>
            <a:r>
              <a:rPr lang="en-GB" dirty="0"/>
              <a:t>Examples:</a:t>
            </a:r>
          </a:p>
          <a:p>
            <a:pPr lvl="1"/>
            <a:r>
              <a:rPr lang="en-GB" dirty="0"/>
              <a:t>Normal Distribution</a:t>
            </a:r>
          </a:p>
          <a:p>
            <a:pPr lvl="1"/>
            <a:r>
              <a:rPr lang="en-GB" dirty="0"/>
              <a:t>Exponential Distribution</a:t>
            </a:r>
          </a:p>
          <a:p>
            <a:endParaRPr lang="en-GB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D5476-6D49-DB4C-A51F-343F9710F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859" y="1952102"/>
            <a:ext cx="5357049" cy="357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0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{ABDB53BD-B102-EC45-8C19-CBE08720B89C}tf10001062</Template>
  <TotalTime>1580</TotalTime>
  <Words>977</Words>
  <Application>Microsoft Macintosh PowerPoint</Application>
  <PresentationFormat>Widescreen</PresentationFormat>
  <Paragraphs>169</Paragraphs>
  <Slides>28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 3</vt:lpstr>
      <vt:lpstr>Ion</vt:lpstr>
      <vt:lpstr>Probability</vt:lpstr>
      <vt:lpstr>Agenda</vt:lpstr>
      <vt:lpstr>Question Statistics and Probability:  What’s the difference?</vt:lpstr>
      <vt:lpstr>Probability</vt:lpstr>
      <vt:lpstr>Examples (Fair)</vt:lpstr>
      <vt:lpstr>Examples (Unfair)</vt:lpstr>
      <vt:lpstr>Random Variables</vt:lpstr>
      <vt:lpstr>Distributions (Discrete Random Variable)</vt:lpstr>
      <vt:lpstr>Distributions (Continous Random Variable)</vt:lpstr>
      <vt:lpstr>Law of Large Number</vt:lpstr>
      <vt:lpstr>Probability Density Function (PDF) Cumulative Distribution Function (CDF)</vt:lpstr>
      <vt:lpstr>Probability Density Function (PDF) Cumulative Distribution Function (CDF)</vt:lpstr>
      <vt:lpstr>Probability Density Function (PDF) Cumulative Distribution Function (CDF)</vt:lpstr>
      <vt:lpstr>Standard Deviation</vt:lpstr>
      <vt:lpstr>Is it always normal distribution?</vt:lpstr>
      <vt:lpstr>Statistical Inference</vt:lpstr>
      <vt:lpstr>Central Limit Theorem</vt:lpstr>
      <vt:lpstr>Hypothesis Testing</vt:lpstr>
      <vt:lpstr>Student T-Test</vt:lpstr>
      <vt:lpstr>Types of Hypothesis Testing</vt:lpstr>
      <vt:lpstr>P-Value</vt:lpstr>
      <vt:lpstr>Accuracy</vt:lpstr>
      <vt:lpstr>Multiple Hypothesis Testing</vt:lpstr>
      <vt:lpstr>Multiple Hypothesis Testing</vt:lpstr>
      <vt:lpstr>Statistical Tests (Independent)</vt:lpstr>
      <vt:lpstr>Statistical Test (Dependent)</vt:lpstr>
      <vt:lpstr>Question What’s next? What to do with all this?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</dc:title>
  <dc:creator>Muhammad Arif</dc:creator>
  <cp:lastModifiedBy>Muhammad Arif</cp:lastModifiedBy>
  <cp:revision>35</cp:revision>
  <dcterms:created xsi:type="dcterms:W3CDTF">2020-10-14T07:29:47Z</dcterms:created>
  <dcterms:modified xsi:type="dcterms:W3CDTF">2020-10-15T09:50:39Z</dcterms:modified>
</cp:coreProperties>
</file>