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6"/>
  </p:notesMasterIdLst>
  <p:sldIdLst>
    <p:sldId id="289" r:id="rId2"/>
    <p:sldId id="266" r:id="rId3"/>
    <p:sldId id="267" r:id="rId4"/>
    <p:sldId id="283" r:id="rId5"/>
    <p:sldId id="284" r:id="rId6"/>
    <p:sldId id="287" r:id="rId7"/>
    <p:sldId id="268" r:id="rId8"/>
    <p:sldId id="323" r:id="rId9"/>
    <p:sldId id="286" r:id="rId10"/>
    <p:sldId id="275" r:id="rId11"/>
    <p:sldId id="295" r:id="rId12"/>
    <p:sldId id="296" r:id="rId13"/>
    <p:sldId id="292" r:id="rId14"/>
    <p:sldId id="302" r:id="rId15"/>
    <p:sldId id="294" r:id="rId16"/>
    <p:sldId id="304" r:id="rId17"/>
    <p:sldId id="322" r:id="rId18"/>
    <p:sldId id="297" r:id="rId19"/>
    <p:sldId id="325" r:id="rId20"/>
    <p:sldId id="324" r:id="rId21"/>
    <p:sldId id="326" r:id="rId22"/>
    <p:sldId id="305" r:id="rId23"/>
    <p:sldId id="327" r:id="rId24"/>
    <p:sldId id="3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tp://ftp.sra.ebi.ac.uk/vol1/fastq/ERR589/ERR589353/ERR589353_1.fastq.gz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mea.support.illumina.com/bulletins/2016/04/fastq-files-explained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osalind.kcl.ac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7EF-0738-4545-961F-F1BF1D3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Rosalind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55D6-436C-0843-9C23-06D6D2EA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1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Make a folder in your home directory, 2) make 3 random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Change the content of the file (tip: </a:t>
            </a:r>
            <a:r>
              <a:rPr lang="en-US" b="1" dirty="0"/>
              <a:t>nano</a:t>
            </a:r>
            <a:r>
              <a:rPr lang="en-US" dirty="0"/>
              <a:t>), 2) copy any text from any webpage (find long one) to the file, and 3) explore the files using head, tail, less, </a:t>
            </a:r>
            <a:r>
              <a:rPr lang="en-US" dirty="0" err="1"/>
              <a:t>etc</a:t>
            </a:r>
            <a:r>
              <a:rPr lang="en-US" dirty="0"/>
              <a:t> that we’ve learned yesterday</a:t>
            </a:r>
          </a:p>
          <a:p>
            <a:endParaRPr lang="en-US" dirty="0"/>
          </a:p>
          <a:p>
            <a:r>
              <a:rPr lang="en-US" dirty="0"/>
              <a:t>1) upload any files of your laptop or desktop to your home location at Rosalind server and 2) show list of files you uploaded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176135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4E4E-D546-4631-8D07-F5F454AA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25D-D97C-4F54-8BD4-CB3AE14A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Several applications are not available by default </a:t>
            </a:r>
            <a:r>
              <a:rPr lang="en-US" dirty="0">
                <a:sym typeface="Wingdings" panose="05000000000000000000" pitchFamily="2" charset="2"/>
              </a:rPr>
              <a:t> you should check pre-installed module on the system (</a:t>
            </a:r>
            <a:r>
              <a:rPr lang="en-US" i="1" dirty="0">
                <a:sym typeface="Wingdings" panose="05000000000000000000" pitchFamily="2" charset="2"/>
              </a:rPr>
              <a:t>module</a:t>
            </a:r>
            <a:r>
              <a:rPr lang="en-US" dirty="0">
                <a:sym typeface="Wingdings" panose="05000000000000000000" pitchFamily="2" charset="2"/>
              </a:rPr>
              <a:t>), otherwise you should install it by yourself or ask root administrator to install it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avail </a:t>
            </a:r>
            <a:r>
              <a:rPr lang="en-US" dirty="0">
                <a:sym typeface="Wingdings" panose="05000000000000000000" pitchFamily="2" charset="2"/>
              </a:rPr>
              <a:t> you can check all possible applications to 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package_name</a:t>
            </a:r>
            <a:endParaRPr lang="en-US" dirty="0"/>
          </a:p>
          <a:p>
            <a:pPr lvl="1"/>
            <a:r>
              <a:rPr lang="en-US" dirty="0"/>
              <a:t>module load bioinformatics/R</a:t>
            </a:r>
          </a:p>
          <a:p>
            <a:pPr lvl="1"/>
            <a:r>
              <a:rPr lang="en-US" dirty="0"/>
              <a:t>module load general/</a:t>
            </a:r>
            <a:r>
              <a:rPr lang="en-US" dirty="0" err="1"/>
              <a:t>matlab</a:t>
            </a:r>
            <a:r>
              <a:rPr lang="en-US" dirty="0"/>
              <a:t>/2015b</a:t>
            </a:r>
          </a:p>
          <a:p>
            <a:pPr lvl="1"/>
            <a:r>
              <a:rPr lang="en-US" dirty="0"/>
              <a:t>module load general/python/2.7.10</a:t>
            </a:r>
          </a:p>
          <a:p>
            <a:pPr lvl="1"/>
            <a:endParaRPr lang="en-US" dirty="0"/>
          </a:p>
          <a:p>
            <a:r>
              <a:rPr lang="en-US" dirty="0"/>
              <a:t>module unload </a:t>
            </a:r>
            <a:r>
              <a:rPr lang="en-US" dirty="0" err="1"/>
              <a:t>package_name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list </a:t>
            </a:r>
            <a:r>
              <a:rPr lang="en-US" dirty="0">
                <a:sym typeface="Wingdings" panose="05000000000000000000" pitchFamily="2" charset="2"/>
              </a:rPr>
              <a:t> it shows currently loaded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E286FE-D7A2-4CC3-B5B7-2387F2BC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49" y="1041147"/>
            <a:ext cx="11693501" cy="40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476879-4BE4-47A8-A237-0DF90B0CA94B}"/>
              </a:ext>
            </a:extLst>
          </p:cNvPr>
          <p:cNvSpPr/>
          <p:nvPr/>
        </p:nvSpPr>
        <p:spPr>
          <a:xfrm>
            <a:off x="1863189" y="3641558"/>
            <a:ext cx="2035043" cy="946484"/>
          </a:xfrm>
          <a:custGeom>
            <a:avLst/>
            <a:gdLst>
              <a:gd name="connsiteX0" fmla="*/ 2035043 w 2035043"/>
              <a:gd name="connsiteY0" fmla="*/ 0 h 946484"/>
              <a:gd name="connsiteX1" fmla="*/ 2019000 w 2035043"/>
              <a:gd name="connsiteY1" fmla="*/ 256674 h 946484"/>
              <a:gd name="connsiteX2" fmla="*/ 1874622 w 2035043"/>
              <a:gd name="connsiteY2" fmla="*/ 368968 h 946484"/>
              <a:gd name="connsiteX3" fmla="*/ 1842537 w 2035043"/>
              <a:gd name="connsiteY3" fmla="*/ 401053 h 946484"/>
              <a:gd name="connsiteX4" fmla="*/ 1794411 w 2035043"/>
              <a:gd name="connsiteY4" fmla="*/ 417095 h 946484"/>
              <a:gd name="connsiteX5" fmla="*/ 1473569 w 2035043"/>
              <a:gd name="connsiteY5" fmla="*/ 401053 h 946484"/>
              <a:gd name="connsiteX6" fmla="*/ 1425443 w 2035043"/>
              <a:gd name="connsiteY6" fmla="*/ 385010 h 946484"/>
              <a:gd name="connsiteX7" fmla="*/ 414790 w 2035043"/>
              <a:gd name="connsiteY7" fmla="*/ 385010 h 946484"/>
              <a:gd name="connsiteX8" fmla="*/ 334579 w 2035043"/>
              <a:gd name="connsiteY8" fmla="*/ 401053 h 946484"/>
              <a:gd name="connsiteX9" fmla="*/ 286453 w 2035043"/>
              <a:gd name="connsiteY9" fmla="*/ 417095 h 946484"/>
              <a:gd name="connsiteX10" fmla="*/ 222285 w 2035043"/>
              <a:gd name="connsiteY10" fmla="*/ 433137 h 946484"/>
              <a:gd name="connsiteX11" fmla="*/ 126032 w 2035043"/>
              <a:gd name="connsiteY11" fmla="*/ 481263 h 946484"/>
              <a:gd name="connsiteX12" fmla="*/ 29779 w 2035043"/>
              <a:gd name="connsiteY12" fmla="*/ 946484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5043" h="946484">
                <a:moveTo>
                  <a:pt x="2035043" y="0"/>
                </a:moveTo>
                <a:cubicBezTo>
                  <a:pt x="2029695" y="85558"/>
                  <a:pt x="2044992" y="174984"/>
                  <a:pt x="2019000" y="256674"/>
                </a:cubicBezTo>
                <a:cubicBezTo>
                  <a:pt x="1993323" y="337372"/>
                  <a:pt x="1935035" y="348830"/>
                  <a:pt x="1874622" y="368968"/>
                </a:cubicBezTo>
                <a:cubicBezTo>
                  <a:pt x="1863927" y="379663"/>
                  <a:pt x="1855507" y="393271"/>
                  <a:pt x="1842537" y="401053"/>
                </a:cubicBezTo>
                <a:cubicBezTo>
                  <a:pt x="1828037" y="409753"/>
                  <a:pt x="1811321" y="417095"/>
                  <a:pt x="1794411" y="417095"/>
                </a:cubicBezTo>
                <a:cubicBezTo>
                  <a:pt x="1687330" y="417095"/>
                  <a:pt x="1580516" y="406400"/>
                  <a:pt x="1473569" y="401053"/>
                </a:cubicBezTo>
                <a:cubicBezTo>
                  <a:pt x="1457527" y="395705"/>
                  <a:pt x="1441950" y="388678"/>
                  <a:pt x="1425443" y="385010"/>
                </a:cubicBezTo>
                <a:cubicBezTo>
                  <a:pt x="1120477" y="317238"/>
                  <a:pt x="499601" y="383522"/>
                  <a:pt x="414790" y="385010"/>
                </a:cubicBezTo>
                <a:cubicBezTo>
                  <a:pt x="388053" y="390358"/>
                  <a:pt x="361031" y="394440"/>
                  <a:pt x="334579" y="401053"/>
                </a:cubicBezTo>
                <a:cubicBezTo>
                  <a:pt x="318174" y="405154"/>
                  <a:pt x="302712" y="412450"/>
                  <a:pt x="286453" y="417095"/>
                </a:cubicBezTo>
                <a:cubicBezTo>
                  <a:pt x="265254" y="423152"/>
                  <a:pt x="243674" y="427790"/>
                  <a:pt x="222285" y="433137"/>
                </a:cubicBezTo>
                <a:cubicBezTo>
                  <a:pt x="8621" y="575577"/>
                  <a:pt x="325293" y="370563"/>
                  <a:pt x="126032" y="481263"/>
                </a:cubicBezTo>
                <a:cubicBezTo>
                  <a:pt x="-81453" y="596532"/>
                  <a:pt x="29779" y="586794"/>
                  <a:pt x="29779" y="94648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7438B-D7DE-4A79-B3DC-8F8B269A0F07}"/>
              </a:ext>
            </a:extLst>
          </p:cNvPr>
          <p:cNvCxnSpPr>
            <a:cxnSpLocks/>
          </p:cNvCxnSpPr>
          <p:nvPr/>
        </p:nvCxnSpPr>
        <p:spPr>
          <a:xfrm>
            <a:off x="4475747" y="3567897"/>
            <a:ext cx="336885" cy="245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84107F-E944-4C72-936A-3247663BE4C7}"/>
              </a:ext>
            </a:extLst>
          </p:cNvPr>
          <p:cNvSpPr/>
          <p:nvPr/>
        </p:nvSpPr>
        <p:spPr>
          <a:xfrm>
            <a:off x="4684295" y="4203032"/>
            <a:ext cx="401052" cy="288757"/>
          </a:xfrm>
          <a:custGeom>
            <a:avLst/>
            <a:gdLst>
              <a:gd name="connsiteX0" fmla="*/ 401052 w 401052"/>
              <a:gd name="connsiteY0" fmla="*/ 0 h 288757"/>
              <a:gd name="connsiteX1" fmla="*/ 208547 w 401052"/>
              <a:gd name="connsiteY1" fmla="*/ 128336 h 288757"/>
              <a:gd name="connsiteX2" fmla="*/ 160421 w 401052"/>
              <a:gd name="connsiteY2" fmla="*/ 160421 h 288757"/>
              <a:gd name="connsiteX3" fmla="*/ 112294 w 401052"/>
              <a:gd name="connsiteY3" fmla="*/ 208547 h 288757"/>
              <a:gd name="connsiteX4" fmla="*/ 0 w 401052"/>
              <a:gd name="connsiteY4" fmla="*/ 288757 h 2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52" h="288757">
                <a:moveTo>
                  <a:pt x="401052" y="0"/>
                </a:moveTo>
                <a:lnTo>
                  <a:pt x="208547" y="128336"/>
                </a:lnTo>
                <a:cubicBezTo>
                  <a:pt x="192505" y="139031"/>
                  <a:pt x="174054" y="146788"/>
                  <a:pt x="160421" y="160421"/>
                </a:cubicBezTo>
                <a:cubicBezTo>
                  <a:pt x="144379" y="176463"/>
                  <a:pt x="130202" y="194619"/>
                  <a:pt x="112294" y="208547"/>
                </a:cubicBezTo>
                <a:cubicBezTo>
                  <a:pt x="-41519" y="328178"/>
                  <a:pt x="53363" y="235394"/>
                  <a:pt x="0" y="28875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72110-0B82-4952-BD1B-6CDC1E92825E}"/>
              </a:ext>
            </a:extLst>
          </p:cNvPr>
          <p:cNvSpPr/>
          <p:nvPr/>
        </p:nvSpPr>
        <p:spPr>
          <a:xfrm>
            <a:off x="6223400" y="4138863"/>
            <a:ext cx="81147" cy="401053"/>
          </a:xfrm>
          <a:custGeom>
            <a:avLst/>
            <a:gdLst>
              <a:gd name="connsiteX0" fmla="*/ 81147 w 81147"/>
              <a:gd name="connsiteY0" fmla="*/ 0 h 401053"/>
              <a:gd name="connsiteX1" fmla="*/ 49063 w 81147"/>
              <a:gd name="connsiteY1" fmla="*/ 144379 h 401053"/>
              <a:gd name="connsiteX2" fmla="*/ 33021 w 81147"/>
              <a:gd name="connsiteY2" fmla="*/ 208548 h 401053"/>
              <a:gd name="connsiteX3" fmla="*/ 16979 w 81147"/>
              <a:gd name="connsiteY3" fmla="*/ 288758 h 401053"/>
              <a:gd name="connsiteX4" fmla="*/ 937 w 81147"/>
              <a:gd name="connsiteY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7" h="401053">
                <a:moveTo>
                  <a:pt x="81147" y="0"/>
                </a:moveTo>
                <a:cubicBezTo>
                  <a:pt x="70452" y="48126"/>
                  <a:pt x="60149" y="96341"/>
                  <a:pt x="49063" y="144379"/>
                </a:cubicBezTo>
                <a:cubicBezTo>
                  <a:pt x="44105" y="165862"/>
                  <a:pt x="37804" y="187025"/>
                  <a:pt x="33021" y="208548"/>
                </a:cubicBezTo>
                <a:cubicBezTo>
                  <a:pt x="27106" y="235165"/>
                  <a:pt x="23592" y="262306"/>
                  <a:pt x="16979" y="288758"/>
                </a:cubicBezTo>
                <a:cubicBezTo>
                  <a:pt x="-5827" y="379982"/>
                  <a:pt x="937" y="291126"/>
                  <a:pt x="937" y="40105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8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mode:</a:t>
            </a:r>
          </a:p>
          <a:p>
            <a:pPr lvl="1"/>
            <a:r>
              <a:rPr lang="en-GB" dirty="0" err="1"/>
              <a:t>srun</a:t>
            </a:r>
            <a:r>
              <a:rPr lang="en-GB" dirty="0"/>
              <a:t> -p shared --</a:t>
            </a:r>
            <a:r>
              <a:rPr lang="en-GB" dirty="0" err="1"/>
              <a:t>pty</a:t>
            </a:r>
            <a:r>
              <a:rPr lang="en-GB" dirty="0"/>
              <a:t> /bin/bash</a:t>
            </a:r>
          </a:p>
          <a:p>
            <a:pPr lvl="1"/>
            <a:r>
              <a:rPr lang="en-GB" dirty="0"/>
              <a:t>Use “exit” command to quit from the interactive mode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B565C-331D-3043-B3ED-326ECD84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42" y="3746095"/>
            <a:ext cx="9906000" cy="2070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7DAD1-70A3-8144-B5F4-EA95C429E9F2}"/>
              </a:ext>
            </a:extLst>
          </p:cNvPr>
          <p:cNvCxnSpPr/>
          <p:nvPr/>
        </p:nvCxnSpPr>
        <p:spPr>
          <a:xfrm>
            <a:off x="2889114" y="4082562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F3F7-B961-3249-B3A2-59701CD669E5}"/>
              </a:ext>
            </a:extLst>
          </p:cNvPr>
          <p:cNvCxnSpPr/>
          <p:nvPr/>
        </p:nvCxnSpPr>
        <p:spPr>
          <a:xfrm>
            <a:off x="2889113" y="5110451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96803A-427B-384E-8AFD-7A0A50DB2D13}"/>
              </a:ext>
            </a:extLst>
          </p:cNvPr>
          <p:cNvCxnSpPr/>
          <p:nvPr/>
        </p:nvCxnSpPr>
        <p:spPr>
          <a:xfrm>
            <a:off x="2889113" y="5816195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8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Batch mode:</a:t>
            </a:r>
          </a:p>
          <a:p>
            <a:pPr lvl="1"/>
            <a:r>
              <a:rPr lang="en-US" dirty="0"/>
              <a:t>Make job script, job.sh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Submitting job:</a:t>
            </a:r>
          </a:p>
          <a:p>
            <a:pPr lvl="2"/>
            <a:r>
              <a:rPr lang="en-US" dirty="0" err="1"/>
              <a:t>sbatch</a:t>
            </a:r>
            <a:r>
              <a:rPr lang="en-US" dirty="0"/>
              <a:t> –p shared </a:t>
            </a:r>
            <a:r>
              <a:rPr lang="en-US" dirty="0" err="1"/>
              <a:t>job.sh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Checking status of job</a:t>
            </a:r>
          </a:p>
          <a:p>
            <a:pPr lvl="2"/>
            <a:r>
              <a:rPr lang="en-GB" dirty="0" err="1"/>
              <a:t>squeue</a:t>
            </a:r>
            <a:r>
              <a:rPr lang="en-GB" dirty="0"/>
              <a:t> -u </a:t>
            </a:r>
            <a:r>
              <a:rPr lang="en-GB" dirty="0" err="1"/>
              <a:t>yourKNumber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Checking the result of your job (explore the folder)</a:t>
            </a:r>
          </a:p>
          <a:p>
            <a:pPr lvl="2"/>
            <a:r>
              <a:rPr lang="en-GB" dirty="0"/>
              <a:t>/scratch/users/</a:t>
            </a:r>
            <a:r>
              <a:rPr lang="en-GB" dirty="0" err="1"/>
              <a:t>yourKnumber</a:t>
            </a:r>
            <a:r>
              <a:rPr lang="en-GB" dirty="0"/>
              <a:t>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964D-6916-45B0-BB9B-22B0A34BFC2E}"/>
              </a:ext>
            </a:extLst>
          </p:cNvPr>
          <p:cNvSpPr/>
          <p:nvPr/>
        </p:nvSpPr>
        <p:spPr>
          <a:xfrm>
            <a:off x="5310554" y="1529537"/>
            <a:ext cx="652975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job.sh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GB" sz="1600" dirty="0"/>
              <a:t>#!/bin/bash –l</a:t>
            </a:r>
          </a:p>
          <a:p>
            <a:r>
              <a:rPr lang="en-GB" sz="1600" dirty="0"/>
              <a:t>#SBATCH --output=/scratch/users/%u/%</a:t>
            </a:r>
            <a:r>
              <a:rPr lang="en-GB" sz="1600" dirty="0" err="1"/>
              <a:t>j.out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echo "Hello, World! From $HOSTNAME" </a:t>
            </a:r>
          </a:p>
          <a:p>
            <a:r>
              <a:rPr lang="en-GB" sz="1600" dirty="0"/>
              <a:t>sleep 15</a:t>
            </a:r>
          </a:p>
          <a:p>
            <a:r>
              <a:rPr lang="en-GB" sz="1600" dirty="0"/>
              <a:t>echo "Goodbye, World! From $HOSTNAME"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68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much space that you have in your home directory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en-US" dirty="0"/>
              <a:t>Download file </a:t>
            </a:r>
            <a:r>
              <a:rPr lang="en-US" b="1" dirty="0"/>
              <a:t>by job submission (batch mode)</a:t>
            </a:r>
          </a:p>
          <a:p>
            <a:pPr lvl="1"/>
            <a:r>
              <a:rPr lang="en-US" dirty="0"/>
              <a:t>Tip: use </a:t>
            </a:r>
            <a:r>
              <a:rPr lang="en-US" i="1" dirty="0" err="1"/>
              <a:t>wget</a:t>
            </a:r>
            <a:r>
              <a:rPr lang="en-US" i="1" dirty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File link: </a:t>
            </a:r>
            <a:r>
              <a:rPr lang="en-US" dirty="0">
                <a:hlinkClick r:id="rId2"/>
              </a:rPr>
              <a:t>ftp.sra.ebi.ac.uk/vol1/fastq/ERR589/ERR589353/ERR589353_1.fastq.gz</a:t>
            </a:r>
            <a:endParaRPr lang="en-US" dirty="0"/>
          </a:p>
          <a:p>
            <a:r>
              <a:rPr lang="en-US" dirty="0"/>
              <a:t>Check it’s status (tip: </a:t>
            </a:r>
            <a:r>
              <a:rPr lang="en-US" b="1" dirty="0" err="1"/>
              <a:t>squeue</a:t>
            </a:r>
            <a:r>
              <a:rPr lang="en-US" b="1" dirty="0"/>
              <a:t> –u </a:t>
            </a:r>
            <a:r>
              <a:rPr lang="en-US" dirty="0" err="1"/>
              <a:t>Knumber</a:t>
            </a:r>
            <a:r>
              <a:rPr lang="en-US" dirty="0"/>
              <a:t>), wait until the job is done</a:t>
            </a:r>
          </a:p>
          <a:p>
            <a:r>
              <a:rPr lang="en-US" dirty="0"/>
              <a:t>Check if the file is already there and check its size (tip: </a:t>
            </a:r>
            <a:r>
              <a:rPr lang="en-US" b="1" dirty="0"/>
              <a:t>ls –</a:t>
            </a:r>
            <a:r>
              <a:rPr lang="en-US" b="1" dirty="0" err="1"/>
              <a:t>alth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41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4B0F6-6A0A-0140-A05D-CA86AF4E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33" y="0"/>
            <a:ext cx="7285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SSH protocol </a:t>
            </a:r>
            <a:r>
              <a:rPr lang="en-US" sz="2400" dirty="0">
                <a:sym typeface="Wingdings" panose="05000000000000000000" pitchFamily="2" charset="2"/>
              </a:rPr>
              <a:t> via command</a:t>
            </a:r>
            <a:endParaRPr lang="en-US" sz="2400" dirty="0"/>
          </a:p>
          <a:p>
            <a:r>
              <a:rPr lang="en-US" sz="2400" dirty="0"/>
              <a:t>SFTP protocol </a:t>
            </a:r>
            <a:r>
              <a:rPr lang="en-US" sz="2400" dirty="0">
                <a:sym typeface="Wingdings" panose="05000000000000000000" pitchFamily="2" charset="2"/>
              </a:rPr>
              <a:t> via files</a:t>
            </a:r>
            <a:endParaRPr lang="en-US" sz="2400" dirty="0"/>
          </a:p>
          <a:p>
            <a:r>
              <a:rPr lang="en-US" sz="2400" dirty="0"/>
              <a:t>HTTP protocol </a:t>
            </a:r>
            <a:r>
              <a:rPr lang="en-US" sz="2400" dirty="0">
                <a:sym typeface="Wingdings" panose="05000000000000000000" pitchFamily="2" charset="2"/>
              </a:rPr>
              <a:t> via webpage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36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the usage of your space in the home directory</a:t>
            </a:r>
          </a:p>
          <a:p>
            <a:r>
              <a:rPr lang="en-US" dirty="0"/>
              <a:t>Decompress downloaded </a:t>
            </a:r>
            <a:r>
              <a:rPr lang="en-US" dirty="0" err="1"/>
              <a:t>gzip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gzip</a:t>
            </a:r>
            <a:r>
              <a:rPr lang="en-US" dirty="0"/>
              <a:t> -d </a:t>
            </a:r>
            <a:r>
              <a:rPr lang="en-US" i="1" dirty="0"/>
              <a:t>file</a:t>
            </a:r>
          </a:p>
          <a:p>
            <a:r>
              <a:rPr lang="en-US" dirty="0"/>
              <a:t>Check if the file is extracted there and check its size (tip: </a:t>
            </a:r>
            <a:r>
              <a:rPr lang="en-US" b="1" dirty="0"/>
              <a:t>ls –</a:t>
            </a:r>
            <a:r>
              <a:rPr lang="en-US" b="1" dirty="0" err="1"/>
              <a:t>alth</a:t>
            </a:r>
            <a:r>
              <a:rPr lang="en-US" dirty="0"/>
              <a:t>)</a:t>
            </a:r>
          </a:p>
          <a:p>
            <a:r>
              <a:rPr lang="en-US" dirty="0"/>
              <a:t>Make a folder named “Dataset” in your home directory and move both files there (remember about wildcard? *)</a:t>
            </a:r>
          </a:p>
          <a:p>
            <a:r>
              <a:rPr lang="en-US" dirty="0"/>
              <a:t>Move to the new directory</a:t>
            </a:r>
          </a:p>
          <a:p>
            <a:r>
              <a:rPr lang="en-US" dirty="0"/>
              <a:t>Delete the compressed file (tip: </a:t>
            </a:r>
            <a:r>
              <a:rPr lang="en-US" b="1" dirty="0"/>
              <a:t>rm, </a:t>
            </a:r>
            <a:r>
              <a:rPr lang="en-US" dirty="0"/>
              <a:t>file suffix .</a:t>
            </a:r>
            <a:r>
              <a:rPr lang="en-US" dirty="0" err="1"/>
              <a:t>gz</a:t>
            </a:r>
            <a:r>
              <a:rPr lang="en-US" dirty="0"/>
              <a:t>)</a:t>
            </a:r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 filename</a:t>
            </a:r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grep </a:t>
            </a:r>
            <a:r>
              <a:rPr lang="en-US" i="1" dirty="0"/>
              <a:t>AGGAGGAGGTTCA </a:t>
            </a:r>
            <a:r>
              <a:rPr lang="en-US" dirty="0"/>
              <a:t>filename (you can change the sequences)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271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Move to </a:t>
            </a:r>
            <a:r>
              <a:rPr lang="en-US" b="1" dirty="0"/>
              <a:t>interactive mode</a:t>
            </a:r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 filename</a:t>
            </a:r>
          </a:p>
          <a:p>
            <a:pPr lvl="1"/>
            <a:r>
              <a:rPr lang="en-US" dirty="0"/>
              <a:t>Check for the format of FASTQ file (standard NGS format)</a:t>
            </a:r>
          </a:p>
          <a:p>
            <a:pPr lvl="1"/>
            <a:r>
              <a:rPr lang="en-US" dirty="0"/>
              <a:t>Read about </a:t>
            </a:r>
            <a:r>
              <a:rPr lang="en-US" dirty="0" err="1"/>
              <a:t>fastq</a:t>
            </a:r>
            <a:r>
              <a:rPr lang="en-US" dirty="0"/>
              <a:t> format to understand the what each line means</a:t>
            </a:r>
          </a:p>
          <a:p>
            <a:pPr lvl="1"/>
            <a:r>
              <a:rPr lang="en-US" dirty="0">
                <a:hlinkClick r:id="rId2"/>
              </a:rPr>
              <a:t>https://emea.support.illumina.com/bulletins/2016/04/fastq-files-explained.html</a:t>
            </a:r>
            <a:r>
              <a:rPr lang="en-US" dirty="0"/>
              <a:t> </a:t>
            </a:r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</a:t>
            </a:r>
            <a:r>
              <a:rPr lang="en-US" b="1" dirty="0"/>
              <a:t>grep </a:t>
            </a:r>
            <a:r>
              <a:rPr lang="en-US" b="1" i="1" dirty="0"/>
              <a:t>AGGAGGAGGTTCA </a:t>
            </a:r>
            <a:r>
              <a:rPr lang="en-US" b="1" dirty="0"/>
              <a:t>filename </a:t>
            </a:r>
            <a:r>
              <a:rPr lang="en-US" dirty="0"/>
              <a:t>(you can change the sequences)</a:t>
            </a:r>
          </a:p>
          <a:p>
            <a:pPr lvl="1"/>
            <a:r>
              <a:rPr lang="en-US" dirty="0"/>
              <a:t>Bonus: count how many lines of your sequence are there? </a:t>
            </a:r>
          </a:p>
          <a:p>
            <a:pPr marL="457200" lvl="1" indent="0">
              <a:buNone/>
            </a:pPr>
            <a:r>
              <a:rPr lang="en-US" dirty="0"/>
              <a:t>	(tip: </a:t>
            </a:r>
            <a:r>
              <a:rPr lang="en-US" b="1" dirty="0"/>
              <a:t>grep </a:t>
            </a:r>
            <a:r>
              <a:rPr lang="en-US" b="1" i="1" dirty="0"/>
              <a:t>sequence file</a:t>
            </a:r>
            <a:r>
              <a:rPr lang="en-US" b="1" dirty="0"/>
              <a:t> | </a:t>
            </a:r>
            <a:r>
              <a:rPr lang="en-US" b="1" dirty="0" err="1"/>
              <a:t>wc</a:t>
            </a:r>
            <a:r>
              <a:rPr lang="en-US" b="1" dirty="0"/>
              <a:t> –l</a:t>
            </a:r>
            <a:r>
              <a:rPr lang="en-US" dirty="0"/>
              <a:t>)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9943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8CA-6D35-4B81-85C0-85B0AE1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606E-FB3D-478F-BFB8-A1DD26F8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variables:</a:t>
            </a:r>
          </a:p>
          <a:p>
            <a:pPr lvl="1"/>
            <a:r>
              <a:rPr lang="en-US" dirty="0"/>
              <a:t>var1=341 </a:t>
            </a:r>
          </a:p>
          <a:p>
            <a:pPr lvl="1"/>
            <a:r>
              <a:rPr lang="en-US" dirty="0"/>
              <a:t>(there is no space between =, var1, and 341)</a:t>
            </a:r>
          </a:p>
          <a:p>
            <a:pPr lvl="1"/>
            <a:r>
              <a:rPr lang="en-US" dirty="0"/>
              <a:t>var2=$(($var1 + 12))</a:t>
            </a:r>
          </a:p>
          <a:p>
            <a:r>
              <a:rPr lang="en-US" dirty="0"/>
              <a:t>Printing value of variables:</a:t>
            </a:r>
          </a:p>
          <a:p>
            <a:pPr lvl="1"/>
            <a:r>
              <a:rPr lang="en-US" dirty="0"/>
              <a:t>echo $var1</a:t>
            </a:r>
          </a:p>
          <a:p>
            <a:pPr lvl="1"/>
            <a:r>
              <a:rPr lang="en-US" dirty="0"/>
              <a:t>echo ${var1}</a:t>
            </a:r>
          </a:p>
          <a:p>
            <a:r>
              <a:rPr lang="en-US" dirty="0"/>
              <a:t>Printing environment variables:</a:t>
            </a:r>
          </a:p>
          <a:p>
            <a:pPr lvl="1"/>
            <a:r>
              <a:rPr lang="en-US" dirty="0"/>
              <a:t>echo $PWD</a:t>
            </a:r>
          </a:p>
          <a:p>
            <a:pPr lvl="1"/>
            <a:r>
              <a:rPr lang="en-US" dirty="0"/>
              <a:t>echo $HOME</a:t>
            </a:r>
          </a:p>
        </p:txBody>
      </p:sp>
    </p:spTree>
    <p:extLst>
      <p:ext uri="{BB962C8B-B14F-4D97-AF65-F5344CB8AC3E}">
        <p14:creationId xmlns:p14="http://schemas.microsoft.com/office/powerpoint/2010/main" val="111304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30-4E0C-9F46-BBFA-C0DA6AA3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8354-D80C-B14B-826D-07DD32F7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that you are in the interactive mode (if not, move there)</a:t>
            </a:r>
          </a:p>
          <a:p>
            <a:r>
              <a:rPr lang="en-GB" dirty="0"/>
              <a:t>Open an empty file with </a:t>
            </a:r>
            <a:r>
              <a:rPr lang="en-GB" b="1" dirty="0"/>
              <a:t>nano</a:t>
            </a:r>
          </a:p>
          <a:p>
            <a:r>
              <a:rPr lang="en-GB" dirty="0"/>
              <a:t>Perform the previous grep command using shell script</a:t>
            </a:r>
          </a:p>
          <a:p>
            <a:r>
              <a:rPr lang="en-GB" dirty="0"/>
              <a:t>In the last line, calculate how many lines the file has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F242D-4D43-4F4C-8142-FB13BB95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7" y="3985288"/>
            <a:ext cx="5167314" cy="119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73EDC-BCF8-F845-9493-CCA7F4ED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3858612"/>
            <a:ext cx="6439711" cy="1146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9A063-0515-AA40-B175-D88C0A6C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792" y="6248399"/>
            <a:ext cx="6516501" cy="569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68639-BABD-4146-9624-975AA004EC11}"/>
              </a:ext>
            </a:extLst>
          </p:cNvPr>
          <p:cNvSpPr txBox="1"/>
          <p:nvPr/>
        </p:nvSpPr>
        <p:spPr>
          <a:xfrm>
            <a:off x="8431980" y="4703313"/>
            <a:ext cx="298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34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Macbook</a:t>
            </a:r>
            <a:r>
              <a:rPr lang="en-US" dirty="0">
                <a:sym typeface="Wingdings" panose="05000000000000000000" pitchFamily="2" charset="2"/>
              </a:rPr>
              <a:t>  Use </a:t>
            </a:r>
            <a:r>
              <a:rPr lang="en-US" b="1" dirty="0">
                <a:sym typeface="Wingdings" panose="05000000000000000000" pitchFamily="2" charset="2"/>
              </a:rPr>
              <a:t>Terminal </a:t>
            </a:r>
            <a:r>
              <a:rPr lang="en-US" dirty="0">
                <a:sym typeface="Wingdings" panose="05000000000000000000" pitchFamily="2" charset="2"/>
              </a:rPr>
              <a:t> providing Unix/Linux commands and SSH terminal </a:t>
            </a:r>
          </a:p>
          <a:p>
            <a:endParaRPr lang="en-US" dirty="0"/>
          </a:p>
        </p:txBody>
      </p:sp>
      <p:pic>
        <p:nvPicPr>
          <p:cNvPr id="3074" name="Picture 2" descr="Image result for mac os terminal">
            <a:extLst>
              <a:ext uri="{FF2B5EF4-FFF2-40B4-BE49-F238E27FC236}">
                <a16:creationId xmlns:a16="http://schemas.microsoft.com/office/drawing/2014/main" id="{39C09B7F-CF4E-4E2E-B1DC-C7856227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30" y="2976318"/>
            <a:ext cx="6149139" cy="42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laptop </a:t>
            </a: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Moba-Xterm</a:t>
            </a:r>
            <a:r>
              <a:rPr lang="en-US" dirty="0">
                <a:sym typeface="Wingdings" panose="05000000000000000000" pitchFamily="2" charset="2"/>
              </a:rPr>
              <a:t> software  providing Unix/Linux commands on Windows &amp; SSH terminal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AAE59-AAE8-4116-B516-CBF9BCC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42" y="2958348"/>
            <a:ext cx="4890163" cy="3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771-2BB9-4184-8654-D9812BFD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access Rosalind HPC server (Linux)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8F11-3DC7-4BAB-8DDF-331A4747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Putty </a:t>
            </a:r>
            <a:r>
              <a:rPr lang="en-US" dirty="0">
                <a:sym typeface="Wingdings" panose="05000000000000000000" pitchFamily="2" charset="2"/>
              </a:rPr>
              <a:t> free and most simple program for SSH terminal</a:t>
            </a:r>
            <a:endParaRPr lang="en-US" dirty="0"/>
          </a:p>
        </p:txBody>
      </p:sp>
      <p:pic>
        <p:nvPicPr>
          <p:cNvPr id="5122" name="Picture 2" descr="Image result for putty">
            <a:extLst>
              <a:ext uri="{FF2B5EF4-FFF2-40B4-BE49-F238E27FC236}">
                <a16:creationId xmlns:a16="http://schemas.microsoft.com/office/drawing/2014/main" id="{77F92370-8AF7-4DE0-BB89-10B0E399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5" y="2572302"/>
            <a:ext cx="3754855" cy="36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4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25" y="1736903"/>
            <a:ext cx="8946541" cy="4805082"/>
          </a:xfrm>
        </p:spPr>
        <p:txBody>
          <a:bodyPr>
            <a:normAutofit/>
          </a:bodyPr>
          <a:lstStyle/>
          <a:p>
            <a:r>
              <a:rPr lang="en-GB" dirty="0"/>
              <a:t>Download FileZilla (Client) to connect via SFTP</a:t>
            </a:r>
          </a:p>
          <a:p>
            <a:pPr marL="0" indent="0">
              <a:buNone/>
            </a:pPr>
            <a:r>
              <a:rPr lang="en-GB" dirty="0"/>
              <a:t>	https://</a:t>
            </a:r>
            <a:r>
              <a:rPr lang="en-GB" dirty="0" err="1"/>
              <a:t>filezilla-project.org</a:t>
            </a:r>
            <a:r>
              <a:rPr lang="en-GB" dirty="0"/>
              <a:t>/</a:t>
            </a:r>
          </a:p>
          <a:p>
            <a:r>
              <a:rPr lang="en-GB" dirty="0" err="1"/>
              <a:t>MobaXterm</a:t>
            </a:r>
            <a:r>
              <a:rPr lang="en-GB" dirty="0"/>
              <a:t> supports SFTP transfer as well (Slow)</a:t>
            </a:r>
          </a:p>
          <a:p>
            <a:r>
              <a:rPr lang="en-GB" dirty="0"/>
              <a:t>Always add your private key first</a:t>
            </a:r>
          </a:p>
          <a:p>
            <a:pPr lvl="1"/>
            <a:r>
              <a:rPr lang="en-GB" dirty="0"/>
              <a:t>Edit </a:t>
            </a:r>
            <a:r>
              <a:rPr lang="en-GB" dirty="0">
                <a:sym typeface="Wingdings" pitchFamily="2" charset="2"/>
              </a:rPr>
              <a:t> Setting  SFTP  Add Key file</a:t>
            </a:r>
          </a:p>
          <a:p>
            <a:pPr lvl="1"/>
            <a:r>
              <a:rPr lang="en-GB" dirty="0">
                <a:sym typeface="Wingdings" pitchFamily="2" charset="2"/>
              </a:rPr>
              <a:t>Select your </a:t>
            </a:r>
            <a:r>
              <a:rPr lang="en-GB" dirty="0" err="1">
                <a:sym typeface="Wingdings" pitchFamily="2" charset="2"/>
              </a:rPr>
              <a:t>id_rsa</a:t>
            </a:r>
            <a:r>
              <a:rPr lang="en-GB" dirty="0">
                <a:sym typeface="Wingdings" pitchFamily="2" charset="2"/>
              </a:rPr>
              <a:t> (not </a:t>
            </a:r>
            <a:r>
              <a:rPr lang="en-GB" dirty="0" err="1">
                <a:sym typeface="Wingdings" pitchFamily="2" charset="2"/>
              </a:rPr>
              <a:t>id_rsa.pub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lvl="1"/>
            <a:r>
              <a:rPr lang="en-GB" dirty="0">
                <a:sym typeface="Wingdings" pitchFamily="2" charset="2"/>
              </a:rPr>
              <a:t>Reminder:</a:t>
            </a:r>
          </a:p>
          <a:p>
            <a:pPr lvl="2"/>
            <a:r>
              <a:rPr lang="en-GB" dirty="0"/>
              <a:t>C:\Users\</a:t>
            </a:r>
            <a:r>
              <a:rPr lang="en-GB" dirty="0" err="1"/>
              <a:t>your_username</a:t>
            </a:r>
            <a:r>
              <a:rPr lang="en-GB" dirty="0"/>
              <a:t>\.</a:t>
            </a:r>
            <a:r>
              <a:rPr lang="en-GB" dirty="0" err="1"/>
              <a:t>ssh</a:t>
            </a:r>
            <a:r>
              <a:rPr lang="en-GB" dirty="0"/>
              <a:t>\</a:t>
            </a:r>
            <a:r>
              <a:rPr lang="en-GB" dirty="0" err="1"/>
              <a:t>id_rsa</a:t>
            </a:r>
            <a:r>
              <a:rPr lang="en-GB" dirty="0"/>
              <a:t> (Windows)</a:t>
            </a:r>
          </a:p>
          <a:p>
            <a:pPr lvl="2"/>
            <a:r>
              <a:rPr lang="en-GB" dirty="0"/>
              <a:t>/Users/</a:t>
            </a:r>
            <a:r>
              <a:rPr lang="en-GB" dirty="0" err="1"/>
              <a:t>your_username</a:t>
            </a:r>
            <a:r>
              <a:rPr lang="en-GB" dirty="0"/>
              <a:t>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id_rsa</a:t>
            </a:r>
            <a:r>
              <a:rPr lang="en-GB" dirty="0"/>
              <a:t> (MacOS)</a:t>
            </a:r>
          </a:p>
          <a:p>
            <a:pPr lvl="3"/>
            <a:r>
              <a:rPr lang="en-GB" dirty="0"/>
              <a:t>You can also open terminal, then copy the </a:t>
            </a:r>
            <a:r>
              <a:rPr lang="en-GB" dirty="0" err="1"/>
              <a:t>id_rsa</a:t>
            </a:r>
            <a:r>
              <a:rPr lang="en-GB" dirty="0"/>
              <a:t> to desktop</a:t>
            </a:r>
          </a:p>
          <a:p>
            <a:pPr marL="1371600" lvl="3" indent="0">
              <a:buNone/>
            </a:pPr>
            <a:r>
              <a:rPr lang="en-GB" i="1" dirty="0"/>
              <a:t>	cp ~/.</a:t>
            </a:r>
            <a:r>
              <a:rPr lang="en-GB" i="1" dirty="0" err="1"/>
              <a:t>ssh</a:t>
            </a:r>
            <a:r>
              <a:rPr lang="en-GB" i="1" dirty="0"/>
              <a:t>/</a:t>
            </a:r>
            <a:r>
              <a:rPr lang="en-GB" i="1" dirty="0" err="1"/>
              <a:t>id_rsa</a:t>
            </a:r>
            <a:r>
              <a:rPr lang="en-GB" i="1" dirty="0"/>
              <a:t> ~/Desktop/</a:t>
            </a:r>
          </a:p>
          <a:p>
            <a:pPr marL="1371600" lvl="3" indent="0">
              <a:buNone/>
            </a:pPr>
            <a:r>
              <a:rPr lang="en-GB" dirty="0"/>
              <a:t>	Then Load it to </a:t>
            </a:r>
            <a:r>
              <a:rPr lang="en-GB" dirty="0" err="1"/>
              <a:t>filezilla</a:t>
            </a:r>
            <a:r>
              <a:rPr lang="en-GB" dirty="0"/>
              <a:t> from desktop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 descr="FileZilla - Wikipedia">
            <a:extLst>
              <a:ext uri="{FF2B5EF4-FFF2-40B4-BE49-F238E27FC236}">
                <a16:creationId xmlns:a16="http://schemas.microsoft.com/office/drawing/2014/main" id="{2120E889-6D82-F240-BEB7-2106FA2C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63" y="1152983"/>
            <a:ext cx="2949217" cy="254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5280AA-14A4-5C47-96DD-6821B7E9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07" y="4139444"/>
            <a:ext cx="3847965" cy="25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6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06D6-6D21-458A-A660-07172C04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926D-8F12-487C-AE34-219609F3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SSH client program (</a:t>
            </a:r>
            <a:r>
              <a:rPr lang="en-US" dirty="0" err="1"/>
              <a:t>MobaXterm</a:t>
            </a:r>
            <a:r>
              <a:rPr lang="en-US" dirty="0"/>
              <a:t>, Putty, Terminal)</a:t>
            </a:r>
          </a:p>
          <a:p>
            <a:r>
              <a:rPr lang="en-US" dirty="0"/>
              <a:t>Login command: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(YOUR_ID)@(SSH address)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kxxxxx@login.rosalind.kcl.ac.uk</a:t>
            </a:r>
            <a:endParaRPr lang="en-US" dirty="0"/>
          </a:p>
          <a:p>
            <a:pPr lvl="1"/>
            <a:r>
              <a:rPr lang="en-US" dirty="0"/>
              <a:t>and type your password!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E5FA8C4-27B5-8641-92F7-684F5B25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62" y="2686176"/>
            <a:ext cx="6353538" cy="37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3478382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985984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99466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985983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601126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976094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601126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601126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4221278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925258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3496405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4221278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976094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5096212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453" y="1468240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5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F1EF-16AE-46CD-A5A8-A8F1215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Rosalind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3E5E-7F77-4419-BC68-08585AB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https://rosalind.kcl.ac.uk</a:t>
            </a:r>
            <a:r>
              <a:rPr lang="en-US" dirty="0"/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7F050-949B-E44B-948F-D1E1D673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05" y="2163093"/>
            <a:ext cx="6801239" cy="42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09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202</TotalTime>
  <Words>1097</Words>
  <Application>Microsoft Macintosh PowerPoint</Application>
  <PresentationFormat>Widescreen</PresentationFormat>
  <Paragraphs>166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Rosalind</vt:lpstr>
      <vt:lpstr>How to access Rosalind HPC server (Linux)</vt:lpstr>
      <vt:lpstr>How to access Rosalind HPC server (Linux)</vt:lpstr>
      <vt:lpstr>How to access Rosalind HPC server (Linux)</vt:lpstr>
      <vt:lpstr>How to access Rosalind HPC server (Linux)</vt:lpstr>
      <vt:lpstr>Transferring Data To Rosalind</vt:lpstr>
      <vt:lpstr>How to login Rosalind</vt:lpstr>
      <vt:lpstr>Architecture of HPC</vt:lpstr>
      <vt:lpstr>Rosalind Documentation</vt:lpstr>
      <vt:lpstr>Tasks</vt:lpstr>
      <vt:lpstr>How to load installed packages</vt:lpstr>
      <vt:lpstr>PowerPoint Presentation</vt:lpstr>
      <vt:lpstr>Job submission</vt:lpstr>
      <vt:lpstr>Job submission</vt:lpstr>
      <vt:lpstr>Interactive Mode</vt:lpstr>
      <vt:lpstr>Batch Mode</vt:lpstr>
      <vt:lpstr>How much resource are you using</vt:lpstr>
      <vt:lpstr>Tasks </vt:lpstr>
      <vt:lpstr>PowerPoint Presentation</vt:lpstr>
      <vt:lpstr>Tasks </vt:lpstr>
      <vt:lpstr>Tasks </vt:lpstr>
      <vt:lpstr>Shell scripting</vt:lpstr>
      <vt:lpstr>Task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Muhammad Arif</cp:lastModifiedBy>
  <cp:revision>35</cp:revision>
  <dcterms:created xsi:type="dcterms:W3CDTF">2020-10-06T05:26:25Z</dcterms:created>
  <dcterms:modified xsi:type="dcterms:W3CDTF">2020-10-07T10:54:23Z</dcterms:modified>
</cp:coreProperties>
</file>