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erif Display" charset="1" panose="00000000000000000000"/>
      <p:regular r:id="rId10"/>
    </p:embeddedFont>
    <p:embeddedFont>
      <p:font typeface="DM Serif Display Italics" charset="1" panose="00000000000000000000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8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800000000000000"/>
      <p:regular r:id="rId15"/>
    </p:embeddedFont>
    <p:embeddedFont>
      <p:font typeface="Montserrat Thin" charset="1" panose="00000300000000000000"/>
      <p:regular r:id="rId16"/>
    </p:embeddedFont>
    <p:embeddedFont>
      <p:font typeface="Montserrat Thin Italics" charset="1" panose="00000300000000000000"/>
      <p:regular r:id="rId17"/>
    </p:embeddedFont>
    <p:embeddedFont>
      <p:font typeface="Montserrat Extra-Light" charset="1" panose="00000300000000000000"/>
      <p:regular r:id="rId18"/>
    </p:embeddedFont>
    <p:embeddedFont>
      <p:font typeface="Montserrat Extra-Light Italics" charset="1" panose="00000300000000000000"/>
      <p:regular r:id="rId19"/>
    </p:embeddedFont>
    <p:embeddedFont>
      <p:font typeface="Montserrat Light" charset="1" panose="00000400000000000000"/>
      <p:regular r:id="rId20"/>
    </p:embeddedFont>
    <p:embeddedFont>
      <p:font typeface="Montserrat Light Italics" charset="1" panose="00000400000000000000"/>
      <p:regular r:id="rId21"/>
    </p:embeddedFont>
    <p:embeddedFont>
      <p:font typeface="Montserrat Medium" charset="1" panose="00000600000000000000"/>
      <p:regular r:id="rId22"/>
    </p:embeddedFont>
    <p:embeddedFont>
      <p:font typeface="Montserrat Medium Italics" charset="1" panose="00000600000000000000"/>
      <p:regular r:id="rId23"/>
    </p:embeddedFont>
    <p:embeddedFont>
      <p:font typeface="Montserrat Semi-Bold" charset="1" panose="00000700000000000000"/>
      <p:regular r:id="rId24"/>
    </p:embeddedFont>
    <p:embeddedFont>
      <p:font typeface="Montserrat Semi-Bold Italics" charset="1" panose="00000700000000000000"/>
      <p:regular r:id="rId25"/>
    </p:embeddedFont>
    <p:embeddedFont>
      <p:font typeface="Montserrat Ultra-Bold" charset="1" panose="00000900000000000000"/>
      <p:regular r:id="rId26"/>
    </p:embeddedFont>
    <p:embeddedFont>
      <p:font typeface="Montserrat Ultra-Bold Italics" charset="1" panose="00000900000000000000"/>
      <p:regular r:id="rId27"/>
    </p:embeddedFont>
    <p:embeddedFont>
      <p:font typeface="Montserrat Heavy" charset="1" panose="00000A00000000000000"/>
      <p:regular r:id="rId28"/>
    </p:embeddedFont>
    <p:embeddedFont>
      <p:font typeface="Montserrat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C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6914" y="8041931"/>
            <a:ext cx="11372118" cy="5246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588585" y="1015604"/>
            <a:ext cx="8699415" cy="8242696"/>
          </a:xfrm>
          <a:custGeom>
            <a:avLst/>
            <a:gdLst/>
            <a:ahLst/>
            <a:cxnLst/>
            <a:rect r="r" b="b" t="t" l="l"/>
            <a:pathLst>
              <a:path h="8242696" w="8699415">
                <a:moveTo>
                  <a:pt x="0" y="0"/>
                </a:moveTo>
                <a:lnTo>
                  <a:pt x="8699415" y="0"/>
                </a:lnTo>
                <a:lnTo>
                  <a:pt x="8699415" y="8242696"/>
                </a:lnTo>
                <a:lnTo>
                  <a:pt x="0" y="82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607716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76914" y="-49641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77695"/>
            <a:ext cx="8700800" cy="236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86"/>
              </a:lnSpc>
            </a:pPr>
            <a:r>
              <a:rPr lang="en-US" sz="10449" spc="-459">
                <a:solidFill>
                  <a:srgbClr val="D55641"/>
                </a:solidFill>
                <a:latin typeface="DM Serif Display"/>
              </a:rPr>
              <a:t>Store Customer Segmentation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76421" y="8274287"/>
            <a:ext cx="11372118" cy="5246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2934" y="2226802"/>
            <a:ext cx="8061590" cy="7031498"/>
          </a:xfrm>
          <a:custGeom>
            <a:avLst/>
            <a:gdLst/>
            <a:ahLst/>
            <a:cxnLst/>
            <a:rect r="r" b="b" t="t" l="l"/>
            <a:pathLst>
              <a:path h="7031498" w="8061590">
                <a:moveTo>
                  <a:pt x="0" y="0"/>
                </a:moveTo>
                <a:lnTo>
                  <a:pt x="8061591" y="0"/>
                </a:lnTo>
                <a:lnTo>
                  <a:pt x="8061591" y="7031498"/>
                </a:lnTo>
                <a:lnTo>
                  <a:pt x="0" y="70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648269"/>
            <a:ext cx="6956802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D55641"/>
                </a:solidFill>
                <a:latin typeface="DM Serif Display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649941"/>
            <a:ext cx="7963602" cy="522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1"/>
              </a:lnSpc>
            </a:pPr>
          </a:p>
          <a:p>
            <a:pPr>
              <a:lnSpc>
                <a:spcPts val="4181"/>
              </a:lnSpc>
            </a:pPr>
            <a:r>
              <a:rPr lang="en-US" sz="2986">
                <a:solidFill>
                  <a:srgbClr val="0F0E0C"/>
                </a:solidFill>
                <a:latin typeface="Montserrat"/>
              </a:rPr>
              <a:t>Sebuah retail store m</a:t>
            </a:r>
            <a:r>
              <a:rPr lang="en-US" sz="2986">
                <a:solidFill>
                  <a:srgbClr val="0F0E0C"/>
                </a:solidFill>
                <a:latin typeface="Montserrat"/>
              </a:rPr>
              <a:t>engalami stagnansi dalam penjualan produk meskipun marketing sudah dilakukan dengan gencar. </a:t>
            </a:r>
          </a:p>
          <a:p>
            <a:pPr>
              <a:lnSpc>
                <a:spcPts val="4181"/>
              </a:lnSpc>
            </a:pPr>
          </a:p>
          <a:p>
            <a:pPr>
              <a:lnSpc>
                <a:spcPts val="4181"/>
              </a:lnSpc>
            </a:pPr>
            <a:r>
              <a:rPr lang="en-US" sz="2986">
                <a:solidFill>
                  <a:srgbClr val="0F0E0C"/>
                </a:solidFill>
                <a:latin typeface="Montserrat"/>
              </a:rPr>
              <a:t>Ik</a:t>
            </a:r>
            <a:r>
              <a:rPr lang="en-US" sz="2986">
                <a:solidFill>
                  <a:srgbClr val="0F0E0C"/>
                </a:solidFill>
                <a:latin typeface="Montserrat"/>
              </a:rPr>
              <a:t>lan dan program-program pemasaran yang sudah dijalankan tidak menghasilkan kenaikan penjualan secara signifikan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10364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2508" y="-285181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109846"/>
            <a:ext cx="7963602" cy="5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0"/>
              </a:lnSpc>
            </a:pPr>
            <a:r>
              <a:rPr lang="en-US" sz="3486">
                <a:solidFill>
                  <a:srgbClr val="0F0E0C"/>
                </a:solidFill>
                <a:latin typeface="Montserrat Bold"/>
              </a:rPr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76421" y="8274287"/>
            <a:ext cx="11372118" cy="5246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2934" y="2226802"/>
            <a:ext cx="8061590" cy="7031498"/>
          </a:xfrm>
          <a:custGeom>
            <a:avLst/>
            <a:gdLst/>
            <a:ahLst/>
            <a:cxnLst/>
            <a:rect r="r" b="b" t="t" l="l"/>
            <a:pathLst>
              <a:path h="7031498" w="8061590">
                <a:moveTo>
                  <a:pt x="0" y="0"/>
                </a:moveTo>
                <a:lnTo>
                  <a:pt x="8061591" y="0"/>
                </a:lnTo>
                <a:lnTo>
                  <a:pt x="8061591" y="7031498"/>
                </a:lnTo>
                <a:lnTo>
                  <a:pt x="0" y="70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648269"/>
            <a:ext cx="6956802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D55641"/>
                </a:solidFill>
                <a:latin typeface="DM Serif Display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649941"/>
            <a:ext cx="7963602" cy="312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1"/>
              </a:lnSpc>
            </a:pPr>
          </a:p>
          <a:p>
            <a:pPr>
              <a:lnSpc>
                <a:spcPts val="4181"/>
              </a:lnSpc>
            </a:pPr>
            <a:r>
              <a:rPr lang="en-US" sz="2986">
                <a:solidFill>
                  <a:srgbClr val="0F0E0C"/>
                </a:solidFill>
                <a:latin typeface="Montserrat"/>
              </a:rPr>
              <a:t>Tujuan project ini adalah untuk mengetahui segmentasi customer yang akan digunakan oleh tim marketing untuk merancang strategi pemasaran yang efektif.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10364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2508" y="-285181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109846"/>
            <a:ext cx="7963602" cy="5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0"/>
              </a:lnSpc>
            </a:pPr>
            <a:r>
              <a:rPr lang="en-US" sz="3486">
                <a:solidFill>
                  <a:srgbClr val="0F0E0C"/>
                </a:solidFill>
                <a:latin typeface="Montserrat Bold"/>
              </a:rPr>
              <a:t>Project Objective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76421" y="8274287"/>
            <a:ext cx="11372118" cy="5246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2934" y="2226802"/>
            <a:ext cx="8061590" cy="7031498"/>
          </a:xfrm>
          <a:custGeom>
            <a:avLst/>
            <a:gdLst/>
            <a:ahLst/>
            <a:cxnLst/>
            <a:rect r="r" b="b" t="t" l="l"/>
            <a:pathLst>
              <a:path h="7031498" w="8061590">
                <a:moveTo>
                  <a:pt x="0" y="0"/>
                </a:moveTo>
                <a:lnTo>
                  <a:pt x="8061591" y="0"/>
                </a:lnTo>
                <a:lnTo>
                  <a:pt x="8061591" y="7031498"/>
                </a:lnTo>
                <a:lnTo>
                  <a:pt x="0" y="7031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648269"/>
            <a:ext cx="6956802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D55641"/>
                </a:solidFill>
                <a:latin typeface="DM Serif Display"/>
              </a:rPr>
              <a:t>Business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649941"/>
            <a:ext cx="7963602" cy="207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1"/>
              </a:lnSpc>
            </a:pPr>
          </a:p>
          <a:p>
            <a:pPr>
              <a:lnSpc>
                <a:spcPts val="4181"/>
              </a:lnSpc>
            </a:pPr>
            <a:r>
              <a:rPr lang="en-US" sz="2986">
                <a:solidFill>
                  <a:srgbClr val="0F0E0C"/>
                </a:solidFill>
                <a:latin typeface="Montserrat"/>
              </a:rPr>
              <a:t>Segmentasi customer dengan mempertimbangkan demografi dan besar nominal transaksi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10364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2508" y="-285181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109846"/>
            <a:ext cx="7963602" cy="5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0"/>
              </a:lnSpc>
            </a:pPr>
            <a:r>
              <a:rPr lang="en-US" sz="3486">
                <a:solidFill>
                  <a:srgbClr val="0F0E0C"/>
                </a:solidFill>
                <a:latin typeface="Montserrat Bold"/>
              </a:rPr>
              <a:t>Solution Requirement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414104" cy="10287000"/>
          </a:xfrm>
          <a:prstGeom prst="rect">
            <a:avLst/>
          </a:prstGeom>
          <a:solidFill>
            <a:srgbClr val="D9D9D9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61056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92508" y="-285181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76914" y="8295411"/>
            <a:ext cx="11372118" cy="499289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89556" y="2617578"/>
            <a:ext cx="8269744" cy="7669422"/>
          </a:xfrm>
          <a:custGeom>
            <a:avLst/>
            <a:gdLst/>
            <a:ahLst/>
            <a:cxnLst/>
            <a:rect r="r" b="b" t="t" l="l"/>
            <a:pathLst>
              <a:path h="7669422" w="8269744">
                <a:moveTo>
                  <a:pt x="0" y="0"/>
                </a:moveTo>
                <a:lnTo>
                  <a:pt x="8269744" y="0"/>
                </a:lnTo>
                <a:lnTo>
                  <a:pt x="8269744" y="7669422"/>
                </a:lnTo>
                <a:lnTo>
                  <a:pt x="0" y="7669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1056" y="3666381"/>
            <a:ext cx="6630020" cy="443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F0E0C"/>
                </a:solidFill>
                <a:latin typeface="Montserrat"/>
              </a:rPr>
              <a:t>Membangun model segmentasi pelanggan berdasarkan beberapa variabel dengan menggunakan algoritma clustering. </a:t>
            </a:r>
          </a:p>
          <a:p>
            <a:pPr>
              <a:lnSpc>
                <a:spcPts val="3920"/>
              </a:lnSpc>
            </a:pP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F0E0C"/>
                </a:solidFill>
                <a:latin typeface="Montserrat"/>
              </a:rPr>
              <a:t>Contoh algoritma yang bisa digunakan adalah K-Means Clustering</a:t>
            </a:r>
          </a:p>
          <a:p>
            <a:pPr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61056" y="2522328"/>
            <a:ext cx="6956802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D55641"/>
                </a:solidFill>
                <a:latin typeface="DM Serif Display"/>
              </a:rPr>
              <a:t>Analytical Approach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56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56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79350" y="-264057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4774" y="3297224"/>
            <a:ext cx="4955724" cy="4123559"/>
          </a:xfrm>
          <a:custGeom>
            <a:avLst/>
            <a:gdLst/>
            <a:ahLst/>
            <a:cxnLst/>
            <a:rect r="r" b="b" t="t" l="l"/>
            <a:pathLst>
              <a:path h="4123559" w="4955724">
                <a:moveTo>
                  <a:pt x="0" y="0"/>
                </a:moveTo>
                <a:lnTo>
                  <a:pt x="4955724" y="0"/>
                </a:lnTo>
                <a:lnTo>
                  <a:pt x="4955724" y="4123559"/>
                </a:lnTo>
                <a:lnTo>
                  <a:pt x="0" y="4123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1533" y="1949277"/>
            <a:ext cx="7305964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0F0E0C"/>
                </a:solidFill>
                <a:latin typeface="DM Serif Display"/>
              </a:rPr>
              <a:t>Data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1533" y="4452289"/>
            <a:ext cx="6630020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salary pelanggan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spending score 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gender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age</a:t>
            </a:r>
          </a:p>
          <a:p>
            <a:pPr>
              <a:lnSpc>
                <a:spcPts val="39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01533" y="3249599"/>
            <a:ext cx="6630020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Berikut adalah data yang dibutuhkan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1533" y="6665769"/>
            <a:ext cx="6630020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di atas disatukan dalam sebuah tabel yang siap digunakan untuk pengolahan lebih lanjut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56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56" y="8523223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79350" y="-264057"/>
            <a:ext cx="1766792" cy="2057400"/>
          </a:xfrm>
          <a:custGeom>
            <a:avLst/>
            <a:gdLst/>
            <a:ahLst/>
            <a:cxnLst/>
            <a:rect r="r" b="b" t="t" l="l"/>
            <a:pathLst>
              <a:path h="2057400" w="1766792">
                <a:moveTo>
                  <a:pt x="0" y="0"/>
                </a:moveTo>
                <a:lnTo>
                  <a:pt x="1766792" y="0"/>
                </a:lnTo>
                <a:lnTo>
                  <a:pt x="17667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05934" y="2318819"/>
            <a:ext cx="6753366" cy="6246863"/>
          </a:xfrm>
          <a:custGeom>
            <a:avLst/>
            <a:gdLst/>
            <a:ahLst/>
            <a:cxnLst/>
            <a:rect r="r" b="b" t="t" l="l"/>
            <a:pathLst>
              <a:path h="6246863" w="6753366">
                <a:moveTo>
                  <a:pt x="0" y="0"/>
                </a:moveTo>
                <a:lnTo>
                  <a:pt x="6753366" y="0"/>
                </a:lnTo>
                <a:lnTo>
                  <a:pt x="6753366" y="6246863"/>
                </a:lnTo>
                <a:lnTo>
                  <a:pt x="0" y="6246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2525" y="1456848"/>
            <a:ext cx="7305964" cy="86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9"/>
              </a:lnSpc>
            </a:pPr>
            <a:r>
              <a:rPr lang="en-US" sz="5064">
                <a:solidFill>
                  <a:srgbClr val="0F0E0C"/>
                </a:solidFill>
                <a:latin typeface="DM Serif Display"/>
              </a:rPr>
              <a:t>Data Collection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2525" y="2690495"/>
            <a:ext cx="6630020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Data diambil dari database toko yang mencakup data member serta transaksi member selama tiga tahun terakhir.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6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907" y="4394378"/>
            <a:ext cx="7305964" cy="145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89"/>
              </a:lnSpc>
            </a:pPr>
            <a:r>
              <a:rPr lang="en-US" sz="8563">
                <a:solidFill>
                  <a:srgbClr val="FFFFFF"/>
                </a:solidFill>
                <a:latin typeface="DM Serif Display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576914" y="8295411"/>
            <a:ext cx="11372118" cy="499289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B2ADAA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989556" y="2617578"/>
            <a:ext cx="8269744" cy="7669422"/>
          </a:xfrm>
          <a:custGeom>
            <a:avLst/>
            <a:gdLst/>
            <a:ahLst/>
            <a:cxnLst/>
            <a:rect r="r" b="b" t="t" l="l"/>
            <a:pathLst>
              <a:path h="7669422" w="8269744">
                <a:moveTo>
                  <a:pt x="0" y="0"/>
                </a:moveTo>
                <a:lnTo>
                  <a:pt x="8269744" y="0"/>
                </a:lnTo>
                <a:lnTo>
                  <a:pt x="8269744" y="7669422"/>
                </a:lnTo>
                <a:lnTo>
                  <a:pt x="0" y="7669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DAFs6cX7Tj0</dc:identifier>
  <dcterms:modified xsi:type="dcterms:W3CDTF">2011-08-01T06:04:30Z</dcterms:modified>
  <cp:revision>1</cp:revision>
  <dc:title>Business Understanding</dc:title>
</cp:coreProperties>
</file>