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20B0604020202020204"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29088" y="1142287"/>
            <a:ext cx="6886500" cy="3970277"/>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First read in all the data</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Drop unnecessary features</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Pass data in </a:t>
            </a:r>
            <a:r>
              <a:rPr lang="en-GB" dirty="0" err="1">
                <a:solidFill>
                  <a:schemeClr val="dk1"/>
                </a:solidFill>
              </a:rPr>
              <a:t>date_time</a:t>
            </a:r>
            <a:r>
              <a:rPr lang="en-GB" dirty="0">
                <a:solidFill>
                  <a:schemeClr val="dk1"/>
                </a:solidFill>
              </a:rPr>
              <a:t> format</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Resample the data to daily format</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Unannualized the data</a:t>
            </a: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Make binary signal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Split training and testing data by time: time series</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err="1">
                <a:solidFill>
                  <a:schemeClr val="dk1"/>
                </a:solidFill>
              </a:rPr>
              <a:t>StandardScaler</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Set up each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Fit </a:t>
            </a:r>
            <a:r>
              <a:rPr lang="en-GB" dirty="0" err="1">
                <a:solidFill>
                  <a:schemeClr val="dk1"/>
                </a:solidFill>
              </a:rPr>
              <a:t>X_train_scaled</a:t>
            </a:r>
            <a:r>
              <a:rPr lang="en-GB" dirty="0">
                <a:solidFill>
                  <a:schemeClr val="dk1"/>
                </a:solidFill>
              </a:rPr>
              <a:t> to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Predict with model</a:t>
            </a:r>
            <a:endParaRPr dirty="0">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dirty="0">
                <a:solidFill>
                  <a:schemeClr val="dk1"/>
                </a:solidFill>
              </a:rPr>
              <a:t>Evaluate models</a:t>
            </a:r>
            <a:endParaRPr sz="1400" b="0" i="0" u="none" strike="noStrike" cap="none" dirty="0">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guessing.</a:t>
            </a:r>
            <a:endParaRPr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Add USD Index &amp; </a:t>
                      </a:r>
                      <a:endParaRPr sz="1400" u="none" strike="noStrike" cap="none" dirty="0"/>
                    </a:p>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Commodity Index</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0.622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solidFill>
                            <a:srgbClr val="FF0000"/>
                          </a:solidFill>
                        </a:rPr>
                        <a:t>0.751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dirty="0">
                          <a:solidFill>
                            <a:srgbClr val="FF0000"/>
                          </a:solidFill>
                        </a:rPr>
                        <a:t>0.517</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0.492</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647112"/>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a:t>
            </a:r>
            <a:r>
              <a:rPr lang="en-GB" dirty="0">
                <a:solidFill>
                  <a:srgbClr val="FF0000"/>
                </a:solidFill>
              </a:rPr>
              <a:t>75% </a:t>
            </a:r>
            <a:r>
              <a:rPr lang="en-GB" dirty="0">
                <a:solidFill>
                  <a:schemeClr val="dk1"/>
                </a:solidFill>
              </a:rPr>
              <a:t>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647112"/>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dirty="0">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dirty="0">
                <a:solidFill>
                  <a:schemeClr val="dk1"/>
                </a:solidFill>
              </a:rPr>
              <a:t> </a:t>
            </a:r>
            <a:r>
              <a:rPr lang="en-GB" dirty="0">
                <a:solidFill>
                  <a:srgbClr val="FF0000"/>
                </a:solidFill>
              </a:rPr>
              <a:t>We decided which factors to keep based on comparison of AUC.</a:t>
            </a:r>
            <a:endParaRPr sz="1400" b="0" i="0" u="none" strike="noStrike" cap="none" dirty="0">
              <a:solidFill>
                <a:srgbClr val="FF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dirty="0">
                <a:solidFill>
                  <a:schemeClr val="dk1"/>
                </a:solidFill>
              </a:rPr>
              <a:t>Oppose to what we expected, the more factors we added to the Logistic Regression Model, the lower its AUC is. So we did more research and found out that this can be due to the default algorithm (L2).</a:t>
            </a:r>
            <a:endParaRPr dirty="0">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dirty="0">
                <a:solidFill>
                  <a:schemeClr val="dk1"/>
                </a:solidFill>
              </a:rPr>
              <a:t>We had a weird result for Logistic Regression, all the “</a:t>
            </a:r>
            <a:r>
              <a:rPr lang="en-GB" dirty="0" err="1">
                <a:solidFill>
                  <a:schemeClr val="dk1"/>
                </a:solidFill>
              </a:rPr>
              <a:t>y_pred</a:t>
            </a:r>
            <a:r>
              <a:rPr lang="en-GB" dirty="0">
                <a:solidFill>
                  <a:schemeClr val="dk1"/>
                </a:solidFill>
              </a:rPr>
              <a:t>” were 1. So we reviewed the code closely, and found out that we fit in </a:t>
            </a:r>
            <a:r>
              <a:rPr lang="en-GB" dirty="0" err="1">
                <a:solidFill>
                  <a:schemeClr val="dk1"/>
                </a:solidFill>
              </a:rPr>
              <a:t>X_train</a:t>
            </a:r>
            <a:r>
              <a:rPr lang="en-GB" dirty="0">
                <a:solidFill>
                  <a:schemeClr val="dk1"/>
                </a:solidFill>
              </a:rPr>
              <a:t> instead of </a:t>
            </a:r>
            <a:r>
              <a:rPr lang="en-GB" dirty="0" err="1">
                <a:solidFill>
                  <a:schemeClr val="dk1"/>
                </a:solidFill>
              </a:rPr>
              <a:t>X_train_scaled</a:t>
            </a:r>
            <a:r>
              <a:rPr lang="en-GB" dirty="0">
                <a:solidFill>
                  <a:schemeClr val="dk1"/>
                </a:solidFill>
              </a:rPr>
              <a:t>. So we have corrected it and received a significant improvement in the result.</a:t>
            </a:r>
            <a:endParaRPr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i="0" u="none" strike="noStrike" dirty="0">
                <a:solidFill>
                  <a:srgbClr val="07105C"/>
                </a:solidFill>
                <a:effectLst/>
                <a:latin typeface="Arial" panose="020B0604020202020204" pitchFamily="34" charset="0"/>
              </a:rPr>
              <a:t>1. Add more factors into the datasets e. g. Gross Domestic Product (GDP), Gross National Income (GNI), Balance of Payment (BOP), Export &amp; Import Figures which may influence the FX rate</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2. Try different split of the training/testing dataset</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3. Use more models for prediction, e.g. ARIMA</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4. Acquire larger dataset, e.g. 20 years of data instead of 10 years and check if this can improve the accuracy of the predictions</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5. Find enough number of features that can optimize the neural network model</a:t>
            </a:r>
            <a:br>
              <a:rPr lang="en-GB" sz="1100" dirty="0"/>
            </a:br>
            <a:endParaRPr sz="1100" dirty="0"/>
          </a:p>
          <a:p>
            <a:pPr marL="457200" lvl="0" indent="-330200" algn="ctr" rtl="0">
              <a:lnSpc>
                <a:spcPct val="100000"/>
              </a:lnSpc>
              <a:spcBef>
                <a:spcPts val="0"/>
              </a:spcBef>
              <a:spcAft>
                <a:spcPts val="0"/>
              </a:spcAft>
              <a:buSzPts val="2000"/>
              <a:buFont typeface="Arial"/>
              <a:buNone/>
            </a:pPr>
            <a:endParaRPr sz="11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dirty="0">
                <a:solidFill>
                  <a:srgbClr val="FF0000"/>
                </a:solidFill>
              </a:rPr>
              <a:t>NEW</a:t>
            </a:r>
            <a:r>
              <a:rPr lang="en-GB" sz="1600" b="1" dirty="0"/>
              <a:t> MACHINE LEARNING MODEL</a:t>
            </a:r>
            <a:endParaRPr dirty="0"/>
          </a:p>
          <a:p>
            <a:pPr marL="285750" lvl="0" indent="-285750" algn="l" rtl="0">
              <a:lnSpc>
                <a:spcPct val="150000"/>
              </a:lnSpc>
              <a:spcBef>
                <a:spcPts val="0"/>
              </a:spcBef>
              <a:spcAft>
                <a:spcPts val="0"/>
              </a:spcAft>
              <a:buSzPts val="1400"/>
              <a:buFont typeface="Open Sans"/>
              <a:buChar char="-"/>
            </a:pPr>
            <a:r>
              <a:rPr lang="en-GB" dirty="0"/>
              <a:t>AdaBoost Classifier</a:t>
            </a:r>
            <a:endParaRPr dirty="0"/>
          </a:p>
          <a:p>
            <a:pPr marL="285750" lvl="0" indent="-196850" algn="l" rtl="0">
              <a:lnSpc>
                <a:spcPct val="150000"/>
              </a:lnSpc>
              <a:spcBef>
                <a:spcPts val="0"/>
              </a:spcBef>
              <a:spcAft>
                <a:spcPts val="0"/>
              </a:spcAft>
              <a:buSzPts val="1400"/>
              <a:buFont typeface="Open Sans"/>
              <a:buNone/>
            </a:pPr>
            <a:endParaRPr sz="1200" dirty="0"/>
          </a:p>
          <a:p>
            <a:pPr marL="0" lvl="0" indent="0" algn="l" rtl="0">
              <a:lnSpc>
                <a:spcPct val="150000"/>
              </a:lnSpc>
              <a:spcBef>
                <a:spcPts val="0"/>
              </a:spcBef>
              <a:spcAft>
                <a:spcPts val="0"/>
              </a:spcAft>
              <a:buSzPts val="1400"/>
              <a:buNone/>
            </a:pPr>
            <a:r>
              <a:rPr lang="en-GB" sz="1600" b="1" dirty="0">
                <a:solidFill>
                  <a:srgbClr val="FF0000"/>
                </a:solidFill>
              </a:rPr>
              <a:t>NEW</a:t>
            </a:r>
            <a:r>
              <a:rPr lang="en-GB" sz="1600" b="1" dirty="0"/>
              <a:t> LIBRAR</a:t>
            </a:r>
            <a:r>
              <a:rPr lang="en-US" sz="1600" b="1" dirty="0"/>
              <a:t>Y</a:t>
            </a:r>
            <a:r>
              <a:rPr lang="en-GB" sz="1600" b="1" dirty="0"/>
              <a:t> USED</a:t>
            </a:r>
            <a:endParaRPr dirty="0"/>
          </a:p>
          <a:p>
            <a:pPr marL="285750" lvl="0" indent="-285750" algn="l" rtl="0">
              <a:lnSpc>
                <a:spcPct val="150000"/>
              </a:lnSpc>
              <a:spcBef>
                <a:spcPts val="0"/>
              </a:spcBef>
              <a:spcAft>
                <a:spcPts val="0"/>
              </a:spcAft>
              <a:buSzPts val="1400"/>
              <a:buFont typeface="Open Sans"/>
              <a:buChar char="-"/>
            </a:pPr>
            <a:r>
              <a:rPr lang="en-GB" b="1" dirty="0" err="1"/>
              <a:t>Scikitplot</a:t>
            </a:r>
            <a:r>
              <a:rPr lang="en-GB" dirty="0"/>
              <a:t> : to plot the confusion metrics</a:t>
            </a:r>
            <a:endParaRPr dirty="0"/>
          </a:p>
          <a:p>
            <a:pPr marL="285750" lvl="0" indent="-196850" algn="l" rtl="0">
              <a:lnSpc>
                <a:spcPct val="150000"/>
              </a:lnSpc>
              <a:spcBef>
                <a:spcPts val="0"/>
              </a:spcBef>
              <a:spcAft>
                <a:spcPts val="0"/>
              </a:spcAft>
              <a:buSzPts val="1400"/>
              <a:buFont typeface="Open Sans"/>
              <a:buNone/>
            </a:pPr>
            <a:endParaRPr dirty="0"/>
          </a:p>
          <a:p>
            <a:pPr marL="0" lvl="0" indent="0" algn="l" rtl="0">
              <a:lnSpc>
                <a:spcPct val="150000"/>
              </a:lnSpc>
              <a:spcBef>
                <a:spcPts val="0"/>
              </a:spcBef>
              <a:spcAft>
                <a:spcPts val="0"/>
              </a:spcAft>
              <a:buSzPts val="1400"/>
              <a:buNone/>
            </a:pPr>
            <a:r>
              <a:rPr lang="en-GB" sz="1600" b="1" dirty="0">
                <a:solidFill>
                  <a:srgbClr val="FF0000"/>
                </a:solidFill>
              </a:rPr>
              <a:t>NEW</a:t>
            </a:r>
            <a:r>
              <a:rPr lang="en-GB" sz="1600" b="1" dirty="0"/>
              <a:t> API USED</a:t>
            </a:r>
            <a:endParaRPr dirty="0"/>
          </a:p>
          <a:p>
            <a:pPr marL="457200" lvl="0" indent="-342900" algn="l" rtl="0">
              <a:lnSpc>
                <a:spcPct val="100000"/>
              </a:lnSpc>
              <a:spcBef>
                <a:spcPts val="0"/>
              </a:spcBef>
              <a:spcAft>
                <a:spcPts val="0"/>
              </a:spcAft>
              <a:buSzPts val="1400"/>
              <a:buChar char="●"/>
            </a:pPr>
            <a:r>
              <a:rPr lang="en-GB" dirty="0" err="1"/>
              <a:t>tradermade</a:t>
            </a:r>
            <a:endParaRPr dirty="0"/>
          </a:p>
          <a:p>
            <a:pPr marL="0" lvl="0" indent="0" algn="l" rtl="0">
              <a:lnSpc>
                <a:spcPct val="150000"/>
              </a:lnSpc>
              <a:spcBef>
                <a:spcPts val="0"/>
              </a:spcBef>
              <a:spcAft>
                <a:spcPts val="0"/>
              </a:spcAft>
              <a:buSzPts val="1400"/>
              <a:buNone/>
            </a:pPr>
            <a:endParaRPr sz="1600" b="1" dirty="0"/>
          </a:p>
          <a:p>
            <a:pPr marL="0" lvl="0" indent="0" algn="l" rtl="0">
              <a:lnSpc>
                <a:spcPct val="150000"/>
              </a:lnSpc>
              <a:spcBef>
                <a:spcPts val="0"/>
              </a:spcBef>
              <a:spcAft>
                <a:spcPts val="0"/>
              </a:spcAft>
              <a:buSzPts val="1400"/>
              <a:buNone/>
            </a:pPr>
            <a:endParaRPr sz="1400" b="1" dirty="0"/>
          </a:p>
          <a:p>
            <a:pPr marL="0" lvl="0" indent="0" algn="l" rtl="0">
              <a:lnSpc>
                <a:spcPct val="150000"/>
              </a:lnSpc>
              <a:spcBef>
                <a:spcPts val="0"/>
              </a:spcBef>
              <a:spcAft>
                <a:spcPts val="0"/>
              </a:spcAft>
              <a:buSzPts val="1400"/>
              <a:buNone/>
            </a:pPr>
            <a:endParaRPr dirty="0"/>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200" dirty="0">
                <a:solidFill>
                  <a:schemeClr val="tx1"/>
                </a:solidFill>
              </a:rPr>
              <a:t>This project is </a:t>
            </a:r>
            <a:r>
              <a:rPr lang="en-US" altLang="zh-CN" sz="1200" dirty="0">
                <a:solidFill>
                  <a:schemeClr val="tx1"/>
                </a:solidFill>
              </a:rPr>
              <a:t>motivated</a:t>
            </a:r>
            <a:r>
              <a:rPr lang="en-GB" sz="1200" dirty="0">
                <a:solidFill>
                  <a:schemeClr val="tx1"/>
                </a:solidFill>
              </a:rPr>
              <a:t> </a:t>
            </a:r>
            <a:r>
              <a:rPr lang="en-GB" sz="1200" dirty="0">
                <a:solidFill>
                  <a:srgbClr val="FF0000"/>
                </a:solidFill>
              </a:rPr>
              <a:t>by analysing different factors </a:t>
            </a:r>
            <a:r>
              <a:rPr lang="en-GB" sz="1200" dirty="0">
                <a:solidFill>
                  <a:schemeClr val="tx1"/>
                </a:solidFill>
              </a:rPr>
              <a:t>that may influence the FX rates and try to </a:t>
            </a:r>
            <a:r>
              <a:rPr lang="en-GB" sz="1200" dirty="0">
                <a:solidFill>
                  <a:srgbClr val="FF0000"/>
                </a:solidFill>
              </a:rPr>
              <a:t>use machine learning models to predict </a:t>
            </a:r>
            <a:r>
              <a:rPr lang="en-GB" sz="1200" dirty="0">
                <a:solidFill>
                  <a:schemeClr val="tx1"/>
                </a:solidFill>
              </a:rPr>
              <a:t>the moving direction of the exchange rate.</a:t>
            </a: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Currency exchange rate is one of the most important determinants of a country's relative level of </a:t>
            </a:r>
            <a:r>
              <a:rPr lang="en-GB" sz="1200" b="0" i="0" u="none" strike="noStrike" cap="none" dirty="0">
                <a:solidFill>
                  <a:schemeClr val="tx1"/>
                </a:solidFill>
                <a:latin typeface="Arial"/>
                <a:ea typeface="Arial"/>
                <a:cs typeface="Arial"/>
                <a:sym typeface="Arial"/>
              </a:rPr>
              <a:t>economic health.</a:t>
            </a:r>
            <a:endParaRPr sz="12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A higher-valued currency makes a country's imports less expensive and its exports more expensive in foreign markets.</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matter on a smaller scale as well: they</a:t>
            </a:r>
            <a:r>
              <a:rPr lang="en-GB" sz="1200" b="1" i="0" u="none" strike="noStrike" cap="none" dirty="0">
                <a:solidFill>
                  <a:srgbClr val="111111"/>
                </a:solidFill>
                <a:latin typeface="Arial"/>
                <a:ea typeface="Arial"/>
                <a:cs typeface="Arial"/>
                <a:sym typeface="Arial"/>
              </a:rPr>
              <a:t> </a:t>
            </a:r>
            <a:r>
              <a:rPr lang="en-GB" sz="1200" b="1" i="0" u="none" strike="noStrike" cap="none" dirty="0">
                <a:solidFill>
                  <a:srgbClr val="FF0000"/>
                </a:solidFill>
                <a:latin typeface="Arial"/>
                <a:ea typeface="Arial"/>
                <a:cs typeface="Arial"/>
                <a:sym typeface="Arial"/>
              </a:rPr>
              <a:t>impact the real return of an investor's portfolio</a:t>
            </a:r>
            <a:r>
              <a:rPr lang="en-GB" sz="1200" b="0" i="0" u="none" strike="noStrike" cap="none" dirty="0">
                <a:solidFill>
                  <a:srgbClr val="111111"/>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are relative and are expressed as a comparison of the currencies of two countries.</a:t>
            </a:r>
            <a:endParaRPr sz="1200" b="0" i="0" u="none" strike="noStrike" cap="none" dirty="0">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1685</Words>
  <Application>Microsoft Office PowerPoint</Application>
  <PresentationFormat>On-screen Show (16:9)</PresentationFormat>
  <Paragraphs>187</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Montserrat</vt:lpstr>
      <vt:lpstr>Microsoft YaHei</vt:lpstr>
      <vt:lpstr>Noto Sans Symbols</vt:lpstr>
      <vt:lpstr>Times New Roman</vt:lpstr>
      <vt:lpstr>Roboto Slab</vt:lpstr>
      <vt:lpstr>Ubuntu</vt:lpstr>
      <vt:lpstr>Arial</vt:lpstr>
      <vt:lpstr>Open Sans</vt:lpstr>
      <vt:lpstr>Montserrat Black</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datasets e. g. Gross Domestic Product (GDP), Gross National Income (GNI), Balance of Payment (BOP), Export &amp; Import Figures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Pauline Liu</cp:lastModifiedBy>
  <cp:revision>5</cp:revision>
  <dcterms:modified xsi:type="dcterms:W3CDTF">2023-01-12T09:52:45Z</dcterms:modified>
</cp:coreProperties>
</file>