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icrosoft YaHei" panose="020B0503020204020204" pitchFamily="34" charset="-122"/>
      <p:regular r:id="rId31"/>
      <p:bold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Slab" pitchFamily="2" charset="0"/>
      <p:regular r:id="rId43"/>
      <p:bold r:id="rId44"/>
    </p:embeddedFont>
    <p:embeddedFont>
      <p:font typeface="Ubuntu" panose="020B0504030602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52CF-3FDF-4AF0-B05E-1AA706087CD3}">
  <a:tblStyle styleId="{F4F752CF-3FDF-4AF0-B05E-1AA706087CD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9"/>
          </a:solidFill>
        </a:fill>
      </a:tcStyle>
    </a:wholeTbl>
    <a:band1H>
      <a:tcTxStyle b="off" i="off"/>
      <a:tcStyle>
        <a:tcBdr/>
        <a:fill>
          <a:solidFill>
            <a:srgbClr val="CACAD1"/>
          </a:solidFill>
        </a:fill>
      </a:tcStyle>
    </a:band1H>
    <a:band2H>
      <a:tcTxStyle b="off" i="off"/>
      <a:tcStyle>
        <a:tcBdr/>
      </a:tcStyle>
    </a:band2H>
    <a:band1V>
      <a:tcTxStyle b="off" i="off"/>
      <a:tcStyle>
        <a:tcBdr/>
        <a:fill>
          <a:solidFill>
            <a:srgbClr val="CACA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39"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3" name="Google Shape;223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9" name="Google Shape;223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d2c22fef0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7" name="Google Shape;2247;g1d2c22fef0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d2c22fef0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5" name="Google Shape;2255;g1d2c22fe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cd2b6a83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g1cd2b6a83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5" name="Google Shape;2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1" name="Google Shape;23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7" name="Google Shape;2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3" name="Google Shape;2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9" name="Google Shape;264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4" name="Google Shape;94;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6" name="Google Shape;96;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06" name="Google Shape;106;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08"/>
        <p:cNvGrpSpPr/>
        <p:nvPr/>
      </p:nvGrpSpPr>
      <p:grpSpPr>
        <a:xfrm>
          <a:off x="0" y="0"/>
          <a:ext cx="0" cy="0"/>
          <a:chOff x="0" y="0"/>
          <a:chExt cx="0" cy="0"/>
        </a:xfrm>
      </p:grpSpPr>
      <p:sp>
        <p:nvSpPr>
          <p:cNvPr id="109" name="Google Shape;109;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0" name="Google Shape;110;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1" name="Google Shape;111;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sz="1400" b="0" i="0" u="none" strike="noStrike" cap="non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sz="1400" b="0" i="0" u="none" strike="noStrike" cap="non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sz="1400" b="0" i="0" u="none" strike="noStrike" cap="none">
              <a:solidFill>
                <a:srgbClr val="000000"/>
              </a:solidFill>
              <a:latin typeface="Arial"/>
              <a:ea typeface="Arial"/>
              <a:cs typeface="Arial"/>
              <a:sym typeface="Arial"/>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First read in all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Drop unnecessary features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Pass data in date_time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Resample the data to daily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Unannualised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Split training and testing data by time: time series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StandardScaler</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Set up each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Fit X_train_scaled to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Predict with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Evaluate models</a:t>
            </a:r>
            <a:endParaRPr sz="1400" b="0" i="0" u="none" strike="noStrike" cap="non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lang="en-GB" b="1">
                <a:solidFill>
                  <a:schemeClr val="dk1"/>
                </a:solidFill>
              </a:rPr>
              <a:t>A model whose predictions are 100% wrong has an AUC of 0.0; one whose predictions are 100% correct has an AUC of 1.0.</a:t>
            </a:r>
            <a:endParaRPr sz="1400" b="1" i="0" u="none" strike="noStrike" cap="non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4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2800"/>
                        <a:buFont typeface="Arial"/>
                        <a:buNone/>
                      </a:pPr>
                      <a:r>
                        <a:rPr lang="en-GB" sz="2800" u="none" strike="noStrike" cap="none"/>
                        <a:t>AUC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lvl="0" indent="0" algn="l" rtl="0">
                        <a:spcBef>
                          <a:spcPts val="0"/>
                        </a:spcBef>
                        <a:spcAft>
                          <a:spcPts val="0"/>
                        </a:spcAft>
                        <a:buClr>
                          <a:srgbClr val="000000"/>
                        </a:buClr>
                        <a:buSzPts val="1400"/>
                        <a:buFont typeface="Arial"/>
                        <a:buNone/>
                      </a:pPr>
                      <a:r>
                        <a:rPr lang="en-GB"/>
                        <a:t>AdaBoost</a:t>
                      </a:r>
                      <a:endParaRPr/>
                    </a:p>
                    <a:p>
                      <a:pPr marL="0" lvl="0" indent="0" algn="l" rtl="0">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0.732</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0.962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0.954</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0.525</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ADABOOST CLASSIFIER</a:t>
            </a:r>
            <a:r>
              <a:rPr lang="en-GB" sz="3000" b="1" i="0" u="none" strike="noStrike" cap="none">
                <a:solidFill>
                  <a:schemeClr val="accent1"/>
                </a:solidFill>
                <a:latin typeface="Montserrat"/>
                <a:ea typeface="Montserrat"/>
                <a:cs typeface="Montserrat"/>
                <a:sym typeface="Montserrat"/>
              </a:rPr>
              <a:t>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MODERATE Performance: </a:t>
            </a:r>
            <a:r>
              <a:rPr lang="en-GB" dirty="0">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BEST Performance: </a:t>
            </a:r>
            <a:r>
              <a:rPr lang="en-GB" dirty="0">
                <a:solidFill>
                  <a:schemeClr val="dk1"/>
                </a:solidFill>
              </a:rPr>
              <a:t>When the true label is 0, 59% of the time the machine can predict it correctly;  when the true label is 1, 92% of the time the machine can predict it correctly. Also, the AUC score is 0.94, which is a nearly perfect result.</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NEURAL NETWORK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POOR Performance:</a:t>
            </a:r>
            <a:r>
              <a:rPr lang="en-GB" dirty="0">
                <a:solidFill>
                  <a:schemeClr val="dk1"/>
                </a:solidFill>
              </a:rPr>
              <a:t> Most of the time, regardless of the true label of 0 or 1, the model is likely to predict it as 0. Also, the AUC score is close to 0.5, which is similar to the result of random gu</a:t>
            </a:r>
            <a:r>
              <a:rPr lang="en-GB" b="1" dirty="0">
                <a:solidFill>
                  <a:schemeClr val="dk1"/>
                </a:solidFill>
              </a:rPr>
              <a:t>essing.</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g1cd2b6a835e_1_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a:t>AdaBoost</a:t>
                      </a:r>
                      <a:endParaRPr/>
                    </a:p>
                    <a:p>
                      <a:pPr marL="0" marR="0" lvl="0" indent="0" algn="l" rtl="0">
                        <a:lnSpc>
                          <a:spcPct val="100000"/>
                        </a:lnSpc>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0.581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0.676</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a:t>
                      </a:r>
                      <a:r>
                        <a:rPr lang="en-GB"/>
                        <a:t>716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0.751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a:t>
                      </a:r>
                      <a:r>
                        <a:rPr lang="en-GB"/>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0.517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0.492</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72" name="Google Shape;2272;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8" name="Google Shape;2378;p22"/>
          <p:cNvSpPr txBox="1"/>
          <p:nvPr/>
        </p:nvSpPr>
        <p:spPr>
          <a:xfrm>
            <a:off x="1776438" y="1247467"/>
            <a:ext cx="55911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We were able to predict the moving direction of forex price change with the Logistic Regression Model at a 75% accuracy level.</a:t>
            </a:r>
            <a:endParaRPr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Our original hypothesis regarding the choice of data is correct for some factors, as the data set “</a:t>
            </a:r>
            <a:r>
              <a:rPr lang="en-GB" dirty="0" err="1">
                <a:solidFill>
                  <a:schemeClr val="dk1"/>
                </a:solidFill>
              </a:rPr>
              <a:t>Inflation+Interest+Indices</a:t>
            </a:r>
            <a:r>
              <a:rPr lang="en-GB" dirty="0">
                <a:solidFill>
                  <a:schemeClr val="dk1"/>
                </a:solidFill>
              </a:rPr>
              <a:t>” give us the highest AUC, except the Neural Network Model.</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Best Model: Logistic Regression</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Second Best Model: </a:t>
            </a:r>
            <a:r>
              <a:rPr lang="en-GB" dirty="0" err="1">
                <a:solidFill>
                  <a:schemeClr val="dk1"/>
                </a:solidFill>
              </a:rPr>
              <a:t>Adaboost</a:t>
            </a:r>
            <a:r>
              <a:rPr lang="en-GB" dirty="0">
                <a:solidFill>
                  <a:schemeClr val="dk1"/>
                </a:solidFill>
              </a:rPr>
              <a:t> Classifier</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Worst Model: Neural Network</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We left unemployment rate out as it does not provide significant improvement on AUC.</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84" name="Google Shape;2384;p21"/>
          <p:cNvSpPr txBox="1"/>
          <p:nvPr/>
        </p:nvSpPr>
        <p:spPr>
          <a:xfrm>
            <a:off x="1370699" y="1225650"/>
            <a:ext cx="64026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a:solidFill>
                  <a:schemeClr val="dk1"/>
                </a:solidFill>
              </a:rPr>
              <a:t> We decided which factors to keep based on comparison of AUC.</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AutoNum type="arabicPeriod"/>
            </a:pPr>
            <a:r>
              <a:rPr lang="en-GB">
                <a:solidFill>
                  <a:schemeClr val="dk1"/>
                </a:solidFill>
              </a:rPr>
              <a:t>Oppose to what we expected, the more factors we added to the Logistic Regression Model, the lower its AUC is. So we did more research and found out that this can be due to the default algorithm (L2).</a:t>
            </a:r>
            <a:endParaRPr>
              <a:solidFill>
                <a:schemeClr val="dk1"/>
              </a:solidFill>
            </a:endParaRPr>
          </a:p>
          <a:p>
            <a:pPr marL="457200" marR="0" lvl="0" indent="-317500" algn="l" rtl="0">
              <a:lnSpc>
                <a:spcPct val="150000"/>
              </a:lnSpc>
              <a:spcBef>
                <a:spcPts val="0"/>
              </a:spcBef>
              <a:spcAft>
                <a:spcPts val="0"/>
              </a:spcAft>
              <a:buClr>
                <a:schemeClr val="dk1"/>
              </a:buClr>
              <a:buSzPts val="1400"/>
              <a:buAutoNum type="arabicPeriod"/>
            </a:pPr>
            <a:r>
              <a:rPr lang="en-GB">
                <a:solidFill>
                  <a:schemeClr val="dk1"/>
                </a:solidFill>
              </a:rPr>
              <a:t>We had a weird result for Logistic Regression, all the “y_pred” were 1. So we reviewed the code closely, and found out that we fit in X_train instead of X_train_scaled. So we have corrected it and received a significant improvement in the result.</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90" name="Google Shape;239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dirty="0">
                <a:latin typeface="Arial"/>
                <a:ea typeface="Arial"/>
                <a:cs typeface="Arial"/>
                <a:sym typeface="Arial"/>
              </a:rPr>
              <a:t>1. Add more factors into the dataset which may influence the FX rate</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2. Try different split of the training/testing dataset</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3. Use more models for prediction, e.g. ARIMA</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4. Acquire larger dataset, e.g. 20 years of data instead of 10 years and check if this can improve the accuracy of the predictions</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5. Find enough number of features that can optimize the neural network model</a:t>
            </a:r>
            <a:br>
              <a:rPr lang="en-GB" sz="1400" dirty="0"/>
            </a:br>
            <a:endParaRPr sz="1400" dirty="0"/>
          </a:p>
          <a:p>
            <a:pPr marL="457200" lvl="0" indent="-330200" algn="ctr" rtl="0">
              <a:lnSpc>
                <a:spcPct val="100000"/>
              </a:lnSpc>
              <a:spcBef>
                <a:spcPts val="0"/>
              </a:spcBef>
              <a:spcAft>
                <a:spcPts val="0"/>
              </a:spcAft>
              <a:buSzPts val="2000"/>
              <a:buFont typeface="Arial"/>
              <a:buNone/>
            </a:pPr>
            <a:endParaRPr sz="1400" dirty="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16" name="Google Shape;261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Currency exchange rate is one of the most important determinants of a country's relative level of </a:t>
            </a:r>
            <a:r>
              <a:rPr lang="en-GB" sz="1400" b="0" i="0" u="none" strike="noStrike" cap="none">
                <a:solidFill>
                  <a:srgbClr val="FF0000"/>
                </a:solidFill>
                <a:latin typeface="Arial"/>
                <a:ea typeface="Arial"/>
                <a:cs typeface="Arial"/>
                <a:sym typeface="Arial"/>
              </a:rPr>
              <a:t>economic health</a:t>
            </a:r>
            <a:r>
              <a:rPr lang="en-GB" sz="1400" b="0" i="0" u="none" strike="noStrike" cap="none">
                <a:solidFill>
                  <a:srgbClr val="11111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A higher-valued currency makes a country's imports less expensive and its exports more expensive in foreign markets.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matter on a smaller scale as well: they</a:t>
            </a:r>
            <a:r>
              <a:rPr lang="en-GB" sz="1400" b="1" i="0" u="none" strike="noStrike" cap="none">
                <a:solidFill>
                  <a:srgbClr val="111111"/>
                </a:solidFill>
                <a:latin typeface="Arial"/>
                <a:ea typeface="Arial"/>
                <a:cs typeface="Arial"/>
                <a:sym typeface="Arial"/>
              </a:rPr>
              <a:t> </a:t>
            </a:r>
            <a:r>
              <a:rPr lang="en-GB" sz="1400" b="1" i="0" u="none" strike="noStrike" cap="none">
                <a:solidFill>
                  <a:srgbClr val="FF0000"/>
                </a:solidFill>
                <a:latin typeface="Arial"/>
                <a:ea typeface="Arial"/>
                <a:cs typeface="Arial"/>
                <a:sym typeface="Arial"/>
              </a:rPr>
              <a:t>impact the real return of an investor's portfolio</a:t>
            </a:r>
            <a:r>
              <a:rPr lang="en-GB" sz="1400" b="0" i="0" u="none" strike="noStrike" cap="none">
                <a:solidFill>
                  <a:srgbClr val="11111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400" b="0" i="0" u="none" strike="noStrike" cap="none">
                <a:solidFill>
                  <a:srgbClr val="111111"/>
                </a:solidFill>
                <a:latin typeface="Arial"/>
                <a:ea typeface="Arial"/>
                <a:cs typeface="Arial"/>
                <a:sym typeface="Arial"/>
              </a:rPr>
              <a:t>Exchange rates are relative and are expressed as a comparison of the currencies of two countries.</a:t>
            </a:r>
            <a:endParaRPr sz="1400" b="0" i="0" u="none" strike="noStrike" cap="none">
              <a:solidFill>
                <a:srgbClr val="000000"/>
              </a:solidFill>
              <a:latin typeface="Arial"/>
              <a:ea typeface="Arial"/>
              <a:cs typeface="Arial"/>
              <a:sym typeface="Arial"/>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SCOPE: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sz="1400" b="0" i="0" u="none" strike="noStrike" cap="none">
              <a:solidFill>
                <a:srgbClr val="000000"/>
              </a:solidFill>
              <a:latin typeface="Arial"/>
              <a:ea typeface="Arial"/>
              <a:cs typeface="Arial"/>
              <a:sym typeface="Arial"/>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1623</Words>
  <Application>Microsoft Office PowerPoint</Application>
  <PresentationFormat>On-screen Show (16:9)</PresentationFormat>
  <Paragraphs>185</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Montserrat Black</vt:lpstr>
      <vt:lpstr>Montserrat</vt:lpstr>
      <vt:lpstr>Ubuntu</vt:lpstr>
      <vt:lpstr>Roboto Slab</vt:lpstr>
      <vt:lpstr>Microsoft YaHei</vt:lpstr>
      <vt:lpstr>Noto Sans Symbols</vt:lpstr>
      <vt:lpstr>Open Sans</vt:lpstr>
      <vt:lpstr>Times New Roman</vt:lpstr>
      <vt:lpstr>Arial</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PowerPoint Presentation</vt:lpstr>
      <vt:lpstr>PowerPoint Presentation</vt:lpstr>
      <vt:lpstr>PowerPoint Presentation</vt:lpstr>
      <vt:lpstr>Accuracy</vt:lpstr>
      <vt:lpstr>05 SUMMARY </vt:lpstr>
      <vt:lpstr>CONCLUSION </vt:lpstr>
      <vt:lpstr>DIFFICULTIES FACED </vt:lpstr>
      <vt:lpstr>06 FUTURE EXPLORATION </vt:lpstr>
      <vt:lpstr>1. Add more factors into the dataset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Flora Zhao</cp:lastModifiedBy>
  <cp:revision>1</cp:revision>
  <dcterms:modified xsi:type="dcterms:W3CDTF">2023-01-11T23:57:45Z</dcterms:modified>
</cp:coreProperties>
</file>