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47"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83B6-A8D4-0F3C-6A31-7068B1FF7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44CE910-2520-28A5-7532-339899161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98E407D-4012-4BB7-ABC0-7D9083009DE9}"/>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5" name="Footer Placeholder 4">
            <a:extLst>
              <a:ext uri="{FF2B5EF4-FFF2-40B4-BE49-F238E27FC236}">
                <a16:creationId xmlns:a16="http://schemas.microsoft.com/office/drawing/2014/main" id="{4571C8B7-C069-2648-B82D-193F5F1CF8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BA13E30-D19D-DF78-5B4B-C037EBF547BA}"/>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153912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ED2B-CA00-D105-93FB-04943121461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0177487-55D3-503A-41F1-881849D261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CC5FA80-3B46-4FB1-6AFA-A73E6E0A616E}"/>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5" name="Footer Placeholder 4">
            <a:extLst>
              <a:ext uri="{FF2B5EF4-FFF2-40B4-BE49-F238E27FC236}">
                <a16:creationId xmlns:a16="http://schemas.microsoft.com/office/drawing/2014/main" id="{9CF089DD-0342-002E-5368-68575A473DF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F2EF37E-C20E-159E-8A9C-B5C7A07C4BA0}"/>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88382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4297E-E7F6-6C78-C8AB-6B3D3DBA4D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8851028-F782-7751-77F7-1D636BFC24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D7312FF-0F8D-1A0A-C217-B274EBCD2788}"/>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5" name="Footer Placeholder 4">
            <a:extLst>
              <a:ext uri="{FF2B5EF4-FFF2-40B4-BE49-F238E27FC236}">
                <a16:creationId xmlns:a16="http://schemas.microsoft.com/office/drawing/2014/main" id="{BFA595E5-450D-AFA3-F02C-98B63C21D25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0B0FA37-51E3-8E86-C3BE-D11410D2D8B0}"/>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291386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7DE2-DE3C-7E0F-1F91-CF9FB459296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DF7DF82-7174-F20B-40BB-0501992EC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D07528-4950-B9DC-119F-B606E664C500}"/>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5" name="Footer Placeholder 4">
            <a:extLst>
              <a:ext uri="{FF2B5EF4-FFF2-40B4-BE49-F238E27FC236}">
                <a16:creationId xmlns:a16="http://schemas.microsoft.com/office/drawing/2014/main" id="{F97B5E9E-1AF7-3B47-B764-F9D6C59569C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A39110-E61F-EECF-B149-7A6EF5EB4C8D}"/>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246895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0B05-1CD5-F9E9-369D-1FD06EFBD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606FCD8-9E85-E970-A39A-EE97FD236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5310BD-B15D-AD01-8AEC-DC9E556ED63F}"/>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5" name="Footer Placeholder 4">
            <a:extLst>
              <a:ext uri="{FF2B5EF4-FFF2-40B4-BE49-F238E27FC236}">
                <a16:creationId xmlns:a16="http://schemas.microsoft.com/office/drawing/2014/main" id="{C7ADCB59-5FD1-B547-AD3E-036EDDBB0D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7483B5E-66AD-685C-C560-83D2393B4959}"/>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192727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C15-2685-5306-EF05-53848E3DEE9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E4CF0C2-48AD-644B-E69D-CAB261D22C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EF2DF86-B42E-6BA8-A332-5E7F38CED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110BD7A-6BE4-5FE4-B0E2-E821E4AB2B3B}"/>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6" name="Footer Placeholder 5">
            <a:extLst>
              <a:ext uri="{FF2B5EF4-FFF2-40B4-BE49-F238E27FC236}">
                <a16:creationId xmlns:a16="http://schemas.microsoft.com/office/drawing/2014/main" id="{CCE6FBAC-5332-F487-8E01-9E189018DC8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3861AA-3569-ADD1-FFA3-9446BB32DE7A}"/>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341199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D1F9-447A-09EB-62AD-3B720F9A6BC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27CBF4-A807-F22E-99F4-19B20A134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1284A-3CB6-5B68-A354-926FB07D3F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55D002-3CCB-C687-94F2-711F1FC68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DD576-CF8C-11E1-54E2-F7B5D9898F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09A9C41-C219-4546-5672-6D844B86CC86}"/>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8" name="Footer Placeholder 7">
            <a:extLst>
              <a:ext uri="{FF2B5EF4-FFF2-40B4-BE49-F238E27FC236}">
                <a16:creationId xmlns:a16="http://schemas.microsoft.com/office/drawing/2014/main" id="{FBD81DD3-D6E4-7426-DAC7-05A4087C955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3F43850-BEB1-2958-21CE-23573CB6BDFB}"/>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286447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7706-8918-463D-B6E9-1F4EEBB883A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1BF51EF-FC60-CAC0-0652-63A2B309DD74}"/>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4" name="Footer Placeholder 3">
            <a:extLst>
              <a:ext uri="{FF2B5EF4-FFF2-40B4-BE49-F238E27FC236}">
                <a16:creationId xmlns:a16="http://schemas.microsoft.com/office/drawing/2014/main" id="{650A6B73-EE3A-094A-84BA-B216A026076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EB603B9-C058-8F2D-7D02-A7B00D90E6F0}"/>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347797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29831E-4586-059D-2B00-2E9BACAA529A}"/>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3" name="Footer Placeholder 2">
            <a:extLst>
              <a:ext uri="{FF2B5EF4-FFF2-40B4-BE49-F238E27FC236}">
                <a16:creationId xmlns:a16="http://schemas.microsoft.com/office/drawing/2014/main" id="{45EDF4E5-904A-1CEC-1A18-FDB1D778D2F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C2D90ED-1514-D04B-1AE1-DA2B382AC8AD}"/>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177563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F04A-CFC7-07E3-0396-A1D810F26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88406D-5891-B09C-F3E8-87E6805FF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C6D8DB6-E520-9779-3D10-366067FD6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12907-E6B3-B8FD-0BF5-5BA55D1B91DD}"/>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6" name="Footer Placeholder 5">
            <a:extLst>
              <a:ext uri="{FF2B5EF4-FFF2-40B4-BE49-F238E27FC236}">
                <a16:creationId xmlns:a16="http://schemas.microsoft.com/office/drawing/2014/main" id="{FF244FF5-C2DE-705C-4989-78023848ED6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0F71CB8-DF12-C35A-3BBC-F51E285890FD}"/>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42159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6E33-2E1B-E5F7-7A4A-C99556406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C6BE350-CB09-B27B-4FF2-153D7F1D5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7970EE2-6587-2A13-0408-BF508CFC3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DF90F-428D-E8E0-DBBB-7401B1D29755}"/>
              </a:ext>
            </a:extLst>
          </p:cNvPr>
          <p:cNvSpPr>
            <a:spLocks noGrp="1"/>
          </p:cNvSpPr>
          <p:nvPr>
            <p:ph type="dt" sz="half" idx="10"/>
          </p:nvPr>
        </p:nvSpPr>
        <p:spPr/>
        <p:txBody>
          <a:bodyPr/>
          <a:lstStyle/>
          <a:p>
            <a:fld id="{81E810D3-26FA-471B-B2D6-AEDADA8BE245}" type="datetimeFigureOut">
              <a:rPr lang="en-AU" smtClean="0"/>
              <a:t>2/03/2023</a:t>
            </a:fld>
            <a:endParaRPr lang="en-AU"/>
          </a:p>
        </p:txBody>
      </p:sp>
      <p:sp>
        <p:nvSpPr>
          <p:cNvPr id="6" name="Footer Placeholder 5">
            <a:extLst>
              <a:ext uri="{FF2B5EF4-FFF2-40B4-BE49-F238E27FC236}">
                <a16:creationId xmlns:a16="http://schemas.microsoft.com/office/drawing/2014/main" id="{34E3FCC7-4314-AE3C-44E1-F36AF2E5BA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743E335-862C-5C7B-B30B-91C5CE15C8EA}"/>
              </a:ext>
            </a:extLst>
          </p:cNvPr>
          <p:cNvSpPr>
            <a:spLocks noGrp="1"/>
          </p:cNvSpPr>
          <p:nvPr>
            <p:ph type="sldNum" sz="quarter" idx="12"/>
          </p:nvPr>
        </p:nvSpPr>
        <p:spPr/>
        <p:txBody>
          <a:bodyPr/>
          <a:lstStyle/>
          <a:p>
            <a:fld id="{9081F83F-99D1-402F-A2F9-D513D800C595}" type="slidenum">
              <a:rPr lang="en-AU" smtClean="0"/>
              <a:t>‹#›</a:t>
            </a:fld>
            <a:endParaRPr lang="en-AU"/>
          </a:p>
        </p:txBody>
      </p:sp>
    </p:spTree>
    <p:extLst>
      <p:ext uri="{BB962C8B-B14F-4D97-AF65-F5344CB8AC3E}">
        <p14:creationId xmlns:p14="http://schemas.microsoft.com/office/powerpoint/2010/main" val="269470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9CC25-FFE0-488B-F86B-B802EA496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839C6E1-112E-1EC4-4127-F60367FE9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0D9B423-A88F-1BC8-3233-04BFEB1F1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810D3-26FA-471B-B2D6-AEDADA8BE245}" type="datetimeFigureOut">
              <a:rPr lang="en-AU" smtClean="0"/>
              <a:t>2/03/2023</a:t>
            </a:fld>
            <a:endParaRPr lang="en-AU"/>
          </a:p>
        </p:txBody>
      </p:sp>
      <p:sp>
        <p:nvSpPr>
          <p:cNvPr id="5" name="Footer Placeholder 4">
            <a:extLst>
              <a:ext uri="{FF2B5EF4-FFF2-40B4-BE49-F238E27FC236}">
                <a16:creationId xmlns:a16="http://schemas.microsoft.com/office/drawing/2014/main" id="{E4A6672B-9FB7-25A8-C003-4EAFEE3A00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18A4762-45B3-5FE3-A310-BC8E85B094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1F83F-99D1-402F-A2F9-D513D800C595}" type="slidenum">
              <a:rPr lang="en-AU" smtClean="0"/>
              <a:t>‹#›</a:t>
            </a:fld>
            <a:endParaRPr lang="en-AU"/>
          </a:p>
        </p:txBody>
      </p:sp>
    </p:spTree>
    <p:extLst>
      <p:ext uri="{BB962C8B-B14F-4D97-AF65-F5344CB8AC3E}">
        <p14:creationId xmlns:p14="http://schemas.microsoft.com/office/powerpoint/2010/main" val="174885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with medium confidence">
            <a:extLst>
              <a:ext uri="{FF2B5EF4-FFF2-40B4-BE49-F238E27FC236}">
                <a16:creationId xmlns:a16="http://schemas.microsoft.com/office/drawing/2014/main" id="{5F62C99A-C692-559A-A8C7-D00570867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231" y="595292"/>
            <a:ext cx="10177537" cy="5667416"/>
          </a:xfrm>
          <a:prstGeom prst="rect">
            <a:avLst/>
          </a:prstGeom>
        </p:spPr>
      </p:pic>
    </p:spTree>
    <p:extLst>
      <p:ext uri="{BB962C8B-B14F-4D97-AF65-F5344CB8AC3E}">
        <p14:creationId xmlns:p14="http://schemas.microsoft.com/office/powerpoint/2010/main" val="1491879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ubble chart&#10;&#10;Description automatically generated">
            <a:extLst>
              <a:ext uri="{FF2B5EF4-FFF2-40B4-BE49-F238E27FC236}">
                <a16:creationId xmlns:a16="http://schemas.microsoft.com/office/drawing/2014/main" id="{994457B0-C6DE-4894-B253-F47DCE18B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733" y="700067"/>
            <a:ext cx="9796534" cy="5457865"/>
          </a:xfrm>
          <a:prstGeom prst="rect">
            <a:avLst/>
          </a:prstGeom>
        </p:spPr>
      </p:pic>
    </p:spTree>
    <p:extLst>
      <p:ext uri="{BB962C8B-B14F-4D97-AF65-F5344CB8AC3E}">
        <p14:creationId xmlns:p14="http://schemas.microsoft.com/office/powerpoint/2010/main" val="148866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1CCB51AD-8709-F570-8E76-AC07E7E35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07" y="792937"/>
            <a:ext cx="9891785" cy="5272126"/>
          </a:xfrm>
          <a:prstGeom prst="rect">
            <a:avLst/>
          </a:prstGeom>
        </p:spPr>
      </p:pic>
    </p:spTree>
    <p:extLst>
      <p:ext uri="{BB962C8B-B14F-4D97-AF65-F5344CB8AC3E}">
        <p14:creationId xmlns:p14="http://schemas.microsoft.com/office/powerpoint/2010/main" val="345510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9777742-EE30-0389-C7EB-5CE8DD9DD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88" y="804843"/>
            <a:ext cx="10039423" cy="5248313"/>
          </a:xfrm>
          <a:prstGeom prst="rect">
            <a:avLst/>
          </a:prstGeom>
        </p:spPr>
      </p:pic>
    </p:spTree>
    <p:extLst>
      <p:ext uri="{BB962C8B-B14F-4D97-AF65-F5344CB8AC3E}">
        <p14:creationId xmlns:p14="http://schemas.microsoft.com/office/powerpoint/2010/main" val="39400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11E85E6-1AFF-CF60-263F-B33E4B37F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20" y="390503"/>
            <a:ext cx="11496759" cy="6076994"/>
          </a:xfrm>
          <a:prstGeom prst="rect">
            <a:avLst/>
          </a:prstGeom>
        </p:spPr>
      </p:pic>
    </p:spTree>
    <p:extLst>
      <p:ext uri="{BB962C8B-B14F-4D97-AF65-F5344CB8AC3E}">
        <p14:creationId xmlns:p14="http://schemas.microsoft.com/office/powerpoint/2010/main" val="169610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DB4E830-74B2-BEE4-8A76-11CA820A6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38" y="1116789"/>
            <a:ext cx="11806324" cy="4624421"/>
          </a:xfrm>
          <a:prstGeom prst="rect">
            <a:avLst/>
          </a:prstGeom>
        </p:spPr>
      </p:pic>
    </p:spTree>
    <p:extLst>
      <p:ext uri="{BB962C8B-B14F-4D97-AF65-F5344CB8AC3E}">
        <p14:creationId xmlns:p14="http://schemas.microsoft.com/office/powerpoint/2010/main" val="330665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60EB828-315C-4D18-68A6-78D7A19E5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27" y="554810"/>
            <a:ext cx="11396746" cy="5748380"/>
          </a:xfrm>
          <a:prstGeom prst="rect">
            <a:avLst/>
          </a:prstGeom>
        </p:spPr>
      </p:pic>
    </p:spTree>
    <p:extLst>
      <p:ext uri="{BB962C8B-B14F-4D97-AF65-F5344CB8AC3E}">
        <p14:creationId xmlns:p14="http://schemas.microsoft.com/office/powerpoint/2010/main" val="414419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DAB5B06C-FD5B-3953-BEB8-2F10CFD14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78" y="459559"/>
            <a:ext cx="11130044" cy="5938881"/>
          </a:xfrm>
          <a:prstGeom prst="rect">
            <a:avLst/>
          </a:prstGeom>
        </p:spPr>
      </p:pic>
    </p:spTree>
    <p:extLst>
      <p:ext uri="{BB962C8B-B14F-4D97-AF65-F5344CB8AC3E}">
        <p14:creationId xmlns:p14="http://schemas.microsoft.com/office/powerpoint/2010/main" val="122406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CD69F13-5344-97CC-F202-9F2563C07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748" y="1588280"/>
            <a:ext cx="7410504" cy="3681439"/>
          </a:xfrm>
          <a:prstGeom prst="rect">
            <a:avLst/>
          </a:prstGeom>
        </p:spPr>
      </p:pic>
    </p:spTree>
    <p:extLst>
      <p:ext uri="{BB962C8B-B14F-4D97-AF65-F5344CB8AC3E}">
        <p14:creationId xmlns:p14="http://schemas.microsoft.com/office/powerpoint/2010/main" val="106708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EF3CB1-4403-CF37-86C5-984151C3C805}"/>
              </a:ext>
            </a:extLst>
          </p:cNvPr>
          <p:cNvSpPr>
            <a:spLocks noChangeArrowheads="1"/>
          </p:cNvSpPr>
          <p:nvPr/>
        </p:nvSpPr>
        <p:spPr bwMode="auto">
          <a:xfrm>
            <a:off x="1405064" y="3472076"/>
            <a:ext cx="7056408" cy="193899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374151"/>
                </a:solidFill>
                <a:effectLst/>
                <a:latin typeface="Arial Unicode MS"/>
                <a:ea typeface="Söhne Mono"/>
              </a:rPr>
              <a:t>msg.sender</a:t>
            </a:r>
            <a:r>
              <a:rPr kumimoji="0" lang="en-US" altLang="en-US" sz="1200" b="0" i="0" u="none" strike="noStrike" cap="none" normalizeH="0" baseline="0">
                <a:ln>
                  <a:noFill/>
                </a:ln>
                <a:solidFill>
                  <a:srgbClr val="374151"/>
                </a:solidFill>
                <a:effectLst/>
                <a:ea typeface="Söhne"/>
              </a:rPr>
              <a:t> is a pre-defined global variable in Solidity, which represents the address of the account or smart contract that called the current function. It is an important variable for implementing access control and authorization mechanisms in smart contracts.</a:t>
            </a:r>
            <a:endParaRPr kumimoji="0" lang="en-US" altLang="en-US" sz="5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374151"/>
                </a:solidFill>
                <a:effectLst/>
                <a:latin typeface="Arial Unicode MS"/>
                <a:ea typeface="Söhne Mono"/>
              </a:rPr>
              <a:t>address(this)</a:t>
            </a:r>
            <a:r>
              <a:rPr kumimoji="0" lang="en-US" altLang="en-US" sz="1200" b="0" i="0" u="none" strike="noStrike" cap="none" normalizeH="0" baseline="0">
                <a:ln>
                  <a:noFill/>
                </a:ln>
                <a:solidFill>
                  <a:srgbClr val="374151"/>
                </a:solidFill>
                <a:effectLst/>
                <a:ea typeface="Söhne"/>
              </a:rPr>
              <a:t> is a way to refer to the address of the current smart contract instance. It can be used to retrieve information about the smart contract itself or to perform actions such as sending or receiving funds.</a:t>
            </a:r>
            <a:endParaRPr kumimoji="0" lang="en-US" altLang="en-US" sz="5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74151"/>
                </a:solidFill>
                <a:effectLst/>
                <a:latin typeface="Arial" panose="020B0604020202020204" pitchFamily="34" charset="0"/>
                <a:ea typeface="Söhne"/>
              </a:rPr>
              <a:t>In summary, </a:t>
            </a:r>
            <a:r>
              <a:rPr kumimoji="0" lang="en-US" altLang="en-US" b="1" i="0" u="none" strike="noStrike" cap="none" normalizeH="0" baseline="0">
                <a:ln>
                  <a:noFill/>
                </a:ln>
                <a:solidFill>
                  <a:srgbClr val="374151"/>
                </a:solidFill>
                <a:effectLst/>
                <a:latin typeface="Arial Unicode MS"/>
                <a:ea typeface="Söhne Mono"/>
              </a:rPr>
              <a:t>msg.sender</a:t>
            </a:r>
            <a:r>
              <a:rPr kumimoji="0" lang="en-US" altLang="en-US" sz="1200" b="0" i="0" u="none" strike="noStrike" cap="none" normalizeH="0" baseline="0">
                <a:ln>
                  <a:noFill/>
                </a:ln>
                <a:solidFill>
                  <a:srgbClr val="374151"/>
                </a:solidFill>
                <a:effectLst/>
                <a:ea typeface="Söhne"/>
              </a:rPr>
              <a:t> refers to the address that initiated the current function call, while </a:t>
            </a:r>
            <a:r>
              <a:rPr kumimoji="0" lang="en-US" altLang="en-US" b="1" i="0" u="none" strike="noStrike" cap="none" normalizeH="0" baseline="0">
                <a:ln>
                  <a:noFill/>
                </a:ln>
                <a:solidFill>
                  <a:srgbClr val="374151"/>
                </a:solidFill>
                <a:effectLst/>
                <a:latin typeface="Arial Unicode MS"/>
                <a:ea typeface="Söhne Mono"/>
              </a:rPr>
              <a:t>address(this)</a:t>
            </a:r>
            <a:r>
              <a:rPr kumimoji="0" lang="en-US" altLang="en-US" sz="1200" b="0" i="0" u="none" strike="noStrike" cap="none" normalizeH="0" baseline="0">
                <a:ln>
                  <a:noFill/>
                </a:ln>
                <a:solidFill>
                  <a:srgbClr val="374151"/>
                </a:solidFill>
                <a:effectLst/>
                <a:ea typeface="Söhne"/>
              </a:rPr>
              <a:t> refers to the address of the current smart contract instance.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FDED036-4865-7C09-A908-F38B3101BF91}"/>
              </a:ext>
            </a:extLst>
          </p:cNvPr>
          <p:cNvSpPr txBox="1"/>
          <p:nvPr/>
        </p:nvSpPr>
        <p:spPr>
          <a:xfrm>
            <a:off x="1190684" y="1495474"/>
            <a:ext cx="6095064" cy="369332"/>
          </a:xfrm>
          <a:prstGeom prst="rect">
            <a:avLst/>
          </a:prstGeom>
          <a:noFill/>
        </p:spPr>
        <p:txBody>
          <a:bodyPr wrap="square">
            <a:spAutoFit/>
          </a:bodyPr>
          <a:lstStyle/>
          <a:p>
            <a:r>
              <a:rPr lang="en-GB" b="0" i="0" dirty="0">
                <a:solidFill>
                  <a:srgbClr val="343541"/>
                </a:solidFill>
                <a:effectLst/>
                <a:latin typeface="Söhne"/>
              </a:rPr>
              <a:t>WHAT IS MSG.SENDER AND ADDRESS(this)</a:t>
            </a:r>
            <a:endParaRPr lang="en-AU" dirty="0"/>
          </a:p>
        </p:txBody>
      </p:sp>
    </p:spTree>
    <p:extLst>
      <p:ext uri="{BB962C8B-B14F-4D97-AF65-F5344CB8AC3E}">
        <p14:creationId xmlns:p14="http://schemas.microsoft.com/office/powerpoint/2010/main" val="3152396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0A449F2E-BACF-E970-D0DD-371EF8DA7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21" y="723880"/>
            <a:ext cx="7734357" cy="5410240"/>
          </a:xfrm>
          <a:prstGeom prst="rect">
            <a:avLst/>
          </a:prstGeom>
        </p:spPr>
      </p:pic>
    </p:spTree>
    <p:extLst>
      <p:ext uri="{BB962C8B-B14F-4D97-AF65-F5344CB8AC3E}">
        <p14:creationId xmlns:p14="http://schemas.microsoft.com/office/powerpoint/2010/main" val="129809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funnel chart&#10;&#10;Description automatically generated">
            <a:extLst>
              <a:ext uri="{FF2B5EF4-FFF2-40B4-BE49-F238E27FC236}">
                <a16:creationId xmlns:a16="http://schemas.microsoft.com/office/drawing/2014/main" id="{11AEC5F1-1E12-08F0-28D9-60D7757C0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519" y="726261"/>
            <a:ext cx="10148962" cy="5405477"/>
          </a:xfrm>
          <a:prstGeom prst="rect">
            <a:avLst/>
          </a:prstGeom>
        </p:spPr>
      </p:pic>
    </p:spTree>
    <p:extLst>
      <p:ext uri="{BB962C8B-B14F-4D97-AF65-F5344CB8AC3E}">
        <p14:creationId xmlns:p14="http://schemas.microsoft.com/office/powerpoint/2010/main" val="191391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7292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95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196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755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918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1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946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402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26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151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diagram&#10;&#10;Description automatically generated">
            <a:extLst>
              <a:ext uri="{FF2B5EF4-FFF2-40B4-BE49-F238E27FC236}">
                <a16:creationId xmlns:a16="http://schemas.microsoft.com/office/drawing/2014/main" id="{F8CA7695-70B0-F5AD-B3E8-A5F8D915C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14" y="669111"/>
            <a:ext cx="9791772" cy="5519778"/>
          </a:xfrm>
          <a:prstGeom prst="rect">
            <a:avLst/>
          </a:prstGeom>
        </p:spPr>
      </p:pic>
    </p:spTree>
    <p:extLst>
      <p:ext uri="{BB962C8B-B14F-4D97-AF65-F5344CB8AC3E}">
        <p14:creationId xmlns:p14="http://schemas.microsoft.com/office/powerpoint/2010/main" val="3707840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43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757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01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E2BD73AB-99DC-5903-981C-8CA4D3321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43" y="243772"/>
            <a:ext cx="9806059" cy="5562641"/>
          </a:xfrm>
          <a:prstGeom prst="rect">
            <a:avLst/>
          </a:prstGeom>
        </p:spPr>
      </p:pic>
      <p:sp>
        <p:nvSpPr>
          <p:cNvPr id="4" name="TextBox 3">
            <a:extLst>
              <a:ext uri="{FF2B5EF4-FFF2-40B4-BE49-F238E27FC236}">
                <a16:creationId xmlns:a16="http://schemas.microsoft.com/office/drawing/2014/main" id="{570D57F1-6F1A-161A-85DB-E19F461C57CC}"/>
              </a:ext>
            </a:extLst>
          </p:cNvPr>
          <p:cNvSpPr txBox="1"/>
          <p:nvPr/>
        </p:nvSpPr>
        <p:spPr>
          <a:xfrm>
            <a:off x="9546088" y="1840019"/>
            <a:ext cx="2154169" cy="646331"/>
          </a:xfrm>
          <a:prstGeom prst="rect">
            <a:avLst/>
          </a:prstGeom>
          <a:noFill/>
        </p:spPr>
        <p:txBody>
          <a:bodyPr wrap="square" rtlCol="0">
            <a:spAutoFit/>
          </a:bodyPr>
          <a:lstStyle/>
          <a:p>
            <a:r>
              <a:rPr lang="en-US" altLang="zh-CN" dirty="0">
                <a:solidFill>
                  <a:srgbClr val="FF0000"/>
                </a:solidFill>
              </a:rPr>
              <a:t>Aka. The smart contract’s address</a:t>
            </a:r>
            <a:endParaRPr lang="en-AU" dirty="0">
              <a:solidFill>
                <a:srgbClr val="FF0000"/>
              </a:solidFill>
            </a:endParaRPr>
          </a:p>
        </p:txBody>
      </p:sp>
      <p:cxnSp>
        <p:nvCxnSpPr>
          <p:cNvPr id="6" name="Straight Arrow Connector 5">
            <a:extLst>
              <a:ext uri="{FF2B5EF4-FFF2-40B4-BE49-F238E27FC236}">
                <a16:creationId xmlns:a16="http://schemas.microsoft.com/office/drawing/2014/main" id="{96952422-9908-61C2-58A7-68B8C1E3B31F}"/>
              </a:ext>
            </a:extLst>
          </p:cNvPr>
          <p:cNvCxnSpPr/>
          <p:nvPr/>
        </p:nvCxnSpPr>
        <p:spPr>
          <a:xfrm flipH="1">
            <a:off x="8246429" y="2185622"/>
            <a:ext cx="1189281" cy="897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75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with medium confidence">
            <a:extLst>
              <a:ext uri="{FF2B5EF4-FFF2-40B4-BE49-F238E27FC236}">
                <a16:creationId xmlns:a16="http://schemas.microsoft.com/office/drawing/2014/main" id="{DB19C119-B6C1-7B63-242A-A3BD28E1A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57" y="847706"/>
            <a:ext cx="10006086" cy="5162588"/>
          </a:xfrm>
          <a:prstGeom prst="rect">
            <a:avLst/>
          </a:prstGeom>
        </p:spPr>
      </p:pic>
      <p:sp>
        <p:nvSpPr>
          <p:cNvPr id="6" name="Star: 5 Points 5">
            <a:extLst>
              <a:ext uri="{FF2B5EF4-FFF2-40B4-BE49-F238E27FC236}">
                <a16:creationId xmlns:a16="http://schemas.microsoft.com/office/drawing/2014/main" id="{5FEB2A18-FD5E-27AB-08FA-9759BD5A8ED7}"/>
              </a:ext>
            </a:extLst>
          </p:cNvPr>
          <p:cNvSpPr/>
          <p:nvPr/>
        </p:nvSpPr>
        <p:spPr>
          <a:xfrm>
            <a:off x="8903926" y="2461732"/>
            <a:ext cx="1750220" cy="1625359"/>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C8FAF6F-9478-E3F7-0780-32F6DFC7C68F}"/>
              </a:ext>
            </a:extLst>
          </p:cNvPr>
          <p:cNvSpPr txBox="1"/>
          <p:nvPr/>
        </p:nvSpPr>
        <p:spPr>
          <a:xfrm>
            <a:off x="6615545" y="1468582"/>
            <a:ext cx="3539837" cy="707886"/>
          </a:xfrm>
          <a:prstGeom prst="rect">
            <a:avLst/>
          </a:prstGeom>
          <a:noFill/>
        </p:spPr>
        <p:txBody>
          <a:bodyPr wrap="square" rtlCol="0">
            <a:spAutoFit/>
          </a:bodyPr>
          <a:lstStyle/>
          <a:p>
            <a:r>
              <a:rPr lang="en-AU" sz="4000" dirty="0">
                <a:solidFill>
                  <a:srgbClr val="FF0000"/>
                </a:solidFill>
              </a:rPr>
              <a:t>Not tested!</a:t>
            </a:r>
          </a:p>
        </p:txBody>
      </p:sp>
    </p:spTree>
    <p:extLst>
      <p:ext uri="{BB962C8B-B14F-4D97-AF65-F5344CB8AC3E}">
        <p14:creationId xmlns:p14="http://schemas.microsoft.com/office/powerpoint/2010/main" val="11954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EC85DD42-CE3E-6AEF-56EE-AAE31E9F0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01" y="151679"/>
            <a:ext cx="9882260" cy="5410240"/>
          </a:xfrm>
          <a:prstGeom prst="rect">
            <a:avLst/>
          </a:prstGeom>
        </p:spPr>
      </p:pic>
      <p:sp>
        <p:nvSpPr>
          <p:cNvPr id="4" name="Star: 5 Points 3">
            <a:extLst>
              <a:ext uri="{FF2B5EF4-FFF2-40B4-BE49-F238E27FC236}">
                <a16:creationId xmlns:a16="http://schemas.microsoft.com/office/drawing/2014/main" id="{DB26B9C4-8227-BD7B-F4C6-229080E5C175}"/>
              </a:ext>
            </a:extLst>
          </p:cNvPr>
          <p:cNvSpPr/>
          <p:nvPr/>
        </p:nvSpPr>
        <p:spPr>
          <a:xfrm>
            <a:off x="5682744" y="2496368"/>
            <a:ext cx="230003" cy="201953"/>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95AA818D-B6E5-5881-CE5E-9247D2EAD2E2}"/>
              </a:ext>
            </a:extLst>
          </p:cNvPr>
          <p:cNvSpPr txBox="1"/>
          <p:nvPr/>
        </p:nvSpPr>
        <p:spPr>
          <a:xfrm>
            <a:off x="6228185" y="2333579"/>
            <a:ext cx="4980142" cy="523220"/>
          </a:xfrm>
          <a:prstGeom prst="rect">
            <a:avLst/>
          </a:prstGeom>
          <a:noFill/>
        </p:spPr>
        <p:txBody>
          <a:bodyPr wrap="square" rtlCol="0">
            <a:spAutoFit/>
          </a:bodyPr>
          <a:lstStyle/>
          <a:p>
            <a:r>
              <a:rPr lang="en-AU" sz="2800" dirty="0">
                <a:solidFill>
                  <a:srgbClr val="FF0000"/>
                </a:solidFill>
              </a:rPr>
              <a:t>Not integrated with front end yet</a:t>
            </a:r>
          </a:p>
        </p:txBody>
      </p:sp>
    </p:spTree>
    <p:extLst>
      <p:ext uri="{BB962C8B-B14F-4D97-AF65-F5344CB8AC3E}">
        <p14:creationId xmlns:p14="http://schemas.microsoft.com/office/powerpoint/2010/main" val="309603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chart&#10;&#10;Description automatically generated with medium confidence">
            <a:extLst>
              <a:ext uri="{FF2B5EF4-FFF2-40B4-BE49-F238E27FC236}">
                <a16:creationId xmlns:a16="http://schemas.microsoft.com/office/drawing/2014/main" id="{449228CF-1BE2-BFF8-FF0A-1D4D91A3C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36" y="1103582"/>
            <a:ext cx="9667946" cy="5191163"/>
          </a:xfrm>
          <a:prstGeom prst="rect">
            <a:avLst/>
          </a:prstGeom>
        </p:spPr>
      </p:pic>
      <p:sp>
        <p:nvSpPr>
          <p:cNvPr id="4" name="TextBox 3">
            <a:extLst>
              <a:ext uri="{FF2B5EF4-FFF2-40B4-BE49-F238E27FC236}">
                <a16:creationId xmlns:a16="http://schemas.microsoft.com/office/drawing/2014/main" id="{783614E6-B6DA-CF9B-41D5-318F7D93C35F}"/>
              </a:ext>
            </a:extLst>
          </p:cNvPr>
          <p:cNvSpPr txBox="1"/>
          <p:nvPr/>
        </p:nvSpPr>
        <p:spPr>
          <a:xfrm>
            <a:off x="7599218" y="3198167"/>
            <a:ext cx="3539837" cy="461665"/>
          </a:xfrm>
          <a:prstGeom prst="rect">
            <a:avLst/>
          </a:prstGeom>
          <a:noFill/>
        </p:spPr>
        <p:txBody>
          <a:bodyPr wrap="square" rtlCol="0">
            <a:spAutoFit/>
          </a:bodyPr>
          <a:lstStyle/>
          <a:p>
            <a:r>
              <a:rPr lang="en-AU" sz="2400" dirty="0">
                <a:solidFill>
                  <a:srgbClr val="FF0000"/>
                </a:solidFill>
              </a:rPr>
              <a:t>Not integrated or tested!</a:t>
            </a:r>
          </a:p>
        </p:txBody>
      </p:sp>
      <p:sp>
        <p:nvSpPr>
          <p:cNvPr id="5" name="TextBox 4">
            <a:extLst>
              <a:ext uri="{FF2B5EF4-FFF2-40B4-BE49-F238E27FC236}">
                <a16:creationId xmlns:a16="http://schemas.microsoft.com/office/drawing/2014/main" id="{F5D3D1DE-CB72-E43B-A94A-810A2BF72C8C}"/>
              </a:ext>
            </a:extLst>
          </p:cNvPr>
          <p:cNvSpPr txBox="1"/>
          <p:nvPr/>
        </p:nvSpPr>
        <p:spPr>
          <a:xfrm>
            <a:off x="6587836" y="3918604"/>
            <a:ext cx="3539837" cy="461665"/>
          </a:xfrm>
          <a:prstGeom prst="rect">
            <a:avLst/>
          </a:prstGeom>
          <a:noFill/>
        </p:spPr>
        <p:txBody>
          <a:bodyPr wrap="square" rtlCol="0">
            <a:spAutoFit/>
          </a:bodyPr>
          <a:lstStyle/>
          <a:p>
            <a:r>
              <a:rPr lang="en-AU" sz="2400" dirty="0">
                <a:solidFill>
                  <a:srgbClr val="FF0000"/>
                </a:solidFill>
              </a:rPr>
              <a:t>Not integrated or tested!</a:t>
            </a:r>
          </a:p>
        </p:txBody>
      </p:sp>
    </p:spTree>
    <p:extLst>
      <p:ext uri="{BB962C8B-B14F-4D97-AF65-F5344CB8AC3E}">
        <p14:creationId xmlns:p14="http://schemas.microsoft.com/office/powerpoint/2010/main" val="41009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businesscard, screenshot, vector graphics&#10;&#10;Description automatically generated">
            <a:extLst>
              <a:ext uri="{FF2B5EF4-FFF2-40B4-BE49-F238E27FC236}">
                <a16:creationId xmlns:a16="http://schemas.microsoft.com/office/drawing/2014/main" id="{7F8008B1-9B30-5006-F072-733655567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315" y="695305"/>
            <a:ext cx="9639370" cy="5467390"/>
          </a:xfrm>
          <a:prstGeom prst="rect">
            <a:avLst/>
          </a:prstGeom>
        </p:spPr>
      </p:pic>
    </p:spTree>
    <p:extLst>
      <p:ext uri="{BB962C8B-B14F-4D97-AF65-F5344CB8AC3E}">
        <p14:creationId xmlns:p14="http://schemas.microsoft.com/office/powerpoint/2010/main" val="323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Graphical user interface, diagram&#10;&#10;Description automatically generated with medium confidence">
            <a:extLst>
              <a:ext uri="{FF2B5EF4-FFF2-40B4-BE49-F238E27FC236}">
                <a16:creationId xmlns:a16="http://schemas.microsoft.com/office/drawing/2014/main" id="{4502C7A8-F0F2-B218-ECBA-F62AD0F2A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639" y="792937"/>
            <a:ext cx="9772721" cy="5272126"/>
          </a:xfrm>
          <a:prstGeom prst="rect">
            <a:avLst/>
          </a:prstGeom>
        </p:spPr>
      </p:pic>
    </p:spTree>
    <p:extLst>
      <p:ext uri="{BB962C8B-B14F-4D97-AF65-F5344CB8AC3E}">
        <p14:creationId xmlns:p14="http://schemas.microsoft.com/office/powerpoint/2010/main" val="2955556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TotalTime>
  <Words>153</Words>
  <Application>Microsoft Office PowerPoint</Application>
  <PresentationFormat>Widescreen</PresentationFormat>
  <Paragraphs>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 Unicode MS</vt:lpstr>
      <vt:lpstr>Söhne</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Flora Zhao</dc:creator>
  <cp:lastModifiedBy>Flora Zhao</cp:lastModifiedBy>
  <cp:revision>7</cp:revision>
  <dcterms:created xsi:type="dcterms:W3CDTF">2023-03-02T10:42:06Z</dcterms:created>
  <dcterms:modified xsi:type="dcterms:W3CDTF">2023-03-03T23:31:23Z</dcterms:modified>
</cp:coreProperties>
</file>