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342" r:id="rId2"/>
    <p:sldId id="343" r:id="rId3"/>
    <p:sldId id="344" r:id="rId4"/>
    <p:sldId id="348" r:id="rId5"/>
    <p:sldId id="345" r:id="rId6"/>
    <p:sldId id="351" r:id="rId7"/>
    <p:sldId id="354" r:id="rId8"/>
    <p:sldId id="352" r:id="rId9"/>
    <p:sldId id="353" r:id="rId10"/>
    <p:sldId id="361" r:id="rId11"/>
    <p:sldId id="355" r:id="rId12"/>
    <p:sldId id="356" r:id="rId13"/>
    <p:sldId id="357" r:id="rId14"/>
    <p:sldId id="358" r:id="rId15"/>
    <p:sldId id="359" r:id="rId16"/>
    <p:sldId id="36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20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F433A682-D0A6-4C3F-89AC-88E3724F8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9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ED3AE-993B-4525-8758-DCEC66A1C1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BB048-A4DE-4B94-B7E6-AE2D24C29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1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92149-1317-4555-B5BE-4C33632D8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CFD13-B011-45D5-8BBB-10871B7E7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35CEF-A766-4767-886D-FBBBE6B58A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3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7A698-25B3-4027-A3C9-C1EA1886F3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30D1B-CB52-4FBE-9C82-D29B6F82DE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D6F6-1A08-4E62-9590-623F08DDF4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CA44E-B26A-4BA5-B04A-2E9BC8D3B0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7E93E-D4BB-49F3-9B2D-D3B1EEFF0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17680-E0FF-44AB-BA01-AED2C270D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Verdana" pitchFamily="34" charset="0"/>
              </a:defRPr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Verdana" pitchFamily="34" charset="0"/>
              </a:defRPr>
            </a:lvl1pPr>
          </a:lstStyle>
          <a:p>
            <a:fld id="{DDD66E44-E468-46F5-A158-5C44CFE073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3" Type="http://schemas.openxmlformats.org/officeDocument/2006/relationships/image" Target="../media/image28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NUL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NUL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4" Type="http://schemas.openxmlformats.org/officeDocument/2006/relationships/image" Target="../media/image8.w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8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3" Type="http://schemas.openxmlformats.org/officeDocument/2006/relationships/image" Target="../media/image28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Filter Design Techniques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Chapter-7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96900" y="6350000"/>
            <a:ext cx="79883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Content and Figures are from Discrete-Time Signal Processing, 2e by Oppenheim, Shafer, and Buck, ©1999-2000 Prentice Hall Inc.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589A131-DFA3-4566-9804-B4388BF986E5}" type="slidenum">
              <a:rPr lang="en-US" sz="1400" baseline="0">
                <a:latin typeface="Verdana" pitchFamily="34" charset="0"/>
              </a:rPr>
              <a:pPr eaLnBrk="1" hangingPunct="1"/>
              <a:t>10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Cont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1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Satisfy both constrains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Solve these equations to get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ea typeface="+mn-ea"/>
                  </a:rPr>
                  <a:t> and N in </a:t>
                </a: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N must be an integer so we round it up to meet the spec</a:t>
                </a: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Poles of transfer function 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The transfer function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Mapping to z-domain</a:t>
                </a:r>
              </a:p>
            </p:txBody>
          </p:sp>
        </mc:Choice>
        <mc:Fallback>
          <p:sp>
            <p:nvSpPr>
              <p:cNvPr id="178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8" t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90600" y="1028700"/>
          <a:ext cx="7302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4" imgW="4851400" imgH="520700" progId="Equation.3">
                  <p:embed/>
                </p:oleObj>
              </mc:Choice>
              <mc:Fallback>
                <p:oleObj name="Equation" r:id="rId4" imgW="4851400" imgH="5207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28700"/>
                        <a:ext cx="73025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565400" y="2189163"/>
          <a:ext cx="43592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6" imgW="2895600" imgH="228600" progId="Equation.3">
                  <p:embed/>
                </p:oleObj>
              </mc:Choice>
              <mc:Fallback>
                <p:oleObj name="Equation" r:id="rId6" imgW="2895600" imgH="2286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189163"/>
                        <a:ext cx="43592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409825" y="3578467"/>
          <a:ext cx="4781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8" imgW="2908300" imgH="279400" progId="Equation.3">
                  <p:embed/>
                </p:oleObj>
              </mc:Choice>
              <mc:Fallback>
                <p:oleObj name="Equation" r:id="rId8" imgW="2908300" imgH="27940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578467"/>
                        <a:ext cx="4781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8"/>
          <p:cNvGraphicFramePr>
            <a:graphicFrameLocks noChangeAspect="1"/>
          </p:cNvGraphicFramePr>
          <p:nvPr/>
        </p:nvGraphicFramePr>
        <p:xfrm>
          <a:off x="904875" y="5410686"/>
          <a:ext cx="71882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0" imgW="4483100" imgH="863600" progId="Equation.3">
                  <p:embed/>
                </p:oleObj>
              </mc:Choice>
              <mc:Fallback>
                <p:oleObj name="Equation" r:id="rId10" imgW="4483100" imgH="863600" progId="Equation.3">
                  <p:embed/>
                  <p:pic>
                    <p:nvPicPr>
                      <p:cNvPr id="102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410686"/>
                        <a:ext cx="71882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9"/>
          <p:cNvGraphicFramePr>
            <a:graphicFrameLocks noChangeAspect="1"/>
          </p:cNvGraphicFramePr>
          <p:nvPr/>
        </p:nvGraphicFramePr>
        <p:xfrm>
          <a:off x="127000" y="4384428"/>
          <a:ext cx="88995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2" imgW="5549900" imgH="431800" progId="Equation.3">
                  <p:embed/>
                </p:oleObj>
              </mc:Choice>
              <mc:Fallback>
                <p:oleObj name="Equation" r:id="rId12" imgW="5549900" imgH="431800" progId="Equation.3">
                  <p:embed/>
                  <p:pic>
                    <p:nvPicPr>
                      <p:cNvPr id="1024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384428"/>
                        <a:ext cx="88995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27000" y="4349259"/>
            <a:ext cx="8899525" cy="245427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374656" y="2118825"/>
            <a:ext cx="4781550" cy="507145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H="1" flipV="1">
            <a:off x="3868615" y="1477108"/>
            <a:ext cx="896816" cy="6417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778369" y="1809750"/>
            <a:ext cx="3598985" cy="9451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156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D0BAF90-C935-4A7C-BEE5-8107D23F0360}" type="slidenum">
              <a:rPr lang="en-US" sz="1400" baseline="0">
                <a:latin typeface="Verdana" pitchFamily="34" charset="0"/>
              </a:rPr>
              <a:pPr eaLnBrk="1" hangingPunct="1"/>
              <a:t>11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Filter Design by Bilinear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0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Get around the aliasing problem of impulse invariance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Map the entire s-plane onto the unit-circle in the z-plane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600" dirty="0">
                    <a:ea typeface="+mn-ea"/>
                  </a:rPr>
                  <a:t>Nonlinear transformation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600" dirty="0">
                    <a:ea typeface="+mn-ea"/>
                  </a:rPr>
                  <a:t>Frequency response subject to warping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Bilinear transformation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Transformed system function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We can solve the transformation for z as 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>
                  <a:ea typeface="+mn-ea"/>
                </a:endParaRP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>
                    <a:ea typeface="+mn-ea"/>
                  </a:rPr>
                  <a:t>Maps the left-half s-plane into the inside of the unit-circle in z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sz="1600" dirty="0">
                    <a:ea typeface="+mn-ea"/>
                  </a:rPr>
                  <a:t>Stable in one domain would stay in the other depending on value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>
                  <a:ea typeface="+mn-ea"/>
                </a:endParaRPr>
              </a:p>
            </p:txBody>
          </p:sp>
        </mc:Choice>
        <mc:Fallback xmlns="">
          <p:sp>
            <p:nvSpPr>
              <p:cNvPr id="174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66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660775" y="2024063"/>
          <a:ext cx="19288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4" imgW="1129810" imgH="482391" progId="Equation.3">
                  <p:embed/>
                </p:oleObj>
              </mc:Choice>
              <mc:Fallback>
                <p:oleObj name="Equation" r:id="rId4" imgW="1129810" imgH="482391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024063"/>
                        <a:ext cx="192881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/>
          </p:nvPr>
        </p:nvGraphicFramePr>
        <p:xfrm>
          <a:off x="2833688" y="3132138"/>
          <a:ext cx="34877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6" imgW="2044440" imgH="507960" progId="Equation.3">
                  <p:embed/>
                </p:oleObj>
              </mc:Choice>
              <mc:Fallback>
                <p:oleObj name="Equation" r:id="rId6" imgW="2044440" imgH="507960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3132138"/>
                        <a:ext cx="34877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281113" y="4692650"/>
          <a:ext cx="4724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8" imgW="2768600" imgH="444500" progId="Equation.3">
                  <p:embed/>
                </p:oleObj>
              </mc:Choice>
              <mc:Fallback>
                <p:oleObj name="Equation" r:id="rId8" imgW="2768600" imgH="44450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692650"/>
                        <a:ext cx="47244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688138" y="4838700"/>
          <a:ext cx="127793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0" imgW="748975" imgH="203112" progId="Equation.3">
                  <p:embed/>
                </p:oleObj>
              </mc:Choice>
              <mc:Fallback>
                <p:oleObj name="Equation" r:id="rId10" imgW="748975" imgH="203112" progId="Equation.3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8" y="4838700"/>
                        <a:ext cx="1277937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271588" y="4572000"/>
            <a:ext cx="1957387" cy="87947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73FB168-F907-41C3-9ABA-29BF7FCDC951}" type="slidenum">
              <a:rPr lang="en-US" sz="1400" baseline="0">
                <a:latin typeface="Verdana" pitchFamily="34" charset="0"/>
              </a:rPr>
              <a:pPr eaLnBrk="1" hangingPunct="1"/>
              <a:t>12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Bilinear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On the unit circle 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the transform becomes</a:t>
                </a:r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r>
                  <a:rPr lang="en-US" dirty="0"/>
                  <a:t>To derive the relation between </a:t>
                </a:r>
                <a:r>
                  <a:rPr lang="en-US" dirty="0">
                    <a:sym typeface="Symbol" pitchFamily="18" charset="2"/>
                  </a:rPr>
                  <a:t> and </a:t>
                </a:r>
              </a:p>
              <a:p>
                <a:pPr eaLnBrk="1" hangingPunct="1"/>
                <a:endParaRPr lang="en-US" dirty="0">
                  <a:sym typeface="Symbol" pitchFamily="18" charset="2"/>
                </a:endParaRPr>
              </a:p>
              <a:p>
                <a:pPr eaLnBrk="1" hangingPunct="1"/>
                <a:endParaRPr lang="en-US" dirty="0">
                  <a:sym typeface="Symbol" pitchFamily="18" charset="2"/>
                </a:endParaRPr>
              </a:p>
              <a:p>
                <a:pPr eaLnBrk="1" hangingPunct="1"/>
                <a:endParaRPr lang="en-US" dirty="0">
                  <a:sym typeface="Symbol" pitchFamily="18" charset="2"/>
                </a:endParaRPr>
              </a:p>
              <a:p>
                <a:pPr eaLnBrk="1" hangingPunct="1"/>
                <a:r>
                  <a:rPr lang="en-US" dirty="0">
                    <a:sym typeface="Symbol" pitchFamily="18" charset="2"/>
                  </a:rPr>
                  <a:t>Which yields</a:t>
                </a:r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180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8" t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281363" y="1157288"/>
          <a:ext cx="25781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4" imgW="1511300" imgH="444500" progId="Equation.3">
                  <p:embed/>
                </p:oleObj>
              </mc:Choice>
              <mc:Fallback>
                <p:oleObj name="Equation" r:id="rId4" imgW="1511300" imgH="44450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1157288"/>
                        <a:ext cx="25781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74688" y="2641600"/>
          <a:ext cx="76057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6" imgW="4457700" imgH="482600" progId="Equation.3">
                  <p:embed/>
                </p:oleObj>
              </mc:Choice>
              <mc:Fallback>
                <p:oleObj name="Equation" r:id="rId6" imgW="4457700" imgH="4826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2641600"/>
                        <a:ext cx="76057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149475" y="4014788"/>
          <a:ext cx="51355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8" imgW="3009900" imgH="457200" progId="Equation.3">
                  <p:embed/>
                </p:oleObj>
              </mc:Choice>
              <mc:Fallback>
                <p:oleObj name="Equation" r:id="rId8" imgW="3009900" imgH="45720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014788"/>
                        <a:ext cx="513556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74688" y="2562225"/>
            <a:ext cx="7735887" cy="101917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047875" y="4014788"/>
            <a:ext cx="5419725" cy="7794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0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8D7C1720-967C-47CB-93B6-501DB6C0F441}" type="slidenum">
              <a:rPr lang="en-US" sz="1400" baseline="0">
                <a:latin typeface="Verdana" pitchFamily="34" charset="0"/>
              </a:rPr>
              <a:pPr eaLnBrk="1" hangingPunct="1"/>
              <a:t>13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Bilinear Transformation</a:t>
            </a:r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763588"/>
            <a:ext cx="5857875" cy="574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4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33AF5CE-6A8F-4878-8286-85760A30C77E}" type="slidenum">
              <a:rPr lang="en-US" sz="1400" baseline="0">
                <a:latin typeface="Verdana" pitchFamily="34" charset="0"/>
              </a:rPr>
              <a:pPr eaLnBrk="1" hangingPunct="1"/>
              <a:t>14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Bilinear Transformation</a:t>
            </a:r>
          </a:p>
        </p:txBody>
      </p:sp>
      <p:pic>
        <p:nvPicPr>
          <p:cNvPr id="1812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808038"/>
            <a:ext cx="6764338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8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1B129C7-E8B6-465B-95A4-910877AC3389}" type="slidenum">
              <a:rPr lang="en-US" sz="1400" baseline="0">
                <a:latin typeface="Verdana" pitchFamily="34" charset="0"/>
              </a:rPr>
              <a:pPr eaLnBrk="1" hangingPunct="1"/>
              <a:t>15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Example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</a:rPr>
              <a:t>Bilinear transform applied to Butterworth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Apply bilinear transformation to specifications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We can assume T</a:t>
            </a:r>
            <a:r>
              <a:rPr lang="en-US" baseline="-25000">
                <a:ea typeface="+mn-ea"/>
              </a:rPr>
              <a:t>d</a:t>
            </a:r>
            <a:r>
              <a:rPr lang="en-US">
                <a:ea typeface="+mn-ea"/>
              </a:rPr>
              <a:t>=1 and apply the specifications to 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To get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209800" y="1038225"/>
          <a:ext cx="48752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3238500" imgH="584200" progId="Equation.3">
                  <p:embed/>
                </p:oleObj>
              </mc:Choice>
              <mc:Fallback>
                <p:oleObj name="Equation" r:id="rId3" imgW="3238500" imgH="584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38225"/>
                        <a:ext cx="48752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8"/>
          <p:cNvGraphicFramePr>
            <a:graphicFrameLocks noChangeAspect="1"/>
          </p:cNvGraphicFramePr>
          <p:nvPr/>
        </p:nvGraphicFramePr>
        <p:xfrm>
          <a:off x="1724025" y="2101850"/>
          <a:ext cx="58499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3886200" imgH="914400" progId="Equation.3">
                  <p:embed/>
                </p:oleObj>
              </mc:Choice>
              <mc:Fallback>
                <p:oleObj name="Equation" r:id="rId5" imgW="3886200" imgH="914400" progId="Equation.3">
                  <p:embed/>
                  <p:pic>
                    <p:nvPicPr>
                      <p:cNvPr id="153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101850"/>
                        <a:ext cx="58499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9"/>
          <p:cNvGraphicFramePr>
            <a:graphicFrameLocks noChangeAspect="1"/>
          </p:cNvGraphicFramePr>
          <p:nvPr/>
        </p:nvGraphicFramePr>
        <p:xfrm>
          <a:off x="3397250" y="4078288"/>
          <a:ext cx="25606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7" imgW="1701800" imgH="457200" progId="Equation.3">
                  <p:embed/>
                </p:oleObj>
              </mc:Choice>
              <mc:Fallback>
                <p:oleObj name="Equation" r:id="rId7" imgW="1701800" imgH="457200" progId="Equation.3">
                  <p:embed/>
                  <p:pic>
                    <p:nvPicPr>
                      <p:cNvPr id="1536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078288"/>
                        <a:ext cx="25606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0"/>
          <p:cNvGraphicFramePr>
            <a:graphicFrameLocks noChangeAspect="1"/>
          </p:cNvGraphicFramePr>
          <p:nvPr/>
        </p:nvGraphicFramePr>
        <p:xfrm>
          <a:off x="722313" y="5141913"/>
          <a:ext cx="7934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9" imgW="5270500" imgH="520700" progId="Equation.3">
                  <p:embed/>
                </p:oleObj>
              </mc:Choice>
              <mc:Fallback>
                <p:oleObj name="Equation" r:id="rId9" imgW="5270500" imgH="520700" progId="Equation.3">
                  <p:embed/>
                  <p:pic>
                    <p:nvPicPr>
                      <p:cNvPr id="1536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141913"/>
                        <a:ext cx="79343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76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4937BDB-DDA7-4AAF-8BA8-02351A765F88}" type="slidenum">
              <a:rPr lang="en-US" sz="1400" baseline="0">
                <a:latin typeface="Verdana" pitchFamily="34" charset="0"/>
              </a:rPr>
              <a:pPr eaLnBrk="1" hangingPunct="1"/>
              <a:t>16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Cont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d</a:t>
            </a: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</a:rPr>
              <a:t>Solve N and </a:t>
            </a:r>
            <a:r>
              <a:rPr lang="en-US">
                <a:ea typeface="+mn-ea"/>
                <a:sym typeface="Symbol" charset="0"/>
              </a:rPr>
              <a:t></a:t>
            </a:r>
            <a:r>
              <a:rPr lang="en-US" baseline="-25000">
                <a:ea typeface="+mn-ea"/>
                <a:sym typeface="Symbol" charset="0"/>
              </a:rPr>
              <a:t>c</a:t>
            </a: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The resulting transfer function has the following poles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Resulting in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r>
              <a:rPr lang="en-US">
                <a:ea typeface="+mn-ea"/>
              </a:rPr>
              <a:t>Applying the bilinear transform yields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57188" y="1028700"/>
          <a:ext cx="64420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3" imgW="4279900" imgH="762000" progId="Equation.3">
                  <p:embed/>
                </p:oleObj>
              </mc:Choice>
              <mc:Fallback>
                <p:oleObj name="Equation" r:id="rId3" imgW="4279900" imgH="762000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028700"/>
                        <a:ext cx="64420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7392988" y="1619250"/>
          <a:ext cx="13001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5" imgW="863225" imgH="228501" progId="Equation.3">
                  <p:embed/>
                </p:oleObj>
              </mc:Choice>
              <mc:Fallback>
                <p:oleObj name="Equation" r:id="rId5" imgW="863225" imgH="228501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988" y="1619250"/>
                        <a:ext cx="13001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262188" y="2500313"/>
          <a:ext cx="4781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7" imgW="2908300" imgH="279400" progId="Equation.3">
                  <p:embed/>
                </p:oleObj>
              </mc:Choice>
              <mc:Fallback>
                <p:oleObj name="Equation" r:id="rId7" imgW="2908300" imgH="27940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500313"/>
                        <a:ext cx="4781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588" y="3259138"/>
          <a:ext cx="914241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9" imgW="5702300" imgH="431800" progId="Equation.3">
                  <p:embed/>
                </p:oleObj>
              </mc:Choice>
              <mc:Fallback>
                <p:oleObj name="Equation" r:id="rId9" imgW="5702300" imgH="431800" progId="Equation.3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259138"/>
                        <a:ext cx="9142412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971550" y="4629150"/>
          <a:ext cx="712628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11" imgW="4445000" imgH="939800" progId="Equation.3">
                  <p:embed/>
                </p:oleObj>
              </mc:Choice>
              <mc:Fallback>
                <p:oleObj name="Equation" r:id="rId11" imgW="4445000" imgH="939800" progId="Equation.3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29150"/>
                        <a:ext cx="7126288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04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F307DE4-2422-431B-BAA8-663D9E9A2562}" type="slidenum">
              <a:rPr lang="en-US" sz="1400" baseline="0">
                <a:latin typeface="Verdana" pitchFamily="34" charset="0"/>
              </a:rPr>
              <a:pPr eaLnBrk="1" hangingPunct="1"/>
              <a:t>2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Filter Design Techniques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</a:rPr>
              <a:t>Any discrete-time system that modifies certain frequencies</a:t>
            </a:r>
          </a:p>
          <a:p>
            <a:pPr eaLnBrk="1" hangingPunct="1">
              <a:defRPr/>
            </a:pPr>
            <a:r>
              <a:rPr lang="en-US">
                <a:ea typeface="+mn-ea"/>
              </a:rPr>
              <a:t>Frequency-selective filters pass only certain frequencies</a:t>
            </a:r>
          </a:p>
          <a:p>
            <a:pPr eaLnBrk="1" hangingPunct="1">
              <a:defRPr/>
            </a:pPr>
            <a:r>
              <a:rPr lang="en-US">
                <a:ea typeface="+mn-ea"/>
              </a:rPr>
              <a:t>Filter Design Steps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Specification</a:t>
            </a:r>
          </a:p>
          <a:p>
            <a:pPr lvl="2" eaLnBrk="1" hangingPunct="1">
              <a:defRPr/>
            </a:pPr>
            <a:r>
              <a:rPr lang="en-US">
                <a:ea typeface="+mn-ea"/>
              </a:rPr>
              <a:t>Problem or application specific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Approximation of specification with a discrete-time system</a:t>
            </a:r>
          </a:p>
          <a:p>
            <a:pPr lvl="2" eaLnBrk="1" hangingPunct="1">
              <a:defRPr/>
            </a:pPr>
            <a:r>
              <a:rPr lang="en-US">
                <a:ea typeface="+mn-ea"/>
              </a:rPr>
              <a:t>Our focus is to go from spec to discrete-time system 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Implementation</a:t>
            </a:r>
          </a:p>
          <a:p>
            <a:pPr lvl="2" eaLnBrk="1" hangingPunct="1">
              <a:defRPr/>
            </a:pPr>
            <a:r>
              <a:rPr lang="en-US">
                <a:ea typeface="+mn-ea"/>
              </a:rPr>
              <a:t>Realization of discrete-time systems depends on target technology</a:t>
            </a:r>
          </a:p>
          <a:p>
            <a:pPr eaLnBrk="1" hangingPunct="1">
              <a:defRPr/>
            </a:pPr>
            <a:r>
              <a:rPr lang="en-US">
                <a:ea typeface="+mn-ea"/>
              </a:rPr>
              <a:t>We already studied the use of discrete-time systems to implement a continuous-time system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If our specifications are given in continuous time we can use 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860550" y="4694238"/>
            <a:ext cx="5432425" cy="996950"/>
            <a:chOff x="453" y="560"/>
            <a:chExt cx="4591" cy="1010"/>
          </a:xfrm>
        </p:grpSpPr>
        <p:sp>
          <p:nvSpPr>
            <p:cNvPr id="171013" name="Rectangle 5"/>
            <p:cNvSpPr>
              <a:spLocks noChangeArrowheads="1"/>
            </p:cNvSpPr>
            <p:nvPr/>
          </p:nvSpPr>
          <p:spPr bwMode="auto">
            <a:xfrm>
              <a:off x="3461" y="793"/>
              <a:ext cx="864" cy="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1800" baseline="0">
                  <a:latin typeface="Verdana" charset="0"/>
                  <a:ea typeface="ＭＳ Ｐゴシック" charset="0"/>
                </a:rPr>
                <a:t>D/C</a:t>
              </a:r>
            </a:p>
          </p:txBody>
        </p:sp>
        <p:sp>
          <p:nvSpPr>
            <p:cNvPr id="171014" name="Rectangle 6"/>
            <p:cNvSpPr>
              <a:spLocks noChangeArrowheads="1"/>
            </p:cNvSpPr>
            <p:nvPr/>
          </p:nvSpPr>
          <p:spPr bwMode="auto">
            <a:xfrm>
              <a:off x="453" y="93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aseline="0">
                  <a:latin typeface="Verdana" charset="0"/>
                  <a:ea typeface="ＭＳ Ｐゴシック" charset="0"/>
                </a:rPr>
                <a:t>x</a:t>
              </a:r>
              <a:r>
                <a:rPr lang="en-US" sz="2000">
                  <a:latin typeface="Verdana" charset="0"/>
                  <a:ea typeface="ＭＳ Ｐゴシック" charset="0"/>
                </a:rPr>
                <a:t>c</a:t>
              </a:r>
              <a:r>
                <a:rPr lang="en-US" sz="2000" baseline="0">
                  <a:latin typeface="Verdana" charset="0"/>
                  <a:ea typeface="ＭＳ Ｐゴシック" charset="0"/>
                </a:rPr>
                <a:t>(t)</a:t>
              </a:r>
            </a:p>
          </p:txBody>
        </p:sp>
        <p:sp>
          <p:nvSpPr>
            <p:cNvPr id="171015" name="Rectangle 7"/>
            <p:cNvSpPr>
              <a:spLocks noChangeArrowheads="1"/>
            </p:cNvSpPr>
            <p:nvPr/>
          </p:nvSpPr>
          <p:spPr bwMode="auto">
            <a:xfrm>
              <a:off x="4629" y="93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aseline="0">
                  <a:latin typeface="Verdana" charset="0"/>
                  <a:ea typeface="ＭＳ Ｐゴシック" charset="0"/>
                </a:rPr>
                <a:t>y</a:t>
              </a:r>
              <a:r>
                <a:rPr lang="en-US" sz="2000">
                  <a:latin typeface="Verdana" charset="0"/>
                  <a:ea typeface="ＭＳ Ｐゴシック" charset="0"/>
                </a:rPr>
                <a:t>r</a:t>
              </a:r>
              <a:r>
                <a:rPr lang="en-US" sz="2000" baseline="0">
                  <a:latin typeface="Verdana" charset="0"/>
                  <a:ea typeface="ＭＳ Ｐゴシック" charset="0"/>
                </a:rPr>
                <a:t>(t)</a:t>
              </a:r>
            </a:p>
          </p:txBody>
        </p:sp>
        <p:cxnSp>
          <p:nvCxnSpPr>
            <p:cNvPr id="171016" name="AutoShape 8"/>
            <p:cNvCxnSpPr>
              <a:cxnSpLocks noChangeShapeType="1"/>
              <a:stCxn id="171020" idx="3"/>
              <a:endCxn id="171021" idx="1"/>
            </p:cNvCxnSpPr>
            <p:nvPr/>
          </p:nvCxnSpPr>
          <p:spPr bwMode="auto">
            <a:xfrm flipV="1">
              <a:off x="2029" y="1083"/>
              <a:ext cx="26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017" name="AutoShape 9"/>
            <p:cNvCxnSpPr>
              <a:cxnSpLocks noChangeShapeType="1"/>
              <a:stCxn id="171014" idx="3"/>
              <a:endCxn id="171020" idx="1"/>
            </p:cNvCxnSpPr>
            <p:nvPr/>
          </p:nvCxnSpPr>
          <p:spPr bwMode="auto">
            <a:xfrm>
              <a:off x="885" y="1083"/>
              <a:ext cx="2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018" name="AutoShape 10"/>
            <p:cNvCxnSpPr>
              <a:cxnSpLocks noChangeShapeType="1"/>
              <a:stCxn id="171013" idx="3"/>
              <a:endCxn id="171015" idx="1"/>
            </p:cNvCxnSpPr>
            <p:nvPr/>
          </p:nvCxnSpPr>
          <p:spPr bwMode="auto">
            <a:xfrm>
              <a:off x="4332" y="1083"/>
              <a:ext cx="2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1063" y="560"/>
              <a:ext cx="3350" cy="10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1020" name="Rectangle 12"/>
            <p:cNvSpPr>
              <a:spLocks noChangeArrowheads="1"/>
            </p:cNvSpPr>
            <p:nvPr/>
          </p:nvSpPr>
          <p:spPr bwMode="auto">
            <a:xfrm>
              <a:off x="1159" y="795"/>
              <a:ext cx="86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1800" baseline="0">
                  <a:latin typeface="Verdana" charset="0"/>
                  <a:ea typeface="ＭＳ Ｐゴシック" charset="0"/>
                </a:rPr>
                <a:t>C/D</a:t>
              </a:r>
            </a:p>
          </p:txBody>
        </p:sp>
        <p:sp>
          <p:nvSpPr>
            <p:cNvPr id="171021" name="Rectangle 13"/>
            <p:cNvSpPr>
              <a:spLocks noChangeArrowheads="1"/>
            </p:cNvSpPr>
            <p:nvPr/>
          </p:nvSpPr>
          <p:spPr bwMode="auto">
            <a:xfrm>
              <a:off x="2302" y="793"/>
              <a:ext cx="864" cy="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1800" baseline="0">
                  <a:latin typeface="Verdana" charset="0"/>
                  <a:ea typeface="ＭＳ Ｐゴシック" charset="0"/>
                </a:rPr>
                <a:t>H(e</a:t>
              </a:r>
              <a:r>
                <a:rPr lang="en-US" sz="1800" baseline="30000">
                  <a:latin typeface="Verdana" charset="0"/>
                  <a:ea typeface="ＭＳ Ｐゴシック" charset="0"/>
                </a:rPr>
                <a:t>j</a:t>
              </a:r>
              <a:r>
                <a:rPr lang="en-US" sz="1800" baseline="30000">
                  <a:latin typeface="Verdana" charset="0"/>
                  <a:ea typeface="ＭＳ Ｐゴシック" charset="0"/>
                  <a:sym typeface="Symbol" charset="0"/>
                </a:rPr>
                <a:t></a:t>
              </a:r>
              <a:r>
                <a:rPr lang="en-US" sz="1800" baseline="0">
                  <a:latin typeface="Verdana" charset="0"/>
                  <a:ea typeface="ＭＳ Ｐゴシック" charset="0"/>
                </a:rPr>
                <a:t>)</a:t>
              </a:r>
            </a:p>
          </p:txBody>
        </p:sp>
        <p:cxnSp>
          <p:nvCxnSpPr>
            <p:cNvPr id="171022" name="AutoShape 14"/>
            <p:cNvCxnSpPr>
              <a:cxnSpLocks noChangeShapeType="1"/>
              <a:stCxn id="171021" idx="3"/>
              <a:endCxn id="171013" idx="1"/>
            </p:cNvCxnSpPr>
            <p:nvPr/>
          </p:nvCxnSpPr>
          <p:spPr bwMode="auto">
            <a:xfrm>
              <a:off x="3172" y="1083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aphicFrame>
          <p:nvGraphicFramePr>
            <p:cNvPr id="4112" name="Object 15"/>
            <p:cNvGraphicFramePr>
              <a:graphicFrameLocks noChangeAspect="1"/>
            </p:cNvGraphicFramePr>
            <p:nvPr/>
          </p:nvGraphicFramePr>
          <p:xfrm>
            <a:off x="2016" y="838"/>
            <a:ext cx="29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Equation" r:id="rId3" imgW="291847" imgH="215713" progId="Equation.3">
                    <p:embed/>
                  </p:oleObj>
                </mc:Choice>
                <mc:Fallback>
                  <p:oleObj name="Equation" r:id="rId3" imgW="291847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838"/>
                          <a:ext cx="29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16"/>
            <p:cNvGraphicFramePr>
              <a:graphicFrameLocks noChangeAspect="1"/>
            </p:cNvGraphicFramePr>
            <p:nvPr/>
          </p:nvGraphicFramePr>
          <p:xfrm>
            <a:off x="3171" y="832"/>
            <a:ext cx="29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6" name="Equation" r:id="rId5" imgW="291847" imgH="215713" progId="Equation.3">
                    <p:embed/>
                  </p:oleObj>
                </mc:Choice>
                <mc:Fallback>
                  <p:oleObj name="Equation" r:id="rId5" imgW="291847" imgH="2157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832"/>
                          <a:ext cx="29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1" name="Object 17"/>
          <p:cNvGraphicFramePr>
            <a:graphicFrameLocks noChangeAspect="1"/>
          </p:cNvGraphicFramePr>
          <p:nvPr/>
        </p:nvGraphicFramePr>
        <p:xfrm>
          <a:off x="2981325" y="5784850"/>
          <a:ext cx="36639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7" imgW="2260600" imgH="254000" progId="Equation.3">
                  <p:embed/>
                </p:oleObj>
              </mc:Choice>
              <mc:Fallback>
                <p:oleObj name="Equation" r:id="rId7" imgW="22606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5784850"/>
                        <a:ext cx="36639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9B66B7F-0814-482F-A002-77C0756D6F4E}" type="slidenum">
              <a:rPr lang="en-US" sz="1400" baseline="0">
                <a:latin typeface="Verdana" pitchFamily="34" charset="0"/>
              </a:rPr>
              <a:pPr eaLnBrk="1" hangingPunct="1"/>
              <a:t>3</a:t>
            </a:fld>
            <a:endParaRPr lang="en-US" sz="1400" baseline="0">
              <a:latin typeface="Verdana" pitchFamily="34" charset="0"/>
            </a:endParaRP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654050"/>
            <a:ext cx="3886200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Filter Specifications</a:t>
            </a:r>
          </a:p>
        </p:txBody>
      </p:sp>
      <p:sp>
        <p:nvSpPr>
          <p:cNvPr id="17203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660400"/>
            <a:ext cx="6499225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Specifications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Passband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Stopband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Parameters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Specs in dB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Ideal passband gain =20log(1) = 0 dB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Max passband gain = 20log(1.01) = 0.086dB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Max stopband gain = 20log(0.001) = -60 dB</a:t>
            </a:r>
          </a:p>
        </p:txBody>
      </p:sp>
      <p:graphicFrame>
        <p:nvGraphicFramePr>
          <p:cNvPr id="512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64500"/>
              </p:ext>
            </p:extLst>
          </p:nvPr>
        </p:nvGraphicFramePr>
        <p:xfrm>
          <a:off x="677863" y="1479550"/>
          <a:ext cx="3956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4" imgW="2628720" imgH="279360" progId="Equation.3">
                  <p:embed/>
                </p:oleObj>
              </mc:Choice>
              <mc:Fallback>
                <p:oleObj name="Equation" r:id="rId4" imgW="262872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479550"/>
                        <a:ext cx="3956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9"/>
          <p:cNvGraphicFramePr>
            <a:graphicFrameLocks noChangeAspect="1"/>
          </p:cNvGraphicFramePr>
          <p:nvPr/>
        </p:nvGraphicFramePr>
        <p:xfrm>
          <a:off x="1154113" y="2365375"/>
          <a:ext cx="355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6" imgW="2362200" imgH="254000" progId="Equation.3">
                  <p:embed/>
                </p:oleObj>
              </mc:Choice>
              <mc:Fallback>
                <p:oleObj name="Equation" r:id="rId6" imgW="2362200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365375"/>
                        <a:ext cx="3556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0"/>
          <p:cNvGraphicFramePr>
            <a:graphicFrameLocks noChangeAspect="1"/>
          </p:cNvGraphicFramePr>
          <p:nvPr/>
        </p:nvGraphicFramePr>
        <p:xfrm>
          <a:off x="1736725" y="3303588"/>
          <a:ext cx="16065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8" imgW="1066800" imgH="939800" progId="Equation.3">
                  <p:embed/>
                </p:oleObj>
              </mc:Choice>
              <mc:Fallback>
                <p:oleObj name="Equation" r:id="rId8" imgW="1066800" imgH="93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303588"/>
                        <a:ext cx="160655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6CCACA6-1062-408A-A2DA-88FC4ADB8CBE}" type="slidenum">
              <a:rPr lang="en-US" sz="1400" baseline="0">
                <a:latin typeface="Verdana" pitchFamily="34" charset="0"/>
              </a:rPr>
              <a:pPr eaLnBrk="1" hangingPunct="1"/>
              <a:t>4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Butterworth Lowpass Filters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</a:rPr>
              <a:t>Passband is designed to be maximally flat</a:t>
            </a:r>
          </a:p>
          <a:p>
            <a:pPr eaLnBrk="1" hangingPunct="1">
              <a:defRPr/>
            </a:pPr>
            <a:r>
              <a:rPr lang="en-US">
                <a:ea typeface="+mn-ea"/>
              </a:rPr>
              <a:t>The magnitude-squared function is of the form</a:t>
            </a: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189038" y="1547813"/>
          <a:ext cx="2752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1828800" imgH="457200" progId="Equation.3">
                  <p:embed/>
                </p:oleObj>
              </mc:Choice>
              <mc:Fallback>
                <p:oleObj name="Equation" r:id="rId3" imgW="1828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547813"/>
                        <a:ext cx="2752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2406650"/>
            <a:ext cx="6438900" cy="327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5794375" y="1562100"/>
          <a:ext cx="2447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6" imgW="1625600" imgH="457200" progId="Equation.3">
                  <p:embed/>
                </p:oleObj>
              </mc:Choice>
              <mc:Fallback>
                <p:oleObj name="Equation" r:id="rId6" imgW="1625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1562100"/>
                        <a:ext cx="24479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8"/>
          <p:cNvGraphicFramePr>
            <a:graphicFrameLocks noChangeAspect="1"/>
          </p:cNvGraphicFramePr>
          <p:nvPr/>
        </p:nvGraphicFramePr>
        <p:xfrm>
          <a:off x="2382838" y="5811838"/>
          <a:ext cx="472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8" imgW="3136900" imgH="279400" progId="Equation.3">
                  <p:embed/>
                </p:oleObj>
              </mc:Choice>
              <mc:Fallback>
                <p:oleObj name="Equation" r:id="rId8" imgW="31369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5811838"/>
                        <a:ext cx="472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028700" y="1438275"/>
            <a:ext cx="7324725" cy="8096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276475" y="5684838"/>
            <a:ext cx="4924425" cy="5635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3081D0B-24E7-43F4-97AB-0A7B4C056C4E}" type="slidenum">
              <a:rPr lang="en-US" sz="1400" baseline="0">
                <a:latin typeface="Verdana" pitchFamily="34" charset="0"/>
              </a:rPr>
              <a:pPr eaLnBrk="1" hangingPunct="1"/>
              <a:t>5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Filter Design by Impulse Invariance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/>
              <a:t>Remember impulse invariance</a:t>
            </a:r>
          </a:p>
          <a:p>
            <a:pPr lvl="1" eaLnBrk="1" hangingPunct="1"/>
            <a:r>
              <a:rPr lang="en-US" sz="1600"/>
              <a:t>Mapping a continuous-time impulse response to discrete-time</a:t>
            </a:r>
          </a:p>
          <a:p>
            <a:pPr lvl="1" eaLnBrk="1" hangingPunct="1"/>
            <a:r>
              <a:rPr lang="en-US" sz="1600"/>
              <a:t>Mapping a continuous-time frequency response to discrete-time</a:t>
            </a:r>
          </a:p>
          <a:p>
            <a:pPr lvl="1" eaLnBrk="1" hangingPunct="1"/>
            <a:endParaRPr lang="en-US" sz="1600"/>
          </a:p>
          <a:p>
            <a:pPr lvl="1" eaLnBrk="1" hangingPunct="1"/>
            <a:endParaRPr lang="en-US" sz="16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If the continuous-time filter is bandlimited to</a:t>
            </a: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If we start from discrete-time specifications </a:t>
            </a:r>
          </a:p>
          <a:p>
            <a:pPr eaLnBrk="1" hangingPunct="1">
              <a:buFontTx/>
              <a:buNone/>
            </a:pPr>
            <a:r>
              <a:rPr lang="en-US" sz="1800"/>
              <a:t>      -  </a:t>
            </a:r>
            <a:r>
              <a:rPr lang="en-US" sz="1600"/>
              <a:t>Start with discrete-time spec in terms of </a:t>
            </a:r>
            <a:r>
              <a:rPr lang="en-US" sz="1600">
                <a:sym typeface="Symbol" pitchFamily="18" charset="2"/>
              </a:rPr>
              <a:t></a:t>
            </a:r>
          </a:p>
          <a:p>
            <a:pPr lvl="1" eaLnBrk="1" hangingPunct="1"/>
            <a:r>
              <a:rPr lang="en-US" sz="1600"/>
              <a:t>Go to continuous-time </a:t>
            </a:r>
            <a:r>
              <a:rPr lang="en-US" sz="1600">
                <a:sym typeface="Symbol" pitchFamily="18" charset="2"/>
              </a:rPr>
              <a:t>=  /T and design continuous-time filter</a:t>
            </a:r>
          </a:p>
          <a:p>
            <a:pPr lvl="1" eaLnBrk="1" hangingPunct="1"/>
            <a:r>
              <a:rPr lang="en-US" sz="1600">
                <a:sym typeface="Symbol" pitchFamily="18" charset="2"/>
              </a:rPr>
              <a:t>Use impulse invariance to map it back to discrete-time = T </a:t>
            </a:r>
          </a:p>
          <a:p>
            <a:pPr eaLnBrk="1" hangingPunct="1"/>
            <a:r>
              <a:rPr lang="en-US" sz="1800">
                <a:sym typeface="Symbol" pitchFamily="18" charset="2"/>
              </a:rPr>
              <a:t>Works best for bandlimited filters due to possible aliasing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454400" y="1681163"/>
          <a:ext cx="17732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1091726" imgH="228501" progId="Equation.3">
                  <p:embed/>
                </p:oleObj>
              </mc:Choice>
              <mc:Fallback>
                <p:oleObj name="Equation" r:id="rId3" imgW="109172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681163"/>
                        <a:ext cx="177323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790825" y="2103438"/>
          <a:ext cx="31718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1981200" imgH="482600" progId="Equation.3">
                  <p:embed/>
                </p:oleObj>
              </mc:Choice>
              <mc:Fallback>
                <p:oleObj name="Equation" r:id="rId5" imgW="19812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2103438"/>
                        <a:ext cx="31718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947988" y="3303588"/>
          <a:ext cx="3300412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7" imgW="2057400" imgH="762000" progId="Equation.3">
                  <p:embed/>
                </p:oleObj>
              </mc:Choice>
              <mc:Fallback>
                <p:oleObj name="Equation" r:id="rId7" imgW="2057400" imgH="76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303588"/>
                        <a:ext cx="3300412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1E20D31-5096-4CF8-8B75-F079A8D6A1E9}" type="slidenum">
              <a:rPr lang="en-US" sz="1400" baseline="0">
                <a:latin typeface="Verdana" pitchFamily="34" charset="0"/>
              </a:rPr>
              <a:pPr eaLnBrk="1" hangingPunct="1"/>
              <a:t>6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Impulse Invariance of System Functions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Develop impulse invariance relation between system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Partial fraction expansion of transfer function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Corresponding impulse response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Impulse response of discrete-time filter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System function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Pole s=s</a:t>
            </a:r>
            <a:r>
              <a:rPr lang="en-US" baseline="-25000">
                <a:ea typeface="+mn-ea"/>
              </a:rPr>
              <a:t>k</a:t>
            </a:r>
            <a:r>
              <a:rPr lang="en-US">
                <a:ea typeface="+mn-ea"/>
              </a:rPr>
              <a:t> in s-domain transform into pole at 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617913" y="1363663"/>
          <a:ext cx="18732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3" imgW="1167893" imgH="444307" progId="Equation.3">
                  <p:embed/>
                </p:oleObj>
              </mc:Choice>
              <mc:Fallback>
                <p:oleObj name="Equation" r:id="rId3" imgW="1167893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1363663"/>
                        <a:ext cx="18732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092450" y="2339975"/>
          <a:ext cx="27082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5" imgW="1688367" imgH="634725" progId="Equation.3">
                  <p:embed/>
                </p:oleObj>
              </mc:Choice>
              <mc:Fallback>
                <p:oleObj name="Equation" r:id="rId5" imgW="1688367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339975"/>
                        <a:ext cx="27082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946275" y="3805238"/>
          <a:ext cx="59245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7" imgW="3695700" imgH="431800" progId="Equation.3">
                  <p:embed/>
                </p:oleObj>
              </mc:Choice>
              <mc:Fallback>
                <p:oleObj name="Equation" r:id="rId7" imgW="3695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805238"/>
                        <a:ext cx="59245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397250" y="4797425"/>
          <a:ext cx="23225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9" imgW="1447800" imgH="431800" progId="Equation.3">
                  <p:embed/>
                </p:oleObj>
              </mc:Choice>
              <mc:Fallback>
                <p:oleObj name="Equation" r:id="rId9" imgW="1447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797425"/>
                        <a:ext cx="23225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496050" y="5675313"/>
          <a:ext cx="5572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11" imgW="330057" imgH="215806" progId="Equation.3">
                  <p:embed/>
                </p:oleObj>
              </mc:Choice>
              <mc:Fallback>
                <p:oleObj name="Equation" r:id="rId11" imgW="33005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5675313"/>
                        <a:ext cx="5572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543300" y="1363663"/>
            <a:ext cx="2019300" cy="7096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66750" y="5675313"/>
            <a:ext cx="6386513" cy="49688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1E20D31-5096-4CF8-8B75-F079A8D6A1E9}" type="slidenum">
              <a:rPr lang="en-US" sz="1400" baseline="0">
                <a:latin typeface="Verdana" pitchFamily="34" charset="0"/>
              </a:rPr>
              <a:pPr eaLnBrk="1" hangingPunct="1"/>
              <a:t>7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Impulse Invariance of System Functions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Develop impulse invariance relation between system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Partial fraction expansion of transfer function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Corresponding impulse response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Impulse response of discrete-time filter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System function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ea typeface="+mn-ea"/>
              </a:rPr>
              <a:t>Pole s=s</a:t>
            </a:r>
            <a:r>
              <a:rPr lang="en-US" baseline="-25000">
                <a:ea typeface="+mn-ea"/>
              </a:rPr>
              <a:t>k</a:t>
            </a:r>
            <a:r>
              <a:rPr lang="en-US">
                <a:ea typeface="+mn-ea"/>
              </a:rPr>
              <a:t> in s-domain transform into pole at 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617913" y="1363663"/>
          <a:ext cx="18732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" imgW="1167893" imgH="444307" progId="Equation.3">
                  <p:embed/>
                </p:oleObj>
              </mc:Choice>
              <mc:Fallback>
                <p:oleObj name="Equation" r:id="rId3" imgW="1167893" imgH="444307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1363663"/>
                        <a:ext cx="18732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092450" y="2339975"/>
          <a:ext cx="27082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5" imgW="1688367" imgH="634725" progId="Equation.3">
                  <p:embed/>
                </p:oleObj>
              </mc:Choice>
              <mc:Fallback>
                <p:oleObj name="Equation" r:id="rId5" imgW="1688367" imgH="634725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339975"/>
                        <a:ext cx="27082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946275" y="3805238"/>
          <a:ext cx="59245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7" imgW="3695700" imgH="431800" progId="Equation.3">
                  <p:embed/>
                </p:oleObj>
              </mc:Choice>
              <mc:Fallback>
                <p:oleObj name="Equation" r:id="rId7" imgW="3695700" imgH="43180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805238"/>
                        <a:ext cx="59245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397250" y="4797425"/>
          <a:ext cx="23225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9" imgW="1447800" imgH="431800" progId="Equation.3">
                  <p:embed/>
                </p:oleObj>
              </mc:Choice>
              <mc:Fallback>
                <p:oleObj name="Equation" r:id="rId9" imgW="1447800" imgH="431800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797425"/>
                        <a:ext cx="23225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496050" y="5675313"/>
          <a:ext cx="5572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1" imgW="330057" imgH="215806" progId="Equation.3">
                  <p:embed/>
                </p:oleObj>
              </mc:Choice>
              <mc:Fallback>
                <p:oleObj name="Equation" r:id="rId11" imgW="330057" imgH="215806" progId="Equation.3">
                  <p:embed/>
                  <p:pic>
                    <p:nvPicPr>
                      <p:cNvPr id="8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5675313"/>
                        <a:ext cx="5572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543300" y="1363663"/>
            <a:ext cx="2019300" cy="7096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66750" y="5675313"/>
            <a:ext cx="6386513" cy="49688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908300" y="2317933"/>
            <a:ext cx="3403600" cy="1034867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7096" y="2508738"/>
            <a:ext cx="137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88598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260C19A-B864-412A-994D-D6EBEF500341}" type="slidenum">
              <a:rPr lang="en-US" sz="1400" baseline="0">
                <a:latin typeface="Verdana" pitchFamily="34" charset="0"/>
              </a:rPr>
              <a:pPr eaLnBrk="1" hangingPunct="1"/>
              <a:t>8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Impulse invariance applied to Butterworth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Since sampling rate T</a:t>
            </a:r>
            <a:r>
              <a:rPr lang="en-US" baseline="-25000" dirty="0">
                <a:solidFill>
                  <a:srgbClr val="FF0000"/>
                </a:solidFill>
                <a:ea typeface="+mn-ea"/>
              </a:rPr>
              <a:t>d</a:t>
            </a:r>
            <a:r>
              <a:rPr lang="en-US" dirty="0">
                <a:solidFill>
                  <a:srgbClr val="FF0000"/>
                </a:solidFill>
                <a:ea typeface="+mn-ea"/>
              </a:rPr>
              <a:t> cancels out we can assume T</a:t>
            </a:r>
            <a:r>
              <a:rPr lang="en-US" baseline="-25000" dirty="0">
                <a:solidFill>
                  <a:srgbClr val="FF0000"/>
                </a:solidFill>
                <a:ea typeface="+mn-ea"/>
              </a:rPr>
              <a:t>d</a:t>
            </a:r>
            <a:r>
              <a:rPr lang="en-US" dirty="0">
                <a:solidFill>
                  <a:srgbClr val="FF0000"/>
                </a:solidFill>
                <a:ea typeface="+mn-ea"/>
              </a:rPr>
              <a:t>=1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Map spec to continuous time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Butterworth filter is monotonic so spec will be satisfied if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Determine N and </a:t>
            </a:r>
            <a:r>
              <a:rPr lang="en-US" dirty="0">
                <a:ea typeface="+mn-ea"/>
                <a:sym typeface="Symbol" charset="0"/>
              </a:rPr>
              <a:t></a:t>
            </a:r>
            <a:r>
              <a:rPr lang="en-US" baseline="-25000" dirty="0">
                <a:ea typeface="+mn-ea"/>
                <a:sym typeface="Symbol" charset="0"/>
              </a:rPr>
              <a:t>c</a:t>
            </a:r>
            <a:r>
              <a:rPr lang="en-US" dirty="0">
                <a:ea typeface="+mn-ea"/>
                <a:sym typeface="Symbol" charset="0"/>
              </a:rPr>
              <a:t> to satisfy these conditions</a:t>
            </a:r>
            <a:endParaRPr lang="en-US" dirty="0">
              <a:ea typeface="+mn-ea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209800" y="1076325"/>
          <a:ext cx="48752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3238500" imgH="584200" progId="Equation.3">
                  <p:embed/>
                </p:oleObj>
              </mc:Choice>
              <mc:Fallback>
                <p:oleObj name="Equation" r:id="rId3" imgW="3238500" imgH="58420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76325"/>
                        <a:ext cx="48752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162175" y="2855913"/>
          <a:ext cx="4875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3238500" imgH="533400" progId="Equation.3">
                  <p:embed/>
                </p:oleObj>
              </mc:Choice>
              <mc:Fallback>
                <p:oleObj name="Equation" r:id="rId5" imgW="3238500" imgH="53340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855913"/>
                        <a:ext cx="4875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987550" y="4464050"/>
          <a:ext cx="5237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7" imgW="3479800" imgH="254000" progId="Equation.3">
                  <p:embed/>
                </p:oleObj>
              </mc:Choice>
              <mc:Fallback>
                <p:oleObj name="Equation" r:id="rId7" imgW="3479800" imgH="25400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464050"/>
                        <a:ext cx="52371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116263" y="4856163"/>
          <a:ext cx="2752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9" imgW="1828800" imgH="457200" progId="Equation.3">
                  <p:embed/>
                </p:oleObj>
              </mc:Choice>
              <mc:Fallback>
                <p:oleObj name="Equation" r:id="rId9" imgW="1828800" imgH="457200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856163"/>
                        <a:ext cx="2752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9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589A131-DFA3-4566-9804-B4388BF986E5}" type="slidenum">
              <a:rPr lang="en-US" sz="1400" baseline="0">
                <a:latin typeface="Verdana" pitchFamily="34" charset="0"/>
              </a:rPr>
              <a:pPr eaLnBrk="1" hangingPunct="1"/>
              <a:t>9</a:t>
            </a:fld>
            <a:endParaRPr lang="en-US" sz="1400" baseline="0">
              <a:latin typeface="Verdana" pitchFamily="34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Cont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1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Satisfy both constrains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Solve these equations to get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ea typeface="+mn-ea"/>
                  </a:rPr>
                  <a:t> and N in </a:t>
                </a: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N must be an integer so we round it up to meet the spec</a:t>
                </a: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Poles of transfer function 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The transfer function</a:t>
                </a: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endParaRPr lang="en-US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dirty="0">
                    <a:ea typeface="+mn-ea"/>
                  </a:rPr>
                  <a:t>Mapping to z-domain</a:t>
                </a:r>
              </a:p>
            </p:txBody>
          </p:sp>
        </mc:Choice>
        <mc:Fallback>
          <p:sp>
            <p:nvSpPr>
              <p:cNvPr id="178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8" t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90600" y="1028700"/>
          <a:ext cx="7302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4" imgW="4851400" imgH="520700" progId="Equation.3">
                  <p:embed/>
                </p:oleObj>
              </mc:Choice>
              <mc:Fallback>
                <p:oleObj name="Equation" r:id="rId4" imgW="4851400" imgH="5207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28700"/>
                        <a:ext cx="73025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565400" y="2189163"/>
          <a:ext cx="43592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6" imgW="2895600" imgH="228600" progId="Equation.3">
                  <p:embed/>
                </p:oleObj>
              </mc:Choice>
              <mc:Fallback>
                <p:oleObj name="Equation" r:id="rId6" imgW="2895600" imgH="2286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189163"/>
                        <a:ext cx="43592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30970"/>
              </p:ext>
            </p:extLst>
          </p:nvPr>
        </p:nvGraphicFramePr>
        <p:xfrm>
          <a:off x="2409825" y="3578467"/>
          <a:ext cx="4781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8" imgW="2908300" imgH="279400" progId="Equation.3">
                  <p:embed/>
                </p:oleObj>
              </mc:Choice>
              <mc:Fallback>
                <p:oleObj name="Equation" r:id="rId8" imgW="2908300" imgH="27940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578467"/>
                        <a:ext cx="4781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113097"/>
              </p:ext>
            </p:extLst>
          </p:nvPr>
        </p:nvGraphicFramePr>
        <p:xfrm>
          <a:off x="904875" y="5410686"/>
          <a:ext cx="71882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10" imgW="4483100" imgH="863600" progId="Equation.3">
                  <p:embed/>
                </p:oleObj>
              </mc:Choice>
              <mc:Fallback>
                <p:oleObj name="Equation" r:id="rId10" imgW="4483100" imgH="863600" progId="Equation.3">
                  <p:embed/>
                  <p:pic>
                    <p:nvPicPr>
                      <p:cNvPr id="102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410686"/>
                        <a:ext cx="71882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95417"/>
              </p:ext>
            </p:extLst>
          </p:nvPr>
        </p:nvGraphicFramePr>
        <p:xfrm>
          <a:off x="127000" y="4384428"/>
          <a:ext cx="88995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12" imgW="5549900" imgH="431800" progId="Equation.3">
                  <p:embed/>
                </p:oleObj>
              </mc:Choice>
              <mc:Fallback>
                <p:oleObj name="Equation" r:id="rId12" imgW="5549900" imgH="431800" progId="Equation.3">
                  <p:embed/>
                  <p:pic>
                    <p:nvPicPr>
                      <p:cNvPr id="1024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384428"/>
                        <a:ext cx="88995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27000" y="4349259"/>
            <a:ext cx="8899525" cy="245427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374656" y="2118825"/>
            <a:ext cx="4781550" cy="507145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H="1" flipV="1">
            <a:off x="3868615" y="1477108"/>
            <a:ext cx="896816" cy="6417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45399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9722</TotalTime>
  <Words>604</Words>
  <Application>Microsoft Office PowerPoint</Application>
  <PresentationFormat>On-screen Show (4:3)</PresentationFormat>
  <Paragraphs>212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Arial</vt:lpstr>
      <vt:lpstr>Cambria Math</vt:lpstr>
      <vt:lpstr>Symbol</vt:lpstr>
      <vt:lpstr>Times New Roman</vt:lpstr>
      <vt:lpstr>Verdana</vt:lpstr>
      <vt:lpstr>Default Design</vt:lpstr>
      <vt:lpstr>Equation</vt:lpstr>
      <vt:lpstr>Filter Design Techniques Chapter-7</vt:lpstr>
      <vt:lpstr>Filter Design Techniques</vt:lpstr>
      <vt:lpstr>Filter Specifications</vt:lpstr>
      <vt:lpstr>Butterworth Lowpass Filters</vt:lpstr>
      <vt:lpstr>Filter Design by Impulse Invariance</vt:lpstr>
      <vt:lpstr>Impulse Invariance of System Functions </vt:lpstr>
      <vt:lpstr>Impulse Invariance of System Functions </vt:lpstr>
      <vt:lpstr>Example</vt:lpstr>
      <vt:lpstr>Example Cont’d</vt:lpstr>
      <vt:lpstr>Example Cont’d</vt:lpstr>
      <vt:lpstr>Filter Design by Bilinear Transformation</vt:lpstr>
      <vt:lpstr>Bilinear Transformation</vt:lpstr>
      <vt:lpstr>Bilinear Transformation</vt:lpstr>
      <vt:lpstr>Bilinear Transformation</vt:lpstr>
      <vt:lpstr>Example</vt:lpstr>
      <vt:lpstr>Example Cont’d</vt:lpstr>
    </vt:vector>
  </TitlesOfParts>
  <Company>Silicon Laboratories,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Ahmad</cp:lastModifiedBy>
  <cp:revision>244</cp:revision>
  <dcterms:created xsi:type="dcterms:W3CDTF">2005-01-04T22:47:34Z</dcterms:created>
  <dcterms:modified xsi:type="dcterms:W3CDTF">2017-05-09T05:25:34Z</dcterms:modified>
</cp:coreProperties>
</file>