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5.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6.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7.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8.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9.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10.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11.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12.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13.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14.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15.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16.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17.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18.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19.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0.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21.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22.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23.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24.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theme/theme25.xml" ContentType="application/vnd.openxmlformats-officedocument.theme+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26.xml" ContentType="application/vnd.openxmlformats-officedocument.theme+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theme/theme2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 id="2147483672" r:id="rId3"/>
    <p:sldMasterId id="2147483678" r:id="rId4"/>
    <p:sldMasterId id="2147483684" r:id="rId5"/>
    <p:sldMasterId id="2147483690" r:id="rId6"/>
    <p:sldMasterId id="2147483696" r:id="rId7"/>
    <p:sldMasterId id="2147483702" r:id="rId8"/>
    <p:sldMasterId id="2147483708" r:id="rId9"/>
    <p:sldMasterId id="2147483714" r:id="rId10"/>
    <p:sldMasterId id="2147483720" r:id="rId11"/>
    <p:sldMasterId id="2147483726" r:id="rId12"/>
    <p:sldMasterId id="2147483732" r:id="rId13"/>
    <p:sldMasterId id="2147483738" r:id="rId14"/>
    <p:sldMasterId id="2147483744" r:id="rId15"/>
    <p:sldMasterId id="2147483750" r:id="rId16"/>
    <p:sldMasterId id="2147483756" r:id="rId17"/>
    <p:sldMasterId id="2147483762" r:id="rId18"/>
    <p:sldMasterId id="2147483768" r:id="rId19"/>
    <p:sldMasterId id="2147483774" r:id="rId20"/>
    <p:sldMasterId id="2147483780" r:id="rId21"/>
    <p:sldMasterId id="2147483786" r:id="rId22"/>
    <p:sldMasterId id="2147483792" r:id="rId23"/>
    <p:sldMasterId id="2147483798" r:id="rId24"/>
    <p:sldMasterId id="2147483804" r:id="rId25"/>
    <p:sldMasterId id="2147483810" r:id="rId26"/>
    <p:sldMasterId id="2147483816" r:id="rId27"/>
  </p:sldMasterIdLst>
  <p:sldIdLst>
    <p:sldId id="354" r:id="rId28"/>
    <p:sldId id="355" r:id="rId29"/>
    <p:sldId id="356" r:id="rId30"/>
    <p:sldId id="357" r:id="rId31"/>
    <p:sldId id="358" r:id="rId32"/>
    <p:sldId id="359" r:id="rId33"/>
    <p:sldId id="360" r:id="rId34"/>
    <p:sldId id="361" r:id="rId35"/>
    <p:sldId id="363" r:id="rId36"/>
    <p:sldId id="362" r:id="rId37"/>
    <p:sldId id="364" r:id="rId38"/>
    <p:sldId id="365" r:id="rId39"/>
    <p:sldId id="348" r:id="rId40"/>
    <p:sldId id="369" r:id="rId41"/>
    <p:sldId id="370" r:id="rId42"/>
    <p:sldId id="371" r:id="rId43"/>
    <p:sldId id="372" r:id="rId44"/>
    <p:sldId id="373" r:id="rId45"/>
    <p:sldId id="374" r:id="rId46"/>
    <p:sldId id="375" r:id="rId47"/>
    <p:sldId id="376" r:id="rId48"/>
    <p:sldId id="377" r:id="rId49"/>
    <p:sldId id="378" r:id="rId50"/>
    <p:sldId id="379" r:id="rId51"/>
    <p:sldId id="380" r:id="rId52"/>
    <p:sldId id="381" r:id="rId53"/>
    <p:sldId id="382" r:id="rId54"/>
    <p:sldId id="383" r:id="rId55"/>
    <p:sldId id="384" r:id="rId56"/>
    <p:sldId id="385" r:id="rId57"/>
    <p:sldId id="386" r:id="rId58"/>
    <p:sldId id="387" r:id="rId59"/>
    <p:sldId id="388" r:id="rId60"/>
    <p:sldId id="389" r:id="rId61"/>
    <p:sldId id="390" r:id="rId62"/>
    <p:sldId id="391" r:id="rId63"/>
    <p:sldId id="392" r:id="rId64"/>
    <p:sldId id="393" r:id="rId65"/>
    <p:sldId id="394" r:id="rId6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96" y="-58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12.xml"/><Relationship Id="rId21" Type="http://schemas.openxmlformats.org/officeDocument/2006/relationships/slideMaster" Target="slideMasters/slideMaster21.xml"/><Relationship Id="rId34" Type="http://schemas.openxmlformats.org/officeDocument/2006/relationships/slide" Target="slides/slide7.xml"/><Relationship Id="rId42" Type="http://schemas.openxmlformats.org/officeDocument/2006/relationships/slide" Target="slides/slide15.xml"/><Relationship Id="rId47" Type="http://schemas.openxmlformats.org/officeDocument/2006/relationships/slide" Target="slides/slide20.xml"/><Relationship Id="rId50" Type="http://schemas.openxmlformats.org/officeDocument/2006/relationships/slide" Target="slides/slide23.xml"/><Relationship Id="rId55" Type="http://schemas.openxmlformats.org/officeDocument/2006/relationships/slide" Target="slides/slide28.xml"/><Relationship Id="rId63" Type="http://schemas.openxmlformats.org/officeDocument/2006/relationships/slide" Target="slides/slide36.xml"/><Relationship Id="rId68"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5.xml"/><Relationship Id="rId37" Type="http://schemas.openxmlformats.org/officeDocument/2006/relationships/slide" Target="slides/slide10.xml"/><Relationship Id="rId40" Type="http://schemas.openxmlformats.org/officeDocument/2006/relationships/slide" Target="slides/slide13.xml"/><Relationship Id="rId45" Type="http://schemas.openxmlformats.org/officeDocument/2006/relationships/slide" Target="slides/slide18.xml"/><Relationship Id="rId53" Type="http://schemas.openxmlformats.org/officeDocument/2006/relationships/slide" Target="slides/slide26.xml"/><Relationship Id="rId58" Type="http://schemas.openxmlformats.org/officeDocument/2006/relationships/slide" Target="slides/slide31.xml"/><Relationship Id="rId66" Type="http://schemas.openxmlformats.org/officeDocument/2006/relationships/slide" Target="slides/slide39.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1.xml"/><Relationship Id="rId36" Type="http://schemas.openxmlformats.org/officeDocument/2006/relationships/slide" Target="slides/slide9.xml"/><Relationship Id="rId49" Type="http://schemas.openxmlformats.org/officeDocument/2006/relationships/slide" Target="slides/slide22.xml"/><Relationship Id="rId57" Type="http://schemas.openxmlformats.org/officeDocument/2006/relationships/slide" Target="slides/slide30.xml"/><Relationship Id="rId61" Type="http://schemas.openxmlformats.org/officeDocument/2006/relationships/slide" Target="slides/slide34.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4.xml"/><Relationship Id="rId44" Type="http://schemas.openxmlformats.org/officeDocument/2006/relationships/slide" Target="slides/slide17.xml"/><Relationship Id="rId52" Type="http://schemas.openxmlformats.org/officeDocument/2006/relationships/slide" Target="slides/slide25.xml"/><Relationship Id="rId60" Type="http://schemas.openxmlformats.org/officeDocument/2006/relationships/slide" Target="slides/slide33.xml"/><Relationship Id="rId65" Type="http://schemas.openxmlformats.org/officeDocument/2006/relationships/slide" Target="slides/slide3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 Target="slides/slide3.xml"/><Relationship Id="rId35" Type="http://schemas.openxmlformats.org/officeDocument/2006/relationships/slide" Target="slides/slide8.xml"/><Relationship Id="rId43" Type="http://schemas.openxmlformats.org/officeDocument/2006/relationships/slide" Target="slides/slide16.xml"/><Relationship Id="rId48" Type="http://schemas.openxmlformats.org/officeDocument/2006/relationships/slide" Target="slides/slide21.xml"/><Relationship Id="rId56" Type="http://schemas.openxmlformats.org/officeDocument/2006/relationships/slide" Target="slides/slide29.xml"/><Relationship Id="rId64" Type="http://schemas.openxmlformats.org/officeDocument/2006/relationships/slide" Target="slides/slide37.xml"/><Relationship Id="rId69"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24.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6.xml"/><Relationship Id="rId38" Type="http://schemas.openxmlformats.org/officeDocument/2006/relationships/slide" Target="slides/slide11.xml"/><Relationship Id="rId46" Type="http://schemas.openxmlformats.org/officeDocument/2006/relationships/slide" Target="slides/slide19.xml"/><Relationship Id="rId59" Type="http://schemas.openxmlformats.org/officeDocument/2006/relationships/slide" Target="slides/slide32.xml"/><Relationship Id="rId67" Type="http://schemas.openxmlformats.org/officeDocument/2006/relationships/presProps" Target="presProps.xml"/><Relationship Id="rId20" Type="http://schemas.openxmlformats.org/officeDocument/2006/relationships/slideMaster" Target="slideMasters/slideMaster20.xml"/><Relationship Id="rId41" Type="http://schemas.openxmlformats.org/officeDocument/2006/relationships/slide" Target="slides/slide14.xml"/><Relationship Id="rId54" Type="http://schemas.openxmlformats.org/officeDocument/2006/relationships/slide" Target="slides/slide27.xml"/><Relationship Id="rId62" Type="http://schemas.openxmlformats.org/officeDocument/2006/relationships/slide" Target="slides/slide35.xml"/><Relationship Id="rId7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0.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1.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2.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5.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6.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7.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8.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9.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0.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5.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6.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7.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8.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9.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0.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41959" y="260604"/>
            <a:ext cx="11314176" cy="6336792"/>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6669405" y="427100"/>
            <a:ext cx="1297304" cy="2769870"/>
          </a:xfrm>
          <a:prstGeom prst="rect">
            <a:avLst/>
          </a:prstGeom>
        </p:spPr>
        <p:txBody>
          <a:bodyPr wrap="square" lIns="0" tIns="0" rIns="0" bIns="0">
            <a:spAutoFit/>
          </a:bodyPr>
          <a:lstStyle>
            <a:lvl1pPr>
              <a:defRPr sz="18000" b="0" i="0">
                <a:solidFill>
                  <a:srgbClr val="006FC0"/>
                </a:solidFill>
                <a:latin typeface="Arial"/>
                <a:cs typeface="Arial"/>
              </a:defRPr>
            </a:lvl1pPr>
          </a:lstStyle>
          <a:p>
            <a:endParaRPr/>
          </a:p>
        </p:txBody>
      </p:sp>
      <p:sp>
        <p:nvSpPr>
          <p:cNvPr id="3" name="Holder 3"/>
          <p:cNvSpPr>
            <a:spLocks noGrp="1"/>
          </p:cNvSpPr>
          <p:nvPr>
            <p:ph type="subTitle" idx="4"/>
          </p:nvPr>
        </p:nvSpPr>
        <p:spPr>
          <a:xfrm>
            <a:off x="963650" y="3947286"/>
            <a:ext cx="10264698" cy="756920"/>
          </a:xfrm>
          <a:prstGeom prst="rect">
            <a:avLst/>
          </a:prstGeom>
        </p:spPr>
        <p:txBody>
          <a:bodyPr wrap="square" lIns="0" tIns="0" rIns="0" bIns="0">
            <a:spAutoFit/>
          </a:bodyPr>
          <a:lstStyle>
            <a:lvl1pPr>
              <a:defRPr sz="2400" b="0" i="0">
                <a:solidFill>
                  <a:srgbClr val="006FC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115121" y="774741"/>
            <a:ext cx="10131131" cy="4258755"/>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405379899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115121" y="774741"/>
            <a:ext cx="10131131" cy="4258755"/>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122015164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41959" y="260604"/>
            <a:ext cx="11314176" cy="6336792"/>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2" name="Holder 2"/>
          <p:cNvSpPr>
            <a:spLocks noGrp="1"/>
          </p:cNvSpPr>
          <p:nvPr>
            <p:ph type="ctrTitle"/>
          </p:nvPr>
        </p:nvSpPr>
        <p:spPr>
          <a:xfrm>
            <a:off x="6669405" y="427100"/>
            <a:ext cx="1297304" cy="2769870"/>
          </a:xfrm>
          <a:prstGeom prst="rect">
            <a:avLst/>
          </a:prstGeom>
        </p:spPr>
        <p:txBody>
          <a:bodyPr wrap="square" lIns="0" tIns="0" rIns="0" bIns="0">
            <a:spAutoFit/>
          </a:bodyPr>
          <a:lstStyle>
            <a:lvl1pPr>
              <a:defRPr sz="18000" b="0" i="0">
                <a:solidFill>
                  <a:srgbClr val="006FC0"/>
                </a:solidFill>
                <a:latin typeface="Arial"/>
                <a:cs typeface="Arial"/>
              </a:defRPr>
            </a:lvl1pPr>
          </a:lstStyle>
          <a:p>
            <a:endParaRPr/>
          </a:p>
        </p:txBody>
      </p:sp>
      <p:sp>
        <p:nvSpPr>
          <p:cNvPr id="3" name="Holder 3"/>
          <p:cNvSpPr>
            <a:spLocks noGrp="1"/>
          </p:cNvSpPr>
          <p:nvPr>
            <p:ph type="subTitle" idx="4"/>
          </p:nvPr>
        </p:nvSpPr>
        <p:spPr>
          <a:xfrm>
            <a:off x="963650" y="3947286"/>
            <a:ext cx="10264698" cy="756920"/>
          </a:xfrm>
          <a:prstGeom prst="rect">
            <a:avLst/>
          </a:prstGeom>
        </p:spPr>
        <p:txBody>
          <a:bodyPr wrap="square" lIns="0" tIns="0" rIns="0" bIns="0">
            <a:spAutoFit/>
          </a:bodyPr>
          <a:lstStyle>
            <a:lvl1pPr>
              <a:defRPr sz="2400" b="0" i="0">
                <a:solidFill>
                  <a:srgbClr val="006FC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235261957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321607303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38499442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102696517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115121" y="774741"/>
            <a:ext cx="10131131" cy="4258755"/>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299405533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41959" y="260604"/>
            <a:ext cx="11314176" cy="6336792"/>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2" name="Holder 2"/>
          <p:cNvSpPr>
            <a:spLocks noGrp="1"/>
          </p:cNvSpPr>
          <p:nvPr>
            <p:ph type="ctrTitle"/>
          </p:nvPr>
        </p:nvSpPr>
        <p:spPr>
          <a:xfrm>
            <a:off x="6669405" y="427100"/>
            <a:ext cx="1297304" cy="2769870"/>
          </a:xfrm>
          <a:prstGeom prst="rect">
            <a:avLst/>
          </a:prstGeom>
        </p:spPr>
        <p:txBody>
          <a:bodyPr wrap="square" lIns="0" tIns="0" rIns="0" bIns="0">
            <a:spAutoFit/>
          </a:bodyPr>
          <a:lstStyle>
            <a:lvl1pPr>
              <a:defRPr sz="18000" b="0" i="0">
                <a:solidFill>
                  <a:srgbClr val="006FC0"/>
                </a:solidFill>
                <a:latin typeface="Arial"/>
                <a:cs typeface="Arial"/>
              </a:defRPr>
            </a:lvl1pPr>
          </a:lstStyle>
          <a:p>
            <a:endParaRPr/>
          </a:p>
        </p:txBody>
      </p:sp>
      <p:sp>
        <p:nvSpPr>
          <p:cNvPr id="3" name="Holder 3"/>
          <p:cNvSpPr>
            <a:spLocks noGrp="1"/>
          </p:cNvSpPr>
          <p:nvPr>
            <p:ph type="subTitle" idx="4"/>
          </p:nvPr>
        </p:nvSpPr>
        <p:spPr>
          <a:xfrm>
            <a:off x="963650" y="3947286"/>
            <a:ext cx="10264698" cy="756920"/>
          </a:xfrm>
          <a:prstGeom prst="rect">
            <a:avLst/>
          </a:prstGeom>
        </p:spPr>
        <p:txBody>
          <a:bodyPr wrap="square" lIns="0" tIns="0" rIns="0" bIns="0">
            <a:spAutoFit/>
          </a:bodyPr>
          <a:lstStyle>
            <a:lvl1pPr>
              <a:defRPr sz="2400" b="0" i="0">
                <a:solidFill>
                  <a:srgbClr val="006FC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218463617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96820096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336090374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1388224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41959" y="260604"/>
            <a:ext cx="11314176" cy="6336792"/>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ctrTitle"/>
          </p:nvPr>
        </p:nvSpPr>
        <p:spPr>
          <a:xfrm>
            <a:off x="6669405" y="427100"/>
            <a:ext cx="1297304" cy="2769870"/>
          </a:xfrm>
          <a:prstGeom prst="rect">
            <a:avLst/>
          </a:prstGeom>
        </p:spPr>
        <p:txBody>
          <a:bodyPr wrap="square" lIns="0" tIns="0" rIns="0" bIns="0">
            <a:spAutoFit/>
          </a:bodyPr>
          <a:lstStyle>
            <a:lvl1pPr>
              <a:defRPr sz="18000" b="0" i="0">
                <a:solidFill>
                  <a:srgbClr val="006FC0"/>
                </a:solidFill>
                <a:latin typeface="Arial"/>
                <a:cs typeface="Arial"/>
              </a:defRPr>
            </a:lvl1pPr>
          </a:lstStyle>
          <a:p>
            <a:endParaRPr/>
          </a:p>
        </p:txBody>
      </p:sp>
      <p:sp>
        <p:nvSpPr>
          <p:cNvPr id="3" name="Holder 3"/>
          <p:cNvSpPr>
            <a:spLocks noGrp="1"/>
          </p:cNvSpPr>
          <p:nvPr>
            <p:ph type="subTitle" idx="4"/>
          </p:nvPr>
        </p:nvSpPr>
        <p:spPr>
          <a:xfrm>
            <a:off x="963650" y="3947286"/>
            <a:ext cx="10264698" cy="756920"/>
          </a:xfrm>
          <a:prstGeom prst="rect">
            <a:avLst/>
          </a:prstGeom>
        </p:spPr>
        <p:txBody>
          <a:bodyPr wrap="square" lIns="0" tIns="0" rIns="0" bIns="0">
            <a:spAutoFit/>
          </a:bodyPr>
          <a:lstStyle>
            <a:lvl1pPr>
              <a:defRPr sz="2400" b="0" i="0">
                <a:solidFill>
                  <a:srgbClr val="006FC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51210299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115121" y="774741"/>
            <a:ext cx="10131131" cy="4258755"/>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11039098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41959" y="260604"/>
            <a:ext cx="11314176" cy="6336792"/>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2" name="Holder 2"/>
          <p:cNvSpPr>
            <a:spLocks noGrp="1"/>
          </p:cNvSpPr>
          <p:nvPr>
            <p:ph type="ctrTitle"/>
          </p:nvPr>
        </p:nvSpPr>
        <p:spPr>
          <a:xfrm>
            <a:off x="6669405" y="427100"/>
            <a:ext cx="1297304" cy="2769870"/>
          </a:xfrm>
          <a:prstGeom prst="rect">
            <a:avLst/>
          </a:prstGeom>
        </p:spPr>
        <p:txBody>
          <a:bodyPr wrap="square" lIns="0" tIns="0" rIns="0" bIns="0">
            <a:spAutoFit/>
          </a:bodyPr>
          <a:lstStyle>
            <a:lvl1pPr>
              <a:defRPr sz="18000" b="0" i="0">
                <a:solidFill>
                  <a:srgbClr val="006FC0"/>
                </a:solidFill>
                <a:latin typeface="Arial"/>
                <a:cs typeface="Arial"/>
              </a:defRPr>
            </a:lvl1pPr>
          </a:lstStyle>
          <a:p>
            <a:endParaRPr/>
          </a:p>
        </p:txBody>
      </p:sp>
      <p:sp>
        <p:nvSpPr>
          <p:cNvPr id="3" name="Holder 3"/>
          <p:cNvSpPr>
            <a:spLocks noGrp="1"/>
          </p:cNvSpPr>
          <p:nvPr>
            <p:ph type="subTitle" idx="4"/>
          </p:nvPr>
        </p:nvSpPr>
        <p:spPr>
          <a:xfrm>
            <a:off x="963650" y="3947286"/>
            <a:ext cx="10264698" cy="756920"/>
          </a:xfrm>
          <a:prstGeom prst="rect">
            <a:avLst/>
          </a:prstGeom>
        </p:spPr>
        <p:txBody>
          <a:bodyPr wrap="square" lIns="0" tIns="0" rIns="0" bIns="0">
            <a:spAutoFit/>
          </a:bodyPr>
          <a:lstStyle>
            <a:lvl1pPr>
              <a:defRPr sz="2400" b="0" i="0">
                <a:solidFill>
                  <a:srgbClr val="006FC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110521949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3643888992"/>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244200139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543423098"/>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115121" y="774741"/>
            <a:ext cx="10131131" cy="4258755"/>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242871421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41959" y="260604"/>
            <a:ext cx="11314176" cy="6336792"/>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2" name="Holder 2"/>
          <p:cNvSpPr>
            <a:spLocks noGrp="1"/>
          </p:cNvSpPr>
          <p:nvPr>
            <p:ph type="ctrTitle"/>
          </p:nvPr>
        </p:nvSpPr>
        <p:spPr>
          <a:xfrm>
            <a:off x="6669405" y="427100"/>
            <a:ext cx="1297304" cy="2769870"/>
          </a:xfrm>
          <a:prstGeom prst="rect">
            <a:avLst/>
          </a:prstGeom>
        </p:spPr>
        <p:txBody>
          <a:bodyPr wrap="square" lIns="0" tIns="0" rIns="0" bIns="0">
            <a:spAutoFit/>
          </a:bodyPr>
          <a:lstStyle>
            <a:lvl1pPr>
              <a:defRPr sz="18000" b="0" i="0">
                <a:solidFill>
                  <a:srgbClr val="006FC0"/>
                </a:solidFill>
                <a:latin typeface="Arial"/>
                <a:cs typeface="Arial"/>
              </a:defRPr>
            </a:lvl1pPr>
          </a:lstStyle>
          <a:p>
            <a:endParaRPr/>
          </a:p>
        </p:txBody>
      </p:sp>
      <p:sp>
        <p:nvSpPr>
          <p:cNvPr id="3" name="Holder 3"/>
          <p:cNvSpPr>
            <a:spLocks noGrp="1"/>
          </p:cNvSpPr>
          <p:nvPr>
            <p:ph type="subTitle" idx="4"/>
          </p:nvPr>
        </p:nvSpPr>
        <p:spPr>
          <a:xfrm>
            <a:off x="963650" y="3947286"/>
            <a:ext cx="10264698" cy="756920"/>
          </a:xfrm>
          <a:prstGeom prst="rect">
            <a:avLst/>
          </a:prstGeom>
        </p:spPr>
        <p:txBody>
          <a:bodyPr wrap="square" lIns="0" tIns="0" rIns="0" bIns="0">
            <a:spAutoFit/>
          </a:bodyPr>
          <a:lstStyle>
            <a:lvl1pPr>
              <a:defRPr sz="2400" b="0" i="0">
                <a:solidFill>
                  <a:srgbClr val="006FC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197819227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255025520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222556127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1735665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341115886"/>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115121" y="774741"/>
            <a:ext cx="10131131" cy="4258755"/>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112690231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41959" y="260604"/>
            <a:ext cx="11314176" cy="6336792"/>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2" name="Holder 2"/>
          <p:cNvSpPr>
            <a:spLocks noGrp="1"/>
          </p:cNvSpPr>
          <p:nvPr>
            <p:ph type="ctrTitle"/>
          </p:nvPr>
        </p:nvSpPr>
        <p:spPr>
          <a:xfrm>
            <a:off x="6669405" y="427100"/>
            <a:ext cx="1297304" cy="2769870"/>
          </a:xfrm>
          <a:prstGeom prst="rect">
            <a:avLst/>
          </a:prstGeom>
        </p:spPr>
        <p:txBody>
          <a:bodyPr wrap="square" lIns="0" tIns="0" rIns="0" bIns="0">
            <a:spAutoFit/>
          </a:bodyPr>
          <a:lstStyle>
            <a:lvl1pPr>
              <a:defRPr sz="18000" b="0" i="0">
                <a:solidFill>
                  <a:srgbClr val="006FC0"/>
                </a:solidFill>
                <a:latin typeface="Arial"/>
                <a:cs typeface="Arial"/>
              </a:defRPr>
            </a:lvl1pPr>
          </a:lstStyle>
          <a:p>
            <a:endParaRPr/>
          </a:p>
        </p:txBody>
      </p:sp>
      <p:sp>
        <p:nvSpPr>
          <p:cNvPr id="3" name="Holder 3"/>
          <p:cNvSpPr>
            <a:spLocks noGrp="1"/>
          </p:cNvSpPr>
          <p:nvPr>
            <p:ph type="subTitle" idx="4"/>
          </p:nvPr>
        </p:nvSpPr>
        <p:spPr>
          <a:xfrm>
            <a:off x="963650" y="3947286"/>
            <a:ext cx="10264698" cy="756920"/>
          </a:xfrm>
          <a:prstGeom prst="rect">
            <a:avLst/>
          </a:prstGeom>
        </p:spPr>
        <p:txBody>
          <a:bodyPr wrap="square" lIns="0" tIns="0" rIns="0" bIns="0">
            <a:spAutoFit/>
          </a:bodyPr>
          <a:lstStyle>
            <a:lvl1pPr>
              <a:defRPr sz="2400" b="0" i="0">
                <a:solidFill>
                  <a:srgbClr val="006FC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24238227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4254824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428849771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3259213008"/>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115121" y="774741"/>
            <a:ext cx="10131131" cy="4258755"/>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140014014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41959" y="260604"/>
            <a:ext cx="11314176" cy="6336792"/>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2" name="Holder 2"/>
          <p:cNvSpPr>
            <a:spLocks noGrp="1"/>
          </p:cNvSpPr>
          <p:nvPr>
            <p:ph type="ctrTitle"/>
          </p:nvPr>
        </p:nvSpPr>
        <p:spPr>
          <a:xfrm>
            <a:off x="6669405" y="427100"/>
            <a:ext cx="1297304" cy="2769870"/>
          </a:xfrm>
          <a:prstGeom prst="rect">
            <a:avLst/>
          </a:prstGeom>
        </p:spPr>
        <p:txBody>
          <a:bodyPr wrap="square" lIns="0" tIns="0" rIns="0" bIns="0">
            <a:spAutoFit/>
          </a:bodyPr>
          <a:lstStyle>
            <a:lvl1pPr>
              <a:defRPr sz="18000" b="0" i="0">
                <a:solidFill>
                  <a:srgbClr val="006FC0"/>
                </a:solidFill>
                <a:latin typeface="Arial"/>
                <a:cs typeface="Arial"/>
              </a:defRPr>
            </a:lvl1pPr>
          </a:lstStyle>
          <a:p>
            <a:endParaRPr/>
          </a:p>
        </p:txBody>
      </p:sp>
      <p:sp>
        <p:nvSpPr>
          <p:cNvPr id="3" name="Holder 3"/>
          <p:cNvSpPr>
            <a:spLocks noGrp="1"/>
          </p:cNvSpPr>
          <p:nvPr>
            <p:ph type="subTitle" idx="4"/>
          </p:nvPr>
        </p:nvSpPr>
        <p:spPr>
          <a:xfrm>
            <a:off x="963650" y="3947286"/>
            <a:ext cx="10264698" cy="756920"/>
          </a:xfrm>
          <a:prstGeom prst="rect">
            <a:avLst/>
          </a:prstGeom>
        </p:spPr>
        <p:txBody>
          <a:bodyPr wrap="square" lIns="0" tIns="0" rIns="0" bIns="0">
            <a:spAutoFit/>
          </a:bodyPr>
          <a:lstStyle>
            <a:lvl1pPr>
              <a:defRPr sz="2400" b="0" i="0">
                <a:solidFill>
                  <a:srgbClr val="006FC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2727624229"/>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375004812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237750571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4254547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84245344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115121" y="774741"/>
            <a:ext cx="10131131" cy="4258755"/>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322048192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41959" y="260604"/>
            <a:ext cx="11314176" cy="6336792"/>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2" name="Holder 2"/>
          <p:cNvSpPr>
            <a:spLocks noGrp="1"/>
          </p:cNvSpPr>
          <p:nvPr>
            <p:ph type="ctrTitle"/>
          </p:nvPr>
        </p:nvSpPr>
        <p:spPr>
          <a:xfrm>
            <a:off x="6669405" y="427100"/>
            <a:ext cx="1297304" cy="2769870"/>
          </a:xfrm>
          <a:prstGeom prst="rect">
            <a:avLst/>
          </a:prstGeom>
        </p:spPr>
        <p:txBody>
          <a:bodyPr wrap="square" lIns="0" tIns="0" rIns="0" bIns="0">
            <a:spAutoFit/>
          </a:bodyPr>
          <a:lstStyle>
            <a:lvl1pPr>
              <a:defRPr sz="18000" b="0" i="0">
                <a:solidFill>
                  <a:srgbClr val="006FC0"/>
                </a:solidFill>
                <a:latin typeface="Arial"/>
                <a:cs typeface="Arial"/>
              </a:defRPr>
            </a:lvl1pPr>
          </a:lstStyle>
          <a:p>
            <a:endParaRPr/>
          </a:p>
        </p:txBody>
      </p:sp>
      <p:sp>
        <p:nvSpPr>
          <p:cNvPr id="3" name="Holder 3"/>
          <p:cNvSpPr>
            <a:spLocks noGrp="1"/>
          </p:cNvSpPr>
          <p:nvPr>
            <p:ph type="subTitle" idx="4"/>
          </p:nvPr>
        </p:nvSpPr>
        <p:spPr>
          <a:xfrm>
            <a:off x="963650" y="3947286"/>
            <a:ext cx="10264698" cy="756920"/>
          </a:xfrm>
          <a:prstGeom prst="rect">
            <a:avLst/>
          </a:prstGeom>
        </p:spPr>
        <p:txBody>
          <a:bodyPr wrap="square" lIns="0" tIns="0" rIns="0" bIns="0">
            <a:spAutoFit/>
          </a:bodyPr>
          <a:lstStyle>
            <a:lvl1pPr>
              <a:defRPr sz="2400" b="0" i="0">
                <a:solidFill>
                  <a:srgbClr val="006FC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100927638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215055954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76142323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350907076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115121" y="774741"/>
            <a:ext cx="10131131" cy="4258755"/>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1360845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40294085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115121" y="774741"/>
            <a:ext cx="10131131" cy="4258755"/>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775210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41959" y="260604"/>
            <a:ext cx="11314176" cy="6336792"/>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ctrTitle"/>
          </p:nvPr>
        </p:nvSpPr>
        <p:spPr>
          <a:xfrm>
            <a:off x="6669405" y="427100"/>
            <a:ext cx="1297304" cy="2769870"/>
          </a:xfrm>
          <a:prstGeom prst="rect">
            <a:avLst/>
          </a:prstGeom>
        </p:spPr>
        <p:txBody>
          <a:bodyPr wrap="square" lIns="0" tIns="0" rIns="0" bIns="0">
            <a:spAutoFit/>
          </a:bodyPr>
          <a:lstStyle>
            <a:lvl1pPr>
              <a:defRPr sz="18000" b="0" i="0">
                <a:solidFill>
                  <a:srgbClr val="006FC0"/>
                </a:solidFill>
                <a:latin typeface="Arial"/>
                <a:cs typeface="Arial"/>
              </a:defRPr>
            </a:lvl1pPr>
          </a:lstStyle>
          <a:p>
            <a:endParaRPr/>
          </a:p>
        </p:txBody>
      </p:sp>
      <p:sp>
        <p:nvSpPr>
          <p:cNvPr id="3" name="Holder 3"/>
          <p:cNvSpPr>
            <a:spLocks noGrp="1"/>
          </p:cNvSpPr>
          <p:nvPr>
            <p:ph type="subTitle" idx="4"/>
          </p:nvPr>
        </p:nvSpPr>
        <p:spPr>
          <a:xfrm>
            <a:off x="963650" y="3947286"/>
            <a:ext cx="10264698" cy="756920"/>
          </a:xfrm>
          <a:prstGeom prst="rect">
            <a:avLst/>
          </a:prstGeom>
        </p:spPr>
        <p:txBody>
          <a:bodyPr wrap="square" lIns="0" tIns="0" rIns="0" bIns="0">
            <a:spAutoFit/>
          </a:bodyPr>
          <a:lstStyle>
            <a:lvl1pPr>
              <a:defRPr sz="2400" b="0" i="0">
                <a:solidFill>
                  <a:srgbClr val="006FC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826665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7209876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41751365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793176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115121" y="774741"/>
            <a:ext cx="10131131" cy="4258755"/>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042187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41959" y="260604"/>
            <a:ext cx="11314176" cy="6336792"/>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ctrTitle"/>
          </p:nvPr>
        </p:nvSpPr>
        <p:spPr>
          <a:xfrm>
            <a:off x="6669405" y="427100"/>
            <a:ext cx="1297304" cy="2769870"/>
          </a:xfrm>
          <a:prstGeom prst="rect">
            <a:avLst/>
          </a:prstGeom>
        </p:spPr>
        <p:txBody>
          <a:bodyPr wrap="square" lIns="0" tIns="0" rIns="0" bIns="0">
            <a:spAutoFit/>
          </a:bodyPr>
          <a:lstStyle>
            <a:lvl1pPr>
              <a:defRPr sz="18000" b="0" i="0">
                <a:solidFill>
                  <a:srgbClr val="006FC0"/>
                </a:solidFill>
                <a:latin typeface="Arial"/>
                <a:cs typeface="Arial"/>
              </a:defRPr>
            </a:lvl1pPr>
          </a:lstStyle>
          <a:p>
            <a:endParaRPr/>
          </a:p>
        </p:txBody>
      </p:sp>
      <p:sp>
        <p:nvSpPr>
          <p:cNvPr id="3" name="Holder 3"/>
          <p:cNvSpPr>
            <a:spLocks noGrp="1"/>
          </p:cNvSpPr>
          <p:nvPr>
            <p:ph type="subTitle" idx="4"/>
          </p:nvPr>
        </p:nvSpPr>
        <p:spPr>
          <a:xfrm>
            <a:off x="963650" y="3947286"/>
            <a:ext cx="10264698" cy="756920"/>
          </a:xfrm>
          <a:prstGeom prst="rect">
            <a:avLst/>
          </a:prstGeom>
        </p:spPr>
        <p:txBody>
          <a:bodyPr wrap="square" lIns="0" tIns="0" rIns="0" bIns="0">
            <a:spAutoFit/>
          </a:bodyPr>
          <a:lstStyle>
            <a:lvl1pPr>
              <a:defRPr sz="2400" b="0" i="0">
                <a:solidFill>
                  <a:srgbClr val="006FC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6308907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8500729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7860486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9384516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115121" y="774741"/>
            <a:ext cx="10131131" cy="4258755"/>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734231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41959" y="260604"/>
            <a:ext cx="11314176" cy="6336792"/>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ctrTitle"/>
          </p:nvPr>
        </p:nvSpPr>
        <p:spPr>
          <a:xfrm>
            <a:off x="6669405" y="427100"/>
            <a:ext cx="1297304" cy="2769870"/>
          </a:xfrm>
          <a:prstGeom prst="rect">
            <a:avLst/>
          </a:prstGeom>
        </p:spPr>
        <p:txBody>
          <a:bodyPr wrap="square" lIns="0" tIns="0" rIns="0" bIns="0">
            <a:spAutoFit/>
          </a:bodyPr>
          <a:lstStyle>
            <a:lvl1pPr>
              <a:defRPr sz="18000" b="0" i="0">
                <a:solidFill>
                  <a:srgbClr val="006FC0"/>
                </a:solidFill>
                <a:latin typeface="Arial"/>
                <a:cs typeface="Arial"/>
              </a:defRPr>
            </a:lvl1pPr>
          </a:lstStyle>
          <a:p>
            <a:endParaRPr/>
          </a:p>
        </p:txBody>
      </p:sp>
      <p:sp>
        <p:nvSpPr>
          <p:cNvPr id="3" name="Holder 3"/>
          <p:cNvSpPr>
            <a:spLocks noGrp="1"/>
          </p:cNvSpPr>
          <p:nvPr>
            <p:ph type="subTitle" idx="4"/>
          </p:nvPr>
        </p:nvSpPr>
        <p:spPr>
          <a:xfrm>
            <a:off x="963650" y="3947286"/>
            <a:ext cx="10264698" cy="756920"/>
          </a:xfrm>
          <a:prstGeom prst="rect">
            <a:avLst/>
          </a:prstGeom>
        </p:spPr>
        <p:txBody>
          <a:bodyPr wrap="square" lIns="0" tIns="0" rIns="0" bIns="0">
            <a:spAutoFit/>
          </a:bodyPr>
          <a:lstStyle>
            <a:lvl1pPr>
              <a:defRPr sz="2400" b="0" i="0">
                <a:solidFill>
                  <a:srgbClr val="006FC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5534307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6175030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4927145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454453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115121" y="774741"/>
            <a:ext cx="10131131" cy="4258755"/>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8055686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41959" y="260604"/>
            <a:ext cx="11314176" cy="6336792"/>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ctrTitle"/>
          </p:nvPr>
        </p:nvSpPr>
        <p:spPr>
          <a:xfrm>
            <a:off x="6669405" y="427100"/>
            <a:ext cx="1297304" cy="2769870"/>
          </a:xfrm>
          <a:prstGeom prst="rect">
            <a:avLst/>
          </a:prstGeom>
        </p:spPr>
        <p:txBody>
          <a:bodyPr wrap="square" lIns="0" tIns="0" rIns="0" bIns="0">
            <a:spAutoFit/>
          </a:bodyPr>
          <a:lstStyle>
            <a:lvl1pPr>
              <a:defRPr sz="18000" b="0" i="0">
                <a:solidFill>
                  <a:srgbClr val="006FC0"/>
                </a:solidFill>
                <a:latin typeface="Arial"/>
                <a:cs typeface="Arial"/>
              </a:defRPr>
            </a:lvl1pPr>
          </a:lstStyle>
          <a:p>
            <a:endParaRPr/>
          </a:p>
        </p:txBody>
      </p:sp>
      <p:sp>
        <p:nvSpPr>
          <p:cNvPr id="3" name="Holder 3"/>
          <p:cNvSpPr>
            <a:spLocks noGrp="1"/>
          </p:cNvSpPr>
          <p:nvPr>
            <p:ph type="subTitle" idx="4"/>
          </p:nvPr>
        </p:nvSpPr>
        <p:spPr>
          <a:xfrm>
            <a:off x="963650" y="3947286"/>
            <a:ext cx="10264698" cy="756920"/>
          </a:xfrm>
          <a:prstGeom prst="rect">
            <a:avLst/>
          </a:prstGeom>
        </p:spPr>
        <p:txBody>
          <a:bodyPr wrap="square" lIns="0" tIns="0" rIns="0" bIns="0">
            <a:spAutoFit/>
          </a:bodyPr>
          <a:lstStyle>
            <a:lvl1pPr>
              <a:defRPr sz="2400" b="0" i="0">
                <a:solidFill>
                  <a:srgbClr val="006FC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9970495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7284471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2348456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6518979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115121" y="774741"/>
            <a:ext cx="10131131" cy="4258755"/>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1973550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41959" y="260604"/>
            <a:ext cx="11314176" cy="6336792"/>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ctrTitle"/>
          </p:nvPr>
        </p:nvSpPr>
        <p:spPr>
          <a:xfrm>
            <a:off x="6669405" y="427100"/>
            <a:ext cx="1297304" cy="2769870"/>
          </a:xfrm>
          <a:prstGeom prst="rect">
            <a:avLst/>
          </a:prstGeom>
        </p:spPr>
        <p:txBody>
          <a:bodyPr wrap="square" lIns="0" tIns="0" rIns="0" bIns="0">
            <a:spAutoFit/>
          </a:bodyPr>
          <a:lstStyle>
            <a:lvl1pPr>
              <a:defRPr sz="18000" b="0" i="0">
                <a:solidFill>
                  <a:srgbClr val="006FC0"/>
                </a:solidFill>
                <a:latin typeface="Arial"/>
                <a:cs typeface="Arial"/>
              </a:defRPr>
            </a:lvl1pPr>
          </a:lstStyle>
          <a:p>
            <a:endParaRPr/>
          </a:p>
        </p:txBody>
      </p:sp>
      <p:sp>
        <p:nvSpPr>
          <p:cNvPr id="3" name="Holder 3"/>
          <p:cNvSpPr>
            <a:spLocks noGrp="1"/>
          </p:cNvSpPr>
          <p:nvPr>
            <p:ph type="subTitle" idx="4"/>
          </p:nvPr>
        </p:nvSpPr>
        <p:spPr>
          <a:xfrm>
            <a:off x="963650" y="3947286"/>
            <a:ext cx="10264698" cy="756920"/>
          </a:xfrm>
          <a:prstGeom prst="rect">
            <a:avLst/>
          </a:prstGeom>
        </p:spPr>
        <p:txBody>
          <a:bodyPr wrap="square" lIns="0" tIns="0" rIns="0" bIns="0">
            <a:spAutoFit/>
          </a:bodyPr>
          <a:lstStyle>
            <a:lvl1pPr>
              <a:defRPr sz="2400" b="0" i="0">
                <a:solidFill>
                  <a:srgbClr val="006FC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6958398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5910890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7210417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098773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115121" y="774741"/>
            <a:ext cx="10131131" cy="4258755"/>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06240077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41959" y="260604"/>
            <a:ext cx="11314176" cy="6336792"/>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ctrTitle"/>
          </p:nvPr>
        </p:nvSpPr>
        <p:spPr>
          <a:xfrm>
            <a:off x="6669405" y="427100"/>
            <a:ext cx="1297304" cy="2769870"/>
          </a:xfrm>
          <a:prstGeom prst="rect">
            <a:avLst/>
          </a:prstGeom>
        </p:spPr>
        <p:txBody>
          <a:bodyPr wrap="square" lIns="0" tIns="0" rIns="0" bIns="0">
            <a:spAutoFit/>
          </a:bodyPr>
          <a:lstStyle>
            <a:lvl1pPr>
              <a:defRPr sz="18000" b="0" i="0">
                <a:solidFill>
                  <a:srgbClr val="006FC0"/>
                </a:solidFill>
                <a:latin typeface="Arial"/>
                <a:cs typeface="Arial"/>
              </a:defRPr>
            </a:lvl1pPr>
          </a:lstStyle>
          <a:p>
            <a:endParaRPr/>
          </a:p>
        </p:txBody>
      </p:sp>
      <p:sp>
        <p:nvSpPr>
          <p:cNvPr id="3" name="Holder 3"/>
          <p:cNvSpPr>
            <a:spLocks noGrp="1"/>
          </p:cNvSpPr>
          <p:nvPr>
            <p:ph type="subTitle" idx="4"/>
          </p:nvPr>
        </p:nvSpPr>
        <p:spPr>
          <a:xfrm>
            <a:off x="963650" y="3947286"/>
            <a:ext cx="10264698" cy="756920"/>
          </a:xfrm>
          <a:prstGeom prst="rect">
            <a:avLst/>
          </a:prstGeom>
        </p:spPr>
        <p:txBody>
          <a:bodyPr wrap="square" lIns="0" tIns="0" rIns="0" bIns="0">
            <a:spAutoFit/>
          </a:bodyPr>
          <a:lstStyle>
            <a:lvl1pPr>
              <a:defRPr sz="2400" b="0" i="0">
                <a:solidFill>
                  <a:srgbClr val="006FC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3556872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48514219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0174619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26613900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115121" y="774741"/>
            <a:ext cx="10131131" cy="4258755"/>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7075711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41959" y="260604"/>
            <a:ext cx="11314176" cy="6336792"/>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ctrTitle"/>
          </p:nvPr>
        </p:nvSpPr>
        <p:spPr>
          <a:xfrm>
            <a:off x="6669405" y="427100"/>
            <a:ext cx="1297304" cy="2769870"/>
          </a:xfrm>
          <a:prstGeom prst="rect">
            <a:avLst/>
          </a:prstGeom>
        </p:spPr>
        <p:txBody>
          <a:bodyPr wrap="square" lIns="0" tIns="0" rIns="0" bIns="0">
            <a:spAutoFit/>
          </a:bodyPr>
          <a:lstStyle>
            <a:lvl1pPr>
              <a:defRPr sz="18000" b="0" i="0">
                <a:solidFill>
                  <a:srgbClr val="006FC0"/>
                </a:solidFill>
                <a:latin typeface="Arial"/>
                <a:cs typeface="Arial"/>
              </a:defRPr>
            </a:lvl1pPr>
          </a:lstStyle>
          <a:p>
            <a:endParaRPr/>
          </a:p>
        </p:txBody>
      </p:sp>
      <p:sp>
        <p:nvSpPr>
          <p:cNvPr id="3" name="Holder 3"/>
          <p:cNvSpPr>
            <a:spLocks noGrp="1"/>
          </p:cNvSpPr>
          <p:nvPr>
            <p:ph type="subTitle" idx="4"/>
          </p:nvPr>
        </p:nvSpPr>
        <p:spPr>
          <a:xfrm>
            <a:off x="963650" y="3947286"/>
            <a:ext cx="10264698" cy="756920"/>
          </a:xfrm>
          <a:prstGeom prst="rect">
            <a:avLst/>
          </a:prstGeom>
        </p:spPr>
        <p:txBody>
          <a:bodyPr wrap="square" lIns="0" tIns="0" rIns="0" bIns="0">
            <a:spAutoFit/>
          </a:bodyPr>
          <a:lstStyle>
            <a:lvl1pPr>
              <a:defRPr sz="2400" b="0" i="0">
                <a:solidFill>
                  <a:srgbClr val="006FC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87965682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78325786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63070529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611355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115121" y="774741"/>
            <a:ext cx="10131131" cy="4258755"/>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115121" y="774741"/>
            <a:ext cx="10131131" cy="4258755"/>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5869596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41959" y="260604"/>
            <a:ext cx="11314176" cy="6336792"/>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ctrTitle"/>
          </p:nvPr>
        </p:nvSpPr>
        <p:spPr>
          <a:xfrm>
            <a:off x="6669405" y="427100"/>
            <a:ext cx="1297304" cy="2769870"/>
          </a:xfrm>
          <a:prstGeom prst="rect">
            <a:avLst/>
          </a:prstGeom>
        </p:spPr>
        <p:txBody>
          <a:bodyPr wrap="square" lIns="0" tIns="0" rIns="0" bIns="0">
            <a:spAutoFit/>
          </a:bodyPr>
          <a:lstStyle>
            <a:lvl1pPr>
              <a:defRPr sz="18000" b="0" i="0">
                <a:solidFill>
                  <a:srgbClr val="006FC0"/>
                </a:solidFill>
                <a:latin typeface="Arial"/>
                <a:cs typeface="Arial"/>
              </a:defRPr>
            </a:lvl1pPr>
          </a:lstStyle>
          <a:p>
            <a:endParaRPr/>
          </a:p>
        </p:txBody>
      </p:sp>
      <p:sp>
        <p:nvSpPr>
          <p:cNvPr id="3" name="Holder 3"/>
          <p:cNvSpPr>
            <a:spLocks noGrp="1"/>
          </p:cNvSpPr>
          <p:nvPr>
            <p:ph type="subTitle" idx="4"/>
          </p:nvPr>
        </p:nvSpPr>
        <p:spPr>
          <a:xfrm>
            <a:off x="963650" y="3947286"/>
            <a:ext cx="10264698" cy="756920"/>
          </a:xfrm>
          <a:prstGeom prst="rect">
            <a:avLst/>
          </a:prstGeom>
        </p:spPr>
        <p:txBody>
          <a:bodyPr wrap="square" lIns="0" tIns="0" rIns="0" bIns="0">
            <a:spAutoFit/>
          </a:bodyPr>
          <a:lstStyle>
            <a:lvl1pPr>
              <a:defRPr sz="2400" b="0" i="0">
                <a:solidFill>
                  <a:srgbClr val="006FC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80288062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8156755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93693637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24326402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115121" y="774741"/>
            <a:ext cx="10131131" cy="4258755"/>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52157482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41959" y="260604"/>
            <a:ext cx="11314176" cy="6336792"/>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ctrTitle"/>
          </p:nvPr>
        </p:nvSpPr>
        <p:spPr>
          <a:xfrm>
            <a:off x="6669405" y="427100"/>
            <a:ext cx="1297304" cy="2769870"/>
          </a:xfrm>
          <a:prstGeom prst="rect">
            <a:avLst/>
          </a:prstGeom>
        </p:spPr>
        <p:txBody>
          <a:bodyPr wrap="square" lIns="0" tIns="0" rIns="0" bIns="0">
            <a:spAutoFit/>
          </a:bodyPr>
          <a:lstStyle>
            <a:lvl1pPr>
              <a:defRPr sz="18000" b="0" i="0">
                <a:solidFill>
                  <a:srgbClr val="006FC0"/>
                </a:solidFill>
                <a:latin typeface="Arial"/>
                <a:cs typeface="Arial"/>
              </a:defRPr>
            </a:lvl1pPr>
          </a:lstStyle>
          <a:p>
            <a:endParaRPr/>
          </a:p>
        </p:txBody>
      </p:sp>
      <p:sp>
        <p:nvSpPr>
          <p:cNvPr id="3" name="Holder 3"/>
          <p:cNvSpPr>
            <a:spLocks noGrp="1"/>
          </p:cNvSpPr>
          <p:nvPr>
            <p:ph type="subTitle" idx="4"/>
          </p:nvPr>
        </p:nvSpPr>
        <p:spPr>
          <a:xfrm>
            <a:off x="963650" y="3947286"/>
            <a:ext cx="10264698" cy="756920"/>
          </a:xfrm>
          <a:prstGeom prst="rect">
            <a:avLst/>
          </a:prstGeom>
        </p:spPr>
        <p:txBody>
          <a:bodyPr wrap="square" lIns="0" tIns="0" rIns="0" bIns="0">
            <a:spAutoFit/>
          </a:bodyPr>
          <a:lstStyle>
            <a:lvl1pPr>
              <a:defRPr sz="2400" b="0" i="0">
                <a:solidFill>
                  <a:srgbClr val="006FC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08745645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9361449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01701334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4280906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41959" y="260604"/>
            <a:ext cx="11314176" cy="6336792"/>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ctrTitle"/>
          </p:nvPr>
        </p:nvSpPr>
        <p:spPr>
          <a:xfrm>
            <a:off x="6669405" y="427100"/>
            <a:ext cx="1297304" cy="2769870"/>
          </a:xfrm>
          <a:prstGeom prst="rect">
            <a:avLst/>
          </a:prstGeom>
        </p:spPr>
        <p:txBody>
          <a:bodyPr wrap="square" lIns="0" tIns="0" rIns="0" bIns="0">
            <a:spAutoFit/>
          </a:bodyPr>
          <a:lstStyle>
            <a:lvl1pPr>
              <a:defRPr sz="18000" b="0" i="0">
                <a:solidFill>
                  <a:srgbClr val="006FC0"/>
                </a:solidFill>
                <a:latin typeface="Arial"/>
                <a:cs typeface="Arial"/>
              </a:defRPr>
            </a:lvl1pPr>
          </a:lstStyle>
          <a:p>
            <a:endParaRPr/>
          </a:p>
        </p:txBody>
      </p:sp>
      <p:sp>
        <p:nvSpPr>
          <p:cNvPr id="3" name="Holder 3"/>
          <p:cNvSpPr>
            <a:spLocks noGrp="1"/>
          </p:cNvSpPr>
          <p:nvPr>
            <p:ph type="subTitle" idx="4"/>
          </p:nvPr>
        </p:nvSpPr>
        <p:spPr>
          <a:xfrm>
            <a:off x="963650" y="3947286"/>
            <a:ext cx="10264698" cy="756920"/>
          </a:xfrm>
          <a:prstGeom prst="rect">
            <a:avLst/>
          </a:prstGeom>
        </p:spPr>
        <p:txBody>
          <a:bodyPr wrap="square" lIns="0" tIns="0" rIns="0" bIns="0">
            <a:spAutoFit/>
          </a:bodyPr>
          <a:lstStyle>
            <a:lvl1pPr>
              <a:defRPr sz="2400" b="0" i="0">
                <a:solidFill>
                  <a:srgbClr val="006FC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87287575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115121" y="774741"/>
            <a:ext cx="10131131" cy="4258755"/>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66884736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41959" y="260604"/>
            <a:ext cx="11314176" cy="6336792"/>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ctrTitle"/>
          </p:nvPr>
        </p:nvSpPr>
        <p:spPr>
          <a:xfrm>
            <a:off x="6669405" y="427100"/>
            <a:ext cx="1297304" cy="2769870"/>
          </a:xfrm>
          <a:prstGeom prst="rect">
            <a:avLst/>
          </a:prstGeom>
        </p:spPr>
        <p:txBody>
          <a:bodyPr wrap="square" lIns="0" tIns="0" rIns="0" bIns="0">
            <a:spAutoFit/>
          </a:bodyPr>
          <a:lstStyle>
            <a:lvl1pPr>
              <a:defRPr sz="18000" b="0" i="0">
                <a:solidFill>
                  <a:srgbClr val="006FC0"/>
                </a:solidFill>
                <a:latin typeface="Arial"/>
                <a:cs typeface="Arial"/>
              </a:defRPr>
            </a:lvl1pPr>
          </a:lstStyle>
          <a:p>
            <a:endParaRPr/>
          </a:p>
        </p:txBody>
      </p:sp>
      <p:sp>
        <p:nvSpPr>
          <p:cNvPr id="3" name="Holder 3"/>
          <p:cNvSpPr>
            <a:spLocks noGrp="1"/>
          </p:cNvSpPr>
          <p:nvPr>
            <p:ph type="subTitle" idx="4"/>
          </p:nvPr>
        </p:nvSpPr>
        <p:spPr>
          <a:xfrm>
            <a:off x="963650" y="3947286"/>
            <a:ext cx="10264698" cy="756920"/>
          </a:xfrm>
          <a:prstGeom prst="rect">
            <a:avLst/>
          </a:prstGeom>
        </p:spPr>
        <p:txBody>
          <a:bodyPr wrap="square" lIns="0" tIns="0" rIns="0" bIns="0">
            <a:spAutoFit/>
          </a:bodyPr>
          <a:lstStyle>
            <a:lvl1pPr>
              <a:defRPr sz="2400" b="0" i="0">
                <a:solidFill>
                  <a:srgbClr val="006FC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78490344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27066749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0320180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66570656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115121" y="774741"/>
            <a:ext cx="10131131" cy="4258755"/>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40568296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41959" y="260604"/>
            <a:ext cx="11314176" cy="6336792"/>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2" name="Holder 2"/>
          <p:cNvSpPr>
            <a:spLocks noGrp="1"/>
          </p:cNvSpPr>
          <p:nvPr>
            <p:ph type="ctrTitle"/>
          </p:nvPr>
        </p:nvSpPr>
        <p:spPr>
          <a:xfrm>
            <a:off x="6669405" y="427100"/>
            <a:ext cx="1297304" cy="2769870"/>
          </a:xfrm>
          <a:prstGeom prst="rect">
            <a:avLst/>
          </a:prstGeom>
        </p:spPr>
        <p:txBody>
          <a:bodyPr wrap="square" lIns="0" tIns="0" rIns="0" bIns="0">
            <a:spAutoFit/>
          </a:bodyPr>
          <a:lstStyle>
            <a:lvl1pPr>
              <a:defRPr sz="18000" b="0" i="0">
                <a:solidFill>
                  <a:srgbClr val="006FC0"/>
                </a:solidFill>
                <a:latin typeface="Arial"/>
                <a:cs typeface="Arial"/>
              </a:defRPr>
            </a:lvl1pPr>
          </a:lstStyle>
          <a:p>
            <a:endParaRPr/>
          </a:p>
        </p:txBody>
      </p:sp>
      <p:sp>
        <p:nvSpPr>
          <p:cNvPr id="3" name="Holder 3"/>
          <p:cNvSpPr>
            <a:spLocks noGrp="1"/>
          </p:cNvSpPr>
          <p:nvPr>
            <p:ph type="subTitle" idx="4"/>
          </p:nvPr>
        </p:nvSpPr>
        <p:spPr>
          <a:xfrm>
            <a:off x="963650" y="3947286"/>
            <a:ext cx="10264698" cy="756920"/>
          </a:xfrm>
          <a:prstGeom prst="rect">
            <a:avLst/>
          </a:prstGeom>
        </p:spPr>
        <p:txBody>
          <a:bodyPr wrap="square" lIns="0" tIns="0" rIns="0" bIns="0">
            <a:spAutoFit/>
          </a:bodyPr>
          <a:lstStyle>
            <a:lvl1pPr>
              <a:defRPr sz="2400" b="0" i="0">
                <a:solidFill>
                  <a:srgbClr val="006FC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318735203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206302252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245401899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73169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65305459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115121" y="774741"/>
            <a:ext cx="10131131" cy="4258755"/>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120800367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41959" y="260604"/>
            <a:ext cx="11314176" cy="6336792"/>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2" name="Holder 2"/>
          <p:cNvSpPr>
            <a:spLocks noGrp="1"/>
          </p:cNvSpPr>
          <p:nvPr>
            <p:ph type="ctrTitle"/>
          </p:nvPr>
        </p:nvSpPr>
        <p:spPr>
          <a:xfrm>
            <a:off x="6669405" y="427100"/>
            <a:ext cx="1297304" cy="2769870"/>
          </a:xfrm>
          <a:prstGeom prst="rect">
            <a:avLst/>
          </a:prstGeom>
        </p:spPr>
        <p:txBody>
          <a:bodyPr wrap="square" lIns="0" tIns="0" rIns="0" bIns="0">
            <a:spAutoFit/>
          </a:bodyPr>
          <a:lstStyle>
            <a:lvl1pPr>
              <a:defRPr sz="18000" b="0" i="0">
                <a:solidFill>
                  <a:srgbClr val="006FC0"/>
                </a:solidFill>
                <a:latin typeface="Arial"/>
                <a:cs typeface="Arial"/>
              </a:defRPr>
            </a:lvl1pPr>
          </a:lstStyle>
          <a:p>
            <a:endParaRPr/>
          </a:p>
        </p:txBody>
      </p:sp>
      <p:sp>
        <p:nvSpPr>
          <p:cNvPr id="3" name="Holder 3"/>
          <p:cNvSpPr>
            <a:spLocks noGrp="1"/>
          </p:cNvSpPr>
          <p:nvPr>
            <p:ph type="subTitle" idx="4"/>
          </p:nvPr>
        </p:nvSpPr>
        <p:spPr>
          <a:xfrm>
            <a:off x="963650" y="3947286"/>
            <a:ext cx="10264698" cy="756920"/>
          </a:xfrm>
          <a:prstGeom prst="rect">
            <a:avLst/>
          </a:prstGeom>
        </p:spPr>
        <p:txBody>
          <a:bodyPr wrap="square" lIns="0" tIns="0" rIns="0" bIns="0">
            <a:spAutoFit/>
          </a:bodyPr>
          <a:lstStyle>
            <a:lvl1pPr>
              <a:defRPr sz="2400" b="0" i="0">
                <a:solidFill>
                  <a:srgbClr val="006FC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76419517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4924407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338562863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399838960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115121" y="774741"/>
            <a:ext cx="10131131" cy="4258755"/>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407459648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41959" y="260604"/>
            <a:ext cx="11314176" cy="6336792"/>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2" name="Holder 2"/>
          <p:cNvSpPr>
            <a:spLocks noGrp="1"/>
          </p:cNvSpPr>
          <p:nvPr>
            <p:ph type="ctrTitle"/>
          </p:nvPr>
        </p:nvSpPr>
        <p:spPr>
          <a:xfrm>
            <a:off x="6669405" y="427100"/>
            <a:ext cx="1297304" cy="2769870"/>
          </a:xfrm>
          <a:prstGeom prst="rect">
            <a:avLst/>
          </a:prstGeom>
        </p:spPr>
        <p:txBody>
          <a:bodyPr wrap="square" lIns="0" tIns="0" rIns="0" bIns="0">
            <a:spAutoFit/>
          </a:bodyPr>
          <a:lstStyle>
            <a:lvl1pPr>
              <a:defRPr sz="18000" b="0" i="0">
                <a:solidFill>
                  <a:srgbClr val="006FC0"/>
                </a:solidFill>
                <a:latin typeface="Arial"/>
                <a:cs typeface="Arial"/>
              </a:defRPr>
            </a:lvl1pPr>
          </a:lstStyle>
          <a:p>
            <a:endParaRPr/>
          </a:p>
        </p:txBody>
      </p:sp>
      <p:sp>
        <p:nvSpPr>
          <p:cNvPr id="3" name="Holder 3"/>
          <p:cNvSpPr>
            <a:spLocks noGrp="1"/>
          </p:cNvSpPr>
          <p:nvPr>
            <p:ph type="subTitle" idx="4"/>
          </p:nvPr>
        </p:nvSpPr>
        <p:spPr>
          <a:xfrm>
            <a:off x="963650" y="3947286"/>
            <a:ext cx="10264698" cy="756920"/>
          </a:xfrm>
          <a:prstGeom prst="rect">
            <a:avLst/>
          </a:prstGeom>
        </p:spPr>
        <p:txBody>
          <a:bodyPr wrap="square" lIns="0" tIns="0" rIns="0" bIns="0">
            <a:spAutoFit/>
          </a:bodyPr>
          <a:lstStyle>
            <a:lvl1pPr>
              <a:defRPr sz="2400" b="0" i="0">
                <a:solidFill>
                  <a:srgbClr val="006FC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298131310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333878491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211790413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1195292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85107053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115121" y="774741"/>
            <a:ext cx="10131131" cy="4258755"/>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167843342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41959" y="260604"/>
            <a:ext cx="11314176" cy="6336792"/>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2" name="Holder 2"/>
          <p:cNvSpPr>
            <a:spLocks noGrp="1"/>
          </p:cNvSpPr>
          <p:nvPr>
            <p:ph type="ctrTitle"/>
          </p:nvPr>
        </p:nvSpPr>
        <p:spPr>
          <a:xfrm>
            <a:off x="6669405" y="427100"/>
            <a:ext cx="1297304" cy="2769870"/>
          </a:xfrm>
          <a:prstGeom prst="rect">
            <a:avLst/>
          </a:prstGeom>
        </p:spPr>
        <p:txBody>
          <a:bodyPr wrap="square" lIns="0" tIns="0" rIns="0" bIns="0">
            <a:spAutoFit/>
          </a:bodyPr>
          <a:lstStyle>
            <a:lvl1pPr>
              <a:defRPr sz="18000" b="0" i="0">
                <a:solidFill>
                  <a:srgbClr val="006FC0"/>
                </a:solidFill>
                <a:latin typeface="Arial"/>
                <a:cs typeface="Arial"/>
              </a:defRPr>
            </a:lvl1pPr>
          </a:lstStyle>
          <a:p>
            <a:endParaRPr/>
          </a:p>
        </p:txBody>
      </p:sp>
      <p:sp>
        <p:nvSpPr>
          <p:cNvPr id="3" name="Holder 3"/>
          <p:cNvSpPr>
            <a:spLocks noGrp="1"/>
          </p:cNvSpPr>
          <p:nvPr>
            <p:ph type="subTitle" idx="4"/>
          </p:nvPr>
        </p:nvSpPr>
        <p:spPr>
          <a:xfrm>
            <a:off x="963650" y="3947286"/>
            <a:ext cx="10264698" cy="756920"/>
          </a:xfrm>
          <a:prstGeom prst="rect">
            <a:avLst/>
          </a:prstGeom>
        </p:spPr>
        <p:txBody>
          <a:bodyPr wrap="square" lIns="0" tIns="0" rIns="0" bIns="0">
            <a:spAutoFit/>
          </a:bodyPr>
          <a:lstStyle>
            <a:lvl1pPr>
              <a:defRPr sz="2400" b="0" i="0">
                <a:solidFill>
                  <a:srgbClr val="006FC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160041707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44550576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285214743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364662948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115121" y="774741"/>
            <a:ext cx="10131131" cy="4258755"/>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325415170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41959" y="260604"/>
            <a:ext cx="11314176" cy="6336792"/>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2" name="Holder 2"/>
          <p:cNvSpPr>
            <a:spLocks noGrp="1"/>
          </p:cNvSpPr>
          <p:nvPr>
            <p:ph type="ctrTitle"/>
          </p:nvPr>
        </p:nvSpPr>
        <p:spPr>
          <a:xfrm>
            <a:off x="6669405" y="427100"/>
            <a:ext cx="1297304" cy="2769870"/>
          </a:xfrm>
          <a:prstGeom prst="rect">
            <a:avLst/>
          </a:prstGeom>
        </p:spPr>
        <p:txBody>
          <a:bodyPr wrap="square" lIns="0" tIns="0" rIns="0" bIns="0">
            <a:spAutoFit/>
          </a:bodyPr>
          <a:lstStyle>
            <a:lvl1pPr>
              <a:defRPr sz="18000" b="0" i="0">
                <a:solidFill>
                  <a:srgbClr val="006FC0"/>
                </a:solidFill>
                <a:latin typeface="Arial"/>
                <a:cs typeface="Arial"/>
              </a:defRPr>
            </a:lvl1pPr>
          </a:lstStyle>
          <a:p>
            <a:endParaRPr/>
          </a:p>
        </p:txBody>
      </p:sp>
      <p:sp>
        <p:nvSpPr>
          <p:cNvPr id="3" name="Holder 3"/>
          <p:cNvSpPr>
            <a:spLocks noGrp="1"/>
          </p:cNvSpPr>
          <p:nvPr>
            <p:ph type="subTitle" idx="4"/>
          </p:nvPr>
        </p:nvSpPr>
        <p:spPr>
          <a:xfrm>
            <a:off x="963650" y="3947286"/>
            <a:ext cx="10264698" cy="756920"/>
          </a:xfrm>
          <a:prstGeom prst="rect">
            <a:avLst/>
          </a:prstGeom>
        </p:spPr>
        <p:txBody>
          <a:bodyPr wrap="square" lIns="0" tIns="0" rIns="0" bIns="0">
            <a:spAutoFit/>
          </a:bodyPr>
          <a:lstStyle>
            <a:lvl1pPr>
              <a:defRPr sz="2400" b="0" i="0">
                <a:solidFill>
                  <a:srgbClr val="006FC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199024276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79758772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383079625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816084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76923395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115121" y="774741"/>
            <a:ext cx="10131131" cy="4258755"/>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291322065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41959" y="260604"/>
            <a:ext cx="11314176" cy="6336792"/>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2" name="Holder 2"/>
          <p:cNvSpPr>
            <a:spLocks noGrp="1"/>
          </p:cNvSpPr>
          <p:nvPr>
            <p:ph type="ctrTitle"/>
          </p:nvPr>
        </p:nvSpPr>
        <p:spPr>
          <a:xfrm>
            <a:off x="6669405" y="427100"/>
            <a:ext cx="1297304" cy="2769870"/>
          </a:xfrm>
          <a:prstGeom prst="rect">
            <a:avLst/>
          </a:prstGeom>
        </p:spPr>
        <p:txBody>
          <a:bodyPr wrap="square" lIns="0" tIns="0" rIns="0" bIns="0">
            <a:spAutoFit/>
          </a:bodyPr>
          <a:lstStyle>
            <a:lvl1pPr>
              <a:defRPr sz="18000" b="0" i="0">
                <a:solidFill>
                  <a:srgbClr val="006FC0"/>
                </a:solidFill>
                <a:latin typeface="Arial"/>
                <a:cs typeface="Arial"/>
              </a:defRPr>
            </a:lvl1pPr>
          </a:lstStyle>
          <a:p>
            <a:endParaRPr/>
          </a:p>
        </p:txBody>
      </p:sp>
      <p:sp>
        <p:nvSpPr>
          <p:cNvPr id="3" name="Holder 3"/>
          <p:cNvSpPr>
            <a:spLocks noGrp="1"/>
          </p:cNvSpPr>
          <p:nvPr>
            <p:ph type="subTitle" idx="4"/>
          </p:nvPr>
        </p:nvSpPr>
        <p:spPr>
          <a:xfrm>
            <a:off x="963650" y="3947286"/>
            <a:ext cx="10264698" cy="756920"/>
          </a:xfrm>
          <a:prstGeom prst="rect">
            <a:avLst/>
          </a:prstGeom>
        </p:spPr>
        <p:txBody>
          <a:bodyPr wrap="square" lIns="0" tIns="0" rIns="0" bIns="0">
            <a:spAutoFit/>
          </a:bodyPr>
          <a:lstStyle>
            <a:lvl1pPr>
              <a:defRPr sz="2400" b="0" i="0">
                <a:solidFill>
                  <a:srgbClr val="006FC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421570253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142722549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279538985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37687747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115121" y="774741"/>
            <a:ext cx="10131131" cy="4258755"/>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99184140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41959" y="260604"/>
            <a:ext cx="11314176" cy="6336792"/>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2" name="Holder 2"/>
          <p:cNvSpPr>
            <a:spLocks noGrp="1"/>
          </p:cNvSpPr>
          <p:nvPr>
            <p:ph type="ctrTitle"/>
          </p:nvPr>
        </p:nvSpPr>
        <p:spPr>
          <a:xfrm>
            <a:off x="6669405" y="427100"/>
            <a:ext cx="1297304" cy="2769870"/>
          </a:xfrm>
          <a:prstGeom prst="rect">
            <a:avLst/>
          </a:prstGeom>
        </p:spPr>
        <p:txBody>
          <a:bodyPr wrap="square" lIns="0" tIns="0" rIns="0" bIns="0">
            <a:spAutoFit/>
          </a:bodyPr>
          <a:lstStyle>
            <a:lvl1pPr>
              <a:defRPr sz="18000" b="0" i="0">
                <a:solidFill>
                  <a:srgbClr val="006FC0"/>
                </a:solidFill>
                <a:latin typeface="Arial"/>
                <a:cs typeface="Arial"/>
              </a:defRPr>
            </a:lvl1pPr>
          </a:lstStyle>
          <a:p>
            <a:endParaRPr/>
          </a:p>
        </p:txBody>
      </p:sp>
      <p:sp>
        <p:nvSpPr>
          <p:cNvPr id="3" name="Holder 3"/>
          <p:cNvSpPr>
            <a:spLocks noGrp="1"/>
          </p:cNvSpPr>
          <p:nvPr>
            <p:ph type="subTitle" idx="4"/>
          </p:nvPr>
        </p:nvSpPr>
        <p:spPr>
          <a:xfrm>
            <a:off x="963650" y="3947286"/>
            <a:ext cx="10264698" cy="756920"/>
          </a:xfrm>
          <a:prstGeom prst="rect">
            <a:avLst/>
          </a:prstGeom>
        </p:spPr>
        <p:txBody>
          <a:bodyPr wrap="square" lIns="0" tIns="0" rIns="0" bIns="0">
            <a:spAutoFit/>
          </a:bodyPr>
          <a:lstStyle>
            <a:lvl1pPr>
              <a:defRPr sz="2400" b="0" i="0">
                <a:solidFill>
                  <a:srgbClr val="006FC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169406122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425225380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165683008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20795027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48.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theme" Target="../theme/theme10.xml"/><Relationship Id="rId5" Type="http://schemas.openxmlformats.org/officeDocument/2006/relationships/slideLayout" Target="../slideLayouts/slideLayout50.xml"/><Relationship Id="rId4" Type="http://schemas.openxmlformats.org/officeDocument/2006/relationships/slideLayout" Target="../slideLayouts/slideLayout49.xml"/></Relationships>
</file>

<file path=ppt/slideMasters/_rels/slideMaster11.xml.rels><?xml version="1.0" encoding="UTF-8" standalone="yes"?>
<Relationships xmlns="http://schemas.openxmlformats.org/package/2006/relationships"><Relationship Id="rId3" Type="http://schemas.openxmlformats.org/officeDocument/2006/relationships/slideLayout" Target="../slideLayouts/slideLayout53.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theme" Target="../theme/theme11.xml"/><Relationship Id="rId5" Type="http://schemas.openxmlformats.org/officeDocument/2006/relationships/slideLayout" Target="../slideLayouts/slideLayout55.xml"/><Relationship Id="rId4" Type="http://schemas.openxmlformats.org/officeDocument/2006/relationships/slideLayout" Target="../slideLayouts/slideLayout54.xml"/></Relationships>
</file>

<file path=ppt/slideMasters/_rels/slideMaster12.xml.rels><?xml version="1.0" encoding="UTF-8" standalone="yes"?>
<Relationships xmlns="http://schemas.openxmlformats.org/package/2006/relationships"><Relationship Id="rId3" Type="http://schemas.openxmlformats.org/officeDocument/2006/relationships/slideLayout" Target="../slideLayouts/slideLayout58.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theme" Target="../theme/theme12.xml"/><Relationship Id="rId5" Type="http://schemas.openxmlformats.org/officeDocument/2006/relationships/slideLayout" Target="../slideLayouts/slideLayout60.xml"/><Relationship Id="rId4" Type="http://schemas.openxmlformats.org/officeDocument/2006/relationships/slideLayout" Target="../slideLayouts/slideLayout59.xml"/></Relationships>
</file>

<file path=ppt/slideMasters/_rels/slideMaster13.xml.rels><?xml version="1.0" encoding="UTF-8" standalone="yes"?>
<Relationships xmlns="http://schemas.openxmlformats.org/package/2006/relationships"><Relationship Id="rId3" Type="http://schemas.openxmlformats.org/officeDocument/2006/relationships/slideLayout" Target="../slideLayouts/slideLayout63.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theme" Target="../theme/theme13.xml"/><Relationship Id="rId5" Type="http://schemas.openxmlformats.org/officeDocument/2006/relationships/slideLayout" Target="../slideLayouts/slideLayout65.xml"/><Relationship Id="rId4" Type="http://schemas.openxmlformats.org/officeDocument/2006/relationships/slideLayout" Target="../slideLayouts/slideLayout64.xml"/></Relationships>
</file>

<file path=ppt/slideMasters/_rels/slideMaster14.xml.rels><?xml version="1.0" encoding="UTF-8" standalone="yes"?>
<Relationships xmlns="http://schemas.openxmlformats.org/package/2006/relationships"><Relationship Id="rId3" Type="http://schemas.openxmlformats.org/officeDocument/2006/relationships/slideLayout" Target="../slideLayouts/slideLayout68.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theme" Target="../theme/theme14.xml"/><Relationship Id="rId5" Type="http://schemas.openxmlformats.org/officeDocument/2006/relationships/slideLayout" Target="../slideLayouts/slideLayout70.xml"/><Relationship Id="rId4" Type="http://schemas.openxmlformats.org/officeDocument/2006/relationships/slideLayout" Target="../slideLayouts/slideLayout69.xml"/></Relationships>
</file>

<file path=ppt/slideMasters/_rels/slideMaster15.xml.rels><?xml version="1.0" encoding="UTF-8" standalone="yes"?>
<Relationships xmlns="http://schemas.openxmlformats.org/package/2006/relationships"><Relationship Id="rId3" Type="http://schemas.openxmlformats.org/officeDocument/2006/relationships/slideLayout" Target="../slideLayouts/slideLayout73.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theme" Target="../theme/theme15.xml"/><Relationship Id="rId5" Type="http://schemas.openxmlformats.org/officeDocument/2006/relationships/slideLayout" Target="../slideLayouts/slideLayout75.xml"/><Relationship Id="rId4" Type="http://schemas.openxmlformats.org/officeDocument/2006/relationships/slideLayout" Target="../slideLayouts/slideLayout74.xml"/></Relationships>
</file>

<file path=ppt/slideMasters/_rels/slideMaster16.xml.rels><?xml version="1.0" encoding="UTF-8" standalone="yes"?>
<Relationships xmlns="http://schemas.openxmlformats.org/package/2006/relationships"><Relationship Id="rId3" Type="http://schemas.openxmlformats.org/officeDocument/2006/relationships/slideLayout" Target="../slideLayouts/slideLayout78.xml"/><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theme" Target="../theme/theme16.xml"/><Relationship Id="rId5" Type="http://schemas.openxmlformats.org/officeDocument/2006/relationships/slideLayout" Target="../slideLayouts/slideLayout80.xml"/><Relationship Id="rId4" Type="http://schemas.openxmlformats.org/officeDocument/2006/relationships/slideLayout" Target="../slideLayouts/slideLayout79.xml"/></Relationships>
</file>

<file path=ppt/slideMasters/_rels/slideMaster17.xml.rels><?xml version="1.0" encoding="UTF-8" standalone="yes"?>
<Relationships xmlns="http://schemas.openxmlformats.org/package/2006/relationships"><Relationship Id="rId3" Type="http://schemas.openxmlformats.org/officeDocument/2006/relationships/slideLayout" Target="../slideLayouts/slideLayout83.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theme" Target="../theme/theme17.xml"/><Relationship Id="rId5" Type="http://schemas.openxmlformats.org/officeDocument/2006/relationships/slideLayout" Target="../slideLayouts/slideLayout85.xml"/><Relationship Id="rId4" Type="http://schemas.openxmlformats.org/officeDocument/2006/relationships/slideLayout" Target="../slideLayouts/slideLayout84.xml"/></Relationships>
</file>

<file path=ppt/slideMasters/_rels/slideMaster18.xml.rels><?xml version="1.0" encoding="UTF-8" standalone="yes"?>
<Relationships xmlns="http://schemas.openxmlformats.org/package/2006/relationships"><Relationship Id="rId3" Type="http://schemas.openxmlformats.org/officeDocument/2006/relationships/slideLayout" Target="../slideLayouts/slideLayout88.xml"/><Relationship Id="rId2" Type="http://schemas.openxmlformats.org/officeDocument/2006/relationships/slideLayout" Target="../slideLayouts/slideLayout87.xml"/><Relationship Id="rId1" Type="http://schemas.openxmlformats.org/officeDocument/2006/relationships/slideLayout" Target="../slideLayouts/slideLayout86.xml"/><Relationship Id="rId6" Type="http://schemas.openxmlformats.org/officeDocument/2006/relationships/theme" Target="../theme/theme18.xml"/><Relationship Id="rId5" Type="http://schemas.openxmlformats.org/officeDocument/2006/relationships/slideLayout" Target="../slideLayouts/slideLayout90.xml"/><Relationship Id="rId4" Type="http://schemas.openxmlformats.org/officeDocument/2006/relationships/slideLayout" Target="../slideLayouts/slideLayout89.xml"/></Relationships>
</file>

<file path=ppt/slideMasters/_rels/slideMaster19.xml.rels><?xml version="1.0" encoding="UTF-8" standalone="yes"?>
<Relationships xmlns="http://schemas.openxmlformats.org/package/2006/relationships"><Relationship Id="rId3" Type="http://schemas.openxmlformats.org/officeDocument/2006/relationships/slideLayout" Target="../slideLayouts/slideLayout93.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theme" Target="../theme/theme19.xml"/><Relationship Id="rId5" Type="http://schemas.openxmlformats.org/officeDocument/2006/relationships/slideLayout" Target="../slideLayouts/slideLayout95.xml"/><Relationship Id="rId4" Type="http://schemas.openxmlformats.org/officeDocument/2006/relationships/slideLayout" Target="../slideLayouts/slideLayout9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20.xml.rels><?xml version="1.0" encoding="UTF-8" standalone="yes"?>
<Relationships xmlns="http://schemas.openxmlformats.org/package/2006/relationships"><Relationship Id="rId3" Type="http://schemas.openxmlformats.org/officeDocument/2006/relationships/slideLayout" Target="../slideLayouts/slideLayout98.xml"/><Relationship Id="rId2" Type="http://schemas.openxmlformats.org/officeDocument/2006/relationships/slideLayout" Target="../slideLayouts/slideLayout97.xml"/><Relationship Id="rId1" Type="http://schemas.openxmlformats.org/officeDocument/2006/relationships/slideLayout" Target="../slideLayouts/slideLayout96.xml"/><Relationship Id="rId6" Type="http://schemas.openxmlformats.org/officeDocument/2006/relationships/theme" Target="../theme/theme20.xml"/><Relationship Id="rId5" Type="http://schemas.openxmlformats.org/officeDocument/2006/relationships/slideLayout" Target="../slideLayouts/slideLayout100.xml"/><Relationship Id="rId4" Type="http://schemas.openxmlformats.org/officeDocument/2006/relationships/slideLayout" Target="../slideLayouts/slideLayout99.xml"/></Relationships>
</file>

<file path=ppt/slideMasters/_rels/slideMaster21.xml.rels><?xml version="1.0" encoding="UTF-8" standalone="yes"?>
<Relationships xmlns="http://schemas.openxmlformats.org/package/2006/relationships"><Relationship Id="rId3" Type="http://schemas.openxmlformats.org/officeDocument/2006/relationships/slideLayout" Target="../slideLayouts/slideLayout103.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theme" Target="../theme/theme21.xml"/><Relationship Id="rId5" Type="http://schemas.openxmlformats.org/officeDocument/2006/relationships/slideLayout" Target="../slideLayouts/slideLayout105.xml"/><Relationship Id="rId4" Type="http://schemas.openxmlformats.org/officeDocument/2006/relationships/slideLayout" Target="../slideLayouts/slideLayout104.xml"/></Relationships>
</file>

<file path=ppt/slideMasters/_rels/slideMaster22.xml.rels><?xml version="1.0" encoding="UTF-8" standalone="yes"?>
<Relationships xmlns="http://schemas.openxmlformats.org/package/2006/relationships"><Relationship Id="rId3" Type="http://schemas.openxmlformats.org/officeDocument/2006/relationships/slideLayout" Target="../slideLayouts/slideLayout108.xml"/><Relationship Id="rId2" Type="http://schemas.openxmlformats.org/officeDocument/2006/relationships/slideLayout" Target="../slideLayouts/slideLayout107.xml"/><Relationship Id="rId1" Type="http://schemas.openxmlformats.org/officeDocument/2006/relationships/slideLayout" Target="../slideLayouts/slideLayout106.xml"/><Relationship Id="rId6" Type="http://schemas.openxmlformats.org/officeDocument/2006/relationships/theme" Target="../theme/theme22.xml"/><Relationship Id="rId5" Type="http://schemas.openxmlformats.org/officeDocument/2006/relationships/slideLayout" Target="../slideLayouts/slideLayout110.xml"/><Relationship Id="rId4" Type="http://schemas.openxmlformats.org/officeDocument/2006/relationships/slideLayout" Target="../slideLayouts/slideLayout109.xml"/></Relationships>
</file>

<file path=ppt/slideMasters/_rels/slideMaster23.xml.rels><?xml version="1.0" encoding="UTF-8" standalone="yes"?>
<Relationships xmlns="http://schemas.openxmlformats.org/package/2006/relationships"><Relationship Id="rId3" Type="http://schemas.openxmlformats.org/officeDocument/2006/relationships/slideLayout" Target="../slideLayouts/slideLayout113.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theme" Target="../theme/theme23.xml"/><Relationship Id="rId5" Type="http://schemas.openxmlformats.org/officeDocument/2006/relationships/slideLayout" Target="../slideLayouts/slideLayout115.xml"/><Relationship Id="rId4" Type="http://schemas.openxmlformats.org/officeDocument/2006/relationships/slideLayout" Target="../slideLayouts/slideLayout114.xml"/></Relationships>
</file>

<file path=ppt/slideMasters/_rels/slideMaster24.xml.rels><?xml version="1.0" encoding="UTF-8" standalone="yes"?>
<Relationships xmlns="http://schemas.openxmlformats.org/package/2006/relationships"><Relationship Id="rId3" Type="http://schemas.openxmlformats.org/officeDocument/2006/relationships/slideLayout" Target="../slideLayouts/slideLayout118.xml"/><Relationship Id="rId2" Type="http://schemas.openxmlformats.org/officeDocument/2006/relationships/slideLayout" Target="../slideLayouts/slideLayout117.xml"/><Relationship Id="rId1" Type="http://schemas.openxmlformats.org/officeDocument/2006/relationships/slideLayout" Target="../slideLayouts/slideLayout116.xml"/><Relationship Id="rId6" Type="http://schemas.openxmlformats.org/officeDocument/2006/relationships/theme" Target="../theme/theme24.xml"/><Relationship Id="rId5" Type="http://schemas.openxmlformats.org/officeDocument/2006/relationships/slideLayout" Target="../slideLayouts/slideLayout120.xml"/><Relationship Id="rId4" Type="http://schemas.openxmlformats.org/officeDocument/2006/relationships/slideLayout" Target="../slideLayouts/slideLayout119.xml"/></Relationships>
</file>

<file path=ppt/slideMasters/_rels/slideMaster25.xml.rels><?xml version="1.0" encoding="UTF-8" standalone="yes"?>
<Relationships xmlns="http://schemas.openxmlformats.org/package/2006/relationships"><Relationship Id="rId3" Type="http://schemas.openxmlformats.org/officeDocument/2006/relationships/slideLayout" Target="../slideLayouts/slideLayout123.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theme" Target="../theme/theme25.xml"/><Relationship Id="rId5" Type="http://schemas.openxmlformats.org/officeDocument/2006/relationships/slideLayout" Target="../slideLayouts/slideLayout125.xml"/><Relationship Id="rId4" Type="http://schemas.openxmlformats.org/officeDocument/2006/relationships/slideLayout" Target="../slideLayouts/slideLayout124.xml"/></Relationships>
</file>

<file path=ppt/slideMasters/_rels/slideMaster26.xml.rels><?xml version="1.0" encoding="UTF-8" standalone="yes"?>
<Relationships xmlns="http://schemas.openxmlformats.org/package/2006/relationships"><Relationship Id="rId3" Type="http://schemas.openxmlformats.org/officeDocument/2006/relationships/slideLayout" Target="../slideLayouts/slideLayout128.xml"/><Relationship Id="rId2" Type="http://schemas.openxmlformats.org/officeDocument/2006/relationships/slideLayout" Target="../slideLayouts/slideLayout127.xml"/><Relationship Id="rId1" Type="http://schemas.openxmlformats.org/officeDocument/2006/relationships/slideLayout" Target="../slideLayouts/slideLayout126.xml"/><Relationship Id="rId6" Type="http://schemas.openxmlformats.org/officeDocument/2006/relationships/theme" Target="../theme/theme26.xml"/><Relationship Id="rId5" Type="http://schemas.openxmlformats.org/officeDocument/2006/relationships/slideLayout" Target="../slideLayouts/slideLayout130.xml"/><Relationship Id="rId4" Type="http://schemas.openxmlformats.org/officeDocument/2006/relationships/slideLayout" Target="../slideLayouts/slideLayout129.xml"/></Relationships>
</file>

<file path=ppt/slideMasters/_rels/slideMaster27.xml.rels><?xml version="1.0" encoding="UTF-8" standalone="yes"?>
<Relationships xmlns="http://schemas.openxmlformats.org/package/2006/relationships"><Relationship Id="rId3" Type="http://schemas.openxmlformats.org/officeDocument/2006/relationships/slideLayout" Target="../slideLayouts/slideLayout133.xml"/><Relationship Id="rId2" Type="http://schemas.openxmlformats.org/officeDocument/2006/relationships/slideLayout" Target="../slideLayouts/slideLayout132.xml"/><Relationship Id="rId1" Type="http://schemas.openxmlformats.org/officeDocument/2006/relationships/slideLayout" Target="../slideLayouts/slideLayout131.xml"/><Relationship Id="rId6" Type="http://schemas.openxmlformats.org/officeDocument/2006/relationships/theme" Target="../theme/theme27.xml"/><Relationship Id="rId5" Type="http://schemas.openxmlformats.org/officeDocument/2006/relationships/slideLayout" Target="../slideLayouts/slideLayout135.xml"/><Relationship Id="rId4" Type="http://schemas.openxmlformats.org/officeDocument/2006/relationships/slideLayout" Target="../slideLayouts/slideLayout13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4.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theme" Target="../theme/theme5.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theme" Target="../theme/theme6.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theme" Target="../theme/theme7.xml"/><Relationship Id="rId5" Type="http://schemas.openxmlformats.org/officeDocument/2006/relationships/slideLayout" Target="../slideLayouts/slideLayout35.xml"/><Relationship Id="rId4" Type="http://schemas.openxmlformats.org/officeDocument/2006/relationships/slideLayout" Target="../slideLayouts/slideLayout34.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38.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theme" Target="../theme/theme8.xml"/><Relationship Id="rId5" Type="http://schemas.openxmlformats.org/officeDocument/2006/relationships/slideLayout" Target="../slideLayouts/slideLayout40.xml"/><Relationship Id="rId4" Type="http://schemas.openxmlformats.org/officeDocument/2006/relationships/slideLayout" Target="../slideLayouts/slideLayout39.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43.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theme" Target="../theme/theme9.xml"/><Relationship Id="rId5" Type="http://schemas.openxmlformats.org/officeDocument/2006/relationships/slideLayout" Target="../slideLayouts/slideLayout45.xml"/><Relationship Id="rId4"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70687" y="90296"/>
            <a:ext cx="1864360" cy="605155"/>
          </a:xfrm>
          <a:prstGeom prst="rect">
            <a:avLst/>
          </a:prstGeom>
        </p:spPr>
        <p:txBody>
          <a:bodyPr wrap="square" lIns="0" tIns="0" rIns="0" bIns="0">
            <a:spAutoFit/>
          </a:bodyPr>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a:xfrm>
            <a:off x="547217" y="2774645"/>
            <a:ext cx="10894060" cy="1879600"/>
          </a:xfrm>
          <a:prstGeom prst="rect">
            <a:avLst/>
          </a:prstGeom>
        </p:spPr>
        <p:txBody>
          <a:bodyPr wrap="square" lIns="0" tIns="0" rIns="0" bIns="0">
            <a:spAutoFit/>
          </a:bodyPr>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70687" y="90296"/>
            <a:ext cx="1864360" cy="605155"/>
          </a:xfrm>
          <a:prstGeom prst="rect">
            <a:avLst/>
          </a:prstGeom>
        </p:spPr>
        <p:txBody>
          <a:bodyPr wrap="square" lIns="0" tIns="0" rIns="0" bIns="0">
            <a:spAutoFit/>
          </a:bodyPr>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a:xfrm>
            <a:off x="547217" y="2774645"/>
            <a:ext cx="10894060" cy="1879600"/>
          </a:xfrm>
          <a:prstGeom prst="rect">
            <a:avLst/>
          </a:prstGeom>
        </p:spPr>
        <p:txBody>
          <a:bodyPr wrap="square" lIns="0" tIns="0" rIns="0" bIns="0">
            <a:spAutoFit/>
          </a:bodyPr>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08678228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70687" y="90296"/>
            <a:ext cx="1864360" cy="605155"/>
          </a:xfrm>
          <a:prstGeom prst="rect">
            <a:avLst/>
          </a:prstGeom>
        </p:spPr>
        <p:txBody>
          <a:bodyPr wrap="square" lIns="0" tIns="0" rIns="0" bIns="0">
            <a:spAutoFit/>
          </a:bodyPr>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a:xfrm>
            <a:off x="547217" y="2774645"/>
            <a:ext cx="10894060" cy="1879600"/>
          </a:xfrm>
          <a:prstGeom prst="rect">
            <a:avLst/>
          </a:prstGeom>
        </p:spPr>
        <p:txBody>
          <a:bodyPr wrap="square" lIns="0" tIns="0" rIns="0" bIns="0">
            <a:spAutoFit/>
          </a:bodyPr>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62716368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70687" y="90296"/>
            <a:ext cx="1864360" cy="605155"/>
          </a:xfrm>
          <a:prstGeom prst="rect">
            <a:avLst/>
          </a:prstGeom>
        </p:spPr>
        <p:txBody>
          <a:bodyPr wrap="square" lIns="0" tIns="0" rIns="0" bIns="0">
            <a:spAutoFit/>
          </a:bodyPr>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a:xfrm>
            <a:off x="547217" y="2774645"/>
            <a:ext cx="10894060" cy="1879600"/>
          </a:xfrm>
          <a:prstGeom prst="rect">
            <a:avLst/>
          </a:prstGeom>
        </p:spPr>
        <p:txBody>
          <a:bodyPr wrap="square" lIns="0" tIns="0" rIns="0" bIns="0">
            <a:spAutoFit/>
          </a:bodyPr>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9650386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70687" y="90296"/>
            <a:ext cx="1864360" cy="605155"/>
          </a:xfrm>
          <a:prstGeom prst="rect">
            <a:avLst/>
          </a:prstGeom>
        </p:spPr>
        <p:txBody>
          <a:bodyPr wrap="square" lIns="0" tIns="0" rIns="0" bIns="0">
            <a:spAutoFit/>
          </a:bodyPr>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a:xfrm>
            <a:off x="547217" y="2774645"/>
            <a:ext cx="10894060" cy="1879600"/>
          </a:xfrm>
          <a:prstGeom prst="rect">
            <a:avLst/>
          </a:prstGeom>
        </p:spPr>
        <p:txBody>
          <a:bodyPr wrap="square" lIns="0" tIns="0" rIns="0" bIns="0">
            <a:spAutoFit/>
          </a:bodyPr>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28324102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70687" y="90296"/>
            <a:ext cx="1864360" cy="605155"/>
          </a:xfrm>
          <a:prstGeom prst="rect">
            <a:avLst/>
          </a:prstGeom>
        </p:spPr>
        <p:txBody>
          <a:bodyPr wrap="square" lIns="0" tIns="0" rIns="0" bIns="0">
            <a:spAutoFit/>
          </a:bodyPr>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a:xfrm>
            <a:off x="547217" y="2774645"/>
            <a:ext cx="10894060" cy="1879600"/>
          </a:xfrm>
          <a:prstGeom prst="rect">
            <a:avLst/>
          </a:prstGeom>
        </p:spPr>
        <p:txBody>
          <a:bodyPr wrap="square" lIns="0" tIns="0" rIns="0" bIns="0">
            <a:spAutoFit/>
          </a:bodyPr>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317719891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70687" y="90296"/>
            <a:ext cx="1864360" cy="605155"/>
          </a:xfrm>
          <a:prstGeom prst="rect">
            <a:avLst/>
          </a:prstGeom>
        </p:spPr>
        <p:txBody>
          <a:bodyPr wrap="square" lIns="0" tIns="0" rIns="0" bIns="0">
            <a:spAutoFit/>
          </a:bodyPr>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a:xfrm>
            <a:off x="547217" y="2774645"/>
            <a:ext cx="10894060" cy="1879600"/>
          </a:xfrm>
          <a:prstGeom prst="rect">
            <a:avLst/>
          </a:prstGeom>
        </p:spPr>
        <p:txBody>
          <a:bodyPr wrap="square" lIns="0" tIns="0" rIns="0" bIns="0">
            <a:spAutoFit/>
          </a:bodyPr>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384159947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70687" y="90296"/>
            <a:ext cx="1864360" cy="605155"/>
          </a:xfrm>
          <a:prstGeom prst="rect">
            <a:avLst/>
          </a:prstGeom>
        </p:spPr>
        <p:txBody>
          <a:bodyPr wrap="square" lIns="0" tIns="0" rIns="0" bIns="0">
            <a:spAutoFit/>
          </a:bodyPr>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a:xfrm>
            <a:off x="547217" y="2774645"/>
            <a:ext cx="10894060" cy="1879600"/>
          </a:xfrm>
          <a:prstGeom prst="rect">
            <a:avLst/>
          </a:prstGeom>
        </p:spPr>
        <p:txBody>
          <a:bodyPr wrap="square" lIns="0" tIns="0" rIns="0" bIns="0">
            <a:spAutoFit/>
          </a:bodyPr>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2843371499"/>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70687" y="90296"/>
            <a:ext cx="1864360" cy="605155"/>
          </a:xfrm>
          <a:prstGeom prst="rect">
            <a:avLst/>
          </a:prstGeom>
        </p:spPr>
        <p:txBody>
          <a:bodyPr wrap="square" lIns="0" tIns="0" rIns="0" bIns="0">
            <a:spAutoFit/>
          </a:bodyPr>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a:xfrm>
            <a:off x="547217" y="2774645"/>
            <a:ext cx="10894060" cy="1879600"/>
          </a:xfrm>
          <a:prstGeom prst="rect">
            <a:avLst/>
          </a:prstGeom>
        </p:spPr>
        <p:txBody>
          <a:bodyPr wrap="square" lIns="0" tIns="0" rIns="0" bIns="0">
            <a:spAutoFit/>
          </a:bodyPr>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329839447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70687" y="90296"/>
            <a:ext cx="1864360" cy="605155"/>
          </a:xfrm>
          <a:prstGeom prst="rect">
            <a:avLst/>
          </a:prstGeom>
        </p:spPr>
        <p:txBody>
          <a:bodyPr wrap="square" lIns="0" tIns="0" rIns="0" bIns="0">
            <a:spAutoFit/>
          </a:bodyPr>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a:xfrm>
            <a:off x="547217" y="2774645"/>
            <a:ext cx="10894060" cy="1879600"/>
          </a:xfrm>
          <a:prstGeom prst="rect">
            <a:avLst/>
          </a:prstGeom>
        </p:spPr>
        <p:txBody>
          <a:bodyPr wrap="square" lIns="0" tIns="0" rIns="0" bIns="0">
            <a:spAutoFit/>
          </a:bodyPr>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3300009410"/>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70687" y="90296"/>
            <a:ext cx="1864360" cy="605155"/>
          </a:xfrm>
          <a:prstGeom prst="rect">
            <a:avLst/>
          </a:prstGeom>
        </p:spPr>
        <p:txBody>
          <a:bodyPr wrap="square" lIns="0" tIns="0" rIns="0" bIns="0">
            <a:spAutoFit/>
          </a:bodyPr>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a:xfrm>
            <a:off x="547217" y="2774645"/>
            <a:ext cx="10894060" cy="1879600"/>
          </a:xfrm>
          <a:prstGeom prst="rect">
            <a:avLst/>
          </a:prstGeom>
        </p:spPr>
        <p:txBody>
          <a:bodyPr wrap="square" lIns="0" tIns="0" rIns="0" bIns="0">
            <a:spAutoFit/>
          </a:bodyPr>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238635206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70687" y="90296"/>
            <a:ext cx="1864360" cy="605155"/>
          </a:xfrm>
          <a:prstGeom prst="rect">
            <a:avLst/>
          </a:prstGeom>
        </p:spPr>
        <p:txBody>
          <a:bodyPr wrap="square" lIns="0" tIns="0" rIns="0" bIns="0">
            <a:spAutoFit/>
          </a:bodyPr>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a:xfrm>
            <a:off x="547217" y="2774645"/>
            <a:ext cx="10894060" cy="1879600"/>
          </a:xfrm>
          <a:prstGeom prst="rect">
            <a:avLst/>
          </a:prstGeom>
        </p:spPr>
        <p:txBody>
          <a:bodyPr wrap="square" lIns="0" tIns="0" rIns="0" bIns="0">
            <a:spAutoFit/>
          </a:bodyPr>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425673185"/>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70687" y="90296"/>
            <a:ext cx="1864360" cy="605155"/>
          </a:xfrm>
          <a:prstGeom prst="rect">
            <a:avLst/>
          </a:prstGeom>
        </p:spPr>
        <p:txBody>
          <a:bodyPr wrap="square" lIns="0" tIns="0" rIns="0" bIns="0">
            <a:spAutoFit/>
          </a:bodyPr>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a:xfrm>
            <a:off x="547217" y="2774645"/>
            <a:ext cx="10894060" cy="1879600"/>
          </a:xfrm>
          <a:prstGeom prst="rect">
            <a:avLst/>
          </a:prstGeom>
        </p:spPr>
        <p:txBody>
          <a:bodyPr wrap="square" lIns="0" tIns="0" rIns="0" bIns="0">
            <a:spAutoFit/>
          </a:bodyPr>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2834499364"/>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70687" y="90296"/>
            <a:ext cx="1864360" cy="605155"/>
          </a:xfrm>
          <a:prstGeom prst="rect">
            <a:avLst/>
          </a:prstGeom>
        </p:spPr>
        <p:txBody>
          <a:bodyPr wrap="square" lIns="0" tIns="0" rIns="0" bIns="0">
            <a:spAutoFit/>
          </a:bodyPr>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a:xfrm>
            <a:off x="547217" y="2774645"/>
            <a:ext cx="10894060" cy="1879600"/>
          </a:xfrm>
          <a:prstGeom prst="rect">
            <a:avLst/>
          </a:prstGeom>
        </p:spPr>
        <p:txBody>
          <a:bodyPr wrap="square" lIns="0" tIns="0" rIns="0" bIns="0">
            <a:spAutoFit/>
          </a:bodyPr>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231588524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70687" y="90296"/>
            <a:ext cx="1864360" cy="605155"/>
          </a:xfrm>
          <a:prstGeom prst="rect">
            <a:avLst/>
          </a:prstGeom>
        </p:spPr>
        <p:txBody>
          <a:bodyPr wrap="square" lIns="0" tIns="0" rIns="0" bIns="0">
            <a:spAutoFit/>
          </a:bodyPr>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a:xfrm>
            <a:off x="547217" y="2774645"/>
            <a:ext cx="10894060" cy="1879600"/>
          </a:xfrm>
          <a:prstGeom prst="rect">
            <a:avLst/>
          </a:prstGeom>
        </p:spPr>
        <p:txBody>
          <a:bodyPr wrap="square" lIns="0" tIns="0" rIns="0" bIns="0">
            <a:spAutoFit/>
          </a:bodyPr>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822668445"/>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70687" y="90296"/>
            <a:ext cx="1864360" cy="605155"/>
          </a:xfrm>
          <a:prstGeom prst="rect">
            <a:avLst/>
          </a:prstGeom>
        </p:spPr>
        <p:txBody>
          <a:bodyPr wrap="square" lIns="0" tIns="0" rIns="0" bIns="0">
            <a:spAutoFit/>
          </a:bodyPr>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a:xfrm>
            <a:off x="547217" y="2774645"/>
            <a:ext cx="10894060" cy="1879600"/>
          </a:xfrm>
          <a:prstGeom prst="rect">
            <a:avLst/>
          </a:prstGeom>
        </p:spPr>
        <p:txBody>
          <a:bodyPr wrap="square" lIns="0" tIns="0" rIns="0" bIns="0">
            <a:spAutoFit/>
          </a:bodyPr>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3401304154"/>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70687" y="90296"/>
            <a:ext cx="1864360" cy="605155"/>
          </a:xfrm>
          <a:prstGeom prst="rect">
            <a:avLst/>
          </a:prstGeom>
        </p:spPr>
        <p:txBody>
          <a:bodyPr wrap="square" lIns="0" tIns="0" rIns="0" bIns="0">
            <a:spAutoFit/>
          </a:bodyPr>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a:xfrm>
            <a:off x="547217" y="2774645"/>
            <a:ext cx="10894060" cy="1879600"/>
          </a:xfrm>
          <a:prstGeom prst="rect">
            <a:avLst/>
          </a:prstGeom>
        </p:spPr>
        <p:txBody>
          <a:bodyPr wrap="square" lIns="0" tIns="0" rIns="0" bIns="0">
            <a:spAutoFit/>
          </a:bodyPr>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4073559436"/>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70687" y="90296"/>
            <a:ext cx="1864360" cy="605155"/>
          </a:xfrm>
          <a:prstGeom prst="rect">
            <a:avLst/>
          </a:prstGeom>
        </p:spPr>
        <p:txBody>
          <a:bodyPr wrap="square" lIns="0" tIns="0" rIns="0" bIns="0">
            <a:spAutoFit/>
          </a:bodyPr>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a:xfrm>
            <a:off x="547217" y="2774645"/>
            <a:ext cx="10894060" cy="1879600"/>
          </a:xfrm>
          <a:prstGeom prst="rect">
            <a:avLst/>
          </a:prstGeom>
        </p:spPr>
        <p:txBody>
          <a:bodyPr wrap="square" lIns="0" tIns="0" rIns="0" bIns="0">
            <a:spAutoFit/>
          </a:bodyPr>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238416719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70687" y="90296"/>
            <a:ext cx="1864360" cy="605155"/>
          </a:xfrm>
          <a:prstGeom prst="rect">
            <a:avLst/>
          </a:prstGeom>
        </p:spPr>
        <p:txBody>
          <a:bodyPr wrap="square" lIns="0" tIns="0" rIns="0" bIns="0">
            <a:spAutoFit/>
          </a:bodyPr>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a:xfrm>
            <a:off x="547217" y="2774645"/>
            <a:ext cx="10894060" cy="1879600"/>
          </a:xfrm>
          <a:prstGeom prst="rect">
            <a:avLst/>
          </a:prstGeom>
        </p:spPr>
        <p:txBody>
          <a:bodyPr wrap="square" lIns="0" tIns="0" rIns="0" bIns="0">
            <a:spAutoFit/>
          </a:bodyPr>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2567781293"/>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70687" y="90296"/>
            <a:ext cx="1864360" cy="605155"/>
          </a:xfrm>
          <a:prstGeom prst="rect">
            <a:avLst/>
          </a:prstGeom>
        </p:spPr>
        <p:txBody>
          <a:bodyPr wrap="square" lIns="0" tIns="0" rIns="0" bIns="0">
            <a:spAutoFit/>
          </a:bodyPr>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a:xfrm>
            <a:off x="547217" y="2774645"/>
            <a:ext cx="10894060" cy="1879600"/>
          </a:xfrm>
          <a:prstGeom prst="rect">
            <a:avLst/>
          </a:prstGeom>
        </p:spPr>
        <p:txBody>
          <a:bodyPr wrap="square" lIns="0" tIns="0" rIns="0" bIns="0">
            <a:spAutoFit/>
          </a:bodyPr>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dirty="0">
              <a:solidFill>
                <a:prstClr val="black">
                  <a:tint val="75000"/>
                </a:prstClr>
              </a:solidFill>
            </a:endParaRPr>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1042739726"/>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70687" y="90296"/>
            <a:ext cx="1864360" cy="605155"/>
          </a:xfrm>
          <a:prstGeom prst="rect">
            <a:avLst/>
          </a:prstGeom>
        </p:spPr>
        <p:txBody>
          <a:bodyPr wrap="square" lIns="0" tIns="0" rIns="0" bIns="0">
            <a:spAutoFit/>
          </a:bodyPr>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a:xfrm>
            <a:off x="547217" y="2774645"/>
            <a:ext cx="10894060" cy="1879600"/>
          </a:xfrm>
          <a:prstGeom prst="rect">
            <a:avLst/>
          </a:prstGeom>
        </p:spPr>
        <p:txBody>
          <a:bodyPr wrap="square" lIns="0" tIns="0" rIns="0" bIns="0">
            <a:spAutoFit/>
          </a:bodyPr>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9682160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70687" y="90296"/>
            <a:ext cx="1864360" cy="605155"/>
          </a:xfrm>
          <a:prstGeom prst="rect">
            <a:avLst/>
          </a:prstGeom>
        </p:spPr>
        <p:txBody>
          <a:bodyPr wrap="square" lIns="0" tIns="0" rIns="0" bIns="0">
            <a:spAutoFit/>
          </a:bodyPr>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a:xfrm>
            <a:off x="547217" y="2774645"/>
            <a:ext cx="10894060" cy="1879600"/>
          </a:xfrm>
          <a:prstGeom prst="rect">
            <a:avLst/>
          </a:prstGeom>
        </p:spPr>
        <p:txBody>
          <a:bodyPr wrap="square" lIns="0" tIns="0" rIns="0" bIns="0">
            <a:spAutoFit/>
          </a:bodyPr>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82948255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70687" y="90296"/>
            <a:ext cx="1864360" cy="605155"/>
          </a:xfrm>
          <a:prstGeom prst="rect">
            <a:avLst/>
          </a:prstGeom>
        </p:spPr>
        <p:txBody>
          <a:bodyPr wrap="square" lIns="0" tIns="0" rIns="0" bIns="0">
            <a:spAutoFit/>
          </a:bodyPr>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a:xfrm>
            <a:off x="547217" y="2774645"/>
            <a:ext cx="10894060" cy="1879600"/>
          </a:xfrm>
          <a:prstGeom prst="rect">
            <a:avLst/>
          </a:prstGeom>
        </p:spPr>
        <p:txBody>
          <a:bodyPr wrap="square" lIns="0" tIns="0" rIns="0" bIns="0">
            <a:spAutoFit/>
          </a:bodyPr>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76553593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70687" y="90296"/>
            <a:ext cx="1864360" cy="605155"/>
          </a:xfrm>
          <a:prstGeom prst="rect">
            <a:avLst/>
          </a:prstGeom>
        </p:spPr>
        <p:txBody>
          <a:bodyPr wrap="square" lIns="0" tIns="0" rIns="0" bIns="0">
            <a:spAutoFit/>
          </a:bodyPr>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a:xfrm>
            <a:off x="547217" y="2774645"/>
            <a:ext cx="10894060" cy="1879600"/>
          </a:xfrm>
          <a:prstGeom prst="rect">
            <a:avLst/>
          </a:prstGeom>
        </p:spPr>
        <p:txBody>
          <a:bodyPr wrap="square" lIns="0" tIns="0" rIns="0" bIns="0">
            <a:spAutoFit/>
          </a:bodyPr>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96700686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70687" y="90296"/>
            <a:ext cx="1864360" cy="605155"/>
          </a:xfrm>
          <a:prstGeom prst="rect">
            <a:avLst/>
          </a:prstGeom>
        </p:spPr>
        <p:txBody>
          <a:bodyPr wrap="square" lIns="0" tIns="0" rIns="0" bIns="0">
            <a:spAutoFit/>
          </a:bodyPr>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a:xfrm>
            <a:off x="547217" y="2774645"/>
            <a:ext cx="10894060" cy="1879600"/>
          </a:xfrm>
          <a:prstGeom prst="rect">
            <a:avLst/>
          </a:prstGeom>
        </p:spPr>
        <p:txBody>
          <a:bodyPr wrap="square" lIns="0" tIns="0" rIns="0" bIns="0">
            <a:spAutoFit/>
          </a:bodyPr>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35854517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70687" y="90296"/>
            <a:ext cx="1864360" cy="605155"/>
          </a:xfrm>
          <a:prstGeom prst="rect">
            <a:avLst/>
          </a:prstGeom>
        </p:spPr>
        <p:txBody>
          <a:bodyPr wrap="square" lIns="0" tIns="0" rIns="0" bIns="0">
            <a:spAutoFit/>
          </a:bodyPr>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a:xfrm>
            <a:off x="547217" y="2774645"/>
            <a:ext cx="10894060" cy="1879600"/>
          </a:xfrm>
          <a:prstGeom prst="rect">
            <a:avLst/>
          </a:prstGeom>
        </p:spPr>
        <p:txBody>
          <a:bodyPr wrap="square" lIns="0" tIns="0" rIns="0" bIns="0">
            <a:spAutoFit/>
          </a:bodyPr>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38429225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70687" y="90296"/>
            <a:ext cx="1864360" cy="605155"/>
          </a:xfrm>
          <a:prstGeom prst="rect">
            <a:avLst/>
          </a:prstGeom>
        </p:spPr>
        <p:txBody>
          <a:bodyPr wrap="square" lIns="0" tIns="0" rIns="0" bIns="0">
            <a:spAutoFit/>
          </a:bodyPr>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a:xfrm>
            <a:off x="547217" y="2774645"/>
            <a:ext cx="10894060" cy="1879600"/>
          </a:xfrm>
          <a:prstGeom prst="rect">
            <a:avLst/>
          </a:prstGeom>
        </p:spPr>
        <p:txBody>
          <a:bodyPr wrap="square" lIns="0" tIns="0" rIns="0" bIns="0">
            <a:spAutoFit/>
          </a:bodyPr>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3/3/2022</a:t>
            </a:fld>
            <a:endParaRPr lang="en-US">
              <a:solidFill>
                <a:prstClr val="black">
                  <a:tint val="75000"/>
                </a:prstClr>
              </a:solidFill>
            </a:endParaRPr>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7530074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8.png"/><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microsoft.com/office/2007/relationships/hdphoto" Target="../media/hdphoto5.wdp"/></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2.png"/><Relationship Id="rId1" Type="http://schemas.openxmlformats.org/officeDocument/2006/relationships/slideLayout" Target="../slideLayouts/slideLayout5.xml"/><Relationship Id="rId4" Type="http://schemas.microsoft.com/office/2007/relationships/hdphoto" Target="../media/hdphoto6.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1.png"/><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71.png"/><Relationship Id="rId1" Type="http://schemas.openxmlformats.org/officeDocument/2006/relationships/slideLayout" Target="../slideLayouts/slideLayout35.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1.png"/><Relationship Id="rId1" Type="http://schemas.openxmlformats.org/officeDocument/2006/relationships/slideLayout" Target="../slideLayouts/slideLayout40.xml"/><Relationship Id="rId4" Type="http://schemas.microsoft.com/office/2007/relationships/hdphoto" Target="../media/hdphoto7.wdp"/></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00.png"/><Relationship Id="rId1" Type="http://schemas.openxmlformats.org/officeDocument/2006/relationships/slideLayout" Target="../slideLayouts/slideLayout45.xml"/><Relationship Id="rId5" Type="http://schemas.openxmlformats.org/officeDocument/2006/relationships/image" Target="../media/image12.png"/><Relationship Id="rId4" Type="http://schemas.microsoft.com/office/2007/relationships/hdphoto" Target="../media/hdphoto8.wdp"/></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1.png"/><Relationship Id="rId1" Type="http://schemas.openxmlformats.org/officeDocument/2006/relationships/slideLayout" Target="../slideLayouts/slideLayout50.xml"/><Relationship Id="rId4" Type="http://schemas.microsoft.com/office/2007/relationships/hdphoto" Target="../media/hdphoto7.wdp"/></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0.xml"/></Relationships>
</file>

<file path=ppt/slides/_rels/slide25.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65.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7.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0.png"/><Relationship Id="rId1" Type="http://schemas.openxmlformats.org/officeDocument/2006/relationships/slideLayout" Target="../slideLayouts/slideLayout75.xml"/></Relationships>
</file>

<file path=ppt/slides/_rels/slide2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6.png"/><Relationship Id="rId1" Type="http://schemas.openxmlformats.org/officeDocument/2006/relationships/slideLayout" Target="../slideLayouts/slideLayout8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90.xml"/></Relationships>
</file>

<file path=ppt/slides/_rels/slide3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0.png"/><Relationship Id="rId1" Type="http://schemas.openxmlformats.org/officeDocument/2006/relationships/slideLayout" Target="../slideLayouts/slideLayout95.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10.png"/><Relationship Id="rId1" Type="http://schemas.openxmlformats.org/officeDocument/2006/relationships/slideLayout" Target="../slideLayouts/slideLayout100.xml"/><Relationship Id="rId5" Type="http://schemas.openxmlformats.org/officeDocument/2006/relationships/image" Target="../media/image15.png"/><Relationship Id="rId4" Type="http://schemas.microsoft.com/office/2007/relationships/hdphoto" Target="../media/hdphoto9.wdp"/></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5.xml"/></Relationships>
</file>

<file path=ppt/slides/_rels/slide34.xml.rels><?xml version="1.0" encoding="UTF-8" standalone="yes"?>
<Relationships xmlns="http://schemas.openxmlformats.org/package/2006/relationships"><Relationship Id="rId2" Type="http://schemas.openxmlformats.org/officeDocument/2006/relationships/image" Target="../media/image181.png"/><Relationship Id="rId1" Type="http://schemas.openxmlformats.org/officeDocument/2006/relationships/slideLayout" Target="../slideLayouts/slideLayout110.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5.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0.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125.xml"/><Relationship Id="rId4" Type="http://schemas.microsoft.com/office/2007/relationships/hdphoto" Target="../media/hdphoto10.wdp"/></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NULL"/><Relationship Id="rId1" Type="http://schemas.openxmlformats.org/officeDocument/2006/relationships/slideLayout" Target="../slideLayouts/slideLayout130.xml"/><Relationship Id="rId4" Type="http://schemas.microsoft.com/office/2007/relationships/hdphoto" Target="../media/hdphoto11.wdp"/></Relationships>
</file>

<file path=ppt/slides/_rels/slide3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35.xml"/></Relationships>
</file>

<file path=ppt/slides/_rels/slide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5.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1.png"/><Relationship Id="rId1" Type="http://schemas.openxmlformats.org/officeDocument/2006/relationships/slideLayout" Target="../slideLayouts/slideLayout5.xml"/><Relationship Id="rId5" Type="http://schemas.microsoft.com/office/2007/relationships/hdphoto" Target="../media/hdphoto2.wdp"/><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cal1">
            <a:extLst>
              <a:ext uri="{FF2B5EF4-FFF2-40B4-BE49-F238E27FC236}">
                <a16:creationId xmlns="" xmlns:a16="http://schemas.microsoft.com/office/drawing/2014/main" id="{EA7F5A5A-6888-4B77-A174-2C2CA665F675}"/>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88504" y="351182"/>
            <a:ext cx="1061499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3">
            <a:extLst>
              <a:ext uri="{FF2B5EF4-FFF2-40B4-BE49-F238E27FC236}">
                <a16:creationId xmlns="" xmlns:a16="http://schemas.microsoft.com/office/drawing/2014/main" id="{E02FE19C-5A25-4815-970F-5D3E581A23F4}"/>
              </a:ext>
            </a:extLst>
          </p:cNvPr>
          <p:cNvSpPr txBox="1">
            <a:spLocks noChangeArrowheads="1"/>
          </p:cNvSpPr>
          <p:nvPr/>
        </p:nvSpPr>
        <p:spPr bwMode="auto">
          <a:xfrm>
            <a:off x="6960705" y="2027582"/>
            <a:ext cx="2403394"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en-US" altLang="en-US"/>
          </a:p>
        </p:txBody>
      </p:sp>
      <p:sp>
        <p:nvSpPr>
          <p:cNvPr id="6" name="Text Box 4">
            <a:extLst>
              <a:ext uri="{FF2B5EF4-FFF2-40B4-BE49-F238E27FC236}">
                <a16:creationId xmlns="" xmlns:a16="http://schemas.microsoft.com/office/drawing/2014/main" id="{602080D1-C900-4841-BD15-29F2CCF6C09F}"/>
              </a:ext>
            </a:extLst>
          </p:cNvPr>
          <p:cNvSpPr txBox="1">
            <a:spLocks noChangeArrowheads="1"/>
          </p:cNvSpPr>
          <p:nvPr/>
        </p:nvSpPr>
        <p:spPr bwMode="auto">
          <a:xfrm>
            <a:off x="3202785" y="2937985"/>
            <a:ext cx="616131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4000" b="1" dirty="0">
                <a:solidFill>
                  <a:srgbClr val="0070C0"/>
                </a:solidFill>
              </a:rPr>
              <a:t>Elementary Functions</a:t>
            </a:r>
            <a:endParaRPr lang="en-US" altLang="en-US" sz="4000" dirty="0">
              <a:solidFill>
                <a:srgbClr val="0070C0"/>
              </a:solidFill>
              <a:effectLst>
                <a:outerShdw blurRad="38100" dist="38100" dir="2700000" algn="tl">
                  <a:srgbClr val="C0C0C0"/>
                </a:outerShdw>
              </a:effectLst>
            </a:endParaRPr>
          </a:p>
        </p:txBody>
      </p:sp>
      <p:sp>
        <p:nvSpPr>
          <p:cNvPr id="7" name="Text Box 5">
            <a:extLst>
              <a:ext uri="{FF2B5EF4-FFF2-40B4-BE49-F238E27FC236}">
                <a16:creationId xmlns="" xmlns:a16="http://schemas.microsoft.com/office/drawing/2014/main" id="{CA9B8837-C6B3-4BBE-B156-FACBBCD46213}"/>
              </a:ext>
            </a:extLst>
          </p:cNvPr>
          <p:cNvSpPr txBox="1">
            <a:spLocks noChangeArrowheads="1"/>
          </p:cNvSpPr>
          <p:nvPr/>
        </p:nvSpPr>
        <p:spPr bwMode="auto">
          <a:xfrm>
            <a:off x="6589704" y="456653"/>
            <a:ext cx="334848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8000" dirty="0">
                <a:solidFill>
                  <a:srgbClr val="0070C0"/>
                </a:solidFill>
              </a:rPr>
              <a:t>4</a:t>
            </a:r>
          </a:p>
        </p:txBody>
      </p:sp>
      <p:sp>
        <p:nvSpPr>
          <p:cNvPr id="8" name="TextBox 1">
            <a:extLst>
              <a:ext uri="{FF2B5EF4-FFF2-40B4-BE49-F238E27FC236}">
                <a16:creationId xmlns="" xmlns:a16="http://schemas.microsoft.com/office/drawing/2014/main" id="{920C2659-0782-4AF8-9938-D31077F49686}"/>
              </a:ext>
            </a:extLst>
          </p:cNvPr>
          <p:cNvSpPr txBox="1">
            <a:spLocks noChangeArrowheads="1"/>
          </p:cNvSpPr>
          <p:nvPr/>
        </p:nvSpPr>
        <p:spPr bwMode="auto">
          <a:xfrm>
            <a:off x="543236" y="4524023"/>
            <a:ext cx="1125965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457200" lvl="1" indent="0" eaLnBrk="1" hangingPunct="1"/>
            <a:r>
              <a:rPr lang="en-US" altLang="en-US" sz="2400" b="1" dirty="0">
                <a:solidFill>
                  <a:srgbClr val="0070C0"/>
                </a:solidFill>
                <a:latin typeface="Times New Roman" panose="02020603050405020304" pitchFamily="18" charset="0"/>
                <a:cs typeface="Times New Roman" panose="02020603050405020304" pitchFamily="18" charset="0"/>
              </a:rPr>
              <a:t>Book: </a:t>
            </a:r>
            <a:r>
              <a:rPr lang="en-US" altLang="en-US" sz="2400" dirty="0">
                <a:solidFill>
                  <a:srgbClr val="0070C0"/>
                </a:solidFill>
                <a:latin typeface="Times New Roman" panose="02020603050405020304" pitchFamily="18" charset="0"/>
                <a:cs typeface="Times New Roman" panose="02020603050405020304" pitchFamily="18" charset="0"/>
              </a:rPr>
              <a:t>A First Course in Complex Analysis with Applications by Dennis G. </a:t>
            </a:r>
            <a:r>
              <a:rPr lang="en-US" altLang="en-US" sz="2400" dirty="0" err="1">
                <a:solidFill>
                  <a:srgbClr val="0070C0"/>
                </a:solidFill>
                <a:latin typeface="Times New Roman" panose="02020603050405020304" pitchFamily="18" charset="0"/>
                <a:cs typeface="Times New Roman" panose="02020603050405020304" pitchFamily="18" charset="0"/>
              </a:rPr>
              <a:t>Zill</a:t>
            </a:r>
            <a:r>
              <a:rPr lang="en-US" altLang="en-US" sz="2400" dirty="0">
                <a:solidFill>
                  <a:srgbClr val="0070C0"/>
                </a:solidFill>
                <a:latin typeface="Times New Roman" panose="02020603050405020304" pitchFamily="18" charset="0"/>
                <a:cs typeface="Times New Roman" panose="02020603050405020304" pitchFamily="18" charset="0"/>
              </a:rPr>
              <a:t> and</a:t>
            </a:r>
          </a:p>
          <a:p>
            <a:pPr marL="457200" lvl="1" indent="0" eaLnBrk="1" hangingPunct="1"/>
            <a:r>
              <a:rPr lang="en-US" altLang="en-US" sz="2400" dirty="0">
                <a:solidFill>
                  <a:srgbClr val="0070C0"/>
                </a:solidFill>
                <a:latin typeface="Times New Roman" panose="02020603050405020304" pitchFamily="18" charset="0"/>
                <a:cs typeface="Times New Roman" panose="02020603050405020304" pitchFamily="18" charset="0"/>
              </a:rPr>
              <a:t>           Patrick D. Shanahan.</a:t>
            </a:r>
          </a:p>
        </p:txBody>
      </p:sp>
    </p:spTree>
    <p:extLst>
      <p:ext uri="{BB962C8B-B14F-4D97-AF65-F5344CB8AC3E}">
        <p14:creationId xmlns:p14="http://schemas.microsoft.com/office/powerpoint/2010/main" val="2939083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26029"/>
            <a:ext cx="1055802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a:extLst>
              <a:ext uri="{FF2B5EF4-FFF2-40B4-BE49-F238E27FC236}">
                <a16:creationId xmlns="" xmlns:mc="http://schemas.openxmlformats.org/markup-compatibility/2006" xmlns:a14="http://schemas.microsoft.com/office/drawing/2010/main" xmlns:a16="http://schemas.microsoft.com/office/drawing/2014/main" id="{CFEA38B1-974B-483D-8CA2-260A678EC70A}"/>
              </a:ext>
            </a:extLst>
          </p:cNvPr>
          <p:cNvSpPr txBox="1">
            <a:spLocks/>
          </p:cNvSpPr>
          <p:nvPr/>
        </p:nvSpPr>
        <p:spPr>
          <a:xfrm>
            <a:off x="339175" y="304800"/>
            <a:ext cx="10515600" cy="66948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0070C0"/>
                </a:solidFill>
              </a:rPr>
              <a:t>The Exponential Mapping</a:t>
            </a:r>
            <a:endParaRPr lang="en-US" sz="4000" dirty="0">
              <a:solidFill>
                <a:srgbClr val="0070C0"/>
              </a:solidFill>
              <a:latin typeface="+mn-lt"/>
            </a:endParaRPr>
          </a:p>
        </p:txBody>
      </p:sp>
    </p:spTree>
    <p:extLst>
      <p:ext uri="{BB962C8B-B14F-4D97-AF65-F5344CB8AC3E}">
        <p14:creationId xmlns:p14="http://schemas.microsoft.com/office/powerpoint/2010/main" val="1338997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a:extLst>
              <a:ext uri="{FF2B5EF4-FFF2-40B4-BE49-F238E27FC236}">
                <a16:creationId xmlns="" xmlns:mc="http://schemas.openxmlformats.org/markup-compatibility/2006" xmlns:a14="http://schemas.microsoft.com/office/drawing/2010/main" xmlns:a16="http://schemas.microsoft.com/office/drawing/2014/main" id="{CFEA38B1-974B-483D-8CA2-260A678EC70A}"/>
              </a:ext>
            </a:extLst>
          </p:cNvPr>
          <p:cNvSpPr txBox="1">
            <a:spLocks/>
          </p:cNvSpPr>
          <p:nvPr/>
        </p:nvSpPr>
        <p:spPr>
          <a:xfrm>
            <a:off x="347884" y="43543"/>
            <a:ext cx="10515600" cy="66948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solidFill>
                  <a:srgbClr val="0070C0"/>
                </a:solidFill>
              </a:rPr>
              <a:t>Example: </a:t>
            </a:r>
            <a:r>
              <a:rPr lang="en-US" sz="4000" b="1" dirty="0">
                <a:solidFill>
                  <a:srgbClr val="0070C0"/>
                </a:solidFill>
              </a:rPr>
              <a:t>Exponential Mapping of a Grid</a:t>
            </a:r>
            <a:endParaRPr lang="en-US" sz="4000" dirty="0">
              <a:solidFill>
                <a:srgbClr val="0070C0"/>
              </a:solidFill>
              <a:latin typeface="+mn-lt"/>
            </a:endParaRPr>
          </a:p>
        </p:txBody>
      </p:sp>
      <mc:AlternateContent xmlns:mc="http://schemas.openxmlformats.org/markup-compatibility/2006" xmlns:a14="http://schemas.microsoft.com/office/drawing/2010/main">
        <mc:Choice Requires="a14">
          <p:sp>
            <p:nvSpPr>
              <p:cNvPr id="2" name="Rectangle 1"/>
              <p:cNvSpPr/>
              <p:nvPr/>
            </p:nvSpPr>
            <p:spPr>
              <a:xfrm>
                <a:off x="347884" y="669487"/>
                <a:ext cx="7512313" cy="461665"/>
              </a:xfrm>
              <a:prstGeom prst="rect">
                <a:avLst/>
              </a:prstGeom>
            </p:spPr>
            <p:txBody>
              <a:bodyPr wrap="none">
                <a:spAutoFit/>
              </a:bodyPr>
              <a:lstStyle/>
              <a:p>
                <a:r>
                  <a:rPr lang="en-US" sz="2400" dirty="0"/>
                  <a:t>Find the image of the grid shown in </a:t>
                </a:r>
                <a:r>
                  <a:rPr lang="en-US" sz="2400" dirty="0" smtClean="0"/>
                  <a:t>figure under </a:t>
                </a:r>
                <a14:m>
                  <m:oMath xmlns:m="http://schemas.openxmlformats.org/officeDocument/2006/math">
                    <m:r>
                      <a:rPr lang="en-US" sz="2400" i="1" dirty="0" smtClean="0">
                        <a:latin typeface="Cambria Math"/>
                      </a:rPr>
                      <m:t>𝑤</m:t>
                    </m:r>
                    <m:r>
                      <a:rPr lang="en-US" sz="2400" i="1" dirty="0" smtClean="0">
                        <a:latin typeface="Cambria Math"/>
                      </a:rPr>
                      <m:t>=</m:t>
                    </m:r>
                    <m:sSup>
                      <m:sSupPr>
                        <m:ctrlPr>
                          <a:rPr lang="en-US" sz="2400" i="1" dirty="0">
                            <a:latin typeface="Cambria Math"/>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𝑧</m:t>
                        </m:r>
                      </m:sup>
                    </m:sSup>
                  </m:oMath>
                </a14:m>
                <a:r>
                  <a:rPr lang="en-US" sz="2400" dirty="0" smtClean="0"/>
                  <a:t>.</a:t>
                </a:r>
                <a:endParaRPr lang="en-US" sz="2400" dirty="0"/>
              </a:p>
            </p:txBody>
          </p:sp>
        </mc:Choice>
        <mc:Fallback xmlns="">
          <p:sp>
            <p:nvSpPr>
              <p:cNvPr id="2" name="Rectangle 1"/>
              <p:cNvSpPr>
                <a:spLocks noRot="1" noChangeAspect="1" noMove="1" noResize="1" noEditPoints="1" noAdjustHandles="1" noChangeArrowheads="1" noChangeShapeType="1" noTextEdit="1"/>
              </p:cNvSpPr>
              <p:nvPr/>
            </p:nvSpPr>
            <p:spPr>
              <a:xfrm>
                <a:off x="347884" y="669487"/>
                <a:ext cx="7512313" cy="461665"/>
              </a:xfrm>
              <a:prstGeom prst="rect">
                <a:avLst/>
              </a:prstGeom>
              <a:blipFill rotWithShape="1">
                <a:blip r:embed="rId2"/>
                <a:stretch>
                  <a:fillRect l="-1218" t="-10526" b="-28947"/>
                </a:stretch>
              </a:blipFill>
            </p:spPr>
            <p:txBody>
              <a:bodyPr/>
              <a:lstStyle/>
              <a:p>
                <a:r>
                  <a:rPr lang="en-US">
                    <a:noFill/>
                  </a:rPr>
                  <a:t> </a:t>
                </a:r>
              </a:p>
            </p:txBody>
          </p:sp>
        </mc:Fallback>
      </mc:AlternateContent>
      <p:pic>
        <p:nvPicPr>
          <p:cNvPr id="1026"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8983249" y="2924175"/>
            <a:ext cx="3190875" cy="393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8" name="Rectangle 7"/>
              <p:cNvSpPr/>
              <p:nvPr/>
            </p:nvSpPr>
            <p:spPr>
              <a:xfrm>
                <a:off x="358769" y="1161858"/>
                <a:ext cx="11735264" cy="2308324"/>
              </a:xfrm>
              <a:prstGeom prst="rect">
                <a:avLst/>
              </a:prstGeom>
            </p:spPr>
            <p:txBody>
              <a:bodyPr wrap="square">
                <a:spAutoFit/>
              </a:bodyPr>
              <a:lstStyle/>
              <a:p>
                <a:pPr algn="just"/>
                <a:r>
                  <a:rPr lang="en-US" sz="2400" b="1" dirty="0" smtClean="0">
                    <a:solidFill>
                      <a:srgbClr val="0070C0"/>
                    </a:solidFill>
                  </a:rPr>
                  <a:t>Solution: </a:t>
                </a:r>
                <a:r>
                  <a:rPr lang="en-US" sz="2400" dirty="0" smtClean="0"/>
                  <a:t>The </a:t>
                </a:r>
                <a:r>
                  <a:rPr lang="en-US" sz="2400" dirty="0"/>
                  <a:t>grid in </a:t>
                </a:r>
                <a:r>
                  <a:rPr lang="en-US" sz="2400" dirty="0" smtClean="0"/>
                  <a:t>figure consists </a:t>
                </a:r>
                <a:r>
                  <a:rPr lang="en-US" sz="2400" dirty="0"/>
                  <a:t>of the vertical line </a:t>
                </a:r>
                <a:r>
                  <a:rPr lang="en-US" sz="2400" dirty="0" smtClean="0"/>
                  <a:t>segments </a:t>
                </a:r>
                <a14:m>
                  <m:oMath xmlns:m="http://schemas.openxmlformats.org/officeDocument/2006/math">
                    <m:r>
                      <a:rPr lang="en-US" sz="2400" i="1" dirty="0" smtClean="0">
                        <a:latin typeface="Cambria Math"/>
                      </a:rPr>
                      <m:t>𝑥</m:t>
                    </m:r>
                    <m:r>
                      <a:rPr lang="en-US" sz="2400" i="1" dirty="0" smtClean="0">
                        <a:latin typeface="Cambria Math"/>
                      </a:rPr>
                      <m:t>=0,1,</m:t>
                    </m:r>
                  </m:oMath>
                </a14:m>
                <a:r>
                  <a:rPr lang="en-US" sz="2400" dirty="0"/>
                  <a:t> </a:t>
                </a:r>
                <a:r>
                  <a:rPr lang="en-US" sz="2400" dirty="0" smtClean="0"/>
                  <a:t>and </a:t>
                </a:r>
                <a14:m>
                  <m:oMath xmlns:m="http://schemas.openxmlformats.org/officeDocument/2006/math">
                    <m:r>
                      <a:rPr lang="en-US" sz="2400" i="1" dirty="0" smtClean="0">
                        <a:latin typeface="Cambria Math"/>
                      </a:rPr>
                      <m:t>2, </m:t>
                    </m:r>
                  </m:oMath>
                </a14:m>
                <a:r>
                  <a:rPr lang="en-US" sz="2400" dirty="0" smtClean="0"/>
                  <a:t>and </a:t>
                </a:r>
                <a14:m>
                  <m:oMath xmlns:m="http://schemas.openxmlformats.org/officeDocument/2006/math">
                    <m:r>
                      <a:rPr lang="en-US" sz="2400" i="1" dirty="0">
                        <a:latin typeface="Cambria Math"/>
                      </a:rPr>
                      <m:t>−2≤</m:t>
                    </m:r>
                    <m:r>
                      <a:rPr lang="en-US" sz="2400" i="1" dirty="0">
                        <a:latin typeface="Cambria Math"/>
                      </a:rPr>
                      <m:t>𝑦</m:t>
                    </m:r>
                    <m:r>
                      <a:rPr lang="en-US" sz="2400" i="1" dirty="0">
                        <a:latin typeface="Cambria Math"/>
                      </a:rPr>
                      <m:t>≤2,</m:t>
                    </m:r>
                  </m:oMath>
                </a14:m>
                <a:r>
                  <a:rPr lang="en-US" sz="2400" dirty="0"/>
                  <a:t> the horizontal line </a:t>
                </a:r>
                <a:r>
                  <a:rPr lang="en-US" sz="2400" dirty="0" smtClean="0"/>
                  <a:t>segments </a:t>
                </a:r>
                <a14:m>
                  <m:oMath xmlns:m="http://schemas.openxmlformats.org/officeDocument/2006/math">
                    <m:r>
                      <a:rPr lang="en-US" sz="2400" i="1" dirty="0" smtClean="0">
                        <a:latin typeface="Cambria Math"/>
                      </a:rPr>
                      <m:t>𝑦</m:t>
                    </m:r>
                    <m:r>
                      <a:rPr lang="en-US" sz="2400" i="1" dirty="0" smtClean="0">
                        <a:latin typeface="Cambria Math"/>
                      </a:rPr>
                      <m:t>=−2,−1,0,1, </m:t>
                    </m:r>
                    <m:r>
                      <m:rPr>
                        <m:sty m:val="p"/>
                      </m:rPr>
                      <a:rPr lang="en-US" sz="2400" i="0" dirty="0">
                        <a:latin typeface="Cambria Math"/>
                      </a:rPr>
                      <m:t>and</m:t>
                    </m:r>
                    <m:r>
                      <a:rPr lang="en-US" sz="2400" i="1" dirty="0">
                        <a:latin typeface="Cambria Math"/>
                      </a:rPr>
                      <m:t> 2, 0≤</m:t>
                    </m:r>
                    <m:r>
                      <a:rPr lang="en-US" sz="2400" i="1" dirty="0">
                        <a:latin typeface="Cambria Math"/>
                      </a:rPr>
                      <m:t>𝑥</m:t>
                    </m:r>
                    <m:r>
                      <a:rPr lang="en-US" sz="2400" i="1" dirty="0" smtClean="0">
                        <a:latin typeface="Cambria Math"/>
                      </a:rPr>
                      <m:t>≤</m:t>
                    </m:r>
                    <m:r>
                      <a:rPr lang="en-US" sz="2400" i="1" dirty="0">
                        <a:latin typeface="Cambria Math"/>
                      </a:rPr>
                      <m:t>2</m:t>
                    </m:r>
                    <m:r>
                      <a:rPr lang="en-US" sz="2400" b="0" i="1" dirty="0" smtClean="0">
                        <a:latin typeface="Cambria Math"/>
                      </a:rPr>
                      <m:t>.</m:t>
                    </m:r>
                  </m:oMath>
                </a14:m>
                <a:r>
                  <a:rPr lang="en-US" sz="2400" dirty="0" smtClean="0"/>
                  <a:t> Using </a:t>
                </a:r>
                <a:r>
                  <a:rPr lang="en-US" sz="2400" dirty="0"/>
                  <a:t>the property </a:t>
                </a:r>
                <a14:m>
                  <m:oMath xmlns:m="http://schemas.openxmlformats.org/officeDocument/2006/math">
                    <m:r>
                      <a:rPr lang="en-US" sz="2400" i="1" dirty="0" smtClean="0">
                        <a:latin typeface="Cambria Math"/>
                      </a:rPr>
                      <m:t>(</m:t>
                    </m:r>
                    <m:r>
                      <a:rPr lang="en-US" sz="2400" i="1" dirty="0" smtClean="0">
                        <a:latin typeface="Cambria Math"/>
                      </a:rPr>
                      <m:t>𝑖𝑖</m:t>
                    </m:r>
                    <m:r>
                      <a:rPr lang="en-US" sz="2400" i="1" dirty="0" smtClean="0">
                        <a:latin typeface="Cambria Math"/>
                      </a:rPr>
                      <m:t>) </m:t>
                    </m:r>
                  </m:oMath>
                </a14:m>
                <a:r>
                  <a:rPr lang="en-US" sz="2400" dirty="0"/>
                  <a:t>of </a:t>
                </a:r>
                <a:r>
                  <a:rPr lang="en-US" sz="2400" dirty="0" smtClean="0"/>
                  <a:t>the exponential </a:t>
                </a:r>
                <a:r>
                  <a:rPr lang="en-US" sz="2400" dirty="0"/>
                  <a:t>mapping, we have that the image of the vertical line </a:t>
                </a:r>
                <a:r>
                  <a:rPr lang="en-US" sz="2400" dirty="0" smtClean="0"/>
                  <a:t>segment </a:t>
                </a:r>
                <a14:m>
                  <m:oMath xmlns:m="http://schemas.openxmlformats.org/officeDocument/2006/math">
                    <m:r>
                      <a:rPr lang="en-US" sz="2400" i="1" dirty="0" smtClean="0">
                        <a:solidFill>
                          <a:srgbClr val="0070C0"/>
                        </a:solidFill>
                        <a:latin typeface="Cambria Math"/>
                      </a:rPr>
                      <m:t>𝑥</m:t>
                    </m:r>
                    <m:r>
                      <a:rPr lang="en-US" sz="2400" i="1" dirty="0" smtClean="0">
                        <a:solidFill>
                          <a:srgbClr val="0070C0"/>
                        </a:solidFill>
                        <a:latin typeface="Cambria Math"/>
                      </a:rPr>
                      <m:t>=0, −2 ≤ </m:t>
                    </m:r>
                    <m:r>
                      <a:rPr lang="en-US" sz="2400" i="1" dirty="0">
                        <a:solidFill>
                          <a:srgbClr val="0070C0"/>
                        </a:solidFill>
                        <a:latin typeface="Cambria Math"/>
                      </a:rPr>
                      <m:t>𝑦</m:t>
                    </m:r>
                    <m:r>
                      <a:rPr lang="en-US" sz="2400" i="1" dirty="0">
                        <a:solidFill>
                          <a:srgbClr val="0070C0"/>
                        </a:solidFill>
                        <a:latin typeface="Cambria Math"/>
                      </a:rPr>
                      <m:t> ≤ 2,</m:t>
                    </m:r>
                  </m:oMath>
                </a14:m>
                <a:r>
                  <a:rPr lang="en-US" sz="2400" dirty="0"/>
                  <a:t> </a:t>
                </a:r>
                <a:r>
                  <a:rPr lang="en-US" sz="2400" dirty="0" smtClean="0"/>
                  <a:t>is the </a:t>
                </a:r>
                <a:r>
                  <a:rPr lang="en-US" sz="2400" dirty="0"/>
                  <a:t>circular </a:t>
                </a:r>
                <a:r>
                  <a:rPr lang="en-US" sz="2400" dirty="0" smtClean="0"/>
                  <a:t>arc: </a:t>
                </a:r>
                <a14:m>
                  <m:oMath xmlns:m="http://schemas.openxmlformats.org/officeDocument/2006/math">
                    <m:r>
                      <a:rPr lang="en-US" sz="2400" i="1" dirty="0" smtClean="0">
                        <a:solidFill>
                          <a:srgbClr val="0070C0"/>
                        </a:solidFill>
                        <a:latin typeface="Cambria Math"/>
                      </a:rPr>
                      <m:t>|</m:t>
                    </m:r>
                    <m:r>
                      <a:rPr lang="en-US" sz="2400" i="1" dirty="0" smtClean="0">
                        <a:solidFill>
                          <a:srgbClr val="0070C0"/>
                        </a:solidFill>
                        <a:latin typeface="Cambria Math"/>
                      </a:rPr>
                      <m:t>𝑤</m:t>
                    </m:r>
                    <m:r>
                      <a:rPr lang="en-US" sz="2400" i="1" dirty="0" smtClean="0">
                        <a:solidFill>
                          <a:srgbClr val="0070C0"/>
                        </a:solidFill>
                        <a:latin typeface="Cambria Math"/>
                      </a:rPr>
                      <m:t>|=</m:t>
                    </m:r>
                    <m:sSup>
                      <m:sSupPr>
                        <m:ctrlPr>
                          <a:rPr lang="en-US" sz="2400" i="1" dirty="0" smtClean="0">
                            <a:solidFill>
                              <a:srgbClr val="0070C0"/>
                            </a:solidFill>
                            <a:latin typeface="Cambria Math"/>
                          </a:rPr>
                        </m:ctrlPr>
                      </m:sSupPr>
                      <m:e>
                        <m:r>
                          <a:rPr lang="en-US" sz="2400" b="0" i="1" dirty="0" smtClean="0">
                            <a:solidFill>
                              <a:srgbClr val="0070C0"/>
                            </a:solidFill>
                            <a:latin typeface="Cambria Math"/>
                          </a:rPr>
                          <m:t>𝑒</m:t>
                        </m:r>
                      </m:e>
                      <m:sup>
                        <m:r>
                          <a:rPr lang="en-US" sz="2400" b="0" i="1" dirty="0" smtClean="0">
                            <a:solidFill>
                              <a:srgbClr val="0070C0"/>
                            </a:solidFill>
                            <a:latin typeface="Cambria Math"/>
                          </a:rPr>
                          <m:t>0</m:t>
                        </m:r>
                      </m:sup>
                    </m:sSup>
                    <m:r>
                      <a:rPr lang="en-US" sz="2400" i="1" dirty="0" smtClean="0">
                        <a:solidFill>
                          <a:srgbClr val="0070C0"/>
                        </a:solidFill>
                        <a:latin typeface="Cambria Math"/>
                      </a:rPr>
                      <m:t>=1</m:t>
                    </m:r>
                    <m:r>
                      <a:rPr lang="en-US" sz="2400" i="1" dirty="0">
                        <a:solidFill>
                          <a:srgbClr val="0070C0"/>
                        </a:solidFill>
                        <a:latin typeface="Cambria Math"/>
                      </a:rPr>
                      <m:t>, −</m:t>
                    </m:r>
                    <m:r>
                      <a:rPr lang="en-US" sz="2400" i="1" dirty="0" smtClean="0">
                        <a:solidFill>
                          <a:srgbClr val="0070C0"/>
                        </a:solidFill>
                        <a:latin typeface="Cambria Math"/>
                      </a:rPr>
                      <m:t>2≤</m:t>
                    </m:r>
                    <m:r>
                      <m:rPr>
                        <m:sty m:val="p"/>
                      </m:rPr>
                      <a:rPr lang="en-US" sz="2400" i="1" dirty="0" smtClean="0">
                        <a:solidFill>
                          <a:srgbClr val="0070C0"/>
                        </a:solidFill>
                        <a:latin typeface="Cambria Math"/>
                      </a:rPr>
                      <m:t>arg</m:t>
                    </m:r>
                    <m:r>
                      <a:rPr lang="en-US" sz="2400" i="1" dirty="0" smtClean="0">
                        <a:solidFill>
                          <a:srgbClr val="0070C0"/>
                        </a:solidFill>
                        <a:latin typeface="Cambria Math"/>
                      </a:rPr>
                      <m:t>⁡(</m:t>
                    </m:r>
                    <m:r>
                      <a:rPr lang="en-US" sz="2400" i="1" dirty="0" smtClean="0">
                        <a:solidFill>
                          <a:srgbClr val="0070C0"/>
                        </a:solidFill>
                        <a:latin typeface="Cambria Math"/>
                      </a:rPr>
                      <m:t>𝑤</m:t>
                    </m:r>
                    <m:r>
                      <a:rPr lang="en-US" sz="2400" i="1" dirty="0" smtClean="0">
                        <a:solidFill>
                          <a:srgbClr val="0070C0"/>
                        </a:solidFill>
                        <a:latin typeface="Cambria Math"/>
                      </a:rPr>
                      <m:t>)≤2</m:t>
                    </m:r>
                  </m:oMath>
                </a14:m>
                <a:r>
                  <a:rPr lang="en-US" sz="2400" dirty="0"/>
                  <a:t>. </a:t>
                </a:r>
                <a:endParaRPr lang="en-US" sz="2400" dirty="0" smtClean="0"/>
              </a:p>
              <a:p>
                <a:pPr algn="just"/>
                <a:r>
                  <a:rPr lang="en-US" sz="2400" dirty="0" smtClean="0"/>
                  <a:t>In a similar </a:t>
                </a:r>
                <a:r>
                  <a:rPr lang="en-US" sz="2400" dirty="0"/>
                  <a:t>manner, the segments </a:t>
                </a:r>
                <a14:m>
                  <m:oMath xmlns:m="http://schemas.openxmlformats.org/officeDocument/2006/math">
                    <m:r>
                      <a:rPr lang="en-US" sz="2400" i="1" dirty="0" smtClean="0">
                        <a:solidFill>
                          <a:srgbClr val="0070C0"/>
                        </a:solidFill>
                        <a:latin typeface="Cambria Math"/>
                      </a:rPr>
                      <m:t>𝑥</m:t>
                    </m:r>
                    <m:r>
                      <a:rPr lang="en-US" sz="2400" i="1" dirty="0" smtClean="0">
                        <a:solidFill>
                          <a:srgbClr val="0070C0"/>
                        </a:solidFill>
                        <a:latin typeface="Cambria Math"/>
                      </a:rPr>
                      <m:t>=1</m:t>
                    </m:r>
                  </m:oMath>
                </a14:m>
                <a:r>
                  <a:rPr lang="en-US" sz="2400" dirty="0" smtClean="0">
                    <a:solidFill>
                      <a:srgbClr val="0070C0"/>
                    </a:solidFill>
                  </a:rPr>
                  <a:t> </a:t>
                </a:r>
                <a:r>
                  <a:rPr lang="en-US" sz="2400" dirty="0"/>
                  <a:t>and</a:t>
                </a:r>
                <a14:m>
                  <m:oMath xmlns:m="http://schemas.openxmlformats.org/officeDocument/2006/math">
                    <m:r>
                      <a:rPr lang="en-US" sz="2400" i="1" dirty="0" smtClean="0">
                        <a:latin typeface="Cambria Math"/>
                      </a:rPr>
                      <m:t> </m:t>
                    </m:r>
                    <m:r>
                      <a:rPr lang="en-US" sz="2400" i="1" dirty="0" smtClean="0">
                        <a:solidFill>
                          <a:srgbClr val="0070C0"/>
                        </a:solidFill>
                        <a:latin typeface="Cambria Math"/>
                      </a:rPr>
                      <m:t>𝑥</m:t>
                    </m:r>
                    <m:r>
                      <a:rPr lang="en-US" sz="2400" i="1" dirty="0" smtClean="0">
                        <a:solidFill>
                          <a:srgbClr val="0070C0"/>
                        </a:solidFill>
                        <a:latin typeface="Cambria Math"/>
                      </a:rPr>
                      <m:t>=2, −2≤</m:t>
                    </m:r>
                    <m:r>
                      <a:rPr lang="en-US" sz="2400" i="1" dirty="0" smtClean="0">
                        <a:solidFill>
                          <a:srgbClr val="0070C0"/>
                        </a:solidFill>
                        <a:latin typeface="Cambria Math"/>
                      </a:rPr>
                      <m:t>𝑦</m:t>
                    </m:r>
                    <m:r>
                      <a:rPr lang="en-US" sz="2400" i="1" dirty="0" smtClean="0">
                        <a:solidFill>
                          <a:srgbClr val="0070C0"/>
                        </a:solidFill>
                        <a:latin typeface="Cambria Math"/>
                      </a:rPr>
                      <m:t>≤2,</m:t>
                    </m:r>
                  </m:oMath>
                </a14:m>
                <a:r>
                  <a:rPr lang="en-US" sz="2400" dirty="0">
                    <a:solidFill>
                      <a:srgbClr val="0070C0"/>
                    </a:solidFill>
                  </a:rPr>
                  <a:t> </a:t>
                </a:r>
                <a:r>
                  <a:rPr lang="en-US" sz="2400" dirty="0"/>
                  <a:t>map onto </a:t>
                </a:r>
                <a:r>
                  <a:rPr lang="en-US" sz="2400" dirty="0" smtClean="0"/>
                  <a:t>the arcs </a:t>
                </a:r>
                <a14:m>
                  <m:oMath xmlns:m="http://schemas.openxmlformats.org/officeDocument/2006/math">
                    <m:r>
                      <a:rPr lang="en-US" sz="2400" i="1" dirty="0" smtClean="0">
                        <a:solidFill>
                          <a:srgbClr val="0070C0"/>
                        </a:solidFill>
                        <a:latin typeface="Cambria Math"/>
                      </a:rPr>
                      <m:t>|</m:t>
                    </m:r>
                    <m:r>
                      <a:rPr lang="en-US" sz="2400" i="1" dirty="0" smtClean="0">
                        <a:solidFill>
                          <a:srgbClr val="0070C0"/>
                        </a:solidFill>
                        <a:latin typeface="Cambria Math"/>
                      </a:rPr>
                      <m:t>𝑤</m:t>
                    </m:r>
                    <m:r>
                      <a:rPr lang="en-US" sz="2400" i="1" dirty="0" smtClean="0">
                        <a:solidFill>
                          <a:srgbClr val="0070C0"/>
                        </a:solidFill>
                        <a:latin typeface="Cambria Math"/>
                      </a:rPr>
                      <m:t>|=</m:t>
                    </m:r>
                    <m:r>
                      <a:rPr lang="en-US" sz="2400" i="1" dirty="0" smtClean="0">
                        <a:solidFill>
                          <a:srgbClr val="0070C0"/>
                        </a:solidFill>
                        <a:latin typeface="Cambria Math"/>
                      </a:rPr>
                      <m:t>𝑒</m:t>
                    </m:r>
                  </m:oMath>
                </a14:m>
                <a:r>
                  <a:rPr lang="en-US" sz="2400" i="1" dirty="0" smtClean="0"/>
                  <a:t> </a:t>
                </a:r>
                <a:r>
                  <a:rPr lang="en-US" sz="2400" dirty="0"/>
                  <a:t>and </a:t>
                </a:r>
                <a14:m>
                  <m:oMath xmlns:m="http://schemas.openxmlformats.org/officeDocument/2006/math">
                    <m:r>
                      <a:rPr lang="en-US" sz="2400" i="1" dirty="0" smtClean="0">
                        <a:solidFill>
                          <a:srgbClr val="0070C0"/>
                        </a:solidFill>
                        <a:latin typeface="Cambria Math"/>
                      </a:rPr>
                      <m:t>|</m:t>
                    </m:r>
                    <m:r>
                      <a:rPr lang="en-US" sz="2400" i="1" dirty="0" smtClean="0">
                        <a:solidFill>
                          <a:srgbClr val="0070C0"/>
                        </a:solidFill>
                        <a:latin typeface="Cambria Math"/>
                      </a:rPr>
                      <m:t>𝑤</m:t>
                    </m:r>
                    <m:r>
                      <a:rPr lang="en-US" sz="2400" i="1" dirty="0" smtClean="0">
                        <a:solidFill>
                          <a:srgbClr val="0070C0"/>
                        </a:solidFill>
                        <a:latin typeface="Cambria Math"/>
                      </a:rPr>
                      <m:t>|=</m:t>
                    </m:r>
                    <m:sSup>
                      <m:sSupPr>
                        <m:ctrlPr>
                          <a:rPr lang="en-US" sz="2400" i="1" dirty="0">
                            <a:solidFill>
                              <a:srgbClr val="0070C0"/>
                            </a:solidFill>
                            <a:latin typeface="Cambria Math"/>
                          </a:rPr>
                        </m:ctrlPr>
                      </m:sSupPr>
                      <m:e>
                        <m:r>
                          <a:rPr lang="en-US" sz="2400" i="1" dirty="0">
                            <a:solidFill>
                              <a:srgbClr val="0070C0"/>
                            </a:solidFill>
                            <a:latin typeface="Cambria Math"/>
                          </a:rPr>
                          <m:t>𝑒</m:t>
                        </m:r>
                      </m:e>
                      <m:sup>
                        <m:r>
                          <a:rPr lang="en-US" sz="2400" b="0" i="1" dirty="0" smtClean="0">
                            <a:solidFill>
                              <a:srgbClr val="0070C0"/>
                            </a:solidFill>
                            <a:latin typeface="Cambria Math"/>
                          </a:rPr>
                          <m:t>2</m:t>
                        </m:r>
                      </m:sup>
                    </m:sSup>
                  </m:oMath>
                </a14:m>
                <a:r>
                  <a:rPr lang="en-US" sz="2400" dirty="0">
                    <a:solidFill>
                      <a:srgbClr val="0070C0"/>
                    </a:solidFill>
                  </a:rPr>
                  <a:t>, </a:t>
                </a:r>
                <a14:m>
                  <m:oMath xmlns:m="http://schemas.openxmlformats.org/officeDocument/2006/math">
                    <m:r>
                      <a:rPr lang="en-US" sz="2400" i="1" dirty="0" smtClean="0">
                        <a:solidFill>
                          <a:srgbClr val="0070C0"/>
                        </a:solidFill>
                        <a:latin typeface="Cambria Math"/>
                      </a:rPr>
                      <m:t>−2≤</m:t>
                    </m:r>
                    <m:r>
                      <m:rPr>
                        <m:sty m:val="p"/>
                      </m:rPr>
                      <a:rPr lang="en-US" sz="2400" i="1" dirty="0" smtClean="0">
                        <a:solidFill>
                          <a:srgbClr val="0070C0"/>
                        </a:solidFill>
                        <a:latin typeface="Cambria Math"/>
                      </a:rPr>
                      <m:t>arg</m:t>
                    </m:r>
                    <m:r>
                      <a:rPr lang="en-US" sz="2400" i="1" dirty="0" smtClean="0">
                        <a:solidFill>
                          <a:srgbClr val="0070C0"/>
                        </a:solidFill>
                        <a:latin typeface="Cambria Math"/>
                      </a:rPr>
                      <m:t>⁡(</m:t>
                    </m:r>
                    <m:r>
                      <a:rPr lang="en-US" sz="2400" i="1" dirty="0" smtClean="0">
                        <a:solidFill>
                          <a:srgbClr val="0070C0"/>
                        </a:solidFill>
                        <a:latin typeface="Cambria Math"/>
                      </a:rPr>
                      <m:t>𝑤</m:t>
                    </m:r>
                    <m:r>
                      <a:rPr lang="en-US" sz="2400" i="1" dirty="0" smtClean="0">
                        <a:solidFill>
                          <a:srgbClr val="0070C0"/>
                        </a:solidFill>
                        <a:latin typeface="Cambria Math"/>
                      </a:rPr>
                      <m:t>)≤2</m:t>
                    </m:r>
                  </m:oMath>
                </a14:m>
                <a:r>
                  <a:rPr lang="en-US" sz="2400" dirty="0">
                    <a:solidFill>
                      <a:srgbClr val="0070C0"/>
                    </a:solidFill>
                  </a:rPr>
                  <a:t>,</a:t>
                </a:r>
                <a:r>
                  <a:rPr lang="en-US" sz="2400" dirty="0"/>
                  <a:t> respectively. </a:t>
                </a:r>
              </a:p>
            </p:txBody>
          </p:sp>
        </mc:Choice>
        <mc:Fallback xmlns="">
          <p:sp>
            <p:nvSpPr>
              <p:cNvPr id="8" name="Rectangle 7"/>
              <p:cNvSpPr>
                <a:spLocks noRot="1" noChangeAspect="1" noMove="1" noResize="1" noEditPoints="1" noAdjustHandles="1" noChangeArrowheads="1" noChangeShapeType="1" noTextEdit="1"/>
              </p:cNvSpPr>
              <p:nvPr/>
            </p:nvSpPr>
            <p:spPr>
              <a:xfrm>
                <a:off x="358769" y="1161858"/>
                <a:ext cx="11735264" cy="2308324"/>
              </a:xfrm>
              <a:prstGeom prst="rect">
                <a:avLst/>
              </a:prstGeom>
              <a:blipFill rotWithShape="1">
                <a:blip r:embed="rId5"/>
                <a:stretch>
                  <a:fillRect l="-831" t="-2116" r="-779" b="-52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457200" y="3470182"/>
                <a:ext cx="8526049" cy="3046988"/>
              </a:xfrm>
              <a:prstGeom prst="rect">
                <a:avLst/>
              </a:prstGeom>
            </p:spPr>
            <p:txBody>
              <a:bodyPr wrap="square">
                <a:spAutoFit/>
              </a:bodyPr>
              <a:lstStyle/>
              <a:p>
                <a:pPr algn="just"/>
                <a:r>
                  <a:rPr lang="en-US" sz="2400" dirty="0" smtClean="0"/>
                  <a:t>By property </a:t>
                </a:r>
                <a14:m>
                  <m:oMath xmlns:m="http://schemas.openxmlformats.org/officeDocument/2006/math">
                    <m:r>
                      <a:rPr lang="en-US" sz="2400" i="1" dirty="0">
                        <a:latin typeface="Cambria Math"/>
                      </a:rPr>
                      <m:t>(</m:t>
                    </m:r>
                    <m:r>
                      <a:rPr lang="en-US" sz="2400" i="1" dirty="0">
                        <a:latin typeface="Cambria Math"/>
                      </a:rPr>
                      <m:t>𝑖𝑖𝑖</m:t>
                    </m:r>
                    <m:r>
                      <a:rPr lang="en-US" sz="2400" i="1" dirty="0">
                        <a:latin typeface="Cambria Math"/>
                      </a:rPr>
                      <m:t>)</m:t>
                    </m:r>
                  </m:oMath>
                </a14:m>
                <a:r>
                  <a:rPr lang="en-US" sz="2400" dirty="0"/>
                  <a:t> of the exponential mapping, the horizontal line segment </a:t>
                </a:r>
                <a14:m>
                  <m:oMath xmlns:m="http://schemas.openxmlformats.org/officeDocument/2006/math">
                    <m:r>
                      <a:rPr lang="en-US" sz="2400" i="1" dirty="0" smtClean="0">
                        <a:solidFill>
                          <a:srgbClr val="0070C0"/>
                        </a:solidFill>
                        <a:latin typeface="Cambria Math"/>
                      </a:rPr>
                      <m:t>𝑦</m:t>
                    </m:r>
                    <m:r>
                      <a:rPr lang="en-US" sz="2400" i="1" dirty="0" smtClean="0">
                        <a:solidFill>
                          <a:srgbClr val="0070C0"/>
                        </a:solidFill>
                        <a:latin typeface="Cambria Math"/>
                      </a:rPr>
                      <m:t>=0, 0≤</m:t>
                    </m:r>
                    <m:r>
                      <a:rPr lang="en-US" sz="2400" i="1" dirty="0" smtClean="0">
                        <a:solidFill>
                          <a:srgbClr val="0070C0"/>
                        </a:solidFill>
                        <a:latin typeface="Cambria Math"/>
                      </a:rPr>
                      <m:t>𝑥</m:t>
                    </m:r>
                    <m:r>
                      <a:rPr lang="en-US" sz="2400" i="1" dirty="0" smtClean="0">
                        <a:solidFill>
                          <a:srgbClr val="0070C0"/>
                        </a:solidFill>
                        <a:latin typeface="Cambria Math"/>
                      </a:rPr>
                      <m:t>≤2,</m:t>
                    </m:r>
                  </m:oMath>
                </a14:m>
                <a:r>
                  <a:rPr lang="en-US" sz="2400" dirty="0">
                    <a:solidFill>
                      <a:srgbClr val="0070C0"/>
                    </a:solidFill>
                  </a:rPr>
                  <a:t> </a:t>
                </a:r>
                <a:r>
                  <a:rPr lang="en-US" sz="2400" dirty="0" smtClean="0"/>
                  <a:t>maps onto </a:t>
                </a:r>
                <a:r>
                  <a:rPr lang="en-US" sz="2400" dirty="0"/>
                  <a:t>the portion of the ray emanating from the origin defined by </a:t>
                </a:r>
                <a14:m>
                  <m:oMath xmlns:m="http://schemas.openxmlformats.org/officeDocument/2006/math">
                    <m:r>
                      <m:rPr>
                        <m:sty m:val="p"/>
                      </m:rPr>
                      <a:rPr lang="en-US" sz="2400" i="1" dirty="0" smtClean="0">
                        <a:solidFill>
                          <a:srgbClr val="0070C0"/>
                        </a:solidFill>
                        <a:latin typeface="Cambria Math"/>
                      </a:rPr>
                      <m:t>arg</m:t>
                    </m:r>
                    <m:r>
                      <a:rPr lang="en-US" sz="2400" i="1" dirty="0">
                        <a:solidFill>
                          <a:srgbClr val="0070C0"/>
                        </a:solidFill>
                        <a:latin typeface="Cambria Math"/>
                      </a:rPr>
                      <m:t>⁡(</m:t>
                    </m:r>
                    <m:r>
                      <a:rPr lang="en-US" sz="2400" i="1" dirty="0">
                        <a:solidFill>
                          <a:srgbClr val="0070C0"/>
                        </a:solidFill>
                        <a:latin typeface="Cambria Math"/>
                      </a:rPr>
                      <m:t>𝑤</m:t>
                    </m:r>
                    <m:r>
                      <a:rPr lang="en-US" sz="2400" i="1" dirty="0" smtClean="0">
                        <a:solidFill>
                          <a:srgbClr val="0070C0"/>
                        </a:solidFill>
                        <a:latin typeface="Cambria Math"/>
                      </a:rPr>
                      <m:t>)=0</m:t>
                    </m:r>
                    <m:r>
                      <a:rPr lang="en-US" sz="2400" i="1" dirty="0">
                        <a:solidFill>
                          <a:srgbClr val="0070C0"/>
                        </a:solidFill>
                        <a:latin typeface="Cambria Math"/>
                      </a:rPr>
                      <m:t>,</m:t>
                    </m:r>
                  </m:oMath>
                </a14:m>
                <a:r>
                  <a:rPr lang="en-US" sz="2400" dirty="0" smtClean="0">
                    <a:solidFill>
                      <a:srgbClr val="0070C0"/>
                    </a:solidFill>
                  </a:rPr>
                  <a:t> </a:t>
                </a:r>
                <a14:m>
                  <m:oMath xmlns:m="http://schemas.openxmlformats.org/officeDocument/2006/math">
                    <m:r>
                      <a:rPr lang="en-US" sz="2400" i="1" dirty="0" smtClean="0">
                        <a:solidFill>
                          <a:srgbClr val="0070C0"/>
                        </a:solidFill>
                        <a:latin typeface="Cambria Math"/>
                      </a:rPr>
                      <m:t>1≤|</m:t>
                    </m:r>
                    <m:r>
                      <a:rPr lang="en-US" sz="2400" i="1" dirty="0">
                        <a:solidFill>
                          <a:srgbClr val="0070C0"/>
                        </a:solidFill>
                        <a:latin typeface="Cambria Math"/>
                      </a:rPr>
                      <m:t>𝑤</m:t>
                    </m:r>
                    <m:r>
                      <a:rPr lang="en-US" sz="2400" i="1" dirty="0" smtClean="0">
                        <a:solidFill>
                          <a:srgbClr val="0070C0"/>
                        </a:solidFill>
                        <a:latin typeface="Cambria Math"/>
                      </a:rPr>
                      <m:t>|≤</m:t>
                    </m:r>
                    <m:sSup>
                      <m:sSupPr>
                        <m:ctrlPr>
                          <a:rPr lang="en-US" sz="2400" i="1" dirty="0">
                            <a:solidFill>
                              <a:srgbClr val="0070C0"/>
                            </a:solidFill>
                            <a:latin typeface="Cambria Math"/>
                          </a:rPr>
                        </m:ctrlPr>
                      </m:sSupPr>
                      <m:e>
                        <m:r>
                          <a:rPr lang="en-US" sz="2400" i="1" dirty="0">
                            <a:solidFill>
                              <a:srgbClr val="0070C0"/>
                            </a:solidFill>
                            <a:latin typeface="Cambria Math"/>
                          </a:rPr>
                          <m:t>𝑒</m:t>
                        </m:r>
                      </m:e>
                      <m:sup>
                        <m:r>
                          <a:rPr lang="en-US" sz="2400" i="1" dirty="0">
                            <a:solidFill>
                              <a:srgbClr val="0070C0"/>
                            </a:solidFill>
                            <a:latin typeface="Cambria Math"/>
                          </a:rPr>
                          <m:t>2</m:t>
                        </m:r>
                      </m:sup>
                    </m:sSup>
                  </m:oMath>
                </a14:m>
                <a:r>
                  <a:rPr lang="en-US" sz="2400" dirty="0"/>
                  <a:t>. </a:t>
                </a:r>
                <a:r>
                  <a:rPr lang="en-US" sz="2400" dirty="0" smtClean="0"/>
                  <a:t>This image is the line segment </a:t>
                </a:r>
                <a:r>
                  <a:rPr lang="en-US" sz="2400" dirty="0"/>
                  <a:t>from </a:t>
                </a:r>
                <a14:m>
                  <m:oMath xmlns:m="http://schemas.openxmlformats.org/officeDocument/2006/math">
                    <m:r>
                      <a:rPr lang="en-US" sz="2400" i="1" dirty="0" smtClean="0">
                        <a:latin typeface="Cambria Math"/>
                      </a:rPr>
                      <m:t>1</m:t>
                    </m:r>
                  </m:oMath>
                </a14:m>
                <a:r>
                  <a:rPr lang="en-US" sz="2400" dirty="0"/>
                  <a:t> to</a:t>
                </a:r>
                <a14:m>
                  <m:oMath xmlns:m="http://schemas.openxmlformats.org/officeDocument/2006/math">
                    <m:r>
                      <a:rPr lang="en-US" sz="2400" b="0" i="0" dirty="0" smtClean="0">
                        <a:solidFill>
                          <a:srgbClr val="0070C0"/>
                        </a:solidFill>
                        <a:latin typeface="Cambria Math"/>
                      </a:rPr>
                      <m:t> </m:t>
                    </m:r>
                    <m:sSup>
                      <m:sSupPr>
                        <m:ctrlPr>
                          <a:rPr lang="en-US" sz="2400" i="1" dirty="0" smtClean="0">
                            <a:solidFill>
                              <a:schemeClr val="tx1"/>
                            </a:solidFill>
                            <a:latin typeface="Cambria Math"/>
                          </a:rPr>
                        </m:ctrlPr>
                      </m:sSupPr>
                      <m:e>
                        <m:r>
                          <a:rPr lang="en-US" sz="2400" i="1" dirty="0">
                            <a:solidFill>
                              <a:schemeClr val="tx1"/>
                            </a:solidFill>
                            <a:latin typeface="Cambria Math"/>
                          </a:rPr>
                          <m:t>𝑒</m:t>
                        </m:r>
                      </m:e>
                      <m:sup>
                        <m:r>
                          <a:rPr lang="en-US" sz="2400" i="1" dirty="0">
                            <a:solidFill>
                              <a:schemeClr val="tx1"/>
                            </a:solidFill>
                            <a:latin typeface="Cambria Math"/>
                          </a:rPr>
                          <m:t>2</m:t>
                        </m:r>
                      </m:sup>
                    </m:sSup>
                  </m:oMath>
                </a14:m>
                <a:r>
                  <a:rPr lang="en-US" sz="2400" dirty="0" smtClean="0"/>
                  <a:t> </a:t>
                </a:r>
                <a:r>
                  <a:rPr lang="en-US" sz="2400" dirty="0"/>
                  <a:t>on the </a:t>
                </a:r>
                <a14:m>
                  <m:oMath xmlns:m="http://schemas.openxmlformats.org/officeDocument/2006/math">
                    <m:r>
                      <a:rPr lang="en-US" sz="2400" i="1" dirty="0" smtClean="0">
                        <a:latin typeface="Cambria Math"/>
                      </a:rPr>
                      <m:t>𝑢</m:t>
                    </m:r>
                    <m:r>
                      <a:rPr lang="en-US" sz="2400" i="1" dirty="0" smtClean="0">
                        <a:latin typeface="Cambria Math"/>
                      </a:rPr>
                      <m:t>−</m:t>
                    </m:r>
                  </m:oMath>
                </a14:m>
                <a:r>
                  <a:rPr lang="en-US" sz="2400" dirty="0"/>
                  <a:t>axis. </a:t>
                </a:r>
                <a:r>
                  <a:rPr lang="en-US" sz="2400" dirty="0" smtClean="0"/>
                  <a:t>The remaining </a:t>
                </a:r>
                <a:r>
                  <a:rPr lang="en-US" sz="2400" dirty="0"/>
                  <a:t>horizontal segments </a:t>
                </a:r>
                <a14:m>
                  <m:oMath xmlns:m="http://schemas.openxmlformats.org/officeDocument/2006/math">
                    <m:r>
                      <a:rPr lang="en-US" sz="2400" i="1" dirty="0" smtClean="0">
                        <a:solidFill>
                          <a:srgbClr val="0070C0"/>
                        </a:solidFill>
                        <a:latin typeface="Cambria Math"/>
                      </a:rPr>
                      <m:t>𝑦</m:t>
                    </m:r>
                    <m:r>
                      <a:rPr lang="en-US" sz="2400" i="1" dirty="0" smtClean="0">
                        <a:solidFill>
                          <a:srgbClr val="0070C0"/>
                        </a:solidFill>
                        <a:latin typeface="Cambria Math"/>
                      </a:rPr>
                      <m:t>=−2,−1,1,</m:t>
                    </m:r>
                  </m:oMath>
                </a14:m>
                <a:r>
                  <a:rPr lang="en-US" sz="2400" dirty="0" smtClean="0">
                    <a:solidFill>
                      <a:srgbClr val="0070C0"/>
                    </a:solidFill>
                  </a:rPr>
                  <a:t> and </a:t>
                </a:r>
                <a14:m>
                  <m:oMath xmlns:m="http://schemas.openxmlformats.org/officeDocument/2006/math">
                    <m:r>
                      <a:rPr lang="en-US" sz="2400" i="1" dirty="0" smtClean="0">
                        <a:solidFill>
                          <a:srgbClr val="0070C0"/>
                        </a:solidFill>
                        <a:latin typeface="Cambria Math"/>
                      </a:rPr>
                      <m:t>2</m:t>
                    </m:r>
                  </m:oMath>
                </a14:m>
                <a:r>
                  <a:rPr lang="en-US" sz="2400" dirty="0"/>
                  <a:t> map in the same </a:t>
                </a:r>
                <a:r>
                  <a:rPr lang="en-US" sz="2400" dirty="0" smtClean="0"/>
                  <a:t>way onto </a:t>
                </a:r>
                <a:r>
                  <a:rPr lang="en-US" sz="2400" dirty="0"/>
                  <a:t>the segments defined </a:t>
                </a:r>
                <a:r>
                  <a:rPr lang="en-US" sz="2400" dirty="0" smtClean="0"/>
                  <a:t>by: </a:t>
                </a:r>
                <a14:m>
                  <m:oMath xmlns:m="http://schemas.openxmlformats.org/officeDocument/2006/math">
                    <m:r>
                      <m:rPr>
                        <m:sty m:val="p"/>
                      </m:rPr>
                      <a:rPr lang="en-US" sz="2400" i="1" dirty="0" smtClean="0">
                        <a:solidFill>
                          <a:srgbClr val="0070C0"/>
                        </a:solidFill>
                        <a:latin typeface="Cambria Math"/>
                      </a:rPr>
                      <m:t>arg</m:t>
                    </m:r>
                    <m:r>
                      <a:rPr lang="en-US" sz="2400" i="1" dirty="0">
                        <a:solidFill>
                          <a:srgbClr val="0070C0"/>
                        </a:solidFill>
                        <a:latin typeface="Cambria Math"/>
                      </a:rPr>
                      <m:t>⁡(</m:t>
                    </m:r>
                    <m:r>
                      <a:rPr lang="en-US" sz="2400" i="1" dirty="0">
                        <a:solidFill>
                          <a:srgbClr val="0070C0"/>
                        </a:solidFill>
                        <a:latin typeface="Cambria Math"/>
                      </a:rPr>
                      <m:t>𝑤</m:t>
                    </m:r>
                    <m:r>
                      <a:rPr lang="en-US" sz="2400" i="1" dirty="0" smtClean="0">
                        <a:solidFill>
                          <a:srgbClr val="0070C0"/>
                        </a:solidFill>
                        <a:latin typeface="Cambria Math"/>
                      </a:rPr>
                      <m:t>)=−</m:t>
                    </m:r>
                    <m:r>
                      <a:rPr lang="en-US" sz="2400" i="1" dirty="0">
                        <a:solidFill>
                          <a:srgbClr val="0070C0"/>
                        </a:solidFill>
                        <a:latin typeface="Cambria Math"/>
                      </a:rPr>
                      <m:t>2</m:t>
                    </m:r>
                  </m:oMath>
                </a14:m>
                <a:r>
                  <a:rPr lang="en-US" sz="2400" dirty="0">
                    <a:solidFill>
                      <a:srgbClr val="0070C0"/>
                    </a:solidFill>
                  </a:rPr>
                  <a:t>, </a:t>
                </a:r>
                <a14:m>
                  <m:oMath xmlns:m="http://schemas.openxmlformats.org/officeDocument/2006/math">
                    <m:r>
                      <m:rPr>
                        <m:sty m:val="p"/>
                      </m:rPr>
                      <a:rPr lang="en-US" sz="2400" i="1" dirty="0" smtClean="0">
                        <a:solidFill>
                          <a:srgbClr val="0070C0"/>
                        </a:solidFill>
                        <a:latin typeface="Cambria Math"/>
                      </a:rPr>
                      <m:t>arg</m:t>
                    </m:r>
                    <m:r>
                      <a:rPr lang="en-US" sz="2400" i="1" dirty="0">
                        <a:solidFill>
                          <a:srgbClr val="0070C0"/>
                        </a:solidFill>
                        <a:latin typeface="Cambria Math"/>
                      </a:rPr>
                      <m:t>⁡(</m:t>
                    </m:r>
                    <m:r>
                      <a:rPr lang="en-US" sz="2400" i="1" dirty="0">
                        <a:solidFill>
                          <a:srgbClr val="0070C0"/>
                        </a:solidFill>
                        <a:latin typeface="Cambria Math"/>
                      </a:rPr>
                      <m:t>𝑤</m:t>
                    </m:r>
                    <m:r>
                      <a:rPr lang="en-US" sz="2400" i="1" dirty="0" smtClean="0">
                        <a:solidFill>
                          <a:srgbClr val="0070C0"/>
                        </a:solidFill>
                        <a:latin typeface="Cambria Math"/>
                      </a:rPr>
                      <m:t>)=−</m:t>
                    </m:r>
                    <m:r>
                      <a:rPr lang="en-US" sz="2400" i="1" dirty="0">
                        <a:solidFill>
                          <a:srgbClr val="0070C0"/>
                        </a:solidFill>
                        <a:latin typeface="Cambria Math"/>
                      </a:rPr>
                      <m:t>1</m:t>
                    </m:r>
                  </m:oMath>
                </a14:m>
                <a:r>
                  <a:rPr lang="en-US" sz="2400" dirty="0">
                    <a:solidFill>
                      <a:srgbClr val="0070C0"/>
                    </a:solidFill>
                  </a:rPr>
                  <a:t>, </a:t>
                </a:r>
                <a14:m>
                  <m:oMath xmlns:m="http://schemas.openxmlformats.org/officeDocument/2006/math">
                    <m:r>
                      <m:rPr>
                        <m:sty m:val="p"/>
                      </m:rPr>
                      <a:rPr lang="en-US" sz="2400" i="1" dirty="0" smtClean="0">
                        <a:solidFill>
                          <a:srgbClr val="0070C0"/>
                        </a:solidFill>
                        <a:latin typeface="Cambria Math"/>
                      </a:rPr>
                      <m:t>arg</m:t>
                    </m:r>
                    <m:r>
                      <a:rPr lang="en-US" sz="2400" i="1" dirty="0">
                        <a:solidFill>
                          <a:srgbClr val="0070C0"/>
                        </a:solidFill>
                        <a:latin typeface="Cambria Math"/>
                      </a:rPr>
                      <m:t>⁡(</m:t>
                    </m:r>
                    <m:r>
                      <a:rPr lang="en-US" sz="2400" i="1" dirty="0">
                        <a:solidFill>
                          <a:srgbClr val="0070C0"/>
                        </a:solidFill>
                        <a:latin typeface="Cambria Math"/>
                      </a:rPr>
                      <m:t>𝑤</m:t>
                    </m:r>
                    <m:r>
                      <a:rPr lang="en-US" sz="2400" i="1" dirty="0" smtClean="0">
                        <a:solidFill>
                          <a:srgbClr val="0070C0"/>
                        </a:solidFill>
                        <a:latin typeface="Cambria Math"/>
                      </a:rPr>
                      <m:t>)=1</m:t>
                    </m:r>
                  </m:oMath>
                </a14:m>
                <a:r>
                  <a:rPr lang="en-US" sz="2400" dirty="0">
                    <a:solidFill>
                      <a:srgbClr val="0070C0"/>
                    </a:solidFill>
                  </a:rPr>
                  <a:t>, </a:t>
                </a:r>
                <a:r>
                  <a:rPr lang="en-US" sz="2400" dirty="0" smtClean="0">
                    <a:solidFill>
                      <a:srgbClr val="0070C0"/>
                    </a:solidFill>
                  </a:rPr>
                  <a:t>and </a:t>
                </a:r>
                <a:r>
                  <a:rPr lang="pt-BR" sz="2400" dirty="0" smtClean="0">
                    <a:solidFill>
                      <a:srgbClr val="0070C0"/>
                    </a:solidFill>
                  </a:rPr>
                  <a:t>arg(</a:t>
                </a:r>
                <a:r>
                  <a:rPr lang="pt-BR" sz="2400" i="1" dirty="0" smtClean="0">
                    <a:solidFill>
                      <a:srgbClr val="0070C0"/>
                    </a:solidFill>
                  </a:rPr>
                  <a:t>w</a:t>
                </a:r>
                <a:r>
                  <a:rPr lang="pt-BR" sz="2400" dirty="0" smtClean="0">
                    <a:solidFill>
                      <a:srgbClr val="0070C0"/>
                    </a:solidFill>
                  </a:rPr>
                  <a:t>)=2</a:t>
                </a:r>
                <a:r>
                  <a:rPr lang="pt-BR" sz="2400" dirty="0">
                    <a:solidFill>
                      <a:srgbClr val="0070C0"/>
                    </a:solidFill>
                  </a:rPr>
                  <a:t>, </a:t>
                </a:r>
                <a14:m>
                  <m:oMath xmlns:m="http://schemas.openxmlformats.org/officeDocument/2006/math">
                    <m:r>
                      <a:rPr lang="pt-BR" sz="2400" i="1" dirty="0" smtClean="0">
                        <a:solidFill>
                          <a:srgbClr val="0070C0"/>
                        </a:solidFill>
                        <a:latin typeface="Cambria Math"/>
                      </a:rPr>
                      <m:t>1≤|</m:t>
                    </m:r>
                    <m:r>
                      <a:rPr lang="pt-BR" sz="2400" i="1" dirty="0">
                        <a:solidFill>
                          <a:srgbClr val="0070C0"/>
                        </a:solidFill>
                        <a:latin typeface="Cambria Math"/>
                      </a:rPr>
                      <m:t>𝑤</m:t>
                    </m:r>
                    <m:r>
                      <a:rPr lang="pt-BR" sz="2400" i="1" dirty="0" smtClean="0">
                        <a:solidFill>
                          <a:srgbClr val="0070C0"/>
                        </a:solidFill>
                        <a:latin typeface="Cambria Math"/>
                      </a:rPr>
                      <m:t>|≤</m:t>
                    </m:r>
                    <m:sSup>
                      <m:sSupPr>
                        <m:ctrlPr>
                          <a:rPr lang="en-US" sz="2400" i="1" dirty="0">
                            <a:solidFill>
                              <a:srgbClr val="0070C0"/>
                            </a:solidFill>
                            <a:latin typeface="Cambria Math"/>
                          </a:rPr>
                        </m:ctrlPr>
                      </m:sSupPr>
                      <m:e>
                        <m:r>
                          <a:rPr lang="en-US" sz="2400" i="1" dirty="0">
                            <a:solidFill>
                              <a:srgbClr val="0070C0"/>
                            </a:solidFill>
                            <a:latin typeface="Cambria Math"/>
                          </a:rPr>
                          <m:t>𝑒</m:t>
                        </m:r>
                      </m:e>
                      <m:sup>
                        <m:r>
                          <a:rPr lang="en-US" sz="2400" i="1" dirty="0">
                            <a:solidFill>
                              <a:srgbClr val="0070C0"/>
                            </a:solidFill>
                            <a:latin typeface="Cambria Math"/>
                          </a:rPr>
                          <m:t>2</m:t>
                        </m:r>
                      </m:sup>
                    </m:sSup>
                  </m:oMath>
                </a14:m>
                <a:r>
                  <a:rPr lang="pt-BR" sz="2400" dirty="0">
                    <a:solidFill>
                      <a:srgbClr val="0070C0"/>
                    </a:solidFill>
                  </a:rPr>
                  <a:t>,</a:t>
                </a:r>
                <a:r>
                  <a:rPr lang="pt-BR" sz="2400" dirty="0"/>
                  <a:t> respectively.</a:t>
                </a:r>
                <a:endParaRPr lang="en-US" sz="2400" dirty="0"/>
              </a:p>
            </p:txBody>
          </p:sp>
        </mc:Choice>
        <mc:Fallback xmlns="">
          <p:sp>
            <p:nvSpPr>
              <p:cNvPr id="9" name="Rectangle 8"/>
              <p:cNvSpPr>
                <a:spLocks noRot="1" noChangeAspect="1" noMove="1" noResize="1" noEditPoints="1" noAdjustHandles="1" noChangeArrowheads="1" noChangeShapeType="1" noTextEdit="1"/>
              </p:cNvSpPr>
              <p:nvPr/>
            </p:nvSpPr>
            <p:spPr>
              <a:xfrm>
                <a:off x="457200" y="3470182"/>
                <a:ext cx="8526049" cy="3046988"/>
              </a:xfrm>
              <a:prstGeom prst="rect">
                <a:avLst/>
              </a:prstGeom>
              <a:blipFill rotWithShape="1">
                <a:blip r:embed="rId6"/>
                <a:stretch>
                  <a:fillRect l="-1072" t="-1600" r="-1072" b="-3600"/>
                </a:stretch>
              </a:blipFill>
            </p:spPr>
            <p:txBody>
              <a:bodyPr/>
              <a:lstStyle/>
              <a:p>
                <a:r>
                  <a:rPr lang="en-US">
                    <a:noFill/>
                  </a:rPr>
                  <a:t> </a:t>
                </a:r>
              </a:p>
            </p:txBody>
          </p:sp>
        </mc:Fallback>
      </mc:AlternateContent>
    </p:spTree>
    <p:extLst>
      <p:ext uri="{BB962C8B-B14F-4D97-AF65-F5344CB8AC3E}">
        <p14:creationId xmlns:p14="http://schemas.microsoft.com/office/powerpoint/2010/main" val="3812054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a:extLst>
              <a:ext uri="{FF2B5EF4-FFF2-40B4-BE49-F238E27FC236}">
                <a16:creationId xmlns="" xmlns:mc="http://schemas.openxmlformats.org/markup-compatibility/2006" xmlns:a14="http://schemas.microsoft.com/office/drawing/2010/main" xmlns:a16="http://schemas.microsoft.com/office/drawing/2014/main" id="{CFEA38B1-974B-483D-8CA2-260A678EC70A}"/>
              </a:ext>
            </a:extLst>
          </p:cNvPr>
          <p:cNvSpPr txBox="1">
            <a:spLocks/>
          </p:cNvSpPr>
          <p:nvPr/>
        </p:nvSpPr>
        <p:spPr>
          <a:xfrm>
            <a:off x="347884" y="43543"/>
            <a:ext cx="10515600" cy="66948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solidFill>
                  <a:srgbClr val="0070C0"/>
                </a:solidFill>
              </a:rPr>
              <a:t>Example: </a:t>
            </a:r>
            <a:r>
              <a:rPr lang="en-US" sz="4000" b="1" dirty="0">
                <a:solidFill>
                  <a:srgbClr val="0070C0"/>
                </a:solidFill>
              </a:rPr>
              <a:t>Exponential Mapping of a Grid</a:t>
            </a:r>
            <a:endParaRPr lang="en-US" sz="4000" dirty="0">
              <a:solidFill>
                <a:srgbClr val="0070C0"/>
              </a:solidFill>
              <a:latin typeface="+mn-lt"/>
            </a:endParaRPr>
          </a:p>
        </p:txBody>
      </p:sp>
      <mc:AlternateContent xmlns:mc="http://schemas.openxmlformats.org/markup-compatibility/2006" xmlns:a14="http://schemas.microsoft.com/office/drawing/2010/main">
        <mc:Choice Requires="a14">
          <p:sp>
            <p:nvSpPr>
              <p:cNvPr id="5" name="Rectangle 4"/>
              <p:cNvSpPr/>
              <p:nvPr/>
            </p:nvSpPr>
            <p:spPr>
              <a:xfrm>
                <a:off x="334821" y="713032"/>
                <a:ext cx="11680830" cy="1938992"/>
              </a:xfrm>
              <a:prstGeom prst="rect">
                <a:avLst/>
              </a:prstGeom>
            </p:spPr>
            <p:txBody>
              <a:bodyPr wrap="square">
                <a:spAutoFit/>
              </a:bodyPr>
              <a:lstStyle/>
              <a:p>
                <a:pPr algn="just"/>
                <a:r>
                  <a:rPr lang="en-US" sz="2400" dirty="0" smtClean="0"/>
                  <a:t>Therefore, the vertical line segments shown </a:t>
                </a:r>
                <a:r>
                  <a:rPr lang="en-US" sz="2400" dirty="0"/>
                  <a:t>in color in </a:t>
                </a:r>
                <a:r>
                  <a:rPr lang="en-US" sz="2400" dirty="0" smtClean="0"/>
                  <a:t>figure </a:t>
                </a:r>
                <a14:m>
                  <m:oMath xmlns:m="http://schemas.openxmlformats.org/officeDocument/2006/math">
                    <m:r>
                      <a:rPr lang="en-US" sz="2400" i="0" dirty="0" smtClean="0">
                        <a:latin typeface="Cambria Math"/>
                      </a:rPr>
                      <m:t>(</m:t>
                    </m:r>
                    <m:r>
                      <m:rPr>
                        <m:sty m:val="p"/>
                      </m:rPr>
                      <a:rPr lang="en-US" sz="2400" i="0" dirty="0" smtClean="0">
                        <a:latin typeface="Cambria Math"/>
                      </a:rPr>
                      <m:t>a</m:t>
                    </m:r>
                    <m:r>
                      <a:rPr lang="en-US" sz="2400" i="0" dirty="0" smtClean="0">
                        <a:latin typeface="Cambria Math"/>
                      </a:rPr>
                      <m:t>)</m:t>
                    </m:r>
                  </m:oMath>
                </a14:m>
                <a:r>
                  <a:rPr lang="en-US" sz="2400" dirty="0" smtClean="0"/>
                  <a:t> map </a:t>
                </a:r>
                <a:r>
                  <a:rPr lang="en-US" sz="2400" dirty="0"/>
                  <a:t>onto the circular arcs shown in black </a:t>
                </a:r>
                <a:r>
                  <a:rPr lang="en-US" sz="2400" dirty="0" smtClean="0"/>
                  <a:t>in figure </a:t>
                </a:r>
                <a14:m>
                  <m:oMath xmlns:m="http://schemas.openxmlformats.org/officeDocument/2006/math">
                    <m:r>
                      <a:rPr lang="en-US" sz="2400" i="0" dirty="0" smtClean="0">
                        <a:latin typeface="Cambria Math"/>
                      </a:rPr>
                      <m:t>(</m:t>
                    </m:r>
                    <m:r>
                      <m:rPr>
                        <m:sty m:val="p"/>
                      </m:rPr>
                      <a:rPr lang="en-US" sz="2400" i="0" dirty="0" smtClean="0">
                        <a:latin typeface="Cambria Math"/>
                      </a:rPr>
                      <m:t>b</m:t>
                    </m:r>
                    <m:r>
                      <a:rPr lang="en-US" sz="2400" i="0" dirty="0" smtClean="0">
                        <a:latin typeface="Cambria Math"/>
                      </a:rPr>
                      <m:t>)</m:t>
                    </m:r>
                  </m:oMath>
                </a14:m>
                <a:r>
                  <a:rPr lang="en-US" sz="2400" dirty="0" smtClean="0"/>
                  <a:t> </a:t>
                </a:r>
                <a:r>
                  <a:rPr lang="en-US" sz="2400" dirty="0"/>
                  <a:t>with the line segment </a:t>
                </a:r>
                <a14:m>
                  <m:oMath xmlns:m="http://schemas.openxmlformats.org/officeDocument/2006/math">
                    <m:r>
                      <a:rPr lang="en-US" sz="2400" i="1" dirty="0" smtClean="0">
                        <a:latin typeface="Cambria Math"/>
                      </a:rPr>
                      <m:t>𝑥</m:t>
                    </m:r>
                    <m:r>
                      <a:rPr lang="en-US" sz="2400" i="1" dirty="0" smtClean="0">
                        <a:latin typeface="Cambria Math"/>
                      </a:rPr>
                      <m:t>=</m:t>
                    </m:r>
                    <m:r>
                      <a:rPr lang="en-US" sz="2400" i="1" dirty="0" smtClean="0">
                        <a:latin typeface="Cambria Math"/>
                      </a:rPr>
                      <m:t>𝑎</m:t>
                    </m:r>
                  </m:oMath>
                </a14:m>
                <a:r>
                  <a:rPr lang="en-US" sz="2400" i="1" dirty="0" smtClean="0"/>
                  <a:t> </a:t>
                </a:r>
                <a:r>
                  <a:rPr lang="en-US" sz="2400" dirty="0"/>
                  <a:t>mapping onto the arc with </a:t>
                </a:r>
                <a:r>
                  <a:rPr lang="en-US" sz="2400" dirty="0" smtClean="0"/>
                  <a:t>radius </a:t>
                </a:r>
                <a14:m>
                  <m:oMath xmlns:m="http://schemas.openxmlformats.org/officeDocument/2006/math">
                    <m:sSup>
                      <m:sSupPr>
                        <m:ctrlPr>
                          <a:rPr lang="en-US" sz="2400" i="1" smtClean="0">
                            <a:latin typeface="Cambria Math"/>
                          </a:rPr>
                        </m:ctrlPr>
                      </m:sSupPr>
                      <m:e>
                        <m:r>
                          <a:rPr lang="en-US" sz="2400" b="0" i="1" smtClean="0">
                            <a:latin typeface="Cambria Math"/>
                          </a:rPr>
                          <m:t>𝑒</m:t>
                        </m:r>
                      </m:e>
                      <m:sup>
                        <m:r>
                          <a:rPr lang="en-US" sz="2400" b="0" i="1" smtClean="0">
                            <a:latin typeface="Cambria Math"/>
                          </a:rPr>
                          <m:t>𝑎</m:t>
                        </m:r>
                      </m:sup>
                    </m:sSup>
                  </m:oMath>
                </a14:m>
                <a:r>
                  <a:rPr lang="en-US" sz="2400" dirty="0"/>
                  <a:t>. In addition, the horizontal line segments shown in color in </a:t>
                </a:r>
                <a:r>
                  <a:rPr lang="en-US" sz="2400" dirty="0" smtClean="0"/>
                  <a:t>the figure </a:t>
                </a:r>
                <a14:m>
                  <m:oMath xmlns:m="http://schemas.openxmlformats.org/officeDocument/2006/math">
                    <m:r>
                      <a:rPr lang="en-US" sz="2400" dirty="0">
                        <a:latin typeface="Cambria Math"/>
                      </a:rPr>
                      <m:t>(</m:t>
                    </m:r>
                    <m:r>
                      <m:rPr>
                        <m:sty m:val="p"/>
                      </m:rPr>
                      <a:rPr lang="en-US" sz="2400" dirty="0">
                        <a:latin typeface="Cambria Math"/>
                      </a:rPr>
                      <m:t>a</m:t>
                    </m:r>
                    <m:r>
                      <a:rPr lang="en-US" sz="2400" dirty="0">
                        <a:latin typeface="Cambria Math"/>
                      </a:rPr>
                      <m:t>)</m:t>
                    </m:r>
                  </m:oMath>
                </a14:m>
                <a:r>
                  <a:rPr lang="en-US" sz="2400" dirty="0" smtClean="0"/>
                  <a:t> map </a:t>
                </a:r>
                <a:r>
                  <a:rPr lang="en-US" sz="2400" dirty="0"/>
                  <a:t>onto the black line segments in </a:t>
                </a:r>
                <a:r>
                  <a:rPr lang="en-US" sz="2400" dirty="0" smtClean="0"/>
                  <a:t>figure </a:t>
                </a:r>
                <a14:m>
                  <m:oMath xmlns:m="http://schemas.openxmlformats.org/officeDocument/2006/math">
                    <m:r>
                      <a:rPr lang="en-US" sz="2400" dirty="0">
                        <a:latin typeface="Cambria Math"/>
                      </a:rPr>
                      <m:t>(</m:t>
                    </m:r>
                    <m:r>
                      <m:rPr>
                        <m:sty m:val="p"/>
                      </m:rPr>
                      <a:rPr lang="en-US" sz="2400" b="0" i="0" dirty="0" smtClean="0">
                        <a:latin typeface="Cambria Math"/>
                      </a:rPr>
                      <m:t>b</m:t>
                    </m:r>
                    <m:r>
                      <a:rPr lang="en-US" sz="2400" dirty="0">
                        <a:latin typeface="Cambria Math"/>
                      </a:rPr>
                      <m:t>)</m:t>
                    </m:r>
                  </m:oMath>
                </a14:m>
                <a:r>
                  <a:rPr lang="en-US" sz="2400" dirty="0" smtClean="0"/>
                  <a:t> with </a:t>
                </a:r>
                <a:r>
                  <a:rPr lang="en-US" sz="2400" dirty="0"/>
                  <a:t>the line segment </a:t>
                </a:r>
                <a14:m>
                  <m:oMath xmlns:m="http://schemas.openxmlformats.org/officeDocument/2006/math">
                    <m:r>
                      <a:rPr lang="en-US" sz="2400" i="1" dirty="0" smtClean="0">
                        <a:latin typeface="Cambria Math"/>
                      </a:rPr>
                      <m:t>𝑦</m:t>
                    </m:r>
                    <m:r>
                      <a:rPr lang="en-US" sz="2400" i="1" dirty="0" smtClean="0">
                        <a:latin typeface="Cambria Math"/>
                      </a:rPr>
                      <m:t>=</m:t>
                    </m:r>
                    <m:r>
                      <a:rPr lang="en-US" sz="2400" i="1" dirty="0" smtClean="0">
                        <a:latin typeface="Cambria Math"/>
                      </a:rPr>
                      <m:t>𝑏</m:t>
                    </m:r>
                  </m:oMath>
                </a14:m>
                <a:r>
                  <a:rPr lang="en-US" sz="2400" i="1" dirty="0" smtClean="0"/>
                  <a:t> </a:t>
                </a:r>
                <a:r>
                  <a:rPr lang="en-US" sz="2400" dirty="0" smtClean="0"/>
                  <a:t>mapping </a:t>
                </a:r>
                <a:r>
                  <a:rPr lang="en-US" sz="2400" dirty="0"/>
                  <a:t>onto the line segment making an angle of </a:t>
                </a:r>
                <a14:m>
                  <m:oMath xmlns:m="http://schemas.openxmlformats.org/officeDocument/2006/math">
                    <m:r>
                      <a:rPr lang="en-US" sz="2400" i="1" dirty="0" smtClean="0">
                        <a:latin typeface="Cambria Math"/>
                      </a:rPr>
                      <m:t>𝑏</m:t>
                    </m:r>
                  </m:oMath>
                </a14:m>
                <a:r>
                  <a:rPr lang="en-US" sz="2400" i="1" dirty="0"/>
                  <a:t> </a:t>
                </a:r>
                <a:r>
                  <a:rPr lang="en-US" sz="2400" dirty="0" smtClean="0"/>
                  <a:t>radians with </a:t>
                </a:r>
                <a:r>
                  <a:rPr lang="en-US" sz="2400" dirty="0"/>
                  <a:t>the </a:t>
                </a:r>
                <a:r>
                  <a:rPr lang="en-US" sz="2400" dirty="0" smtClean="0"/>
                  <a:t>positive </a:t>
                </a:r>
                <a14:m>
                  <m:oMath xmlns:m="http://schemas.openxmlformats.org/officeDocument/2006/math">
                    <m:r>
                      <a:rPr lang="en-US" sz="2400" i="1" dirty="0" smtClean="0">
                        <a:latin typeface="Cambria Math"/>
                      </a:rPr>
                      <m:t>𝑢</m:t>
                    </m:r>
                    <m:r>
                      <a:rPr lang="en-US" sz="2400" i="1" dirty="0" smtClean="0">
                        <a:latin typeface="Cambria Math"/>
                      </a:rPr>
                      <m:t>−</m:t>
                    </m:r>
                  </m:oMath>
                </a14:m>
                <a:r>
                  <a:rPr lang="en-US" sz="2400" dirty="0" smtClean="0"/>
                  <a:t>axis.</a:t>
                </a:r>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334821" y="713032"/>
                <a:ext cx="11680830" cy="1938992"/>
              </a:xfrm>
              <a:prstGeom prst="rect">
                <a:avLst/>
              </a:prstGeom>
              <a:blipFill rotWithShape="1">
                <a:blip r:embed="rId2"/>
                <a:stretch>
                  <a:fillRect l="-835" t="-2516" r="-783" b="-6289"/>
                </a:stretch>
              </a:blipFill>
            </p:spPr>
            <p:txBody>
              <a:bodyPr/>
              <a:lstStyle/>
              <a:p>
                <a:r>
                  <a:rPr lang="en-US">
                    <a:noFill/>
                  </a:rPr>
                  <a:t> </a:t>
                </a:r>
              </a:p>
            </p:txBody>
          </p:sp>
        </mc:Fallback>
      </mc:AlternateContent>
      <p:pic>
        <p:nvPicPr>
          <p:cNvPr id="4098"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070169" y="2605348"/>
            <a:ext cx="8210133" cy="412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9518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8246" y="1134699"/>
            <a:ext cx="11418277" cy="1908215"/>
          </a:xfrm>
          <a:prstGeom prst="rect">
            <a:avLst/>
          </a:prstGeom>
        </p:spPr>
        <p:txBody>
          <a:bodyPr wrap="square">
            <a:spAutoFit/>
          </a:bodyPr>
          <a:lstStyle/>
          <a:p>
            <a:pPr marL="457200" indent="-457200" algn="just">
              <a:buFont typeface="Arial" pitchFamily="34" charset="0"/>
              <a:buChar char="•"/>
            </a:pPr>
            <a:r>
              <a:rPr lang="en-US" sz="3500" dirty="0" smtClean="0">
                <a:solidFill>
                  <a:srgbClr val="0070C0"/>
                </a:solidFill>
              </a:rPr>
              <a:t>Exercise 4.1:</a:t>
            </a:r>
            <a:r>
              <a:rPr lang="en-US" sz="4000" dirty="0" smtClean="0">
                <a:solidFill>
                  <a:srgbClr val="0070C0"/>
                </a:solidFill>
              </a:rPr>
              <a:t> </a:t>
            </a:r>
          </a:p>
          <a:p>
            <a:pPr algn="just"/>
            <a:r>
              <a:rPr lang="en-US" sz="2600" dirty="0"/>
              <a:t>	</a:t>
            </a:r>
            <a:r>
              <a:rPr lang="en-US" sz="2600" dirty="0" smtClean="0"/>
              <a:t>	Q-1 to Q-20</a:t>
            </a:r>
            <a:endParaRPr lang="en-US" sz="2600" dirty="0"/>
          </a:p>
          <a:p>
            <a:pPr algn="just"/>
            <a:endParaRPr lang="en-US" sz="2600" dirty="0" smtClean="0"/>
          </a:p>
          <a:p>
            <a:pPr algn="just"/>
            <a:endParaRPr lang="en-US" sz="2600" dirty="0"/>
          </a:p>
        </p:txBody>
      </p:sp>
      <p:sp>
        <p:nvSpPr>
          <p:cNvPr id="7" name="Title 1">
            <a:extLst>
              <a:ext uri="{FF2B5EF4-FFF2-40B4-BE49-F238E27FC236}">
                <a16:creationId xmlns="" xmlns:a16="http://schemas.microsoft.com/office/drawing/2014/main" id="{FBCBB2DD-094D-419E-9B63-E481E650CE0C}"/>
              </a:ext>
            </a:extLst>
          </p:cNvPr>
          <p:cNvSpPr>
            <a:spLocks noGrp="1"/>
          </p:cNvSpPr>
          <p:nvPr>
            <p:ph type="title"/>
          </p:nvPr>
        </p:nvSpPr>
        <p:spPr>
          <a:xfrm>
            <a:off x="187569" y="249964"/>
            <a:ext cx="11828585" cy="615104"/>
          </a:xfrm>
        </p:spPr>
        <p:txBody>
          <a:bodyPr>
            <a:noAutofit/>
          </a:bodyPr>
          <a:lstStyle/>
          <a:p>
            <a:pPr algn="ctr"/>
            <a:r>
              <a:rPr lang="en-US" sz="4000" b="1" dirty="0" smtClean="0">
                <a:solidFill>
                  <a:srgbClr val="0070C0"/>
                </a:solidFill>
                <a:latin typeface="+mn-lt"/>
              </a:rPr>
              <a:t>Practice Questions</a:t>
            </a:r>
            <a:endParaRPr lang="en-US" sz="4000" b="1" dirty="0">
              <a:solidFill>
                <a:srgbClr val="0070C0"/>
              </a:solidFill>
              <a:latin typeface="+mn-lt"/>
            </a:endParaRPr>
          </a:p>
        </p:txBody>
      </p:sp>
    </p:spTree>
    <p:extLst>
      <p:ext uri="{BB962C8B-B14F-4D97-AF65-F5344CB8AC3E}">
        <p14:creationId xmlns:p14="http://schemas.microsoft.com/office/powerpoint/2010/main" val="3685558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8C73A342-F58A-4A5A-8399-CBD04201E7DF}"/>
              </a:ext>
            </a:extLst>
          </p:cNvPr>
          <p:cNvSpPr txBox="1">
            <a:spLocks/>
          </p:cNvSpPr>
          <p:nvPr/>
        </p:nvSpPr>
        <p:spPr>
          <a:xfrm>
            <a:off x="381000" y="152400"/>
            <a:ext cx="10515600" cy="66948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70C0"/>
                </a:solidFill>
              </a:rPr>
              <a:t>Complex Exponential Function</a:t>
            </a:r>
            <a:endParaRPr lang="en-US" dirty="0">
              <a:solidFill>
                <a:srgbClr val="0070C0"/>
              </a:solidFill>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 xmlns:a16="http://schemas.microsoft.com/office/drawing/2014/main" id="{461A587F-6C25-4B55-8B7C-A5D415EB96A0}"/>
                  </a:ext>
                </a:extLst>
              </p:cNvPr>
              <p:cNvSpPr/>
              <p:nvPr/>
            </p:nvSpPr>
            <p:spPr>
              <a:xfrm>
                <a:off x="228600" y="685800"/>
                <a:ext cx="11963400" cy="5594865"/>
              </a:xfrm>
              <a:prstGeom prst="rect">
                <a:avLst/>
              </a:prstGeom>
            </p:spPr>
            <p:txBody>
              <a:bodyPr wrap="square">
                <a:spAutoFit/>
              </a:bodyPr>
              <a:lstStyle/>
              <a:p>
                <a:pPr marL="342900" indent="-342900">
                  <a:buFont typeface="Arial" panose="020B0604020202020204" pitchFamily="34" charset="0"/>
                  <a:buChar char="•"/>
                </a:pPr>
                <a:r>
                  <a:rPr lang="en-US" sz="2400" dirty="0" smtClean="0">
                    <a:solidFill>
                      <a:srgbClr val="000000"/>
                    </a:solidFill>
                  </a:rPr>
                  <a:t>The function </a:t>
                </a:r>
                <a14:m>
                  <m:oMath xmlns:m="http://schemas.openxmlformats.org/officeDocument/2006/math">
                    <m:sSup>
                      <m:sSupPr>
                        <m:ctrlPr>
                          <a:rPr lang="en-US" sz="2400" i="1" dirty="0" smtClean="0">
                            <a:solidFill>
                              <a:srgbClr val="000000"/>
                            </a:solidFill>
                            <a:latin typeface="Cambria Math"/>
                          </a:rPr>
                        </m:ctrlPr>
                      </m:sSupPr>
                      <m:e>
                        <m:r>
                          <a:rPr lang="en-US" sz="2400" i="1" dirty="0" smtClean="0">
                            <a:solidFill>
                              <a:srgbClr val="000000"/>
                            </a:solidFill>
                            <a:latin typeface="Cambria Math" panose="02040503050406030204" pitchFamily="18" charset="0"/>
                          </a:rPr>
                          <m:t>𝑒</m:t>
                        </m:r>
                      </m:e>
                      <m:sup>
                        <m:r>
                          <a:rPr lang="en-US" sz="2400" i="1" dirty="0" smtClean="0">
                            <a:solidFill>
                              <a:srgbClr val="000000"/>
                            </a:solidFill>
                            <a:latin typeface="Cambria Math" panose="02040503050406030204" pitchFamily="18" charset="0"/>
                          </a:rPr>
                          <m:t>𝑧</m:t>
                        </m:r>
                      </m:sup>
                    </m:sSup>
                  </m:oMath>
                </a14:m>
                <a:r>
                  <a:rPr lang="en-US" sz="2400" i="1" dirty="0">
                    <a:solidFill>
                      <a:srgbClr val="000000"/>
                    </a:solidFill>
                  </a:rPr>
                  <a:t> </a:t>
                </a:r>
                <a:r>
                  <a:rPr lang="en-US" sz="2400" dirty="0">
                    <a:solidFill>
                      <a:srgbClr val="000000"/>
                    </a:solidFill>
                  </a:rPr>
                  <a:t>defined by:</a:t>
                </a:r>
              </a:p>
              <a:p>
                <a:pPr algn="ctr"/>
                <a:r>
                  <a:rPr lang="en-US" sz="2400" dirty="0">
                    <a:solidFill>
                      <a:srgbClr val="000000"/>
                    </a:solidFill>
                  </a:rPr>
                  <a:t> </a:t>
                </a:r>
                <a14:m>
                  <m:oMath xmlns:m="http://schemas.openxmlformats.org/officeDocument/2006/math">
                    <m:sSup>
                      <m:sSupPr>
                        <m:ctrlPr>
                          <a:rPr lang="es-ES" sz="2400" i="1" dirty="0" smtClean="0">
                            <a:solidFill>
                              <a:srgbClr val="0070C0"/>
                            </a:solidFill>
                            <a:latin typeface="Cambria Math"/>
                          </a:rPr>
                        </m:ctrlPr>
                      </m:sSupPr>
                      <m:e>
                        <m:r>
                          <a:rPr lang="en-US" sz="2400" i="1" dirty="0" smtClean="0">
                            <a:solidFill>
                              <a:srgbClr val="0070C0"/>
                            </a:solidFill>
                            <a:latin typeface="Cambria Math" panose="02040503050406030204" pitchFamily="18" charset="0"/>
                          </a:rPr>
                          <m:t>𝑒</m:t>
                        </m:r>
                      </m:e>
                      <m:sup>
                        <m:r>
                          <a:rPr lang="en-US" sz="2400" i="1" dirty="0" smtClean="0">
                            <a:solidFill>
                              <a:srgbClr val="0070C0"/>
                            </a:solidFill>
                            <a:latin typeface="Cambria Math" panose="02040503050406030204" pitchFamily="18" charset="0"/>
                          </a:rPr>
                          <m:t>𝑧</m:t>
                        </m:r>
                      </m:sup>
                    </m:sSup>
                    <m:r>
                      <a:rPr lang="es-ES" sz="2400" i="1" dirty="0">
                        <a:solidFill>
                          <a:srgbClr val="0070C0"/>
                        </a:solidFill>
                        <a:latin typeface="Cambria Math" panose="02040503050406030204" pitchFamily="18" charset="0"/>
                      </a:rPr>
                      <m:t>=</m:t>
                    </m:r>
                    <m:sSup>
                      <m:sSupPr>
                        <m:ctrlPr>
                          <a:rPr lang="es-ES" sz="2400" i="1" dirty="0">
                            <a:solidFill>
                              <a:srgbClr val="0070C0"/>
                            </a:solidFill>
                            <a:latin typeface="Cambria Math"/>
                          </a:rPr>
                        </m:ctrlPr>
                      </m:sSupPr>
                      <m:e>
                        <m:r>
                          <a:rPr lang="en-US" sz="2400" i="1" dirty="0">
                            <a:solidFill>
                              <a:srgbClr val="0070C0"/>
                            </a:solidFill>
                            <a:latin typeface="Cambria Math" panose="02040503050406030204" pitchFamily="18" charset="0"/>
                          </a:rPr>
                          <m:t>𝑒</m:t>
                        </m:r>
                      </m:e>
                      <m:sup>
                        <m:r>
                          <a:rPr lang="en-US" sz="2400" i="1" dirty="0" smtClean="0">
                            <a:solidFill>
                              <a:srgbClr val="0070C0"/>
                            </a:solidFill>
                            <a:latin typeface="Cambria Math" panose="02040503050406030204" pitchFamily="18" charset="0"/>
                          </a:rPr>
                          <m:t>𝑥</m:t>
                        </m:r>
                      </m:sup>
                    </m:sSup>
                    <m:r>
                      <m:rPr>
                        <m:sty m:val="p"/>
                      </m:rPr>
                      <a:rPr lang="es-ES" sz="2400" i="1" dirty="0">
                        <a:solidFill>
                          <a:srgbClr val="0070C0"/>
                        </a:solidFill>
                        <a:latin typeface="Cambria Math" panose="02040503050406030204" pitchFamily="18" charset="0"/>
                      </a:rPr>
                      <m:t>cos</m:t>
                    </m:r>
                    <m:r>
                      <a:rPr lang="es-ES" sz="2400" i="1" dirty="0">
                        <a:solidFill>
                          <a:srgbClr val="0070C0"/>
                        </a:solidFill>
                        <a:latin typeface="Cambria Math" panose="02040503050406030204" pitchFamily="18" charset="0"/>
                      </a:rPr>
                      <m:t>⁡</m:t>
                    </m:r>
                    <m:r>
                      <a:rPr lang="es-ES" sz="2400" i="1" dirty="0">
                        <a:solidFill>
                          <a:srgbClr val="0070C0"/>
                        </a:solidFill>
                        <a:latin typeface="Cambria Math" panose="02040503050406030204" pitchFamily="18" charset="0"/>
                      </a:rPr>
                      <m:t>𝑦</m:t>
                    </m:r>
                    <m:r>
                      <a:rPr lang="es-ES" sz="2400" i="1" dirty="0">
                        <a:solidFill>
                          <a:srgbClr val="0070C0"/>
                        </a:solidFill>
                        <a:latin typeface="Cambria Math" panose="02040503050406030204" pitchFamily="18" charset="0"/>
                      </a:rPr>
                      <m:t>+</m:t>
                    </m:r>
                    <m:r>
                      <a:rPr lang="es-ES" sz="2400" i="1" dirty="0" err="1">
                        <a:solidFill>
                          <a:srgbClr val="0070C0"/>
                        </a:solidFill>
                        <a:latin typeface="Cambria Math" panose="02040503050406030204" pitchFamily="18" charset="0"/>
                      </a:rPr>
                      <m:t>𝑖</m:t>
                    </m:r>
                    <m:sSup>
                      <m:sSupPr>
                        <m:ctrlPr>
                          <a:rPr lang="es-ES" sz="2400" i="1" dirty="0">
                            <a:solidFill>
                              <a:srgbClr val="0070C0"/>
                            </a:solidFill>
                            <a:latin typeface="Cambria Math"/>
                          </a:rPr>
                        </m:ctrlPr>
                      </m:sSupPr>
                      <m:e>
                        <m:r>
                          <a:rPr lang="en-US" sz="2400" i="1" dirty="0">
                            <a:solidFill>
                              <a:srgbClr val="0070C0"/>
                            </a:solidFill>
                            <a:latin typeface="Cambria Math" panose="02040503050406030204" pitchFamily="18" charset="0"/>
                          </a:rPr>
                          <m:t>𝑒</m:t>
                        </m:r>
                      </m:e>
                      <m:sup>
                        <m:r>
                          <a:rPr lang="en-US" sz="2400" i="1" dirty="0" smtClean="0">
                            <a:solidFill>
                              <a:srgbClr val="0070C0"/>
                            </a:solidFill>
                            <a:latin typeface="Cambria Math" panose="02040503050406030204" pitchFamily="18" charset="0"/>
                          </a:rPr>
                          <m:t>𝑥</m:t>
                        </m:r>
                      </m:sup>
                    </m:sSup>
                    <m:r>
                      <m:rPr>
                        <m:sty m:val="p"/>
                      </m:rPr>
                      <a:rPr lang="es-ES" sz="2400" i="1" dirty="0">
                        <a:solidFill>
                          <a:srgbClr val="0070C0"/>
                        </a:solidFill>
                        <a:latin typeface="Cambria Math" panose="02040503050406030204" pitchFamily="18" charset="0"/>
                      </a:rPr>
                      <m:t>sin</m:t>
                    </m:r>
                    <m:r>
                      <a:rPr lang="es-ES" sz="2400" i="1" dirty="0">
                        <a:solidFill>
                          <a:srgbClr val="0070C0"/>
                        </a:solidFill>
                        <a:latin typeface="Cambria Math" panose="02040503050406030204" pitchFamily="18" charset="0"/>
                      </a:rPr>
                      <m:t>⁡</m:t>
                    </m:r>
                    <m:r>
                      <a:rPr lang="es-ES" sz="2400" i="1" dirty="0">
                        <a:solidFill>
                          <a:srgbClr val="0070C0"/>
                        </a:solidFill>
                        <a:latin typeface="Cambria Math" panose="02040503050406030204" pitchFamily="18" charset="0"/>
                      </a:rPr>
                      <m:t>𝑦</m:t>
                    </m:r>
                    <m:r>
                      <a:rPr lang="es-ES" sz="2400" i="1" dirty="0">
                        <a:solidFill>
                          <a:srgbClr val="0070C0"/>
                        </a:solidFill>
                        <a:latin typeface="Cambria Math" panose="02040503050406030204" pitchFamily="18" charset="0"/>
                      </a:rPr>
                      <m:t>    (1)</m:t>
                    </m:r>
                  </m:oMath>
                </a14:m>
                <a:endParaRPr lang="es-ES" sz="2400" dirty="0">
                  <a:solidFill>
                    <a:srgbClr val="0070C0"/>
                  </a:solidFill>
                </a:endParaRPr>
              </a:p>
              <a:p>
                <a:r>
                  <a:rPr lang="en-US" sz="2400" dirty="0">
                    <a:solidFill>
                      <a:srgbClr val="000000"/>
                    </a:solidFill>
                  </a:rPr>
                  <a:t>     is called the </a:t>
                </a:r>
                <a:r>
                  <a:rPr lang="en-US" sz="2400" b="1" dirty="0">
                    <a:solidFill>
                      <a:srgbClr val="000000"/>
                    </a:solidFill>
                  </a:rPr>
                  <a:t>complex exponential function</a:t>
                </a:r>
                <a:r>
                  <a:rPr lang="en-US" sz="2400" dirty="0">
                    <a:solidFill>
                      <a:srgbClr val="000000"/>
                    </a:solidFill>
                  </a:rPr>
                  <a:t>.</a:t>
                </a:r>
              </a:p>
              <a:p>
                <a:pPr marL="285750" indent="-285750">
                  <a:buFont typeface="Arial" panose="020B0604020202020204" pitchFamily="34" charset="0"/>
                  <a:buChar char="•"/>
                </a:pPr>
                <a:r>
                  <a:rPr lang="en-US" sz="2400" dirty="0" smtClean="0">
                    <a:solidFill>
                      <a:prstClr val="black"/>
                    </a:solidFill>
                  </a:rPr>
                  <a:t>The </a:t>
                </a:r>
                <a:r>
                  <a:rPr lang="en-US" sz="2400" dirty="0">
                    <a:solidFill>
                      <a:prstClr val="black"/>
                    </a:solidFill>
                  </a:rPr>
                  <a:t>exponential function </a:t>
                </a:r>
                <a14:m>
                  <m:oMath xmlns:m="http://schemas.openxmlformats.org/officeDocument/2006/math">
                    <m:sSup>
                      <m:sSupPr>
                        <m:ctrlPr>
                          <a:rPr lang="en-US" sz="2400" i="1" dirty="0">
                            <a:solidFill>
                              <a:srgbClr val="000000"/>
                            </a:solidFill>
                            <a:latin typeface="Cambria Math"/>
                          </a:rPr>
                        </m:ctrlPr>
                      </m:sSupPr>
                      <m:e>
                        <m:r>
                          <a:rPr lang="en-US" sz="2400" i="1" dirty="0">
                            <a:solidFill>
                              <a:srgbClr val="000000"/>
                            </a:solidFill>
                            <a:latin typeface="Cambria Math" panose="02040503050406030204" pitchFamily="18" charset="0"/>
                          </a:rPr>
                          <m:t>𝑒</m:t>
                        </m:r>
                      </m:e>
                      <m:sup>
                        <m:r>
                          <a:rPr lang="en-US" sz="2400" i="1" dirty="0">
                            <a:solidFill>
                              <a:srgbClr val="000000"/>
                            </a:solidFill>
                            <a:latin typeface="Cambria Math" panose="02040503050406030204" pitchFamily="18" charset="0"/>
                          </a:rPr>
                          <m:t>𝑧</m:t>
                        </m:r>
                      </m:sup>
                    </m:sSup>
                  </m:oMath>
                </a14:m>
                <a:r>
                  <a:rPr lang="en-US" sz="2400" i="1" dirty="0">
                    <a:solidFill>
                      <a:prstClr val="black"/>
                    </a:solidFill>
                  </a:rPr>
                  <a:t> </a:t>
                </a:r>
                <a:r>
                  <a:rPr lang="en-US" sz="2400" dirty="0">
                    <a:solidFill>
                      <a:prstClr val="black"/>
                    </a:solidFill>
                  </a:rPr>
                  <a:t>is analytic everywhere and its derivative is given by:</a:t>
                </a:r>
              </a:p>
              <a:p>
                <a:pPr algn="ctr"/>
                <a14:m>
                  <m:oMathPara xmlns:m="http://schemas.openxmlformats.org/officeDocument/2006/math">
                    <m:oMathParaPr>
                      <m:jc m:val="centerGroup"/>
                    </m:oMathParaPr>
                    <m:oMath xmlns:m="http://schemas.openxmlformats.org/officeDocument/2006/math">
                      <m:f>
                        <m:fPr>
                          <m:ctrlPr>
                            <a:rPr lang="en-US" sz="2400" i="1" smtClean="0">
                              <a:solidFill>
                                <a:srgbClr val="0070C0"/>
                              </a:solidFill>
                              <a:latin typeface="Cambria Math"/>
                            </a:rPr>
                          </m:ctrlPr>
                        </m:fPr>
                        <m:num>
                          <m:r>
                            <a:rPr lang="en-US" sz="2400" i="1" smtClean="0">
                              <a:solidFill>
                                <a:srgbClr val="0070C0"/>
                              </a:solidFill>
                              <a:latin typeface="Cambria Math" panose="02040503050406030204" pitchFamily="18" charset="0"/>
                            </a:rPr>
                            <m:t>𝑑</m:t>
                          </m:r>
                        </m:num>
                        <m:den>
                          <m:r>
                            <a:rPr lang="en-US" sz="2400" i="1" smtClean="0">
                              <a:solidFill>
                                <a:srgbClr val="0070C0"/>
                              </a:solidFill>
                              <a:latin typeface="Cambria Math" panose="02040503050406030204" pitchFamily="18" charset="0"/>
                            </a:rPr>
                            <m:t>𝑑𝑧</m:t>
                          </m:r>
                        </m:den>
                      </m:f>
                      <m:d>
                        <m:dPr>
                          <m:ctrlPr>
                            <a:rPr lang="en-US" sz="2400" i="1" smtClean="0">
                              <a:solidFill>
                                <a:srgbClr val="0070C0"/>
                              </a:solidFill>
                              <a:latin typeface="Cambria Math"/>
                            </a:rPr>
                          </m:ctrlPr>
                        </m:dPr>
                        <m:e>
                          <m:sSup>
                            <m:sSupPr>
                              <m:ctrlPr>
                                <a:rPr lang="en-US" sz="2400" i="1" dirty="0">
                                  <a:solidFill>
                                    <a:srgbClr val="0070C0"/>
                                  </a:solidFill>
                                  <a:latin typeface="Cambria Math"/>
                                </a:rPr>
                              </m:ctrlPr>
                            </m:sSupPr>
                            <m:e>
                              <m:r>
                                <a:rPr lang="en-US" sz="2400" i="1" dirty="0">
                                  <a:solidFill>
                                    <a:srgbClr val="0070C0"/>
                                  </a:solidFill>
                                  <a:latin typeface="Cambria Math" panose="02040503050406030204" pitchFamily="18" charset="0"/>
                                </a:rPr>
                                <m:t>𝑒</m:t>
                              </m:r>
                            </m:e>
                            <m:sup>
                              <m:r>
                                <a:rPr lang="en-US" sz="2400" i="1" dirty="0">
                                  <a:solidFill>
                                    <a:srgbClr val="0070C0"/>
                                  </a:solidFill>
                                  <a:latin typeface="Cambria Math" panose="02040503050406030204" pitchFamily="18" charset="0"/>
                                </a:rPr>
                                <m:t>𝑧</m:t>
                              </m:r>
                            </m:sup>
                          </m:sSup>
                        </m:e>
                      </m:d>
                      <m:r>
                        <a:rPr lang="en-US" sz="2400" i="1" smtClean="0">
                          <a:solidFill>
                            <a:srgbClr val="0070C0"/>
                          </a:solidFill>
                          <a:latin typeface="Cambria Math" panose="02040503050406030204" pitchFamily="18" charset="0"/>
                        </a:rPr>
                        <m:t>=</m:t>
                      </m:r>
                      <m:sSup>
                        <m:sSupPr>
                          <m:ctrlPr>
                            <a:rPr lang="en-US" sz="2400" i="1" dirty="0">
                              <a:solidFill>
                                <a:srgbClr val="0070C0"/>
                              </a:solidFill>
                              <a:latin typeface="Cambria Math"/>
                            </a:rPr>
                          </m:ctrlPr>
                        </m:sSupPr>
                        <m:e>
                          <m:r>
                            <a:rPr lang="en-US" sz="2400" i="1" dirty="0">
                              <a:solidFill>
                                <a:srgbClr val="0070C0"/>
                              </a:solidFill>
                              <a:latin typeface="Cambria Math" panose="02040503050406030204" pitchFamily="18" charset="0"/>
                            </a:rPr>
                            <m:t>𝑒</m:t>
                          </m:r>
                        </m:e>
                        <m:sup>
                          <m:r>
                            <a:rPr lang="en-US" sz="2400" i="1" dirty="0">
                              <a:solidFill>
                                <a:srgbClr val="0070C0"/>
                              </a:solidFill>
                              <a:latin typeface="Cambria Math" panose="02040503050406030204" pitchFamily="18" charset="0"/>
                            </a:rPr>
                            <m:t>𝑧</m:t>
                          </m:r>
                        </m:sup>
                      </m:sSup>
                      <m:r>
                        <a:rPr lang="en-US" sz="2400" i="1" dirty="0" smtClean="0">
                          <a:solidFill>
                            <a:srgbClr val="0070C0"/>
                          </a:solidFill>
                          <a:latin typeface="Cambria Math"/>
                        </a:rPr>
                        <m:t>.            (2)</m:t>
                      </m:r>
                    </m:oMath>
                  </m:oMathPara>
                </a14:m>
                <a:endParaRPr lang="en-US" sz="2400" dirty="0">
                  <a:solidFill>
                    <a:srgbClr val="0070C0"/>
                  </a:solidFill>
                </a:endParaRPr>
              </a:p>
              <a:p>
                <a:pPr marL="342900" indent="-342900">
                  <a:buFont typeface="Arial" panose="020B0604020202020204" pitchFamily="34" charset="0"/>
                  <a:buChar char="•"/>
                </a:pPr>
                <a:r>
                  <a:rPr lang="en-US" sz="2400" dirty="0">
                    <a:solidFill>
                      <a:prstClr val="black"/>
                    </a:solidFill>
                  </a:rPr>
                  <a:t>The </a:t>
                </a:r>
                <a:r>
                  <a:rPr lang="en-US" sz="2400" dirty="0" smtClean="0">
                    <a:solidFill>
                      <a:prstClr val="black"/>
                    </a:solidFill>
                  </a:rPr>
                  <a:t>modulus and argument </a:t>
                </a:r>
                <a:r>
                  <a:rPr lang="en-US" sz="2400" dirty="0">
                    <a:solidFill>
                      <a:prstClr val="black"/>
                    </a:solidFill>
                  </a:rPr>
                  <a:t>of the exponential function are easily determined from </a:t>
                </a:r>
                <a14:m>
                  <m:oMath xmlns:m="http://schemas.openxmlformats.org/officeDocument/2006/math">
                    <m:sSup>
                      <m:sSupPr>
                        <m:ctrlPr>
                          <a:rPr lang="es-ES" sz="2400" i="1" dirty="0">
                            <a:solidFill>
                              <a:prstClr val="black"/>
                            </a:solidFill>
                            <a:latin typeface="Cambria Math"/>
                          </a:rPr>
                        </m:ctrlPr>
                      </m:sSupPr>
                      <m:e>
                        <m:r>
                          <a:rPr lang="en-US" sz="2400" i="1" dirty="0">
                            <a:solidFill>
                              <a:prstClr val="black"/>
                            </a:solidFill>
                            <a:latin typeface="Cambria Math" panose="02040503050406030204" pitchFamily="18" charset="0"/>
                          </a:rPr>
                          <m:t>𝑒</m:t>
                        </m:r>
                      </m:e>
                      <m:sup>
                        <m:r>
                          <a:rPr lang="en-US" sz="2400" i="1" dirty="0">
                            <a:solidFill>
                              <a:prstClr val="black"/>
                            </a:solidFill>
                            <a:latin typeface="Cambria Math" panose="02040503050406030204" pitchFamily="18" charset="0"/>
                          </a:rPr>
                          <m:t>𝑧</m:t>
                        </m:r>
                      </m:sup>
                    </m:sSup>
                    <m:r>
                      <a:rPr lang="es-ES" sz="2400" i="1" dirty="0">
                        <a:solidFill>
                          <a:prstClr val="black"/>
                        </a:solidFill>
                        <a:latin typeface="Cambria Math" panose="02040503050406030204" pitchFamily="18" charset="0"/>
                      </a:rPr>
                      <m:t>=</m:t>
                    </m:r>
                    <m:sSup>
                      <m:sSupPr>
                        <m:ctrlPr>
                          <a:rPr lang="es-ES" sz="2400" i="1" dirty="0">
                            <a:solidFill>
                              <a:prstClr val="black"/>
                            </a:solidFill>
                            <a:latin typeface="Cambria Math"/>
                          </a:rPr>
                        </m:ctrlPr>
                      </m:sSupPr>
                      <m:e>
                        <m:r>
                          <a:rPr lang="en-US" sz="2400" i="1" dirty="0">
                            <a:solidFill>
                              <a:prstClr val="black"/>
                            </a:solidFill>
                            <a:latin typeface="Cambria Math" panose="02040503050406030204" pitchFamily="18" charset="0"/>
                          </a:rPr>
                          <m:t>𝑒</m:t>
                        </m:r>
                      </m:e>
                      <m:sup>
                        <m:r>
                          <a:rPr lang="en-US" sz="2400" i="1" dirty="0">
                            <a:solidFill>
                              <a:prstClr val="black"/>
                            </a:solidFill>
                            <a:latin typeface="Cambria Math" panose="02040503050406030204" pitchFamily="18" charset="0"/>
                          </a:rPr>
                          <m:t>𝑥</m:t>
                        </m:r>
                      </m:sup>
                    </m:sSup>
                    <m:func>
                      <m:funcPr>
                        <m:ctrlPr>
                          <a:rPr lang="es-ES" sz="2400" i="1" dirty="0">
                            <a:solidFill>
                              <a:prstClr val="black"/>
                            </a:solidFill>
                            <a:latin typeface="Cambria Math"/>
                          </a:rPr>
                        </m:ctrlPr>
                      </m:funcPr>
                      <m:fName>
                        <m:r>
                          <m:rPr>
                            <m:sty m:val="p"/>
                          </m:rPr>
                          <a:rPr lang="es-ES" sz="2400" dirty="0">
                            <a:solidFill>
                              <a:prstClr val="black"/>
                            </a:solidFill>
                            <a:latin typeface="Cambria Math" panose="02040503050406030204" pitchFamily="18" charset="0"/>
                          </a:rPr>
                          <m:t>cos</m:t>
                        </m:r>
                      </m:fName>
                      <m:e>
                        <m:r>
                          <a:rPr lang="es-ES" sz="2400" i="1" dirty="0">
                            <a:solidFill>
                              <a:prstClr val="black"/>
                            </a:solidFill>
                            <a:latin typeface="Cambria Math" panose="02040503050406030204" pitchFamily="18" charset="0"/>
                          </a:rPr>
                          <m:t>𝑦</m:t>
                        </m:r>
                      </m:e>
                    </m:func>
                    <m:r>
                      <a:rPr lang="es-ES" sz="2400" i="1" dirty="0">
                        <a:solidFill>
                          <a:prstClr val="black"/>
                        </a:solidFill>
                        <a:latin typeface="Cambria Math" panose="02040503050406030204" pitchFamily="18" charset="0"/>
                      </a:rPr>
                      <m:t>+</m:t>
                    </m:r>
                    <m:r>
                      <a:rPr lang="es-ES" sz="2400" i="1" dirty="0" err="1">
                        <a:solidFill>
                          <a:prstClr val="black"/>
                        </a:solidFill>
                        <a:latin typeface="Cambria Math" panose="02040503050406030204" pitchFamily="18" charset="0"/>
                      </a:rPr>
                      <m:t>𝑖</m:t>
                    </m:r>
                    <m:sSup>
                      <m:sSupPr>
                        <m:ctrlPr>
                          <a:rPr lang="es-ES" sz="2400" i="1" dirty="0">
                            <a:solidFill>
                              <a:prstClr val="black"/>
                            </a:solidFill>
                            <a:latin typeface="Cambria Math"/>
                          </a:rPr>
                        </m:ctrlPr>
                      </m:sSupPr>
                      <m:e>
                        <m:r>
                          <a:rPr lang="en-US" sz="2400" i="1" dirty="0">
                            <a:solidFill>
                              <a:prstClr val="black"/>
                            </a:solidFill>
                            <a:latin typeface="Cambria Math" panose="02040503050406030204" pitchFamily="18" charset="0"/>
                          </a:rPr>
                          <m:t>𝑒</m:t>
                        </m:r>
                      </m:e>
                      <m:sup>
                        <m:r>
                          <a:rPr lang="en-US" sz="2400" i="1" dirty="0">
                            <a:solidFill>
                              <a:prstClr val="black"/>
                            </a:solidFill>
                            <a:latin typeface="Cambria Math" panose="02040503050406030204" pitchFamily="18" charset="0"/>
                          </a:rPr>
                          <m:t>𝑥</m:t>
                        </m:r>
                      </m:sup>
                    </m:sSup>
                    <m:func>
                      <m:funcPr>
                        <m:ctrlPr>
                          <a:rPr lang="es-ES" sz="2400" i="1" dirty="0">
                            <a:solidFill>
                              <a:prstClr val="black"/>
                            </a:solidFill>
                            <a:latin typeface="Cambria Math"/>
                          </a:rPr>
                        </m:ctrlPr>
                      </m:funcPr>
                      <m:fName>
                        <m:r>
                          <m:rPr>
                            <m:sty m:val="p"/>
                          </m:rPr>
                          <a:rPr lang="es-ES" sz="2400" dirty="0">
                            <a:solidFill>
                              <a:prstClr val="black"/>
                            </a:solidFill>
                            <a:latin typeface="Cambria Math" panose="02040503050406030204" pitchFamily="18" charset="0"/>
                          </a:rPr>
                          <m:t>sin</m:t>
                        </m:r>
                      </m:fName>
                      <m:e>
                        <m:r>
                          <a:rPr lang="es-ES" sz="2400" i="1" dirty="0">
                            <a:solidFill>
                              <a:prstClr val="black"/>
                            </a:solidFill>
                            <a:latin typeface="Cambria Math" panose="02040503050406030204" pitchFamily="18" charset="0"/>
                          </a:rPr>
                          <m:t>𝑦</m:t>
                        </m:r>
                      </m:e>
                    </m:func>
                    <m:r>
                      <a:rPr lang="en-US" sz="2400" i="1" dirty="0">
                        <a:solidFill>
                          <a:prstClr val="black"/>
                        </a:solidFill>
                        <a:latin typeface="Cambria Math" panose="02040503050406030204" pitchFamily="18" charset="0"/>
                      </a:rPr>
                      <m:t>.</m:t>
                    </m:r>
                  </m:oMath>
                </a14:m>
                <a:r>
                  <a:rPr lang="en-US" sz="2400" dirty="0">
                    <a:solidFill>
                      <a:prstClr val="black"/>
                    </a:solidFill>
                  </a:rPr>
                  <a:t> If we express the complex number </a:t>
                </a:r>
                <a14:m>
                  <m:oMath xmlns:m="http://schemas.openxmlformats.org/officeDocument/2006/math">
                    <m:r>
                      <a:rPr lang="en-US" sz="2400" i="1" dirty="0">
                        <a:solidFill>
                          <a:prstClr val="black"/>
                        </a:solidFill>
                        <a:latin typeface="Cambria Math" panose="02040503050406030204" pitchFamily="18" charset="0"/>
                      </a:rPr>
                      <m:t>𝑤</m:t>
                    </m:r>
                    <m:r>
                      <a:rPr lang="en-US" sz="2400" i="1" dirty="0">
                        <a:solidFill>
                          <a:prstClr val="black"/>
                        </a:solidFill>
                        <a:latin typeface="Cambria Math" panose="02040503050406030204" pitchFamily="18" charset="0"/>
                      </a:rPr>
                      <m:t>=</m:t>
                    </m:r>
                    <m:r>
                      <a:rPr lang="en-US" sz="2400" i="1" dirty="0">
                        <a:solidFill>
                          <a:prstClr val="black"/>
                        </a:solidFill>
                        <a:latin typeface="Cambria Math" panose="02040503050406030204" pitchFamily="18" charset="0"/>
                      </a:rPr>
                      <m:t>𝑓</m:t>
                    </m:r>
                    <m:d>
                      <m:dPr>
                        <m:ctrlPr>
                          <a:rPr lang="en-US" sz="2400" i="1" dirty="0">
                            <a:solidFill>
                              <a:prstClr val="black"/>
                            </a:solidFill>
                            <a:latin typeface="Cambria Math"/>
                          </a:rPr>
                        </m:ctrlPr>
                      </m:dPr>
                      <m:e>
                        <m:r>
                          <a:rPr lang="en-US" sz="2400" i="1" dirty="0">
                            <a:solidFill>
                              <a:prstClr val="black"/>
                            </a:solidFill>
                            <a:latin typeface="Cambria Math" panose="02040503050406030204" pitchFamily="18" charset="0"/>
                          </a:rPr>
                          <m:t>𝑧</m:t>
                        </m:r>
                      </m:e>
                    </m:d>
                    <m:r>
                      <a:rPr lang="en-US" sz="2400" i="1" dirty="0">
                        <a:solidFill>
                          <a:prstClr val="black"/>
                        </a:solidFill>
                        <a:latin typeface="Cambria Math" panose="02040503050406030204" pitchFamily="18" charset="0"/>
                      </a:rPr>
                      <m:t>=</m:t>
                    </m:r>
                    <m:sSup>
                      <m:sSupPr>
                        <m:ctrlPr>
                          <a:rPr lang="en-US" sz="2400" i="1" dirty="0">
                            <a:solidFill>
                              <a:prstClr val="black"/>
                            </a:solidFill>
                            <a:latin typeface="Cambria Math"/>
                          </a:rPr>
                        </m:ctrlPr>
                      </m:sSupPr>
                      <m:e>
                        <m:r>
                          <a:rPr lang="en-US" sz="2400" i="1" dirty="0">
                            <a:solidFill>
                              <a:prstClr val="black"/>
                            </a:solidFill>
                            <a:latin typeface="Cambria Math" panose="02040503050406030204" pitchFamily="18" charset="0"/>
                          </a:rPr>
                          <m:t>𝑒</m:t>
                        </m:r>
                      </m:e>
                      <m:sup>
                        <m:r>
                          <a:rPr lang="en-US" sz="2400" i="1" dirty="0">
                            <a:solidFill>
                              <a:prstClr val="black"/>
                            </a:solidFill>
                            <a:latin typeface="Cambria Math" panose="02040503050406030204" pitchFamily="18" charset="0"/>
                          </a:rPr>
                          <m:t>𝑧</m:t>
                        </m:r>
                      </m:sup>
                    </m:sSup>
                    <m:r>
                      <a:rPr lang="en-US" sz="2400" i="1" dirty="0">
                        <a:solidFill>
                          <a:prstClr val="black"/>
                        </a:solidFill>
                        <a:latin typeface="Cambria Math" panose="02040503050406030204" pitchFamily="18" charset="0"/>
                      </a:rPr>
                      <m:t> </m:t>
                    </m:r>
                  </m:oMath>
                </a14:m>
                <a:r>
                  <a:rPr lang="en-US" sz="2400" dirty="0">
                    <a:solidFill>
                      <a:prstClr val="black"/>
                    </a:solidFill>
                  </a:rPr>
                  <a:t>in polar form:</a:t>
                </a:r>
              </a:p>
              <a:p>
                <a:pPr algn="ctr"/>
                <a:r>
                  <a:rPr lang="en-US" sz="2400" dirty="0" smtClean="0">
                    <a:solidFill>
                      <a:prstClr val="black"/>
                    </a:solidFill>
                  </a:rPr>
                  <a:t> </a:t>
                </a:r>
                <a14:m>
                  <m:oMath xmlns:m="http://schemas.openxmlformats.org/officeDocument/2006/math">
                    <m:r>
                      <a:rPr lang="es-ES" sz="2400" i="1" dirty="0" smtClean="0">
                        <a:solidFill>
                          <a:srgbClr val="0070C0"/>
                        </a:solidFill>
                        <a:latin typeface="Cambria Math" panose="02040503050406030204" pitchFamily="18" charset="0"/>
                      </a:rPr>
                      <m:t>𝑤</m:t>
                    </m:r>
                    <m:r>
                      <a:rPr lang="es-ES" sz="2400" i="1" dirty="0">
                        <a:solidFill>
                          <a:srgbClr val="0070C0"/>
                        </a:solidFill>
                        <a:latin typeface="Cambria Math" panose="02040503050406030204" pitchFamily="18" charset="0"/>
                      </a:rPr>
                      <m:t>=</m:t>
                    </m:r>
                    <m:sSup>
                      <m:sSupPr>
                        <m:ctrlPr>
                          <a:rPr lang="es-ES" sz="2400" i="1" dirty="0">
                            <a:solidFill>
                              <a:srgbClr val="0070C0"/>
                            </a:solidFill>
                            <a:latin typeface="Cambria Math"/>
                          </a:rPr>
                        </m:ctrlPr>
                      </m:sSupPr>
                      <m:e>
                        <m:r>
                          <a:rPr lang="en-US" sz="2400" i="1" dirty="0">
                            <a:solidFill>
                              <a:srgbClr val="0070C0"/>
                            </a:solidFill>
                            <a:latin typeface="Cambria Math" panose="02040503050406030204" pitchFamily="18" charset="0"/>
                          </a:rPr>
                          <m:t>𝑒</m:t>
                        </m:r>
                      </m:e>
                      <m:sup>
                        <m:r>
                          <a:rPr lang="en-US" sz="2400" i="1" dirty="0">
                            <a:solidFill>
                              <a:srgbClr val="0070C0"/>
                            </a:solidFill>
                            <a:latin typeface="Cambria Math" panose="02040503050406030204" pitchFamily="18" charset="0"/>
                          </a:rPr>
                          <m:t>𝑥</m:t>
                        </m:r>
                      </m:sup>
                    </m:sSup>
                    <m:func>
                      <m:funcPr>
                        <m:ctrlPr>
                          <a:rPr lang="es-ES" sz="2400" i="1" dirty="0">
                            <a:solidFill>
                              <a:srgbClr val="0070C0"/>
                            </a:solidFill>
                            <a:latin typeface="Cambria Math"/>
                          </a:rPr>
                        </m:ctrlPr>
                      </m:funcPr>
                      <m:fName>
                        <m:r>
                          <m:rPr>
                            <m:sty m:val="p"/>
                          </m:rPr>
                          <a:rPr lang="es-ES" sz="2400" dirty="0">
                            <a:solidFill>
                              <a:srgbClr val="0070C0"/>
                            </a:solidFill>
                            <a:latin typeface="Cambria Math" panose="02040503050406030204" pitchFamily="18" charset="0"/>
                          </a:rPr>
                          <m:t>cos</m:t>
                        </m:r>
                      </m:fName>
                      <m:e>
                        <m:r>
                          <a:rPr lang="es-ES" sz="2400" i="1" dirty="0">
                            <a:solidFill>
                              <a:srgbClr val="0070C0"/>
                            </a:solidFill>
                            <a:latin typeface="Cambria Math" panose="02040503050406030204" pitchFamily="18" charset="0"/>
                          </a:rPr>
                          <m:t>𝑦</m:t>
                        </m:r>
                      </m:e>
                    </m:func>
                    <m:r>
                      <a:rPr lang="es-ES" sz="2400" i="1" dirty="0">
                        <a:solidFill>
                          <a:srgbClr val="0070C0"/>
                        </a:solidFill>
                        <a:latin typeface="Cambria Math" panose="02040503050406030204" pitchFamily="18" charset="0"/>
                      </a:rPr>
                      <m:t>+</m:t>
                    </m:r>
                    <m:r>
                      <a:rPr lang="es-ES" sz="2400" i="1" dirty="0" err="1">
                        <a:solidFill>
                          <a:srgbClr val="0070C0"/>
                        </a:solidFill>
                        <a:latin typeface="Cambria Math" panose="02040503050406030204" pitchFamily="18" charset="0"/>
                      </a:rPr>
                      <m:t>𝑖</m:t>
                    </m:r>
                    <m:sSup>
                      <m:sSupPr>
                        <m:ctrlPr>
                          <a:rPr lang="es-ES" sz="2400" i="1" dirty="0">
                            <a:solidFill>
                              <a:srgbClr val="0070C0"/>
                            </a:solidFill>
                            <a:latin typeface="Cambria Math"/>
                          </a:rPr>
                        </m:ctrlPr>
                      </m:sSupPr>
                      <m:e>
                        <m:r>
                          <a:rPr lang="en-US" sz="2400" i="1" dirty="0">
                            <a:solidFill>
                              <a:srgbClr val="0070C0"/>
                            </a:solidFill>
                            <a:latin typeface="Cambria Math" panose="02040503050406030204" pitchFamily="18" charset="0"/>
                          </a:rPr>
                          <m:t>𝑒</m:t>
                        </m:r>
                      </m:e>
                      <m:sup>
                        <m:r>
                          <a:rPr lang="en-US" sz="2400" i="1" dirty="0">
                            <a:solidFill>
                              <a:srgbClr val="0070C0"/>
                            </a:solidFill>
                            <a:latin typeface="Cambria Math" panose="02040503050406030204" pitchFamily="18" charset="0"/>
                          </a:rPr>
                          <m:t>𝑥</m:t>
                        </m:r>
                      </m:sup>
                    </m:sSup>
                    <m:func>
                      <m:funcPr>
                        <m:ctrlPr>
                          <a:rPr lang="es-ES" sz="2400" i="1" dirty="0">
                            <a:solidFill>
                              <a:srgbClr val="0070C0"/>
                            </a:solidFill>
                            <a:latin typeface="Cambria Math"/>
                          </a:rPr>
                        </m:ctrlPr>
                      </m:funcPr>
                      <m:fName>
                        <m:r>
                          <m:rPr>
                            <m:sty m:val="p"/>
                          </m:rPr>
                          <a:rPr lang="es-ES" sz="2400" dirty="0">
                            <a:solidFill>
                              <a:srgbClr val="0070C0"/>
                            </a:solidFill>
                            <a:latin typeface="Cambria Math" panose="02040503050406030204" pitchFamily="18" charset="0"/>
                          </a:rPr>
                          <m:t>sin</m:t>
                        </m:r>
                      </m:fName>
                      <m:e>
                        <m:r>
                          <a:rPr lang="es-ES" sz="2400" i="1" dirty="0">
                            <a:solidFill>
                              <a:srgbClr val="0070C0"/>
                            </a:solidFill>
                            <a:latin typeface="Cambria Math" panose="02040503050406030204" pitchFamily="18" charset="0"/>
                          </a:rPr>
                          <m:t>𝑦</m:t>
                        </m:r>
                      </m:e>
                    </m:func>
                    <m:r>
                      <a:rPr lang="es-ES" sz="2400" i="1" dirty="0">
                        <a:solidFill>
                          <a:srgbClr val="0070C0"/>
                        </a:solidFill>
                        <a:latin typeface="Cambria Math" panose="02040503050406030204" pitchFamily="18" charset="0"/>
                      </a:rPr>
                      <m:t>=</m:t>
                    </m:r>
                    <m:r>
                      <a:rPr lang="es-ES" sz="2400" i="1" dirty="0">
                        <a:solidFill>
                          <a:srgbClr val="0070C0"/>
                        </a:solidFill>
                        <a:latin typeface="Cambria Math" panose="02040503050406030204" pitchFamily="18" charset="0"/>
                      </a:rPr>
                      <m:t>𝑟</m:t>
                    </m:r>
                    <m:r>
                      <a:rPr lang="es-ES" sz="2400" i="1" dirty="0">
                        <a:solidFill>
                          <a:srgbClr val="0070C0"/>
                        </a:solidFill>
                        <a:latin typeface="Cambria Math" panose="02040503050406030204" pitchFamily="18" charset="0"/>
                      </a:rPr>
                      <m:t> </m:t>
                    </m:r>
                    <m:d>
                      <m:dPr>
                        <m:ctrlPr>
                          <a:rPr lang="es-ES" sz="2400" i="1" dirty="0">
                            <a:solidFill>
                              <a:srgbClr val="0070C0"/>
                            </a:solidFill>
                            <a:latin typeface="Cambria Math"/>
                          </a:rPr>
                        </m:ctrlPr>
                      </m:dPr>
                      <m:e>
                        <m:func>
                          <m:funcPr>
                            <m:ctrlPr>
                              <a:rPr lang="es-ES" sz="2400" i="1" dirty="0">
                                <a:solidFill>
                                  <a:srgbClr val="0070C0"/>
                                </a:solidFill>
                                <a:latin typeface="Cambria Math"/>
                              </a:rPr>
                            </m:ctrlPr>
                          </m:funcPr>
                          <m:fName>
                            <m:r>
                              <m:rPr>
                                <m:sty m:val="p"/>
                              </m:rPr>
                              <a:rPr lang="es-ES" sz="2400" dirty="0">
                                <a:solidFill>
                                  <a:srgbClr val="0070C0"/>
                                </a:solidFill>
                                <a:latin typeface="Cambria Math" panose="02040503050406030204" pitchFamily="18" charset="0"/>
                              </a:rPr>
                              <m:t>cos</m:t>
                            </m:r>
                          </m:fName>
                          <m:e>
                            <m:r>
                              <a:rPr lang="es-ES" sz="2400" i="1" dirty="0">
                                <a:solidFill>
                                  <a:srgbClr val="0070C0"/>
                                </a:solidFill>
                                <a:latin typeface="Cambria Math" panose="02040503050406030204" pitchFamily="18" charset="0"/>
                              </a:rPr>
                              <m:t>𝜃</m:t>
                            </m:r>
                          </m:e>
                        </m:func>
                        <m:r>
                          <a:rPr lang="es-ES" sz="2400" i="1" dirty="0">
                            <a:solidFill>
                              <a:srgbClr val="0070C0"/>
                            </a:solidFill>
                            <a:latin typeface="Cambria Math" panose="02040503050406030204" pitchFamily="18" charset="0"/>
                          </a:rPr>
                          <m:t>+ </m:t>
                        </m:r>
                        <m:r>
                          <a:rPr lang="es-ES" sz="2400" i="1" dirty="0">
                            <a:solidFill>
                              <a:srgbClr val="0070C0"/>
                            </a:solidFill>
                            <a:latin typeface="Cambria Math" panose="02040503050406030204" pitchFamily="18" charset="0"/>
                          </a:rPr>
                          <m:t>𝑖</m:t>
                        </m:r>
                        <m:func>
                          <m:funcPr>
                            <m:ctrlPr>
                              <a:rPr lang="es-ES" sz="2400" i="1" dirty="0">
                                <a:solidFill>
                                  <a:srgbClr val="0070C0"/>
                                </a:solidFill>
                                <a:latin typeface="Cambria Math"/>
                              </a:rPr>
                            </m:ctrlPr>
                          </m:funcPr>
                          <m:fName>
                            <m:r>
                              <m:rPr>
                                <m:sty m:val="p"/>
                              </m:rPr>
                              <a:rPr lang="es-ES" sz="2400" dirty="0">
                                <a:solidFill>
                                  <a:srgbClr val="0070C0"/>
                                </a:solidFill>
                                <a:latin typeface="Cambria Math" panose="02040503050406030204" pitchFamily="18" charset="0"/>
                              </a:rPr>
                              <m:t>sin</m:t>
                            </m:r>
                          </m:fName>
                          <m:e>
                            <m:r>
                              <a:rPr lang="es-ES" sz="2400" i="1" dirty="0">
                                <a:solidFill>
                                  <a:srgbClr val="0070C0"/>
                                </a:solidFill>
                                <a:latin typeface="Cambria Math" panose="02040503050406030204" pitchFamily="18" charset="0"/>
                              </a:rPr>
                              <m:t>𝜃</m:t>
                            </m:r>
                          </m:e>
                        </m:func>
                      </m:e>
                    </m:d>
                    <m:r>
                      <a:rPr lang="es-ES" sz="2400" i="1" dirty="0">
                        <a:solidFill>
                          <a:prstClr val="black"/>
                        </a:solidFill>
                        <a:latin typeface="Cambria Math" panose="02040503050406030204" pitchFamily="18" charset="0"/>
                      </a:rPr>
                      <m:t>,</m:t>
                    </m:r>
                  </m:oMath>
                </a14:m>
                <a:endParaRPr lang="en-US" sz="2400" dirty="0" smtClean="0">
                  <a:solidFill>
                    <a:prstClr val="black"/>
                  </a:solidFill>
                </a:endParaRPr>
              </a:p>
              <a:p>
                <a:r>
                  <a:rPr lang="en-US" sz="2400" dirty="0" smtClean="0">
                    <a:solidFill>
                      <a:prstClr val="black"/>
                    </a:solidFill>
                  </a:rPr>
                  <a:t>    then </a:t>
                </a:r>
                <a:r>
                  <a:rPr lang="en-US" sz="2400" dirty="0">
                    <a:solidFill>
                      <a:prstClr val="black"/>
                    </a:solidFill>
                  </a:rPr>
                  <a:t>we see that </a:t>
                </a:r>
                <a14:m>
                  <m:oMath xmlns:m="http://schemas.openxmlformats.org/officeDocument/2006/math">
                    <m:r>
                      <a:rPr lang="en-US" sz="2400" i="1" dirty="0">
                        <a:solidFill>
                          <a:prstClr val="black"/>
                        </a:solidFill>
                        <a:latin typeface="Cambria Math" panose="02040503050406030204" pitchFamily="18" charset="0"/>
                      </a:rPr>
                      <m:t>𝑟</m:t>
                    </m:r>
                    <m:r>
                      <a:rPr lang="en-US" sz="2400" i="1" dirty="0">
                        <a:solidFill>
                          <a:prstClr val="black"/>
                        </a:solidFill>
                        <a:latin typeface="Cambria Math" panose="02040503050406030204" pitchFamily="18" charset="0"/>
                      </a:rPr>
                      <m:t>=</m:t>
                    </m:r>
                    <m:sSup>
                      <m:sSupPr>
                        <m:ctrlPr>
                          <a:rPr lang="es-ES" sz="2400" i="1" dirty="0">
                            <a:solidFill>
                              <a:prstClr val="black"/>
                            </a:solidFill>
                            <a:latin typeface="Cambria Math"/>
                          </a:rPr>
                        </m:ctrlPr>
                      </m:sSupPr>
                      <m:e>
                        <m:r>
                          <a:rPr lang="en-US" sz="2400" i="1" dirty="0">
                            <a:solidFill>
                              <a:prstClr val="black"/>
                            </a:solidFill>
                            <a:latin typeface="Cambria Math" panose="02040503050406030204" pitchFamily="18" charset="0"/>
                          </a:rPr>
                          <m:t>𝑒</m:t>
                        </m:r>
                      </m:e>
                      <m:sup>
                        <m:r>
                          <a:rPr lang="en-US" sz="2400" i="1" dirty="0">
                            <a:solidFill>
                              <a:prstClr val="black"/>
                            </a:solidFill>
                            <a:latin typeface="Cambria Math" panose="02040503050406030204" pitchFamily="18" charset="0"/>
                          </a:rPr>
                          <m:t>𝑥</m:t>
                        </m:r>
                      </m:sup>
                    </m:sSup>
                  </m:oMath>
                </a14:m>
                <a:r>
                  <a:rPr lang="en-US" sz="2400" dirty="0">
                    <a:solidFill>
                      <a:prstClr val="black"/>
                    </a:solidFill>
                  </a:rPr>
                  <a:t> and </a:t>
                </a:r>
                <a14:m>
                  <m:oMath xmlns:m="http://schemas.openxmlformats.org/officeDocument/2006/math">
                    <m:r>
                      <a:rPr lang="en-US" sz="2400" i="1" dirty="0">
                        <a:solidFill>
                          <a:prstClr val="black"/>
                        </a:solidFill>
                        <a:latin typeface="Cambria Math" panose="02040503050406030204" pitchFamily="18" charset="0"/>
                      </a:rPr>
                      <m:t>𝜃</m:t>
                    </m:r>
                    <m:r>
                      <a:rPr lang="en-US" sz="2400" i="1" dirty="0">
                        <a:solidFill>
                          <a:prstClr val="black"/>
                        </a:solidFill>
                        <a:latin typeface="Cambria Math" panose="02040503050406030204" pitchFamily="18" charset="0"/>
                      </a:rPr>
                      <m:t>=</m:t>
                    </m:r>
                    <m:r>
                      <a:rPr lang="en-US" sz="2400" i="1" dirty="0">
                        <a:solidFill>
                          <a:prstClr val="black"/>
                        </a:solidFill>
                        <a:latin typeface="Cambria Math" panose="02040503050406030204" pitchFamily="18" charset="0"/>
                      </a:rPr>
                      <m:t>𝑦</m:t>
                    </m:r>
                    <m:r>
                      <a:rPr lang="en-US" sz="2400" i="1" dirty="0">
                        <a:solidFill>
                          <a:prstClr val="black"/>
                        </a:solidFill>
                        <a:latin typeface="Cambria Math" panose="02040503050406030204" pitchFamily="18" charset="0"/>
                      </a:rPr>
                      <m:t>+2</m:t>
                    </m:r>
                    <m:r>
                      <a:rPr lang="en-US" sz="2400" i="1" dirty="0">
                        <a:solidFill>
                          <a:prstClr val="black"/>
                        </a:solidFill>
                        <a:latin typeface="Cambria Math" panose="02040503050406030204" pitchFamily="18" charset="0"/>
                      </a:rPr>
                      <m:t>𝑛</m:t>
                    </m:r>
                    <m:r>
                      <a:rPr lang="en-US" sz="2400" i="1" dirty="0">
                        <a:solidFill>
                          <a:prstClr val="black"/>
                        </a:solidFill>
                        <a:latin typeface="Cambria Math" panose="02040503050406030204" pitchFamily="18" charset="0"/>
                      </a:rPr>
                      <m:t>𝜋</m:t>
                    </m:r>
                    <m:r>
                      <a:rPr lang="en-US" sz="2400" i="1" dirty="0">
                        <a:solidFill>
                          <a:prstClr val="black"/>
                        </a:solidFill>
                        <a:latin typeface="Cambria Math" panose="02040503050406030204" pitchFamily="18" charset="0"/>
                      </a:rPr>
                      <m:t>,</m:t>
                    </m:r>
                  </m:oMath>
                </a14:m>
                <a:r>
                  <a:rPr lang="en-US" sz="2400" dirty="0">
                    <a:solidFill>
                      <a:prstClr val="black"/>
                    </a:solidFill>
                  </a:rPr>
                  <a:t> for </a:t>
                </a:r>
                <a14:m>
                  <m:oMath xmlns:m="http://schemas.openxmlformats.org/officeDocument/2006/math">
                    <m:r>
                      <a:rPr lang="en-US" sz="2400" i="1" dirty="0">
                        <a:solidFill>
                          <a:prstClr val="black"/>
                        </a:solidFill>
                        <a:latin typeface="Cambria Math" panose="02040503050406030204" pitchFamily="18" charset="0"/>
                      </a:rPr>
                      <m:t>𝑛</m:t>
                    </m:r>
                    <m:r>
                      <a:rPr lang="en-US" sz="2400" i="1" dirty="0">
                        <a:solidFill>
                          <a:prstClr val="black"/>
                        </a:solidFill>
                        <a:latin typeface="Cambria Math" panose="02040503050406030204" pitchFamily="18" charset="0"/>
                      </a:rPr>
                      <m:t>=0,±1,±2,….</m:t>
                    </m:r>
                  </m:oMath>
                </a14:m>
                <a:r>
                  <a:rPr lang="en-US" sz="2400" dirty="0">
                    <a:solidFill>
                      <a:prstClr val="black"/>
                    </a:solidFill>
                  </a:rPr>
                  <a:t>Because </a:t>
                </a:r>
                <a14:m>
                  <m:oMath xmlns:m="http://schemas.openxmlformats.org/officeDocument/2006/math">
                    <m:r>
                      <a:rPr lang="en-US" sz="2400" i="1" dirty="0">
                        <a:solidFill>
                          <a:prstClr val="black"/>
                        </a:solidFill>
                        <a:latin typeface="Cambria Math" panose="02040503050406030204" pitchFamily="18" charset="0"/>
                      </a:rPr>
                      <m:t>𝑟</m:t>
                    </m:r>
                    <m:r>
                      <a:rPr lang="en-US" sz="2400" i="1" dirty="0">
                        <a:solidFill>
                          <a:prstClr val="black"/>
                        </a:solidFill>
                        <a:latin typeface="Cambria Math" panose="02040503050406030204" pitchFamily="18" charset="0"/>
                      </a:rPr>
                      <m:t> </m:t>
                    </m:r>
                  </m:oMath>
                </a14:m>
                <a:r>
                  <a:rPr lang="en-US" sz="2400" dirty="0">
                    <a:solidFill>
                      <a:prstClr val="black"/>
                    </a:solidFill>
                  </a:rPr>
                  <a:t>is the modulus </a:t>
                </a:r>
                <a:r>
                  <a:rPr lang="en-US" sz="2400" dirty="0" smtClean="0">
                    <a:solidFill>
                      <a:prstClr val="black"/>
                    </a:solidFill>
                  </a:rPr>
                  <a:t> </a:t>
                </a:r>
              </a:p>
              <a:p>
                <a:r>
                  <a:rPr lang="en-US" sz="2400" dirty="0">
                    <a:solidFill>
                      <a:prstClr val="black"/>
                    </a:solidFill>
                  </a:rPr>
                  <a:t> </a:t>
                </a:r>
                <a:r>
                  <a:rPr lang="en-US" sz="2400" dirty="0" smtClean="0">
                    <a:solidFill>
                      <a:prstClr val="black"/>
                    </a:solidFill>
                  </a:rPr>
                  <a:t>   and </a:t>
                </a:r>
                <a14:m>
                  <m:oMath xmlns:m="http://schemas.openxmlformats.org/officeDocument/2006/math">
                    <m:r>
                      <a:rPr lang="en-US" sz="2400" i="1" dirty="0">
                        <a:solidFill>
                          <a:prstClr val="black"/>
                        </a:solidFill>
                        <a:latin typeface="Cambria Math" panose="02040503050406030204" pitchFamily="18" charset="0"/>
                      </a:rPr>
                      <m:t>𝜃</m:t>
                    </m:r>
                  </m:oMath>
                </a14:m>
                <a:r>
                  <a:rPr lang="en-US" sz="2400" i="1" dirty="0">
                    <a:solidFill>
                      <a:prstClr val="black"/>
                    </a:solidFill>
                  </a:rPr>
                  <a:t> </a:t>
                </a:r>
                <a:r>
                  <a:rPr lang="en-US" sz="2400" dirty="0">
                    <a:solidFill>
                      <a:prstClr val="black"/>
                    </a:solidFill>
                  </a:rPr>
                  <a:t>is an argument of </a:t>
                </a:r>
                <a14:m>
                  <m:oMath xmlns:m="http://schemas.openxmlformats.org/officeDocument/2006/math">
                    <m:r>
                      <a:rPr lang="en-US" sz="2400" i="1" dirty="0">
                        <a:solidFill>
                          <a:prstClr val="black"/>
                        </a:solidFill>
                        <a:latin typeface="Cambria Math" panose="02040503050406030204" pitchFamily="18" charset="0"/>
                      </a:rPr>
                      <m:t>𝑤</m:t>
                    </m:r>
                  </m:oMath>
                </a14:m>
                <a:r>
                  <a:rPr lang="en-US" sz="2400" dirty="0">
                    <a:solidFill>
                      <a:prstClr val="black"/>
                    </a:solidFill>
                  </a:rPr>
                  <a:t>, we have:</a:t>
                </a:r>
              </a:p>
              <a:p>
                <a:r>
                  <a:rPr lang="en-US" sz="2400" dirty="0">
                    <a:solidFill>
                      <a:prstClr val="black"/>
                    </a:solidFill>
                  </a:rPr>
                  <a:t>			</a:t>
                </a:r>
                <a:r>
                  <a:rPr lang="en-US" sz="2400" dirty="0">
                    <a:solidFill>
                      <a:srgbClr val="0070C0"/>
                    </a:solidFill>
                  </a:rPr>
                  <a:t>	 </a:t>
                </a:r>
                <a14:m>
                  <m:oMath xmlns:m="http://schemas.openxmlformats.org/officeDocument/2006/math">
                    <m:d>
                      <m:dPr>
                        <m:begChr m:val="|"/>
                        <m:endChr m:val="|"/>
                        <m:ctrlPr>
                          <a:rPr lang="en-US" sz="2400" i="1" dirty="0">
                            <a:solidFill>
                              <a:srgbClr val="0070C0"/>
                            </a:solidFill>
                            <a:latin typeface="Cambria Math"/>
                          </a:rPr>
                        </m:ctrlPr>
                      </m:dPr>
                      <m:e>
                        <m:sSup>
                          <m:sSupPr>
                            <m:ctrlPr>
                              <a:rPr lang="es-ES" sz="2400" i="1" dirty="0">
                                <a:solidFill>
                                  <a:srgbClr val="0070C0"/>
                                </a:solidFill>
                                <a:latin typeface="Cambria Math"/>
                              </a:rPr>
                            </m:ctrlPr>
                          </m:sSupPr>
                          <m:e>
                            <m:r>
                              <a:rPr lang="en-US" sz="2400" i="1" dirty="0">
                                <a:solidFill>
                                  <a:srgbClr val="0070C0"/>
                                </a:solidFill>
                                <a:latin typeface="Cambria Math" panose="02040503050406030204" pitchFamily="18" charset="0"/>
                              </a:rPr>
                              <m:t>𝑒</m:t>
                            </m:r>
                          </m:e>
                          <m:sup>
                            <m:r>
                              <a:rPr lang="en-US" sz="2400" i="1" dirty="0">
                                <a:solidFill>
                                  <a:srgbClr val="0070C0"/>
                                </a:solidFill>
                                <a:latin typeface="Cambria Math" panose="02040503050406030204" pitchFamily="18" charset="0"/>
                              </a:rPr>
                              <m:t>𝑧</m:t>
                            </m:r>
                          </m:sup>
                        </m:sSup>
                      </m:e>
                    </m:d>
                    <m:r>
                      <a:rPr lang="en-US" sz="2400" i="1" dirty="0">
                        <a:solidFill>
                          <a:srgbClr val="0070C0"/>
                        </a:solidFill>
                        <a:latin typeface="Cambria Math" panose="02040503050406030204" pitchFamily="18" charset="0"/>
                      </a:rPr>
                      <m:t>=</m:t>
                    </m:r>
                    <m:sSup>
                      <m:sSupPr>
                        <m:ctrlPr>
                          <a:rPr lang="es-ES" sz="2400" i="1" dirty="0">
                            <a:solidFill>
                              <a:srgbClr val="0070C0"/>
                            </a:solidFill>
                            <a:latin typeface="Cambria Math"/>
                          </a:rPr>
                        </m:ctrlPr>
                      </m:sSupPr>
                      <m:e>
                        <m:r>
                          <a:rPr lang="en-US" sz="2400" i="1" dirty="0">
                            <a:solidFill>
                              <a:srgbClr val="0070C0"/>
                            </a:solidFill>
                            <a:latin typeface="Cambria Math" panose="02040503050406030204" pitchFamily="18" charset="0"/>
                          </a:rPr>
                          <m:t>𝑒</m:t>
                        </m:r>
                      </m:e>
                      <m:sup>
                        <m:r>
                          <a:rPr lang="en-US" sz="2400" i="1" dirty="0">
                            <a:solidFill>
                              <a:srgbClr val="0070C0"/>
                            </a:solidFill>
                            <a:latin typeface="Cambria Math" panose="02040503050406030204" pitchFamily="18" charset="0"/>
                          </a:rPr>
                          <m:t>𝑥</m:t>
                        </m:r>
                      </m:sup>
                    </m:sSup>
                    <m:r>
                      <a:rPr lang="en-US" sz="2400" i="1" dirty="0">
                        <a:solidFill>
                          <a:srgbClr val="0070C0"/>
                        </a:solidFill>
                        <a:latin typeface="Cambria Math"/>
                      </a:rPr>
                      <m:t>                                                             (3)</m:t>
                    </m:r>
                  </m:oMath>
                </a14:m>
                <a:endParaRPr lang="en-US" sz="2400" dirty="0">
                  <a:solidFill>
                    <a:srgbClr val="0070C0"/>
                  </a:solidFill>
                </a:endParaRPr>
              </a:p>
              <a:p>
                <a:r>
                  <a:rPr lang="en-US" sz="2400" dirty="0">
                    <a:solidFill>
                      <a:prstClr val="black"/>
                    </a:solidFill>
                  </a:rPr>
                  <a:t> </a:t>
                </a:r>
                <a:r>
                  <a:rPr lang="en-US" sz="2400" dirty="0" smtClean="0">
                    <a:solidFill>
                      <a:prstClr val="black"/>
                    </a:solidFill>
                  </a:rPr>
                  <a:t>   and</a:t>
                </a:r>
                <a:r>
                  <a:rPr lang="en-US" sz="2400" dirty="0" smtClean="0">
                    <a:solidFill>
                      <a:srgbClr val="0070C0"/>
                    </a:solidFill>
                  </a:rPr>
                  <a:t> </a:t>
                </a:r>
                <a:r>
                  <a:rPr lang="en-US" sz="2400" dirty="0">
                    <a:solidFill>
                      <a:srgbClr val="0070C0"/>
                    </a:solidFill>
                  </a:rPr>
                  <a:t>		                     </a:t>
                </a:r>
                <a14:m>
                  <m:oMath xmlns:m="http://schemas.openxmlformats.org/officeDocument/2006/math">
                    <m:func>
                      <m:funcPr>
                        <m:ctrlPr>
                          <a:rPr lang="en-US" sz="2400" i="1" dirty="0">
                            <a:solidFill>
                              <a:srgbClr val="0070C0"/>
                            </a:solidFill>
                            <a:latin typeface="Cambria Math"/>
                          </a:rPr>
                        </m:ctrlPr>
                      </m:funcPr>
                      <m:fName>
                        <m:r>
                          <m:rPr>
                            <m:sty m:val="p"/>
                          </m:rPr>
                          <a:rPr lang="en-US" sz="2400" dirty="0">
                            <a:solidFill>
                              <a:srgbClr val="0070C0"/>
                            </a:solidFill>
                            <a:latin typeface="Cambria Math" panose="02040503050406030204" pitchFamily="18" charset="0"/>
                          </a:rPr>
                          <m:t>arg</m:t>
                        </m:r>
                      </m:fName>
                      <m:e>
                        <m:d>
                          <m:dPr>
                            <m:ctrlPr>
                              <a:rPr lang="en-US" sz="2400" i="1" dirty="0">
                                <a:solidFill>
                                  <a:srgbClr val="0070C0"/>
                                </a:solidFill>
                                <a:latin typeface="Cambria Math"/>
                              </a:rPr>
                            </m:ctrlPr>
                          </m:dPr>
                          <m:e>
                            <m:sSup>
                              <m:sSupPr>
                                <m:ctrlPr>
                                  <a:rPr lang="es-ES" sz="2400" i="1" dirty="0">
                                    <a:solidFill>
                                      <a:srgbClr val="0070C0"/>
                                    </a:solidFill>
                                    <a:latin typeface="Cambria Math"/>
                                  </a:rPr>
                                </m:ctrlPr>
                              </m:sSupPr>
                              <m:e>
                                <m:r>
                                  <a:rPr lang="en-US" sz="2400" i="1" dirty="0">
                                    <a:solidFill>
                                      <a:srgbClr val="0070C0"/>
                                    </a:solidFill>
                                    <a:latin typeface="Cambria Math" panose="02040503050406030204" pitchFamily="18" charset="0"/>
                                  </a:rPr>
                                  <m:t>𝑒</m:t>
                                </m:r>
                              </m:e>
                              <m:sup>
                                <m:r>
                                  <a:rPr lang="en-US" sz="2400" i="1" dirty="0">
                                    <a:solidFill>
                                      <a:srgbClr val="0070C0"/>
                                    </a:solidFill>
                                    <a:latin typeface="Cambria Math" panose="02040503050406030204" pitchFamily="18" charset="0"/>
                                  </a:rPr>
                                  <m:t>𝑧</m:t>
                                </m:r>
                              </m:sup>
                            </m:sSup>
                          </m:e>
                        </m:d>
                      </m:e>
                    </m:func>
                    <m:r>
                      <a:rPr lang="en-US" sz="2400" i="1" dirty="0">
                        <a:solidFill>
                          <a:srgbClr val="0070C0"/>
                        </a:solidFill>
                        <a:latin typeface="Cambria Math" panose="02040503050406030204" pitchFamily="18" charset="0"/>
                      </a:rPr>
                      <m:t>= </m:t>
                    </m:r>
                    <m:r>
                      <a:rPr lang="en-US" sz="2400" i="1" dirty="0">
                        <a:solidFill>
                          <a:srgbClr val="0070C0"/>
                        </a:solidFill>
                        <a:latin typeface="Cambria Math" panose="02040503050406030204" pitchFamily="18" charset="0"/>
                      </a:rPr>
                      <m:t>𝑦</m:t>
                    </m:r>
                    <m:r>
                      <a:rPr lang="en-US" sz="2400" i="1" dirty="0">
                        <a:solidFill>
                          <a:srgbClr val="0070C0"/>
                        </a:solidFill>
                        <a:latin typeface="Cambria Math" panose="02040503050406030204" pitchFamily="18" charset="0"/>
                      </a:rPr>
                      <m:t> + 2</m:t>
                    </m:r>
                    <m:r>
                      <a:rPr lang="en-US" sz="2400" i="1" dirty="0">
                        <a:solidFill>
                          <a:srgbClr val="0070C0"/>
                        </a:solidFill>
                        <a:latin typeface="Cambria Math" panose="02040503050406030204" pitchFamily="18" charset="0"/>
                      </a:rPr>
                      <m:t>𝑛</m:t>
                    </m:r>
                    <m:r>
                      <a:rPr lang="el-GR" sz="2400" i="1" dirty="0">
                        <a:solidFill>
                          <a:srgbClr val="0070C0"/>
                        </a:solidFill>
                        <a:latin typeface="Cambria Math" panose="02040503050406030204" pitchFamily="18" charset="0"/>
                      </a:rPr>
                      <m:t>𝜋</m:t>
                    </m:r>
                    <m:r>
                      <a:rPr lang="en-US" sz="2400" i="1" dirty="0">
                        <a:solidFill>
                          <a:srgbClr val="0070C0"/>
                        </a:solidFill>
                        <a:latin typeface="Cambria Math" panose="02040503050406030204" pitchFamily="18" charset="0"/>
                      </a:rPr>
                      <m:t>;    </m:t>
                    </m:r>
                    <m:r>
                      <a:rPr lang="en-US" sz="2400" i="1" dirty="0">
                        <a:solidFill>
                          <a:srgbClr val="0070C0"/>
                        </a:solidFill>
                        <a:latin typeface="Cambria Math" panose="02040503050406030204" pitchFamily="18" charset="0"/>
                      </a:rPr>
                      <m:t>𝑛</m:t>
                    </m:r>
                    <m:r>
                      <a:rPr lang="en-US" sz="2400" i="1" dirty="0">
                        <a:solidFill>
                          <a:srgbClr val="0070C0"/>
                        </a:solidFill>
                        <a:latin typeface="Cambria Math" panose="02040503050406030204" pitchFamily="18" charset="0"/>
                      </a:rPr>
                      <m:t>=0,±1,±2,…        (4)</m:t>
                    </m:r>
                  </m:oMath>
                </a14:m>
                <a:endParaRPr lang="en-US" sz="2400" dirty="0">
                  <a:solidFill>
                    <a:srgbClr val="0070C0"/>
                  </a:solidFill>
                </a:endParaRPr>
              </a:p>
              <a:p>
                <a:r>
                  <a:rPr lang="en-US" sz="2400" dirty="0" smtClean="0">
                    <a:solidFill>
                      <a:prstClr val="black"/>
                    </a:solidFill>
                  </a:rPr>
                  <a:t>    We </a:t>
                </a:r>
                <a:r>
                  <a:rPr lang="en-US" sz="2400" dirty="0">
                    <a:solidFill>
                      <a:prstClr val="black"/>
                    </a:solidFill>
                  </a:rPr>
                  <a:t>know from calculus that </a:t>
                </a:r>
                <a14:m>
                  <m:oMath xmlns:m="http://schemas.openxmlformats.org/officeDocument/2006/math">
                    <m:sSup>
                      <m:sSupPr>
                        <m:ctrlPr>
                          <a:rPr lang="es-ES" sz="2400" i="1" dirty="0">
                            <a:solidFill>
                              <a:prstClr val="black"/>
                            </a:solidFill>
                            <a:latin typeface="Cambria Math"/>
                          </a:rPr>
                        </m:ctrlPr>
                      </m:sSupPr>
                      <m:e>
                        <m:r>
                          <a:rPr lang="en-US" sz="2400" i="1" dirty="0">
                            <a:solidFill>
                              <a:prstClr val="black"/>
                            </a:solidFill>
                            <a:latin typeface="Cambria Math" panose="02040503050406030204" pitchFamily="18" charset="0"/>
                          </a:rPr>
                          <m:t>𝑒</m:t>
                        </m:r>
                      </m:e>
                      <m:sup>
                        <m:r>
                          <a:rPr lang="en-US" sz="2400" i="1" dirty="0">
                            <a:solidFill>
                              <a:prstClr val="black"/>
                            </a:solidFill>
                            <a:latin typeface="Cambria Math" panose="02040503050406030204" pitchFamily="18" charset="0"/>
                          </a:rPr>
                          <m:t>𝑥</m:t>
                        </m:r>
                      </m:sup>
                    </m:sSup>
                    <m:r>
                      <a:rPr lang="en-US" sz="2400" i="1" dirty="0">
                        <a:solidFill>
                          <a:prstClr val="black"/>
                        </a:solidFill>
                        <a:latin typeface="Cambria Math" panose="02040503050406030204" pitchFamily="18" charset="0"/>
                      </a:rPr>
                      <m:t>&gt;0</m:t>
                    </m:r>
                  </m:oMath>
                </a14:m>
                <a:r>
                  <a:rPr lang="en-US" sz="2400" dirty="0">
                    <a:solidFill>
                      <a:prstClr val="black"/>
                    </a:solidFill>
                  </a:rPr>
                  <a:t> for all real </a:t>
                </a:r>
                <a14:m>
                  <m:oMath xmlns:m="http://schemas.openxmlformats.org/officeDocument/2006/math">
                    <m:r>
                      <a:rPr lang="en-US" sz="2400" i="1" dirty="0">
                        <a:solidFill>
                          <a:prstClr val="black"/>
                        </a:solidFill>
                        <a:latin typeface="Cambria Math" panose="02040503050406030204" pitchFamily="18" charset="0"/>
                      </a:rPr>
                      <m:t>𝑥</m:t>
                    </m:r>
                  </m:oMath>
                </a14:m>
                <a:r>
                  <a:rPr lang="en-US" sz="2400" dirty="0">
                    <a:solidFill>
                      <a:prstClr val="black"/>
                    </a:solidFill>
                  </a:rPr>
                  <a:t>, and so it follows that </a:t>
                </a:r>
                <a14:m>
                  <m:oMath xmlns:m="http://schemas.openxmlformats.org/officeDocument/2006/math">
                    <m:r>
                      <a:rPr lang="en-US" sz="2400" i="1" dirty="0">
                        <a:solidFill>
                          <a:prstClr val="black"/>
                        </a:solidFill>
                        <a:latin typeface="Cambria Math" panose="02040503050406030204" pitchFamily="18" charset="0"/>
                      </a:rPr>
                      <m:t>|</m:t>
                    </m:r>
                    <m:sSup>
                      <m:sSupPr>
                        <m:ctrlPr>
                          <a:rPr lang="es-ES" sz="2400" i="1" dirty="0">
                            <a:solidFill>
                              <a:prstClr val="black"/>
                            </a:solidFill>
                            <a:latin typeface="Cambria Math"/>
                          </a:rPr>
                        </m:ctrlPr>
                      </m:sSupPr>
                      <m:e>
                        <m:r>
                          <a:rPr lang="en-US" sz="2400" i="1" dirty="0">
                            <a:solidFill>
                              <a:prstClr val="black"/>
                            </a:solidFill>
                            <a:latin typeface="Cambria Math" panose="02040503050406030204" pitchFamily="18" charset="0"/>
                          </a:rPr>
                          <m:t>𝑒</m:t>
                        </m:r>
                      </m:e>
                      <m:sup>
                        <m:r>
                          <a:rPr lang="en-US" sz="2400" i="1" dirty="0">
                            <a:solidFill>
                              <a:prstClr val="black"/>
                            </a:solidFill>
                            <a:latin typeface="Cambria Math" panose="02040503050406030204" pitchFamily="18" charset="0"/>
                          </a:rPr>
                          <m:t>𝑧</m:t>
                        </m:r>
                      </m:sup>
                    </m:sSup>
                    <m:r>
                      <a:rPr lang="en-US" sz="2400" i="1" dirty="0">
                        <a:solidFill>
                          <a:prstClr val="black"/>
                        </a:solidFill>
                        <a:latin typeface="Cambria Math" panose="02040503050406030204" pitchFamily="18" charset="0"/>
                      </a:rPr>
                      <m:t>|&gt;0.</m:t>
                    </m:r>
                  </m:oMath>
                </a14:m>
                <a:r>
                  <a:rPr lang="en-US" sz="2400" dirty="0">
                    <a:solidFill>
                      <a:prstClr val="black"/>
                    </a:solidFill>
                  </a:rPr>
                  <a:t> This </a:t>
                </a:r>
                <a:r>
                  <a:rPr lang="en-US" sz="2400" dirty="0" smtClean="0">
                    <a:solidFill>
                      <a:prstClr val="black"/>
                    </a:solidFill>
                  </a:rPr>
                  <a:t>implies  </a:t>
                </a:r>
              </a:p>
              <a:p>
                <a:r>
                  <a:rPr lang="en-US" sz="2400" dirty="0">
                    <a:solidFill>
                      <a:prstClr val="black"/>
                    </a:solidFill>
                  </a:rPr>
                  <a:t> </a:t>
                </a:r>
                <a:r>
                  <a:rPr lang="en-US" sz="2400" dirty="0" smtClean="0">
                    <a:solidFill>
                      <a:prstClr val="black"/>
                    </a:solidFill>
                  </a:rPr>
                  <a:t>   that </a:t>
                </a:r>
                <a14:m>
                  <m:oMath xmlns:m="http://schemas.openxmlformats.org/officeDocument/2006/math">
                    <m:sSup>
                      <m:sSupPr>
                        <m:ctrlPr>
                          <a:rPr lang="en-US" sz="2400" i="1" dirty="0">
                            <a:solidFill>
                              <a:prstClr val="black"/>
                            </a:solidFill>
                            <a:latin typeface="Cambria Math"/>
                          </a:rPr>
                        </m:ctrlPr>
                      </m:sSupPr>
                      <m:e>
                        <m:r>
                          <a:rPr lang="en-US" sz="2400" i="1" dirty="0">
                            <a:solidFill>
                              <a:prstClr val="black"/>
                            </a:solidFill>
                            <a:latin typeface="Cambria Math" panose="02040503050406030204" pitchFamily="18" charset="0"/>
                          </a:rPr>
                          <m:t>𝑒</m:t>
                        </m:r>
                      </m:e>
                      <m:sup>
                        <m:r>
                          <a:rPr lang="en-US" sz="2400" i="1" dirty="0">
                            <a:solidFill>
                              <a:prstClr val="black"/>
                            </a:solidFill>
                            <a:latin typeface="Cambria Math" panose="02040503050406030204" pitchFamily="18" charset="0"/>
                          </a:rPr>
                          <m:t>𝑧</m:t>
                        </m:r>
                      </m:sup>
                    </m:sSup>
                    <m:r>
                      <a:rPr lang="en-US" sz="2400" i="1" dirty="0">
                        <a:solidFill>
                          <a:prstClr val="black"/>
                        </a:solidFill>
                        <a:latin typeface="Cambria Math" panose="02040503050406030204" pitchFamily="18" charset="0"/>
                        <a:ea typeface="Cambria Math" panose="02040503050406030204" pitchFamily="18" charset="0"/>
                      </a:rPr>
                      <m:t>≠</m:t>
                    </m:r>
                    <m:r>
                      <a:rPr lang="en-US" sz="2400" i="1" dirty="0">
                        <a:solidFill>
                          <a:prstClr val="black"/>
                        </a:solidFill>
                        <a:latin typeface="Cambria Math" panose="02040503050406030204" pitchFamily="18" charset="0"/>
                      </a:rPr>
                      <m:t> 0</m:t>
                    </m:r>
                  </m:oMath>
                </a14:m>
                <a:r>
                  <a:rPr lang="en-US" sz="2400" dirty="0">
                    <a:solidFill>
                      <a:prstClr val="black"/>
                    </a:solidFill>
                  </a:rPr>
                  <a:t> for all complex </a:t>
                </a:r>
                <a14:m>
                  <m:oMath xmlns:m="http://schemas.openxmlformats.org/officeDocument/2006/math">
                    <m:r>
                      <a:rPr lang="en-US" sz="2400" i="1" dirty="0">
                        <a:solidFill>
                          <a:prstClr val="black"/>
                        </a:solidFill>
                        <a:latin typeface="Cambria Math" panose="02040503050406030204" pitchFamily="18" charset="0"/>
                      </a:rPr>
                      <m:t>𝑧</m:t>
                    </m:r>
                  </m:oMath>
                </a14:m>
                <a:r>
                  <a:rPr lang="en-US" sz="2400" dirty="0" smtClean="0">
                    <a:solidFill>
                      <a:prstClr val="black"/>
                    </a:solidFill>
                  </a:rPr>
                  <a:t>.</a:t>
                </a:r>
                <a:endParaRPr lang="en-US" sz="2400" dirty="0">
                  <a:solidFill>
                    <a:prstClr val="black"/>
                  </a:solidFill>
                </a:endParaRPr>
              </a:p>
            </p:txBody>
          </p:sp>
        </mc:Choice>
        <mc:Fallback xmlns="">
          <p:sp>
            <p:nvSpPr>
              <p:cNvPr id="2" name="Rectangle 1">
                <a:extLst>
                  <a:ext uri="{FF2B5EF4-FFF2-40B4-BE49-F238E27FC236}">
                    <a16:creationId xmlns:a16="http://schemas.microsoft.com/office/drawing/2014/main" xmlns:a14="http://schemas.microsoft.com/office/drawing/2010/main" xmlns="" id="{461A587F-6C25-4B55-8B7C-A5D415EB96A0}"/>
                  </a:ext>
                </a:extLst>
              </p:cNvPr>
              <p:cNvSpPr>
                <a:spLocks noRot="1" noChangeAspect="1" noMove="1" noResize="1" noEditPoints="1" noAdjustHandles="1" noChangeArrowheads="1" noChangeShapeType="1" noTextEdit="1"/>
              </p:cNvSpPr>
              <p:nvPr/>
            </p:nvSpPr>
            <p:spPr>
              <a:xfrm>
                <a:off x="228600" y="685800"/>
                <a:ext cx="11963400" cy="5594865"/>
              </a:xfrm>
              <a:prstGeom prst="rect">
                <a:avLst/>
              </a:prstGeom>
              <a:blipFill rotWithShape="1">
                <a:blip r:embed="rId2"/>
                <a:stretch>
                  <a:fillRect l="-714" t="-872" r="-1070" b="-1527"/>
                </a:stretch>
              </a:blipFill>
            </p:spPr>
            <p:txBody>
              <a:bodyPr/>
              <a:lstStyle/>
              <a:p>
                <a:r>
                  <a:rPr lang="en-US">
                    <a:noFill/>
                  </a:rPr>
                  <a:t> </a:t>
                </a:r>
              </a:p>
            </p:txBody>
          </p:sp>
        </mc:Fallback>
      </mc:AlternateContent>
    </p:spTree>
    <p:extLst>
      <p:ext uri="{BB962C8B-B14F-4D97-AF65-F5344CB8AC3E}">
        <p14:creationId xmlns:p14="http://schemas.microsoft.com/office/powerpoint/2010/main" val="818352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8C73A342-F58A-4A5A-8399-CBD04201E7DF}"/>
              </a:ext>
            </a:extLst>
          </p:cNvPr>
          <p:cNvSpPr txBox="1">
            <a:spLocks/>
          </p:cNvSpPr>
          <p:nvPr/>
        </p:nvSpPr>
        <p:spPr>
          <a:xfrm>
            <a:off x="508465" y="154315"/>
            <a:ext cx="10515600" cy="66948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0070C0"/>
                </a:solidFill>
              </a:rPr>
              <a:t>Complex Logarithmic Function</a:t>
            </a:r>
            <a:endParaRPr lang="en-US" sz="4000" dirty="0">
              <a:solidFill>
                <a:srgbClr val="0070C0"/>
              </a:solidFill>
            </a:endParaRPr>
          </a:p>
        </p:txBody>
      </p:sp>
      <mc:AlternateContent xmlns:mc="http://schemas.openxmlformats.org/markup-compatibility/2006" xmlns:a14="http://schemas.microsoft.com/office/drawing/2010/main">
        <mc:Choice Requires="a14">
          <p:sp>
            <p:nvSpPr>
              <p:cNvPr id="3" name="Rectangle 2"/>
              <p:cNvSpPr/>
              <p:nvPr/>
            </p:nvSpPr>
            <p:spPr>
              <a:xfrm>
                <a:off x="579549" y="823804"/>
                <a:ext cx="11333408" cy="5539978"/>
              </a:xfrm>
              <a:prstGeom prst="rect">
                <a:avLst/>
              </a:prstGeom>
            </p:spPr>
            <p:txBody>
              <a:bodyPr wrap="square">
                <a:spAutoFit/>
              </a:bodyPr>
              <a:lstStyle/>
              <a:p>
                <a:pPr algn="just"/>
                <a:r>
                  <a:rPr lang="en-US" sz="2400" dirty="0">
                    <a:solidFill>
                      <a:prstClr val="black"/>
                    </a:solidFill>
                  </a:rPr>
                  <a:t>In real analysis, the natural logarithm function </a:t>
                </a:r>
                <a14:m>
                  <m:oMath xmlns:m="http://schemas.openxmlformats.org/officeDocument/2006/math">
                    <m:func>
                      <m:funcPr>
                        <m:ctrlPr>
                          <a:rPr lang="en-US" sz="2400" i="1" dirty="0">
                            <a:solidFill>
                              <a:prstClr val="black"/>
                            </a:solidFill>
                            <a:latin typeface="Cambria Math"/>
                          </a:rPr>
                        </m:ctrlPr>
                      </m:funcPr>
                      <m:fName>
                        <m:r>
                          <m:rPr>
                            <m:sty m:val="p"/>
                          </m:rPr>
                          <a:rPr lang="en-US" sz="2400" dirty="0" smtClean="0">
                            <a:solidFill>
                              <a:prstClr val="black"/>
                            </a:solidFill>
                            <a:latin typeface="Cambria Math"/>
                          </a:rPr>
                          <m:t>ln</m:t>
                        </m:r>
                      </m:fName>
                      <m:e>
                        <m:r>
                          <a:rPr lang="en-US" sz="2400" i="1" dirty="0">
                            <a:solidFill>
                              <a:prstClr val="black"/>
                            </a:solidFill>
                            <a:latin typeface="Cambria Math"/>
                          </a:rPr>
                          <m:t>𝑥</m:t>
                        </m:r>
                      </m:e>
                    </m:func>
                    <m:r>
                      <a:rPr lang="en-US" sz="2400" i="1" dirty="0" smtClean="0">
                        <a:solidFill>
                          <a:prstClr val="black"/>
                        </a:solidFill>
                        <a:latin typeface="Cambria Math"/>
                      </a:rPr>
                      <m:t> (</m:t>
                    </m:r>
                    <m:r>
                      <m:rPr>
                        <m:sty m:val="p"/>
                      </m:rPr>
                      <a:rPr lang="en-US" sz="2400" dirty="0" smtClean="0">
                        <a:solidFill>
                          <a:prstClr val="black"/>
                        </a:solidFill>
                        <a:latin typeface="Cambria Math"/>
                      </a:rPr>
                      <m:t>or</m:t>
                    </m:r>
                    <m:r>
                      <a:rPr lang="en-US" sz="2400" i="1" dirty="0" smtClean="0">
                        <a:solidFill>
                          <a:prstClr val="black"/>
                        </a:solidFill>
                        <a:latin typeface="Cambria Math"/>
                      </a:rPr>
                      <m:t> </m:t>
                    </m:r>
                    <m:func>
                      <m:funcPr>
                        <m:ctrlPr>
                          <a:rPr lang="en-US" sz="2400" i="1" dirty="0" smtClean="0">
                            <a:solidFill>
                              <a:prstClr val="black"/>
                            </a:solidFill>
                            <a:latin typeface="Cambria Math"/>
                          </a:rPr>
                        </m:ctrlPr>
                      </m:funcPr>
                      <m:fName>
                        <m:sSub>
                          <m:sSubPr>
                            <m:ctrlPr>
                              <a:rPr lang="en-US" sz="2400" i="1" dirty="0" smtClean="0">
                                <a:solidFill>
                                  <a:prstClr val="black"/>
                                </a:solidFill>
                                <a:latin typeface="Cambria Math"/>
                              </a:rPr>
                            </m:ctrlPr>
                          </m:sSubPr>
                          <m:e>
                            <m:r>
                              <m:rPr>
                                <m:sty m:val="p"/>
                              </m:rPr>
                              <a:rPr lang="en-US" sz="2400" dirty="0" smtClean="0">
                                <a:solidFill>
                                  <a:prstClr val="black"/>
                                </a:solidFill>
                                <a:latin typeface="Cambria Math"/>
                              </a:rPr>
                              <m:t>log</m:t>
                            </m:r>
                          </m:e>
                          <m:sub>
                            <m:r>
                              <a:rPr lang="en-US" sz="2400" i="1" dirty="0" smtClean="0">
                                <a:solidFill>
                                  <a:prstClr val="black"/>
                                </a:solidFill>
                                <a:latin typeface="Cambria Math"/>
                              </a:rPr>
                              <m:t>𝑒</m:t>
                            </m:r>
                          </m:sub>
                        </m:sSub>
                      </m:fName>
                      <m:e>
                        <m:r>
                          <a:rPr lang="en-US" sz="2400" i="1" dirty="0" smtClean="0">
                            <a:solidFill>
                              <a:prstClr val="black"/>
                            </a:solidFill>
                            <a:latin typeface="Cambria Math"/>
                          </a:rPr>
                          <m:t>𝑥</m:t>
                        </m:r>
                      </m:e>
                    </m:func>
                    <m:r>
                      <a:rPr lang="en-US" sz="2400" i="1" dirty="0" smtClean="0">
                        <a:solidFill>
                          <a:prstClr val="black"/>
                        </a:solidFill>
                        <a:latin typeface="Cambria Math"/>
                      </a:rPr>
                      <m:t>)</m:t>
                    </m:r>
                  </m:oMath>
                </a14:m>
                <a:r>
                  <a:rPr lang="en-US" sz="2400" dirty="0">
                    <a:solidFill>
                      <a:prstClr val="black"/>
                    </a:solidFill>
                  </a:rPr>
                  <a:t> is often defined as an inverse function of the real exponential function </a:t>
                </a:r>
                <a14:m>
                  <m:oMath xmlns:m="http://schemas.openxmlformats.org/officeDocument/2006/math">
                    <m:sSup>
                      <m:sSupPr>
                        <m:ctrlPr>
                          <a:rPr lang="en-US" sz="2400" i="1" dirty="0" smtClean="0">
                            <a:solidFill>
                              <a:prstClr val="black"/>
                            </a:solidFill>
                            <a:latin typeface="Cambria Math"/>
                          </a:rPr>
                        </m:ctrlPr>
                      </m:sSupPr>
                      <m:e>
                        <m:r>
                          <a:rPr lang="en-US" sz="2400" i="1" dirty="0" smtClean="0">
                            <a:solidFill>
                              <a:prstClr val="black"/>
                            </a:solidFill>
                            <a:latin typeface="Cambria Math"/>
                          </a:rPr>
                          <m:t>𝑒</m:t>
                        </m:r>
                      </m:e>
                      <m:sup>
                        <m:r>
                          <a:rPr lang="en-US" sz="2400" i="1" dirty="0" smtClean="0">
                            <a:solidFill>
                              <a:prstClr val="black"/>
                            </a:solidFill>
                            <a:latin typeface="Cambria Math"/>
                          </a:rPr>
                          <m:t>𝑥</m:t>
                        </m:r>
                      </m:sup>
                    </m:sSup>
                  </m:oMath>
                </a14:m>
                <a:r>
                  <a:rPr lang="en-US" sz="2400" dirty="0">
                    <a:solidFill>
                      <a:prstClr val="black"/>
                    </a:solidFill>
                  </a:rPr>
                  <a:t>. Because the real exponential function is one-to-one on its domain </a:t>
                </a:r>
                <a14:m>
                  <m:oMath xmlns:m="http://schemas.openxmlformats.org/officeDocument/2006/math">
                    <m:r>
                      <a:rPr lang="en-US" sz="2400" b="1" i="1" dirty="0" smtClean="0">
                        <a:solidFill>
                          <a:prstClr val="black"/>
                        </a:solidFill>
                        <a:latin typeface="Cambria Math"/>
                        <a:ea typeface="Cambria Math"/>
                      </a:rPr>
                      <m:t>ℝ</m:t>
                    </m:r>
                  </m:oMath>
                </a14:m>
                <a:r>
                  <a:rPr lang="en-US" sz="2400" dirty="0">
                    <a:solidFill>
                      <a:prstClr val="black"/>
                    </a:solidFill>
                  </a:rPr>
                  <a:t>, there is no ambiguity involved in defining this inverse function. The situation is very different in complex analysis because the complex exponential function </a:t>
                </a:r>
                <a14:m>
                  <m:oMath xmlns:m="http://schemas.openxmlformats.org/officeDocument/2006/math">
                    <m:sSup>
                      <m:sSupPr>
                        <m:ctrlPr>
                          <a:rPr lang="en-US" sz="2400" i="1" dirty="0" smtClean="0">
                            <a:solidFill>
                              <a:srgbClr val="0070C0"/>
                            </a:solidFill>
                            <a:latin typeface="Cambria Math"/>
                          </a:rPr>
                        </m:ctrlPr>
                      </m:sSupPr>
                      <m:e>
                        <m:r>
                          <a:rPr lang="en-US" sz="2400" i="1" dirty="0" smtClean="0">
                            <a:solidFill>
                              <a:srgbClr val="0070C0"/>
                            </a:solidFill>
                            <a:latin typeface="Cambria Math"/>
                          </a:rPr>
                          <m:t>𝑒</m:t>
                        </m:r>
                      </m:e>
                      <m:sup>
                        <m:r>
                          <a:rPr lang="en-US" sz="2400" i="1" dirty="0" smtClean="0">
                            <a:solidFill>
                              <a:srgbClr val="0070C0"/>
                            </a:solidFill>
                            <a:latin typeface="Cambria Math"/>
                          </a:rPr>
                          <m:t>𝑧</m:t>
                        </m:r>
                      </m:sup>
                    </m:sSup>
                  </m:oMath>
                </a14:m>
                <a:r>
                  <a:rPr lang="en-US" sz="2400" i="1" dirty="0">
                    <a:solidFill>
                      <a:srgbClr val="0070C0"/>
                    </a:solidFill>
                  </a:rPr>
                  <a:t> </a:t>
                </a:r>
                <a:r>
                  <a:rPr lang="en-US" sz="2400" dirty="0">
                    <a:solidFill>
                      <a:srgbClr val="0070C0"/>
                    </a:solidFill>
                  </a:rPr>
                  <a:t>is not a one-to-one function</a:t>
                </a:r>
                <a:r>
                  <a:rPr lang="en-US" sz="2400" dirty="0">
                    <a:solidFill>
                      <a:prstClr val="black"/>
                    </a:solidFill>
                  </a:rPr>
                  <a:t> on its domain </a:t>
                </a:r>
                <a14:m>
                  <m:oMath xmlns:m="http://schemas.openxmlformats.org/officeDocument/2006/math">
                    <m:r>
                      <a:rPr lang="en-US" sz="2400" b="1" i="1" dirty="0" smtClean="0">
                        <a:solidFill>
                          <a:prstClr val="black"/>
                        </a:solidFill>
                        <a:latin typeface="Cambria Math"/>
                        <a:ea typeface="Cambria Math"/>
                      </a:rPr>
                      <m:t>ℂ</m:t>
                    </m:r>
                  </m:oMath>
                </a14:m>
                <a:r>
                  <a:rPr lang="en-US" sz="2400" dirty="0">
                    <a:solidFill>
                      <a:prstClr val="black"/>
                    </a:solidFill>
                  </a:rPr>
                  <a:t>. In fact, given a fixed nonzero complex number </a:t>
                </a:r>
                <a14:m>
                  <m:oMath xmlns:m="http://schemas.openxmlformats.org/officeDocument/2006/math">
                    <m:r>
                      <a:rPr lang="en-US" sz="2400" i="1" dirty="0" smtClean="0">
                        <a:solidFill>
                          <a:prstClr val="black"/>
                        </a:solidFill>
                        <a:latin typeface="Cambria Math"/>
                      </a:rPr>
                      <m:t>𝑧</m:t>
                    </m:r>
                  </m:oMath>
                </a14:m>
                <a:r>
                  <a:rPr lang="en-US" sz="2400" dirty="0">
                    <a:solidFill>
                      <a:prstClr val="black"/>
                    </a:solidFill>
                  </a:rPr>
                  <a:t>, the equation </a:t>
                </a:r>
                <a14:m>
                  <m:oMath xmlns:m="http://schemas.openxmlformats.org/officeDocument/2006/math">
                    <m:sSup>
                      <m:sSupPr>
                        <m:ctrlPr>
                          <a:rPr lang="en-US" sz="2400" i="1" dirty="0" smtClean="0">
                            <a:solidFill>
                              <a:srgbClr val="0070C0"/>
                            </a:solidFill>
                            <a:latin typeface="Cambria Math"/>
                          </a:rPr>
                        </m:ctrlPr>
                      </m:sSupPr>
                      <m:e>
                        <m:r>
                          <a:rPr lang="en-US" sz="2400" i="1" dirty="0">
                            <a:solidFill>
                              <a:srgbClr val="0070C0"/>
                            </a:solidFill>
                            <a:latin typeface="Cambria Math"/>
                          </a:rPr>
                          <m:t>𝑒</m:t>
                        </m:r>
                      </m:e>
                      <m:sup>
                        <m:r>
                          <a:rPr lang="en-US" sz="2400" i="1" dirty="0" smtClean="0">
                            <a:solidFill>
                              <a:srgbClr val="0070C0"/>
                            </a:solidFill>
                            <a:latin typeface="Cambria Math"/>
                          </a:rPr>
                          <m:t>𝑤</m:t>
                        </m:r>
                      </m:sup>
                    </m:sSup>
                    <m:r>
                      <a:rPr lang="en-US" sz="2400" i="1" dirty="0">
                        <a:solidFill>
                          <a:srgbClr val="0070C0"/>
                        </a:solidFill>
                        <a:latin typeface="Cambria Math"/>
                      </a:rPr>
                      <m:t>=</m:t>
                    </m:r>
                    <m:r>
                      <a:rPr lang="en-US" sz="2400" i="1" dirty="0">
                        <a:solidFill>
                          <a:srgbClr val="0070C0"/>
                        </a:solidFill>
                        <a:latin typeface="Cambria Math"/>
                      </a:rPr>
                      <m:t>𝑧</m:t>
                    </m:r>
                  </m:oMath>
                </a14:m>
                <a:r>
                  <a:rPr lang="en-US" sz="2400" i="1" dirty="0">
                    <a:solidFill>
                      <a:srgbClr val="0070C0"/>
                    </a:solidFill>
                  </a:rPr>
                  <a:t> </a:t>
                </a:r>
                <a:r>
                  <a:rPr lang="en-US" sz="2400" dirty="0">
                    <a:solidFill>
                      <a:srgbClr val="0070C0"/>
                    </a:solidFill>
                  </a:rPr>
                  <a:t>has infinitely many solutions</a:t>
                </a:r>
                <a:r>
                  <a:rPr lang="en-US" sz="2400" dirty="0">
                    <a:solidFill>
                      <a:prstClr val="black"/>
                    </a:solidFill>
                  </a:rPr>
                  <a:t>. To see why the equation </a:t>
                </a:r>
                <a14:m>
                  <m:oMath xmlns:m="http://schemas.openxmlformats.org/officeDocument/2006/math">
                    <m:sSup>
                      <m:sSupPr>
                        <m:ctrlPr>
                          <a:rPr lang="en-US" sz="2400" i="1" dirty="0">
                            <a:solidFill>
                              <a:prstClr val="black"/>
                            </a:solidFill>
                            <a:latin typeface="Cambria Math"/>
                          </a:rPr>
                        </m:ctrlPr>
                      </m:sSupPr>
                      <m:e>
                        <m:r>
                          <a:rPr lang="en-US" sz="2400" i="1" dirty="0">
                            <a:solidFill>
                              <a:prstClr val="black"/>
                            </a:solidFill>
                            <a:latin typeface="Cambria Math"/>
                          </a:rPr>
                          <m:t>𝑒</m:t>
                        </m:r>
                      </m:e>
                      <m:sup>
                        <m:r>
                          <a:rPr lang="en-US" sz="2400" i="1" dirty="0">
                            <a:solidFill>
                              <a:prstClr val="black"/>
                            </a:solidFill>
                            <a:latin typeface="Cambria Math"/>
                          </a:rPr>
                          <m:t>𝑤</m:t>
                        </m:r>
                      </m:sup>
                    </m:sSup>
                    <m:r>
                      <a:rPr lang="en-US" sz="2400" i="1" dirty="0">
                        <a:solidFill>
                          <a:prstClr val="black"/>
                        </a:solidFill>
                        <a:latin typeface="Cambria Math"/>
                      </a:rPr>
                      <m:t>=</m:t>
                    </m:r>
                    <m:r>
                      <a:rPr lang="en-US" sz="2400" i="1" dirty="0">
                        <a:solidFill>
                          <a:prstClr val="black"/>
                        </a:solidFill>
                        <a:latin typeface="Cambria Math"/>
                      </a:rPr>
                      <m:t>𝑧</m:t>
                    </m:r>
                  </m:oMath>
                </a14:m>
                <a:r>
                  <a:rPr lang="en-US" sz="2400" i="1" dirty="0">
                    <a:solidFill>
                      <a:prstClr val="black"/>
                    </a:solidFill>
                  </a:rPr>
                  <a:t> </a:t>
                </a:r>
                <a:r>
                  <a:rPr lang="en-US" sz="2400" dirty="0">
                    <a:solidFill>
                      <a:prstClr val="black"/>
                    </a:solidFill>
                  </a:rPr>
                  <a:t>has infinitely many solutions, in general, suppose that </a:t>
                </a:r>
                <a14:m>
                  <m:oMath xmlns:m="http://schemas.openxmlformats.org/officeDocument/2006/math">
                    <m:r>
                      <a:rPr lang="en-US" sz="2400" i="1" dirty="0" smtClean="0">
                        <a:solidFill>
                          <a:prstClr val="black"/>
                        </a:solidFill>
                        <a:latin typeface="Cambria Math"/>
                      </a:rPr>
                      <m:t>𝑤</m:t>
                    </m:r>
                    <m:r>
                      <a:rPr lang="en-US" sz="2400" i="1" dirty="0" smtClean="0">
                        <a:solidFill>
                          <a:prstClr val="black"/>
                        </a:solidFill>
                        <a:latin typeface="Cambria Math"/>
                      </a:rPr>
                      <m:t>=</m:t>
                    </m:r>
                    <m:r>
                      <a:rPr lang="en-US" sz="2400" i="1" dirty="0" err="1">
                        <a:solidFill>
                          <a:prstClr val="black"/>
                        </a:solidFill>
                        <a:latin typeface="Cambria Math"/>
                      </a:rPr>
                      <m:t>𝑢</m:t>
                    </m:r>
                    <m:r>
                      <a:rPr lang="en-US" sz="2400" i="1" dirty="0" smtClean="0">
                        <a:solidFill>
                          <a:prstClr val="black"/>
                        </a:solidFill>
                        <a:latin typeface="Cambria Math"/>
                      </a:rPr>
                      <m:t>+</m:t>
                    </m:r>
                    <m:r>
                      <a:rPr lang="en-US" sz="2400" i="1" dirty="0" err="1">
                        <a:solidFill>
                          <a:prstClr val="black"/>
                        </a:solidFill>
                        <a:latin typeface="Cambria Math"/>
                      </a:rPr>
                      <m:t>𝑖𝑣</m:t>
                    </m:r>
                  </m:oMath>
                </a14:m>
                <a:r>
                  <a:rPr lang="en-US" sz="2400" dirty="0">
                    <a:solidFill>
                      <a:prstClr val="black"/>
                    </a:solidFill>
                  </a:rPr>
                  <a:t> is a solution of </a:t>
                </a:r>
                <a14:m>
                  <m:oMath xmlns:m="http://schemas.openxmlformats.org/officeDocument/2006/math">
                    <m:sSup>
                      <m:sSupPr>
                        <m:ctrlPr>
                          <a:rPr lang="en-US" sz="2400" i="1" dirty="0">
                            <a:solidFill>
                              <a:prstClr val="black"/>
                            </a:solidFill>
                            <a:latin typeface="Cambria Math"/>
                          </a:rPr>
                        </m:ctrlPr>
                      </m:sSupPr>
                      <m:e>
                        <m:r>
                          <a:rPr lang="en-US" sz="2400" i="1" dirty="0">
                            <a:solidFill>
                              <a:prstClr val="black"/>
                            </a:solidFill>
                            <a:latin typeface="Cambria Math"/>
                          </a:rPr>
                          <m:t>𝑒</m:t>
                        </m:r>
                      </m:e>
                      <m:sup>
                        <m:r>
                          <a:rPr lang="en-US" sz="2400" i="1" dirty="0">
                            <a:solidFill>
                              <a:prstClr val="black"/>
                            </a:solidFill>
                            <a:latin typeface="Cambria Math"/>
                          </a:rPr>
                          <m:t>𝑤</m:t>
                        </m:r>
                      </m:sup>
                    </m:sSup>
                    <m:r>
                      <a:rPr lang="en-US" sz="2400" i="1" dirty="0">
                        <a:solidFill>
                          <a:prstClr val="black"/>
                        </a:solidFill>
                        <a:latin typeface="Cambria Math"/>
                      </a:rPr>
                      <m:t>=</m:t>
                    </m:r>
                    <m:r>
                      <a:rPr lang="en-US" sz="2400" i="1" dirty="0">
                        <a:solidFill>
                          <a:prstClr val="black"/>
                        </a:solidFill>
                        <a:latin typeface="Cambria Math"/>
                      </a:rPr>
                      <m:t>𝑧</m:t>
                    </m:r>
                  </m:oMath>
                </a14:m>
                <a:r>
                  <a:rPr lang="en-US" sz="2400" dirty="0">
                    <a:solidFill>
                      <a:prstClr val="black"/>
                    </a:solidFill>
                  </a:rPr>
                  <a:t>. Then we must have </a:t>
                </a:r>
                <a14:m>
                  <m:oMath xmlns:m="http://schemas.openxmlformats.org/officeDocument/2006/math">
                    <m:r>
                      <a:rPr lang="en-US" sz="2400" i="1" dirty="0" smtClean="0">
                        <a:solidFill>
                          <a:prstClr val="black"/>
                        </a:solidFill>
                        <a:latin typeface="Cambria Math"/>
                      </a:rPr>
                      <m:t>|</m:t>
                    </m:r>
                    <m:sSup>
                      <m:sSupPr>
                        <m:ctrlPr>
                          <a:rPr lang="en-US" sz="2400" i="1" dirty="0">
                            <a:solidFill>
                              <a:prstClr val="black"/>
                            </a:solidFill>
                            <a:latin typeface="Cambria Math"/>
                          </a:rPr>
                        </m:ctrlPr>
                      </m:sSupPr>
                      <m:e>
                        <m:r>
                          <a:rPr lang="en-US" sz="2400" i="1" dirty="0">
                            <a:solidFill>
                              <a:prstClr val="black"/>
                            </a:solidFill>
                            <a:latin typeface="Cambria Math"/>
                          </a:rPr>
                          <m:t>𝑒</m:t>
                        </m:r>
                      </m:e>
                      <m:sup>
                        <m:r>
                          <a:rPr lang="en-US" sz="2400" i="1" dirty="0">
                            <a:solidFill>
                              <a:prstClr val="black"/>
                            </a:solidFill>
                            <a:latin typeface="Cambria Math"/>
                          </a:rPr>
                          <m:t>𝑤</m:t>
                        </m:r>
                      </m:sup>
                    </m:sSup>
                    <m:r>
                      <a:rPr lang="en-US" sz="2400" i="1" dirty="0">
                        <a:solidFill>
                          <a:prstClr val="black"/>
                        </a:solidFill>
                        <a:latin typeface="Cambria Math"/>
                      </a:rPr>
                      <m:t>|=|</m:t>
                    </m:r>
                    <m:r>
                      <a:rPr lang="en-US" sz="2400" i="1" dirty="0">
                        <a:solidFill>
                          <a:prstClr val="black"/>
                        </a:solidFill>
                        <a:latin typeface="Cambria Math"/>
                      </a:rPr>
                      <m:t>𝑧</m:t>
                    </m:r>
                    <m:r>
                      <a:rPr lang="en-US" sz="2400" i="1" dirty="0">
                        <a:solidFill>
                          <a:prstClr val="black"/>
                        </a:solidFill>
                        <a:latin typeface="Cambria Math"/>
                      </a:rPr>
                      <m:t>|</m:t>
                    </m:r>
                  </m:oMath>
                </a14:m>
                <a:r>
                  <a:rPr lang="en-US" sz="2400" dirty="0">
                    <a:solidFill>
                      <a:prstClr val="black"/>
                    </a:solidFill>
                  </a:rPr>
                  <a:t> and </a:t>
                </a:r>
                <a14:m>
                  <m:oMath xmlns:m="http://schemas.openxmlformats.org/officeDocument/2006/math">
                    <m:r>
                      <m:rPr>
                        <m:sty m:val="p"/>
                      </m:rPr>
                      <a:rPr lang="en-US" sz="2400" i="1" dirty="0" smtClean="0">
                        <a:solidFill>
                          <a:prstClr val="black"/>
                        </a:solidFill>
                        <a:latin typeface="Cambria Math"/>
                      </a:rPr>
                      <m:t>arg</m:t>
                    </m:r>
                    <m:r>
                      <a:rPr lang="en-US" sz="2400" i="1" dirty="0">
                        <a:solidFill>
                          <a:prstClr val="black"/>
                        </a:solidFill>
                        <a:latin typeface="Cambria Math"/>
                      </a:rPr>
                      <m:t>⁡(</m:t>
                    </m:r>
                    <m:sSup>
                      <m:sSupPr>
                        <m:ctrlPr>
                          <a:rPr lang="en-US" sz="2400" i="1" dirty="0">
                            <a:solidFill>
                              <a:prstClr val="black"/>
                            </a:solidFill>
                            <a:latin typeface="Cambria Math"/>
                          </a:rPr>
                        </m:ctrlPr>
                      </m:sSupPr>
                      <m:e>
                        <m:r>
                          <a:rPr lang="en-US" sz="2400" i="1" dirty="0">
                            <a:solidFill>
                              <a:prstClr val="black"/>
                            </a:solidFill>
                            <a:latin typeface="Cambria Math"/>
                          </a:rPr>
                          <m:t>𝑒</m:t>
                        </m:r>
                      </m:e>
                      <m:sup>
                        <m:r>
                          <a:rPr lang="en-US" sz="2400" i="1" dirty="0">
                            <a:solidFill>
                              <a:prstClr val="black"/>
                            </a:solidFill>
                            <a:latin typeface="Cambria Math"/>
                          </a:rPr>
                          <m:t>𝑤</m:t>
                        </m:r>
                      </m:sup>
                    </m:sSup>
                    <m:r>
                      <a:rPr lang="en-US" sz="2400" i="1" dirty="0">
                        <a:solidFill>
                          <a:prstClr val="black"/>
                        </a:solidFill>
                        <a:latin typeface="Cambria Math"/>
                      </a:rPr>
                      <m:t>)</m:t>
                    </m:r>
                    <m:r>
                      <a:rPr lang="en-US" sz="2400" i="1" dirty="0" smtClean="0">
                        <a:solidFill>
                          <a:prstClr val="black"/>
                        </a:solidFill>
                        <a:latin typeface="Cambria Math"/>
                      </a:rPr>
                      <m:t>=</m:t>
                    </m:r>
                    <m:r>
                      <m:rPr>
                        <m:sty m:val="p"/>
                      </m:rPr>
                      <a:rPr lang="en-US" sz="2400" i="1" dirty="0" err="1">
                        <a:solidFill>
                          <a:prstClr val="black"/>
                        </a:solidFill>
                        <a:latin typeface="Cambria Math"/>
                      </a:rPr>
                      <m:t>arg</m:t>
                    </m:r>
                    <m:r>
                      <a:rPr lang="en-US" sz="2400" i="1" dirty="0">
                        <a:solidFill>
                          <a:prstClr val="black"/>
                        </a:solidFill>
                        <a:latin typeface="Cambria Math"/>
                      </a:rPr>
                      <m:t>⁡(</m:t>
                    </m:r>
                    <m:r>
                      <a:rPr lang="en-US" sz="2400" i="1" dirty="0">
                        <a:solidFill>
                          <a:prstClr val="black"/>
                        </a:solidFill>
                        <a:latin typeface="Cambria Math"/>
                      </a:rPr>
                      <m:t>𝑧</m:t>
                    </m:r>
                    <m:r>
                      <a:rPr lang="en-US" sz="2400" i="1" dirty="0">
                        <a:solidFill>
                          <a:prstClr val="black"/>
                        </a:solidFill>
                        <a:latin typeface="Cambria Math"/>
                      </a:rPr>
                      <m:t>)</m:t>
                    </m:r>
                  </m:oMath>
                </a14:m>
                <a:r>
                  <a:rPr lang="en-US" sz="2400" dirty="0">
                    <a:solidFill>
                      <a:prstClr val="black"/>
                    </a:solidFill>
                  </a:rPr>
                  <a:t>. From </a:t>
                </a:r>
                <a14:m>
                  <m:oMath xmlns:m="http://schemas.openxmlformats.org/officeDocument/2006/math">
                    <m:r>
                      <a:rPr lang="en-US" sz="2400" i="1" dirty="0" smtClean="0">
                        <a:solidFill>
                          <a:prstClr val="black"/>
                        </a:solidFill>
                        <a:latin typeface="Cambria Math"/>
                      </a:rPr>
                      <m:t>(3)</m:t>
                    </m:r>
                  </m:oMath>
                </a14:m>
                <a:r>
                  <a:rPr lang="en-US" sz="2400" dirty="0">
                    <a:solidFill>
                      <a:prstClr val="black"/>
                    </a:solidFill>
                  </a:rPr>
                  <a:t> and </a:t>
                </a:r>
                <a14:m>
                  <m:oMath xmlns:m="http://schemas.openxmlformats.org/officeDocument/2006/math">
                    <m:r>
                      <a:rPr lang="en-US" sz="2400" i="1" dirty="0" smtClean="0">
                        <a:solidFill>
                          <a:prstClr val="black"/>
                        </a:solidFill>
                        <a:latin typeface="Cambria Math"/>
                      </a:rPr>
                      <m:t>(4)</m:t>
                    </m:r>
                  </m:oMath>
                </a14:m>
                <a:r>
                  <a:rPr lang="en-US" sz="2400" dirty="0">
                    <a:solidFill>
                      <a:prstClr val="black"/>
                    </a:solidFill>
                  </a:rPr>
                  <a:t>, it follows that </a:t>
                </a:r>
                <a14:m>
                  <m:oMath xmlns:m="http://schemas.openxmlformats.org/officeDocument/2006/math">
                    <m:sSup>
                      <m:sSupPr>
                        <m:ctrlPr>
                          <a:rPr lang="en-US" sz="2400" i="1" dirty="0">
                            <a:solidFill>
                              <a:prstClr val="black"/>
                            </a:solidFill>
                            <a:latin typeface="Cambria Math"/>
                          </a:rPr>
                        </m:ctrlPr>
                      </m:sSupPr>
                      <m:e>
                        <m:r>
                          <a:rPr lang="en-US" sz="2400" i="1" dirty="0">
                            <a:solidFill>
                              <a:prstClr val="black"/>
                            </a:solidFill>
                            <a:latin typeface="Cambria Math"/>
                          </a:rPr>
                          <m:t>𝑒</m:t>
                        </m:r>
                      </m:e>
                      <m:sup>
                        <m:r>
                          <a:rPr lang="en-US" sz="2400" i="1" dirty="0" smtClean="0">
                            <a:solidFill>
                              <a:prstClr val="black"/>
                            </a:solidFill>
                            <a:latin typeface="Cambria Math"/>
                          </a:rPr>
                          <m:t>𝑢</m:t>
                        </m:r>
                      </m:sup>
                    </m:sSup>
                    <m:r>
                      <a:rPr lang="en-US" sz="2400" i="1" dirty="0">
                        <a:solidFill>
                          <a:prstClr val="black"/>
                        </a:solidFill>
                        <a:latin typeface="Cambria Math"/>
                      </a:rPr>
                      <m:t>=</m:t>
                    </m:r>
                    <m:d>
                      <m:dPr>
                        <m:begChr m:val="|"/>
                        <m:endChr m:val="|"/>
                        <m:ctrlPr>
                          <a:rPr lang="en-US" sz="2400" i="1" dirty="0">
                            <a:solidFill>
                              <a:prstClr val="black"/>
                            </a:solidFill>
                            <a:latin typeface="Cambria Math"/>
                          </a:rPr>
                        </m:ctrlPr>
                      </m:dPr>
                      <m:e>
                        <m:r>
                          <a:rPr lang="en-US" sz="2400" i="1" dirty="0">
                            <a:solidFill>
                              <a:prstClr val="black"/>
                            </a:solidFill>
                            <a:latin typeface="Cambria Math"/>
                          </a:rPr>
                          <m:t>𝑧</m:t>
                        </m:r>
                      </m:e>
                    </m:d>
                    <m:r>
                      <a:rPr lang="en-US" sz="2400" i="1" dirty="0" smtClean="0">
                        <a:solidFill>
                          <a:prstClr val="black"/>
                        </a:solidFill>
                        <a:latin typeface="Cambria Math"/>
                      </a:rPr>
                      <m:t>(</m:t>
                    </m:r>
                    <m:r>
                      <m:rPr>
                        <m:sty m:val="p"/>
                      </m:rPr>
                      <a:rPr lang="en-US" sz="2400" dirty="0" smtClean="0">
                        <a:solidFill>
                          <a:prstClr val="black"/>
                        </a:solidFill>
                        <a:latin typeface="Cambria Math"/>
                      </a:rPr>
                      <m:t>or</m:t>
                    </m:r>
                    <m:r>
                      <a:rPr lang="en-US" sz="2400" i="1" dirty="0" smtClean="0">
                        <a:solidFill>
                          <a:prstClr val="black"/>
                        </a:solidFill>
                        <a:latin typeface="Cambria Math"/>
                      </a:rPr>
                      <m:t> </m:t>
                    </m:r>
                    <m:r>
                      <a:rPr lang="en-US" sz="2400" i="1" dirty="0">
                        <a:solidFill>
                          <a:prstClr val="black"/>
                        </a:solidFill>
                        <a:latin typeface="Cambria Math"/>
                      </a:rPr>
                      <m:t>𝑢</m:t>
                    </m:r>
                    <m:r>
                      <a:rPr lang="en-US" sz="2400" i="1" dirty="0">
                        <a:solidFill>
                          <a:prstClr val="black"/>
                        </a:solidFill>
                        <a:latin typeface="Cambria Math"/>
                      </a:rPr>
                      <m:t>=</m:t>
                    </m:r>
                    <m:func>
                      <m:funcPr>
                        <m:ctrlPr>
                          <a:rPr lang="en-US" sz="2400" i="1" dirty="0" smtClean="0">
                            <a:solidFill>
                              <a:prstClr val="black"/>
                            </a:solidFill>
                            <a:latin typeface="Cambria Math"/>
                          </a:rPr>
                        </m:ctrlPr>
                      </m:funcPr>
                      <m:fName>
                        <m:sSub>
                          <m:sSubPr>
                            <m:ctrlPr>
                              <a:rPr lang="en-US" sz="2400" i="1" dirty="0">
                                <a:solidFill>
                                  <a:prstClr val="black"/>
                                </a:solidFill>
                                <a:latin typeface="Cambria Math"/>
                              </a:rPr>
                            </m:ctrlPr>
                          </m:sSubPr>
                          <m:e>
                            <m:r>
                              <m:rPr>
                                <m:sty m:val="p"/>
                              </m:rPr>
                              <a:rPr lang="en-US" sz="2400" dirty="0">
                                <a:solidFill>
                                  <a:prstClr val="black"/>
                                </a:solidFill>
                                <a:latin typeface="Cambria Math"/>
                              </a:rPr>
                              <m:t>log</m:t>
                            </m:r>
                          </m:e>
                          <m:sub>
                            <m:r>
                              <a:rPr lang="en-US" sz="2400" i="1" dirty="0">
                                <a:solidFill>
                                  <a:prstClr val="black"/>
                                </a:solidFill>
                                <a:latin typeface="Cambria Math"/>
                              </a:rPr>
                              <m:t>𝑒</m:t>
                            </m:r>
                          </m:sub>
                        </m:sSub>
                      </m:fName>
                      <m:e>
                        <m:d>
                          <m:dPr>
                            <m:begChr m:val="|"/>
                            <m:endChr m:val="|"/>
                            <m:ctrlPr>
                              <a:rPr lang="en-US" sz="2400" i="1" dirty="0">
                                <a:solidFill>
                                  <a:prstClr val="black"/>
                                </a:solidFill>
                                <a:latin typeface="Cambria Math"/>
                              </a:rPr>
                            </m:ctrlPr>
                          </m:dPr>
                          <m:e>
                            <m:r>
                              <a:rPr lang="en-US" sz="2400" i="1" dirty="0">
                                <a:solidFill>
                                  <a:prstClr val="black"/>
                                </a:solidFill>
                                <a:latin typeface="Cambria Math"/>
                              </a:rPr>
                              <m:t>𝑧</m:t>
                            </m:r>
                          </m:e>
                        </m:d>
                      </m:e>
                    </m:func>
                    <m:r>
                      <a:rPr lang="en-US" sz="2400" i="1" dirty="0" smtClean="0">
                        <a:solidFill>
                          <a:prstClr val="black"/>
                        </a:solidFill>
                        <a:latin typeface="Cambria Math"/>
                      </a:rPr>
                      <m:t>)</m:t>
                    </m:r>
                  </m:oMath>
                </a14:m>
                <a:r>
                  <a:rPr lang="en-US" sz="2400" dirty="0">
                    <a:solidFill>
                      <a:prstClr val="black"/>
                    </a:solidFill>
                  </a:rPr>
                  <a:t> and </a:t>
                </a:r>
                <a14:m>
                  <m:oMath xmlns:m="http://schemas.openxmlformats.org/officeDocument/2006/math">
                    <m:r>
                      <a:rPr lang="en-US" sz="2400" i="1" dirty="0" smtClean="0">
                        <a:solidFill>
                          <a:prstClr val="black"/>
                        </a:solidFill>
                        <a:latin typeface="Cambria Math"/>
                      </a:rPr>
                      <m:t>𝑣</m:t>
                    </m:r>
                    <m:r>
                      <a:rPr lang="en-US" sz="2400" i="1" dirty="0" smtClean="0">
                        <a:solidFill>
                          <a:prstClr val="black"/>
                        </a:solidFill>
                        <a:latin typeface="Cambria Math"/>
                      </a:rPr>
                      <m:t>=</m:t>
                    </m:r>
                    <m:func>
                      <m:funcPr>
                        <m:ctrlPr>
                          <a:rPr lang="en-US" sz="2400" i="1" dirty="0">
                            <a:solidFill>
                              <a:prstClr val="black"/>
                            </a:solidFill>
                            <a:latin typeface="Cambria Math"/>
                          </a:rPr>
                        </m:ctrlPr>
                      </m:funcPr>
                      <m:fName>
                        <m:r>
                          <m:rPr>
                            <m:sty m:val="p"/>
                          </m:rPr>
                          <a:rPr lang="en-US" sz="2400" dirty="0" err="1">
                            <a:solidFill>
                              <a:prstClr val="black"/>
                            </a:solidFill>
                            <a:latin typeface="Cambria Math"/>
                          </a:rPr>
                          <m:t>arg</m:t>
                        </m:r>
                      </m:fName>
                      <m:e>
                        <m:d>
                          <m:dPr>
                            <m:ctrlPr>
                              <a:rPr lang="en-US" sz="2400" i="1" dirty="0">
                                <a:solidFill>
                                  <a:prstClr val="black"/>
                                </a:solidFill>
                                <a:latin typeface="Cambria Math"/>
                              </a:rPr>
                            </m:ctrlPr>
                          </m:dPr>
                          <m:e>
                            <m:r>
                              <a:rPr lang="en-US" sz="2400" i="1" dirty="0">
                                <a:solidFill>
                                  <a:prstClr val="black"/>
                                </a:solidFill>
                                <a:latin typeface="Cambria Math"/>
                              </a:rPr>
                              <m:t>𝑧</m:t>
                            </m:r>
                          </m:e>
                        </m:d>
                      </m:e>
                    </m:func>
                    <m:r>
                      <a:rPr lang="en-US" sz="2400" dirty="0" smtClean="0">
                        <a:solidFill>
                          <a:prstClr val="black"/>
                        </a:solidFill>
                        <a:latin typeface="Cambria Math"/>
                      </a:rPr>
                      <m:t>.</m:t>
                    </m:r>
                  </m:oMath>
                </a14:m>
                <a:r>
                  <a:rPr lang="en-US" sz="2400" dirty="0">
                    <a:solidFill>
                      <a:prstClr val="black"/>
                    </a:solidFill>
                  </a:rPr>
                  <a:t> Therefore, given a nonzero complex number </a:t>
                </a:r>
                <a14:m>
                  <m:oMath xmlns:m="http://schemas.openxmlformats.org/officeDocument/2006/math">
                    <m:r>
                      <a:rPr lang="en-US" sz="2400" i="1" dirty="0" smtClean="0">
                        <a:solidFill>
                          <a:prstClr val="black"/>
                        </a:solidFill>
                        <a:latin typeface="Cambria Math"/>
                      </a:rPr>
                      <m:t>𝑧</m:t>
                    </m:r>
                  </m:oMath>
                </a14:m>
                <a:r>
                  <a:rPr lang="en-US" sz="2400" i="1" dirty="0">
                    <a:solidFill>
                      <a:prstClr val="black"/>
                    </a:solidFill>
                  </a:rPr>
                  <a:t> </a:t>
                </a:r>
                <a:r>
                  <a:rPr lang="en-US" sz="2400" dirty="0">
                    <a:solidFill>
                      <a:prstClr val="black"/>
                    </a:solidFill>
                  </a:rPr>
                  <a:t>we have shown that:</a:t>
                </a:r>
              </a:p>
              <a:p>
                <a:pPr algn="just"/>
                <a:endParaRPr lang="en-US" sz="400" dirty="0">
                  <a:solidFill>
                    <a:srgbClr val="0070C0"/>
                  </a:solidFill>
                </a:endParaRPr>
              </a:p>
              <a:p>
                <a:pPr algn="ctr"/>
                <a:r>
                  <a:rPr lang="pl-PL" sz="2400" dirty="0">
                    <a:solidFill>
                      <a:srgbClr val="0070C0"/>
                    </a:solidFill>
                  </a:rPr>
                  <a:t>If </a:t>
                </a:r>
                <a14:m>
                  <m:oMath xmlns:m="http://schemas.openxmlformats.org/officeDocument/2006/math">
                    <m:sSup>
                      <m:sSupPr>
                        <m:ctrlPr>
                          <a:rPr lang="en-US" sz="2400" i="1" dirty="0">
                            <a:solidFill>
                              <a:srgbClr val="0070C0"/>
                            </a:solidFill>
                            <a:latin typeface="Cambria Math"/>
                          </a:rPr>
                        </m:ctrlPr>
                      </m:sSupPr>
                      <m:e>
                        <m:r>
                          <a:rPr lang="en-US" sz="2400" i="1" dirty="0">
                            <a:solidFill>
                              <a:srgbClr val="0070C0"/>
                            </a:solidFill>
                            <a:latin typeface="Cambria Math"/>
                          </a:rPr>
                          <m:t>𝑒</m:t>
                        </m:r>
                      </m:e>
                      <m:sup>
                        <m:r>
                          <a:rPr lang="en-US" sz="2400" i="1" dirty="0">
                            <a:solidFill>
                              <a:srgbClr val="0070C0"/>
                            </a:solidFill>
                            <a:latin typeface="Cambria Math"/>
                          </a:rPr>
                          <m:t>𝑤</m:t>
                        </m:r>
                      </m:sup>
                    </m:sSup>
                    <m:r>
                      <a:rPr lang="en-US" sz="2400" i="1" dirty="0">
                        <a:solidFill>
                          <a:srgbClr val="0070C0"/>
                        </a:solidFill>
                        <a:latin typeface="Cambria Math"/>
                      </a:rPr>
                      <m:t>=</m:t>
                    </m:r>
                    <m:r>
                      <a:rPr lang="en-US" sz="2400" i="1" dirty="0">
                        <a:solidFill>
                          <a:srgbClr val="0070C0"/>
                        </a:solidFill>
                        <a:latin typeface="Cambria Math"/>
                      </a:rPr>
                      <m:t>𝑧</m:t>
                    </m:r>
                  </m:oMath>
                </a14:m>
                <a:r>
                  <a:rPr lang="en-US" sz="2400" i="1" dirty="0">
                    <a:solidFill>
                      <a:srgbClr val="0070C0"/>
                    </a:solidFill>
                  </a:rPr>
                  <a:t> </a:t>
                </a:r>
                <a:r>
                  <a:rPr lang="pl-PL" sz="2400" i="1" dirty="0">
                    <a:solidFill>
                      <a:srgbClr val="0070C0"/>
                    </a:solidFill>
                  </a:rPr>
                  <a:t>, </a:t>
                </a:r>
                <a:r>
                  <a:rPr lang="pl-PL" sz="2400" dirty="0">
                    <a:solidFill>
                      <a:srgbClr val="0070C0"/>
                    </a:solidFill>
                  </a:rPr>
                  <a:t>then </a:t>
                </a:r>
                <a14:m>
                  <m:oMath xmlns:m="http://schemas.openxmlformats.org/officeDocument/2006/math">
                    <m:r>
                      <a:rPr lang="pl-PL" sz="2400" i="1" dirty="0" smtClean="0">
                        <a:solidFill>
                          <a:srgbClr val="0070C0"/>
                        </a:solidFill>
                        <a:latin typeface="Cambria Math"/>
                      </a:rPr>
                      <m:t>𝑤</m:t>
                    </m:r>
                    <m:r>
                      <a:rPr lang="pl-PL" sz="2400" i="1" dirty="0" smtClean="0">
                        <a:solidFill>
                          <a:srgbClr val="0070C0"/>
                        </a:solidFill>
                        <a:latin typeface="Cambria Math"/>
                      </a:rPr>
                      <m:t>=</m:t>
                    </m:r>
                    <m:func>
                      <m:funcPr>
                        <m:ctrlPr>
                          <a:rPr lang="en-US" sz="2400" i="1" dirty="0">
                            <a:solidFill>
                              <a:srgbClr val="0070C0"/>
                            </a:solidFill>
                            <a:latin typeface="Cambria Math"/>
                          </a:rPr>
                        </m:ctrlPr>
                      </m:funcPr>
                      <m:fName>
                        <m:sSub>
                          <m:sSubPr>
                            <m:ctrlPr>
                              <a:rPr lang="en-US" sz="2400" i="1" dirty="0">
                                <a:solidFill>
                                  <a:srgbClr val="0070C0"/>
                                </a:solidFill>
                                <a:latin typeface="Cambria Math"/>
                              </a:rPr>
                            </m:ctrlPr>
                          </m:sSubPr>
                          <m:e>
                            <m:r>
                              <m:rPr>
                                <m:sty m:val="p"/>
                              </m:rPr>
                              <a:rPr lang="en-US" sz="2400" dirty="0">
                                <a:solidFill>
                                  <a:srgbClr val="0070C0"/>
                                </a:solidFill>
                                <a:latin typeface="Cambria Math"/>
                              </a:rPr>
                              <m:t>log</m:t>
                            </m:r>
                          </m:e>
                          <m:sub>
                            <m:r>
                              <a:rPr lang="en-US" sz="2400" i="1" dirty="0">
                                <a:solidFill>
                                  <a:srgbClr val="0070C0"/>
                                </a:solidFill>
                                <a:latin typeface="Cambria Math"/>
                              </a:rPr>
                              <m:t>𝑒</m:t>
                            </m:r>
                          </m:sub>
                        </m:sSub>
                      </m:fName>
                      <m:e>
                        <m:d>
                          <m:dPr>
                            <m:begChr m:val="|"/>
                            <m:endChr m:val="|"/>
                            <m:ctrlPr>
                              <a:rPr lang="en-US" sz="2400" i="1" dirty="0">
                                <a:solidFill>
                                  <a:srgbClr val="0070C0"/>
                                </a:solidFill>
                                <a:latin typeface="Cambria Math"/>
                              </a:rPr>
                            </m:ctrlPr>
                          </m:dPr>
                          <m:e>
                            <m:r>
                              <a:rPr lang="en-US" sz="2400" i="1" dirty="0">
                                <a:solidFill>
                                  <a:srgbClr val="0070C0"/>
                                </a:solidFill>
                                <a:latin typeface="Cambria Math"/>
                              </a:rPr>
                              <m:t>𝑧</m:t>
                            </m:r>
                          </m:e>
                        </m:d>
                      </m:e>
                    </m:func>
                    <m:r>
                      <a:rPr lang="en-US" sz="2400" i="1" dirty="0" smtClean="0">
                        <a:solidFill>
                          <a:srgbClr val="0070C0"/>
                        </a:solidFill>
                        <a:latin typeface="Cambria Math"/>
                      </a:rPr>
                      <m:t>+</m:t>
                    </m:r>
                    <m:r>
                      <a:rPr lang="en-US" sz="2400" i="1" dirty="0" err="1" smtClean="0">
                        <a:solidFill>
                          <a:srgbClr val="0070C0"/>
                        </a:solidFill>
                        <a:latin typeface="Cambria Math"/>
                      </a:rPr>
                      <m:t>𝑖</m:t>
                    </m:r>
                    <m:r>
                      <a:rPr lang="en-US" sz="2400" i="1" dirty="0" smtClean="0">
                        <a:solidFill>
                          <a:srgbClr val="0070C0"/>
                        </a:solidFill>
                        <a:latin typeface="Cambria Math"/>
                      </a:rPr>
                      <m:t> </m:t>
                    </m:r>
                    <m:r>
                      <a:rPr lang="en-US" sz="2400" i="1" dirty="0" err="1" smtClean="0">
                        <a:solidFill>
                          <a:srgbClr val="0070C0"/>
                        </a:solidFill>
                        <a:latin typeface="Cambria Math"/>
                      </a:rPr>
                      <m:t>𝑎𝑟𝑔</m:t>
                    </m:r>
                    <m:d>
                      <m:dPr>
                        <m:ctrlPr>
                          <a:rPr lang="en-US" sz="2400" i="1" dirty="0" smtClean="0">
                            <a:solidFill>
                              <a:srgbClr val="0070C0"/>
                            </a:solidFill>
                            <a:latin typeface="Cambria Math"/>
                          </a:rPr>
                        </m:ctrlPr>
                      </m:dPr>
                      <m:e>
                        <m:r>
                          <a:rPr lang="en-US" sz="2400" i="1" dirty="0" smtClean="0">
                            <a:solidFill>
                              <a:srgbClr val="0070C0"/>
                            </a:solidFill>
                            <a:latin typeface="Cambria Math"/>
                          </a:rPr>
                          <m:t>𝑧</m:t>
                        </m:r>
                      </m:e>
                    </m:d>
                    <m:r>
                      <a:rPr lang="en-US" sz="2400" i="1" dirty="0" smtClean="0">
                        <a:solidFill>
                          <a:srgbClr val="0070C0"/>
                        </a:solidFill>
                        <a:latin typeface="Cambria Math"/>
                      </a:rPr>
                      <m:t>.           (6)</m:t>
                    </m:r>
                  </m:oMath>
                </a14:m>
                <a:r>
                  <a:rPr lang="en-US" sz="2400" dirty="0">
                    <a:solidFill>
                      <a:srgbClr val="0070C0"/>
                    </a:solidFill>
                  </a:rPr>
                  <a:t> </a:t>
                </a:r>
              </a:p>
              <a:p>
                <a:pPr algn="just"/>
                <a:endParaRPr lang="en-US" sz="1050" dirty="0">
                  <a:solidFill>
                    <a:prstClr val="black"/>
                  </a:solidFill>
                </a:endParaRPr>
              </a:p>
              <a:p>
                <a:pPr algn="just"/>
                <a:r>
                  <a:rPr lang="en-US" sz="2400" dirty="0">
                    <a:solidFill>
                      <a:prstClr val="black"/>
                    </a:solidFill>
                  </a:rPr>
                  <a:t>Because there are infinitely many arguments of </a:t>
                </a:r>
                <a14:m>
                  <m:oMath xmlns:m="http://schemas.openxmlformats.org/officeDocument/2006/math">
                    <m:r>
                      <a:rPr lang="en-US" sz="2400" i="1" dirty="0" smtClean="0">
                        <a:solidFill>
                          <a:prstClr val="black"/>
                        </a:solidFill>
                        <a:latin typeface="Cambria Math"/>
                      </a:rPr>
                      <m:t>𝑧</m:t>
                    </m:r>
                  </m:oMath>
                </a14:m>
                <a:r>
                  <a:rPr lang="en-US" sz="2400" dirty="0">
                    <a:solidFill>
                      <a:prstClr val="black"/>
                    </a:solidFill>
                  </a:rPr>
                  <a:t>, </a:t>
                </a:r>
                <a14:m>
                  <m:oMath xmlns:m="http://schemas.openxmlformats.org/officeDocument/2006/math">
                    <m:r>
                      <a:rPr lang="en-US" sz="2400" i="1" dirty="0" smtClean="0">
                        <a:solidFill>
                          <a:prstClr val="black"/>
                        </a:solidFill>
                        <a:latin typeface="Cambria Math"/>
                      </a:rPr>
                      <m:t>(6)</m:t>
                    </m:r>
                  </m:oMath>
                </a14:m>
                <a:r>
                  <a:rPr lang="en-US" sz="2400" dirty="0">
                    <a:solidFill>
                      <a:prstClr val="black"/>
                    </a:solidFill>
                  </a:rPr>
                  <a:t> gives infinitely many solutions </a:t>
                </a:r>
                <a14:m>
                  <m:oMath xmlns:m="http://schemas.openxmlformats.org/officeDocument/2006/math">
                    <m:r>
                      <a:rPr lang="en-US" sz="2400" i="1" dirty="0" smtClean="0">
                        <a:solidFill>
                          <a:prstClr val="black"/>
                        </a:solidFill>
                        <a:latin typeface="Cambria Math"/>
                      </a:rPr>
                      <m:t>𝑤</m:t>
                    </m:r>
                  </m:oMath>
                </a14:m>
                <a:r>
                  <a:rPr lang="en-US" sz="2400" i="1" dirty="0">
                    <a:solidFill>
                      <a:prstClr val="black"/>
                    </a:solidFill>
                  </a:rPr>
                  <a:t> </a:t>
                </a:r>
                <a:r>
                  <a:rPr lang="en-US" sz="2400" dirty="0">
                    <a:solidFill>
                      <a:prstClr val="black"/>
                    </a:solidFill>
                  </a:rPr>
                  <a:t>to the equation </a:t>
                </a:r>
                <a14:m>
                  <m:oMath xmlns:m="http://schemas.openxmlformats.org/officeDocument/2006/math">
                    <m:sSup>
                      <m:sSupPr>
                        <m:ctrlPr>
                          <a:rPr lang="en-US" sz="2400" i="1" dirty="0">
                            <a:solidFill>
                              <a:prstClr val="black"/>
                            </a:solidFill>
                            <a:latin typeface="Cambria Math"/>
                          </a:rPr>
                        </m:ctrlPr>
                      </m:sSupPr>
                      <m:e>
                        <m:r>
                          <a:rPr lang="en-US" sz="2400" i="1" dirty="0">
                            <a:solidFill>
                              <a:prstClr val="black"/>
                            </a:solidFill>
                            <a:latin typeface="Cambria Math"/>
                          </a:rPr>
                          <m:t>𝑒</m:t>
                        </m:r>
                      </m:e>
                      <m:sup>
                        <m:r>
                          <a:rPr lang="en-US" sz="2400" i="1" dirty="0">
                            <a:solidFill>
                              <a:prstClr val="black"/>
                            </a:solidFill>
                            <a:latin typeface="Cambria Math"/>
                          </a:rPr>
                          <m:t>𝑤</m:t>
                        </m:r>
                      </m:sup>
                    </m:sSup>
                    <m:r>
                      <a:rPr lang="en-US" sz="2400" i="1" dirty="0">
                        <a:solidFill>
                          <a:prstClr val="black"/>
                        </a:solidFill>
                        <a:latin typeface="Cambria Math"/>
                      </a:rPr>
                      <m:t>=</m:t>
                    </m:r>
                    <m:r>
                      <a:rPr lang="en-US" sz="2400" i="1" dirty="0">
                        <a:solidFill>
                          <a:prstClr val="black"/>
                        </a:solidFill>
                        <a:latin typeface="Cambria Math"/>
                      </a:rPr>
                      <m:t>𝑧</m:t>
                    </m:r>
                  </m:oMath>
                </a14:m>
                <a:r>
                  <a:rPr lang="en-US" sz="2400" i="1" dirty="0">
                    <a:solidFill>
                      <a:prstClr val="black"/>
                    </a:solidFill>
                  </a:rPr>
                  <a:t> </a:t>
                </a:r>
                <a:r>
                  <a:rPr lang="en-US" sz="2400" dirty="0">
                    <a:solidFill>
                      <a:prstClr val="black"/>
                    </a:solidFill>
                  </a:rPr>
                  <a:t>. The set of values given by </a:t>
                </a:r>
                <a14:m>
                  <m:oMath xmlns:m="http://schemas.openxmlformats.org/officeDocument/2006/math">
                    <m:r>
                      <a:rPr lang="en-US" sz="2400" i="1" dirty="0" smtClean="0">
                        <a:solidFill>
                          <a:prstClr val="black"/>
                        </a:solidFill>
                        <a:latin typeface="Cambria Math"/>
                      </a:rPr>
                      <m:t>(6) </m:t>
                    </m:r>
                  </m:oMath>
                </a14:m>
                <a:r>
                  <a:rPr lang="en-US" sz="2400" dirty="0">
                    <a:solidFill>
                      <a:prstClr val="black"/>
                    </a:solidFill>
                  </a:rPr>
                  <a:t>defines a multiple-valued function  which is called the </a:t>
                </a:r>
                <a:r>
                  <a:rPr lang="en-US" sz="2400" dirty="0">
                    <a:solidFill>
                      <a:srgbClr val="0070C0"/>
                    </a:solidFill>
                  </a:rPr>
                  <a:t>complex logarithm of </a:t>
                </a:r>
                <a14:m>
                  <m:oMath xmlns:m="http://schemas.openxmlformats.org/officeDocument/2006/math">
                    <m:r>
                      <a:rPr lang="en-US" sz="2400" i="1" dirty="0" smtClean="0">
                        <a:solidFill>
                          <a:srgbClr val="0070C0"/>
                        </a:solidFill>
                        <a:latin typeface="Cambria Math"/>
                      </a:rPr>
                      <m:t>𝑧</m:t>
                    </m:r>
                  </m:oMath>
                </a14:m>
                <a:r>
                  <a:rPr lang="en-US" sz="2400" i="1" dirty="0">
                    <a:solidFill>
                      <a:srgbClr val="0070C0"/>
                    </a:solidFill>
                  </a:rPr>
                  <a:t> </a:t>
                </a:r>
                <a:r>
                  <a:rPr lang="en-US" sz="2400" dirty="0">
                    <a:solidFill>
                      <a:prstClr val="black"/>
                    </a:solidFill>
                  </a:rPr>
                  <a:t>and denoted by </a:t>
                </a:r>
                <a14:m>
                  <m:oMath xmlns:m="http://schemas.openxmlformats.org/officeDocument/2006/math">
                    <m:func>
                      <m:funcPr>
                        <m:ctrlPr>
                          <a:rPr lang="en-US" sz="2400" i="1" dirty="0">
                            <a:solidFill>
                              <a:srgbClr val="0070C0"/>
                            </a:solidFill>
                            <a:latin typeface="Cambria Math"/>
                          </a:rPr>
                        </m:ctrlPr>
                      </m:funcPr>
                      <m:fName>
                        <m:r>
                          <m:rPr>
                            <m:sty m:val="p"/>
                          </m:rPr>
                          <a:rPr lang="en-US" sz="2400" dirty="0" smtClean="0">
                            <a:solidFill>
                              <a:srgbClr val="0070C0"/>
                            </a:solidFill>
                            <a:latin typeface="Cambria Math"/>
                          </a:rPr>
                          <m:t>ln</m:t>
                        </m:r>
                      </m:fName>
                      <m:e>
                        <m:r>
                          <a:rPr lang="en-US" sz="2400" i="1" dirty="0">
                            <a:solidFill>
                              <a:srgbClr val="0070C0"/>
                            </a:solidFill>
                            <a:latin typeface="Cambria Math"/>
                          </a:rPr>
                          <m:t>𝑧</m:t>
                        </m:r>
                      </m:e>
                    </m:func>
                    <m:r>
                      <a:rPr lang="en-US" sz="2400" i="1" dirty="0" smtClean="0">
                        <a:solidFill>
                          <a:srgbClr val="0070C0"/>
                        </a:solidFill>
                        <a:latin typeface="Cambria Math"/>
                      </a:rPr>
                      <m:t>.</m:t>
                    </m:r>
                  </m:oMath>
                </a14:m>
                <a:r>
                  <a:rPr lang="en-US" sz="2400" dirty="0">
                    <a:solidFill>
                      <a:prstClr val="black"/>
                    </a:solidFill>
                  </a:rPr>
                  <a:t> </a:t>
                </a:r>
              </a:p>
            </p:txBody>
          </p:sp>
        </mc:Choice>
        <mc:Fallback xmlns="">
          <p:sp>
            <p:nvSpPr>
              <p:cNvPr id="3" name="Rectangle 2"/>
              <p:cNvSpPr>
                <a:spLocks noRot="1" noChangeAspect="1" noMove="1" noResize="1" noEditPoints="1" noAdjustHandles="1" noChangeArrowheads="1" noChangeShapeType="1" noTextEdit="1"/>
              </p:cNvSpPr>
              <p:nvPr/>
            </p:nvSpPr>
            <p:spPr>
              <a:xfrm>
                <a:off x="579549" y="823804"/>
                <a:ext cx="11333408" cy="5539978"/>
              </a:xfrm>
              <a:prstGeom prst="rect">
                <a:avLst/>
              </a:prstGeom>
              <a:blipFill rotWithShape="1">
                <a:blip r:embed="rId2"/>
                <a:stretch>
                  <a:fillRect l="-807" t="-880" r="-861" b="-550"/>
                </a:stretch>
              </a:blipFill>
            </p:spPr>
            <p:txBody>
              <a:bodyPr/>
              <a:lstStyle/>
              <a:p>
                <a:r>
                  <a:rPr lang="en-US">
                    <a:noFill/>
                  </a:rPr>
                  <a:t> </a:t>
                </a:r>
              </a:p>
            </p:txBody>
          </p:sp>
        </mc:Fallback>
      </mc:AlternateContent>
    </p:spTree>
    <p:extLst>
      <p:ext uri="{BB962C8B-B14F-4D97-AF65-F5344CB8AC3E}">
        <p14:creationId xmlns:p14="http://schemas.microsoft.com/office/powerpoint/2010/main" val="3421599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8C73A342-F58A-4A5A-8399-CBD04201E7DF}"/>
              </a:ext>
            </a:extLst>
          </p:cNvPr>
          <p:cNvSpPr txBox="1">
            <a:spLocks/>
          </p:cNvSpPr>
          <p:nvPr/>
        </p:nvSpPr>
        <p:spPr>
          <a:xfrm>
            <a:off x="508465" y="154315"/>
            <a:ext cx="10515600" cy="66948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0070C0"/>
                </a:solidFill>
              </a:rPr>
              <a:t>Complex Logarithmic Function</a:t>
            </a:r>
            <a:endParaRPr lang="en-US" sz="4000" dirty="0">
              <a:solidFill>
                <a:srgbClr val="0070C0"/>
              </a:solidFill>
            </a:endParaRPr>
          </a:p>
        </p:txBody>
      </p:sp>
      <mc:AlternateContent xmlns:mc="http://schemas.openxmlformats.org/markup-compatibility/2006" xmlns:a14="http://schemas.microsoft.com/office/drawing/2010/main">
        <mc:Choice Requires="a14">
          <p:sp>
            <p:nvSpPr>
              <p:cNvPr id="3" name="Rectangle 2"/>
              <p:cNvSpPr/>
              <p:nvPr/>
            </p:nvSpPr>
            <p:spPr>
              <a:xfrm>
                <a:off x="579548" y="823804"/>
                <a:ext cx="11449319" cy="5625451"/>
              </a:xfrm>
              <a:prstGeom prst="rect">
                <a:avLst/>
              </a:prstGeom>
            </p:spPr>
            <p:txBody>
              <a:bodyPr wrap="square">
                <a:spAutoFit/>
              </a:bodyPr>
              <a:lstStyle/>
              <a:p>
                <a:pPr algn="just"/>
                <a:r>
                  <a:rPr lang="en-US" sz="2400" dirty="0">
                    <a:solidFill>
                      <a:prstClr val="black"/>
                    </a:solidFill>
                  </a:rPr>
                  <a:t>Thus, the multiple-valued function </a:t>
                </a:r>
                <a14:m>
                  <m:oMath xmlns:m="http://schemas.openxmlformats.org/officeDocument/2006/math">
                    <m:r>
                      <m:rPr>
                        <m:sty m:val="p"/>
                      </m:rPr>
                      <a:rPr lang="en-US" sz="2400" i="1" dirty="0" smtClean="0">
                        <a:solidFill>
                          <a:prstClr val="black"/>
                        </a:solidFill>
                        <a:latin typeface="Cambria Math"/>
                      </a:rPr>
                      <m:t>ln</m:t>
                    </m:r>
                    <m:r>
                      <a:rPr lang="en-US" sz="2400" i="1" dirty="0">
                        <a:solidFill>
                          <a:prstClr val="black"/>
                        </a:solidFill>
                        <a:latin typeface="Cambria Math"/>
                      </a:rPr>
                      <m:t>⁡</m:t>
                    </m:r>
                    <m:r>
                      <a:rPr lang="en-US" sz="2400" i="1" dirty="0">
                        <a:solidFill>
                          <a:prstClr val="black"/>
                        </a:solidFill>
                        <a:latin typeface="Cambria Math"/>
                      </a:rPr>
                      <m:t>𝑧</m:t>
                    </m:r>
                  </m:oMath>
                </a14:m>
                <a:r>
                  <a:rPr lang="en-US" sz="2400" i="1" dirty="0">
                    <a:solidFill>
                      <a:prstClr val="black"/>
                    </a:solidFill>
                  </a:rPr>
                  <a:t> </a:t>
                </a:r>
                <a:r>
                  <a:rPr lang="en-US" sz="2400" dirty="0">
                    <a:solidFill>
                      <a:prstClr val="black"/>
                    </a:solidFill>
                  </a:rPr>
                  <a:t>defined by:</a:t>
                </a:r>
              </a:p>
              <a:p>
                <a:pPr algn="ctr"/>
                <a14:m>
                  <m:oMath xmlns:m="http://schemas.openxmlformats.org/officeDocument/2006/math">
                    <m:func>
                      <m:funcPr>
                        <m:ctrlPr>
                          <a:rPr lang="en-US" sz="2400" i="1" dirty="0" smtClean="0">
                            <a:solidFill>
                              <a:srgbClr val="0070C0"/>
                            </a:solidFill>
                            <a:latin typeface="Cambria Math"/>
                          </a:rPr>
                        </m:ctrlPr>
                      </m:funcPr>
                      <m:fName>
                        <m:r>
                          <m:rPr>
                            <m:sty m:val="p"/>
                          </m:rPr>
                          <a:rPr lang="en-US" sz="2400" dirty="0" smtClean="0">
                            <a:solidFill>
                              <a:srgbClr val="0070C0"/>
                            </a:solidFill>
                            <a:latin typeface="Cambria Math"/>
                          </a:rPr>
                          <m:t>ln</m:t>
                        </m:r>
                      </m:fName>
                      <m:e>
                        <m:r>
                          <a:rPr lang="en-US" sz="2400" i="1" dirty="0" smtClean="0">
                            <a:solidFill>
                              <a:srgbClr val="0070C0"/>
                            </a:solidFill>
                            <a:latin typeface="Cambria Math"/>
                          </a:rPr>
                          <m:t>𝑧</m:t>
                        </m:r>
                      </m:e>
                    </m:func>
                    <m:r>
                      <a:rPr lang="en-US" sz="2400" i="1" dirty="0" smtClean="0">
                        <a:solidFill>
                          <a:srgbClr val="0070C0"/>
                        </a:solidFill>
                        <a:latin typeface="Cambria Math"/>
                      </a:rPr>
                      <m:t>=</m:t>
                    </m:r>
                    <m:func>
                      <m:funcPr>
                        <m:ctrlPr>
                          <a:rPr lang="en-US" sz="2400" i="1" dirty="0">
                            <a:solidFill>
                              <a:srgbClr val="0070C0"/>
                            </a:solidFill>
                            <a:latin typeface="Cambria Math"/>
                          </a:rPr>
                        </m:ctrlPr>
                      </m:funcPr>
                      <m:fName>
                        <m:sSub>
                          <m:sSubPr>
                            <m:ctrlPr>
                              <a:rPr lang="en-US" sz="2400" i="1" dirty="0">
                                <a:solidFill>
                                  <a:srgbClr val="0070C0"/>
                                </a:solidFill>
                                <a:latin typeface="Cambria Math"/>
                              </a:rPr>
                            </m:ctrlPr>
                          </m:sSubPr>
                          <m:e>
                            <m:r>
                              <m:rPr>
                                <m:sty m:val="p"/>
                              </m:rPr>
                              <a:rPr lang="en-US" sz="2400" dirty="0">
                                <a:solidFill>
                                  <a:srgbClr val="0070C0"/>
                                </a:solidFill>
                                <a:latin typeface="Cambria Math"/>
                              </a:rPr>
                              <m:t>log</m:t>
                            </m:r>
                          </m:e>
                          <m:sub>
                            <m:r>
                              <a:rPr lang="en-US" sz="2400" i="1" dirty="0">
                                <a:solidFill>
                                  <a:srgbClr val="0070C0"/>
                                </a:solidFill>
                                <a:latin typeface="Cambria Math"/>
                              </a:rPr>
                              <m:t>𝑒</m:t>
                            </m:r>
                          </m:sub>
                        </m:sSub>
                      </m:fName>
                      <m:e>
                        <m:d>
                          <m:dPr>
                            <m:begChr m:val="|"/>
                            <m:endChr m:val="|"/>
                            <m:ctrlPr>
                              <a:rPr lang="en-US" sz="2400" i="1" dirty="0">
                                <a:solidFill>
                                  <a:srgbClr val="0070C0"/>
                                </a:solidFill>
                                <a:latin typeface="Cambria Math"/>
                              </a:rPr>
                            </m:ctrlPr>
                          </m:dPr>
                          <m:e>
                            <m:r>
                              <a:rPr lang="en-US" sz="2400" i="1" dirty="0">
                                <a:solidFill>
                                  <a:srgbClr val="0070C0"/>
                                </a:solidFill>
                                <a:latin typeface="Cambria Math"/>
                              </a:rPr>
                              <m:t>𝑧</m:t>
                            </m:r>
                          </m:e>
                        </m:d>
                      </m:e>
                    </m:func>
                    <m:r>
                      <a:rPr lang="en-US" sz="2400" i="1" dirty="0" smtClean="0">
                        <a:solidFill>
                          <a:srgbClr val="0070C0"/>
                        </a:solidFill>
                        <a:latin typeface="Cambria Math"/>
                      </a:rPr>
                      <m:t>+</m:t>
                    </m:r>
                    <m:r>
                      <a:rPr lang="en-US" sz="2400" i="1" dirty="0" err="1" smtClean="0">
                        <a:solidFill>
                          <a:srgbClr val="0070C0"/>
                        </a:solidFill>
                        <a:latin typeface="Cambria Math"/>
                      </a:rPr>
                      <m:t>𝑖</m:t>
                    </m:r>
                    <m:r>
                      <a:rPr lang="en-US" sz="2400" i="1" dirty="0" smtClean="0">
                        <a:solidFill>
                          <a:srgbClr val="0070C0"/>
                        </a:solidFill>
                        <a:latin typeface="Cambria Math"/>
                      </a:rPr>
                      <m:t> </m:t>
                    </m:r>
                    <m:r>
                      <m:rPr>
                        <m:sty m:val="p"/>
                      </m:rPr>
                      <a:rPr lang="en-US" sz="2400" dirty="0" err="1" smtClean="0">
                        <a:solidFill>
                          <a:srgbClr val="0070C0"/>
                        </a:solidFill>
                        <a:latin typeface="Cambria Math"/>
                      </a:rPr>
                      <m:t>arg</m:t>
                    </m:r>
                    <m:d>
                      <m:dPr>
                        <m:ctrlPr>
                          <a:rPr lang="en-US" sz="2400" i="1" dirty="0" smtClean="0">
                            <a:solidFill>
                              <a:srgbClr val="0070C0"/>
                            </a:solidFill>
                            <a:latin typeface="Cambria Math"/>
                          </a:rPr>
                        </m:ctrlPr>
                      </m:dPr>
                      <m:e>
                        <m:r>
                          <a:rPr lang="en-US" sz="2400" i="1" dirty="0" smtClean="0">
                            <a:solidFill>
                              <a:srgbClr val="0070C0"/>
                            </a:solidFill>
                            <a:latin typeface="Cambria Math"/>
                          </a:rPr>
                          <m:t>𝑧</m:t>
                        </m:r>
                      </m:e>
                    </m:d>
                    <m:r>
                      <a:rPr lang="en-US" sz="2400" i="1" dirty="0" smtClean="0">
                        <a:solidFill>
                          <a:srgbClr val="0070C0"/>
                        </a:solidFill>
                        <a:latin typeface="Cambria Math"/>
                      </a:rPr>
                      <m:t>.           (7)</m:t>
                    </m:r>
                  </m:oMath>
                </a14:m>
                <a:r>
                  <a:rPr lang="en-US" sz="2400" dirty="0">
                    <a:solidFill>
                      <a:srgbClr val="0070C0"/>
                    </a:solidFill>
                  </a:rPr>
                  <a:t> </a:t>
                </a:r>
              </a:p>
              <a:p>
                <a:pPr algn="just"/>
                <a:endParaRPr lang="en-US" sz="300" dirty="0">
                  <a:solidFill>
                    <a:prstClr val="black"/>
                  </a:solidFill>
                </a:endParaRPr>
              </a:p>
              <a:p>
                <a:pPr algn="just"/>
                <a:r>
                  <a:rPr lang="en-US" sz="2400" dirty="0">
                    <a:solidFill>
                      <a:prstClr val="black"/>
                    </a:solidFill>
                  </a:rPr>
                  <a:t>is called the </a:t>
                </a:r>
                <a:r>
                  <a:rPr lang="en-US" sz="2400" b="1" dirty="0">
                    <a:solidFill>
                      <a:prstClr val="black"/>
                    </a:solidFill>
                  </a:rPr>
                  <a:t>complex logarithm</a:t>
                </a:r>
                <a:r>
                  <a:rPr lang="en-US" sz="2400" dirty="0">
                    <a:solidFill>
                      <a:prstClr val="black"/>
                    </a:solidFill>
                  </a:rPr>
                  <a:t>.</a:t>
                </a:r>
              </a:p>
              <a:p>
                <a:pPr algn="just"/>
                <a:endParaRPr lang="en-US" sz="1050" dirty="0">
                  <a:solidFill>
                    <a:srgbClr val="0070C0"/>
                  </a:solidFill>
                </a:endParaRPr>
              </a:p>
              <a:p>
                <a:pPr algn="just"/>
                <a:r>
                  <a:rPr lang="en-US" sz="2400" dirty="0">
                    <a:solidFill>
                      <a:srgbClr val="0070C0"/>
                    </a:solidFill>
                  </a:rPr>
                  <a:t>Note: </a:t>
                </a:r>
                <a:r>
                  <a:rPr lang="en-US" sz="2400" dirty="0">
                    <a:solidFill>
                      <a:prstClr val="black"/>
                    </a:solidFill>
                  </a:rPr>
                  <a:t>Hereafter, we will use the notation </a:t>
                </a:r>
                <a14:m>
                  <m:oMath xmlns:m="http://schemas.openxmlformats.org/officeDocument/2006/math">
                    <m:func>
                      <m:funcPr>
                        <m:ctrlPr>
                          <a:rPr lang="en-US" sz="2400" i="1" dirty="0" smtClean="0">
                            <a:solidFill>
                              <a:srgbClr val="0070C0"/>
                            </a:solidFill>
                            <a:latin typeface="Cambria Math"/>
                          </a:rPr>
                        </m:ctrlPr>
                      </m:funcPr>
                      <m:fName>
                        <m:sSub>
                          <m:sSubPr>
                            <m:ctrlPr>
                              <a:rPr lang="en-US" sz="2400" i="1" dirty="0">
                                <a:solidFill>
                                  <a:srgbClr val="0070C0"/>
                                </a:solidFill>
                                <a:latin typeface="Cambria Math"/>
                              </a:rPr>
                            </m:ctrlPr>
                          </m:sSubPr>
                          <m:e>
                            <m:r>
                              <m:rPr>
                                <m:sty m:val="p"/>
                              </m:rPr>
                              <a:rPr lang="en-US" sz="2400" dirty="0">
                                <a:solidFill>
                                  <a:srgbClr val="0070C0"/>
                                </a:solidFill>
                                <a:latin typeface="Cambria Math"/>
                              </a:rPr>
                              <m:t>log</m:t>
                            </m:r>
                          </m:e>
                          <m:sub>
                            <m:r>
                              <a:rPr lang="en-US" sz="2400" i="1" dirty="0">
                                <a:solidFill>
                                  <a:srgbClr val="0070C0"/>
                                </a:solidFill>
                                <a:latin typeface="Cambria Math"/>
                              </a:rPr>
                              <m:t>𝑒</m:t>
                            </m:r>
                          </m:sub>
                        </m:sSub>
                      </m:fName>
                      <m:e>
                        <m:r>
                          <a:rPr lang="en-US" sz="2400" i="1" dirty="0">
                            <a:solidFill>
                              <a:srgbClr val="0070C0"/>
                            </a:solidFill>
                            <a:latin typeface="Cambria Math"/>
                          </a:rPr>
                          <m:t>𝑥</m:t>
                        </m:r>
                      </m:e>
                    </m:func>
                  </m:oMath>
                </a14:m>
                <a:r>
                  <a:rPr lang="en-US" sz="2400" i="1" dirty="0">
                    <a:solidFill>
                      <a:prstClr val="black"/>
                    </a:solidFill>
                  </a:rPr>
                  <a:t> </a:t>
                </a:r>
                <a:r>
                  <a:rPr lang="en-US" sz="2400" dirty="0">
                    <a:solidFill>
                      <a:prstClr val="black"/>
                    </a:solidFill>
                  </a:rPr>
                  <a:t>to represent the real logarithm and the notation </a:t>
                </a:r>
                <a14:m>
                  <m:oMath xmlns:m="http://schemas.openxmlformats.org/officeDocument/2006/math">
                    <m:r>
                      <m:rPr>
                        <m:sty m:val="p"/>
                      </m:rPr>
                      <a:rPr lang="en-US" sz="2400" i="1" dirty="0" smtClean="0">
                        <a:solidFill>
                          <a:srgbClr val="0070C0"/>
                        </a:solidFill>
                        <a:latin typeface="Cambria Math"/>
                      </a:rPr>
                      <m:t>ln</m:t>
                    </m:r>
                    <m:r>
                      <a:rPr lang="en-US" sz="2400" i="1" dirty="0">
                        <a:solidFill>
                          <a:srgbClr val="0070C0"/>
                        </a:solidFill>
                        <a:latin typeface="Cambria Math"/>
                      </a:rPr>
                      <m:t>⁡</m:t>
                    </m:r>
                    <m:r>
                      <a:rPr lang="en-US" sz="2400" i="1" dirty="0">
                        <a:solidFill>
                          <a:srgbClr val="0070C0"/>
                        </a:solidFill>
                        <a:latin typeface="Cambria Math"/>
                      </a:rPr>
                      <m:t>𝑧</m:t>
                    </m:r>
                  </m:oMath>
                </a14:m>
                <a:r>
                  <a:rPr lang="en-US" sz="2400" i="1" dirty="0">
                    <a:solidFill>
                      <a:srgbClr val="0070C0"/>
                    </a:solidFill>
                  </a:rPr>
                  <a:t> </a:t>
                </a:r>
                <a:r>
                  <a:rPr lang="en-US" sz="2400" dirty="0">
                    <a:solidFill>
                      <a:prstClr val="black"/>
                    </a:solidFill>
                  </a:rPr>
                  <a:t>will always be used to denote the </a:t>
                </a:r>
                <a:r>
                  <a:rPr lang="en-US" sz="2400" dirty="0">
                    <a:solidFill>
                      <a:srgbClr val="0070C0"/>
                    </a:solidFill>
                  </a:rPr>
                  <a:t>multiple-valued </a:t>
                </a:r>
                <a:r>
                  <a:rPr lang="en-US" sz="2400" i="1" dirty="0">
                    <a:solidFill>
                      <a:srgbClr val="0070C0"/>
                    </a:solidFill>
                  </a:rPr>
                  <a:t>complex </a:t>
                </a:r>
                <a:r>
                  <a:rPr lang="en-US" sz="2400" dirty="0">
                    <a:solidFill>
                      <a:srgbClr val="0070C0"/>
                    </a:solidFill>
                  </a:rPr>
                  <a:t>logarithm</a:t>
                </a:r>
                <a:r>
                  <a:rPr lang="en-US" sz="2400" dirty="0">
                    <a:solidFill>
                      <a:prstClr val="black"/>
                    </a:solidFill>
                  </a:rPr>
                  <a:t>. By switching to exponential notation </a:t>
                </a:r>
                <a14:m>
                  <m:oMath xmlns:m="http://schemas.openxmlformats.org/officeDocument/2006/math">
                    <m:r>
                      <a:rPr lang="en-US" sz="2400" i="1" dirty="0" smtClean="0">
                        <a:solidFill>
                          <a:prstClr val="black"/>
                        </a:solidFill>
                        <a:latin typeface="Cambria Math"/>
                      </a:rPr>
                      <m:t>𝑧</m:t>
                    </m:r>
                    <m:r>
                      <a:rPr lang="en-US" sz="2400" i="1" dirty="0" smtClean="0">
                        <a:solidFill>
                          <a:prstClr val="black"/>
                        </a:solidFill>
                        <a:latin typeface="Cambria Math"/>
                      </a:rPr>
                      <m:t>=</m:t>
                    </m:r>
                    <m:r>
                      <a:rPr lang="en-US" sz="2400" i="1" dirty="0" err="1">
                        <a:solidFill>
                          <a:prstClr val="black"/>
                        </a:solidFill>
                        <a:latin typeface="Cambria Math"/>
                      </a:rPr>
                      <m:t>𝑟</m:t>
                    </m:r>
                    <m:sSup>
                      <m:sSupPr>
                        <m:ctrlPr>
                          <a:rPr lang="en-US" sz="2400" i="1" dirty="0" smtClean="0">
                            <a:solidFill>
                              <a:prstClr val="black"/>
                            </a:solidFill>
                            <a:latin typeface="Cambria Math"/>
                          </a:rPr>
                        </m:ctrlPr>
                      </m:sSupPr>
                      <m:e>
                        <m:r>
                          <a:rPr lang="en-US" sz="2400" i="1" dirty="0" smtClean="0">
                            <a:solidFill>
                              <a:prstClr val="black"/>
                            </a:solidFill>
                            <a:latin typeface="Cambria Math"/>
                          </a:rPr>
                          <m:t>𝑒</m:t>
                        </m:r>
                      </m:e>
                      <m:sup>
                        <m:r>
                          <a:rPr lang="en-US" sz="2400" i="1" dirty="0" smtClean="0">
                            <a:solidFill>
                              <a:prstClr val="black"/>
                            </a:solidFill>
                            <a:latin typeface="Cambria Math"/>
                          </a:rPr>
                          <m:t>𝑖</m:t>
                        </m:r>
                        <m:r>
                          <a:rPr lang="en-US" sz="2400" i="1" dirty="0" smtClean="0">
                            <a:solidFill>
                              <a:prstClr val="black"/>
                            </a:solidFill>
                            <a:latin typeface="Cambria Math"/>
                            <a:ea typeface="Cambria Math"/>
                          </a:rPr>
                          <m:t>𝜃</m:t>
                        </m:r>
                      </m:sup>
                    </m:sSup>
                  </m:oMath>
                </a14:m>
                <a:r>
                  <a:rPr lang="en-US" sz="2400" dirty="0">
                    <a:solidFill>
                      <a:prstClr val="black"/>
                    </a:solidFill>
                  </a:rPr>
                  <a:t> in </a:t>
                </a:r>
                <a14:m>
                  <m:oMath xmlns:m="http://schemas.openxmlformats.org/officeDocument/2006/math">
                    <m:r>
                      <a:rPr lang="en-US" sz="2400" i="1" dirty="0" smtClean="0">
                        <a:solidFill>
                          <a:prstClr val="black"/>
                        </a:solidFill>
                        <a:latin typeface="Cambria Math"/>
                      </a:rPr>
                      <m:t>(7)</m:t>
                    </m:r>
                  </m:oMath>
                </a14:m>
                <a:r>
                  <a:rPr lang="en-US" sz="2400" dirty="0">
                    <a:solidFill>
                      <a:prstClr val="black"/>
                    </a:solidFill>
                  </a:rPr>
                  <a:t>, we obtain the following alternative description of the complex logarithm:</a:t>
                </a:r>
              </a:p>
              <a:p>
                <a:pPr algn="just"/>
                <a14:m>
                  <m:oMathPara xmlns:m="http://schemas.openxmlformats.org/officeDocument/2006/math">
                    <m:oMathParaPr>
                      <m:jc m:val="centerGroup"/>
                    </m:oMathParaPr>
                    <m:oMath xmlns:m="http://schemas.openxmlformats.org/officeDocument/2006/math">
                      <m:func>
                        <m:funcPr>
                          <m:ctrlPr>
                            <a:rPr lang="pt-BR" sz="2400" i="1" dirty="0" smtClean="0">
                              <a:solidFill>
                                <a:srgbClr val="0070C0"/>
                              </a:solidFill>
                              <a:latin typeface="Cambria Math"/>
                            </a:rPr>
                          </m:ctrlPr>
                        </m:funcPr>
                        <m:fName>
                          <m:r>
                            <m:rPr>
                              <m:sty m:val="p"/>
                            </m:rPr>
                            <a:rPr lang="pt-BR" sz="2400" dirty="0" smtClean="0">
                              <a:solidFill>
                                <a:srgbClr val="0070C0"/>
                              </a:solidFill>
                              <a:latin typeface="Cambria Math"/>
                            </a:rPr>
                            <m:t>ln</m:t>
                          </m:r>
                        </m:fName>
                        <m:e>
                          <m:r>
                            <a:rPr lang="pt-BR" sz="2400" i="1" dirty="0" smtClean="0">
                              <a:solidFill>
                                <a:srgbClr val="0070C0"/>
                              </a:solidFill>
                              <a:latin typeface="Cambria Math"/>
                            </a:rPr>
                            <m:t>𝑧</m:t>
                          </m:r>
                        </m:e>
                      </m:func>
                      <m:r>
                        <a:rPr lang="pt-BR" sz="2400" i="1" dirty="0" smtClean="0">
                          <a:solidFill>
                            <a:srgbClr val="0070C0"/>
                          </a:solidFill>
                          <a:latin typeface="Cambria Math"/>
                        </a:rPr>
                        <m:t>=</m:t>
                      </m:r>
                      <m:func>
                        <m:funcPr>
                          <m:ctrlPr>
                            <a:rPr lang="en-US" sz="2400" i="1" dirty="0">
                              <a:solidFill>
                                <a:srgbClr val="0070C0"/>
                              </a:solidFill>
                              <a:latin typeface="Cambria Math"/>
                            </a:rPr>
                          </m:ctrlPr>
                        </m:funcPr>
                        <m:fName>
                          <m:sSub>
                            <m:sSubPr>
                              <m:ctrlPr>
                                <a:rPr lang="en-US" sz="2400" i="1" dirty="0">
                                  <a:solidFill>
                                    <a:srgbClr val="0070C0"/>
                                  </a:solidFill>
                                  <a:latin typeface="Cambria Math"/>
                                </a:rPr>
                              </m:ctrlPr>
                            </m:sSubPr>
                            <m:e>
                              <m:r>
                                <m:rPr>
                                  <m:sty m:val="p"/>
                                </m:rPr>
                                <a:rPr lang="en-US" sz="2400" dirty="0">
                                  <a:solidFill>
                                    <a:srgbClr val="0070C0"/>
                                  </a:solidFill>
                                  <a:latin typeface="Cambria Math"/>
                                </a:rPr>
                                <m:t>log</m:t>
                              </m:r>
                            </m:e>
                            <m:sub>
                              <m:r>
                                <a:rPr lang="en-US" sz="2400" i="1" dirty="0">
                                  <a:solidFill>
                                    <a:srgbClr val="0070C0"/>
                                  </a:solidFill>
                                  <a:latin typeface="Cambria Math"/>
                                </a:rPr>
                                <m:t>𝑒</m:t>
                              </m:r>
                            </m:sub>
                          </m:sSub>
                        </m:fName>
                        <m:e>
                          <m:r>
                            <a:rPr lang="en-US" sz="2400" i="1" dirty="0" smtClean="0">
                              <a:solidFill>
                                <a:srgbClr val="0070C0"/>
                              </a:solidFill>
                              <a:latin typeface="Cambria Math"/>
                            </a:rPr>
                            <m:t>𝑟</m:t>
                          </m:r>
                        </m:e>
                      </m:func>
                      <m:r>
                        <a:rPr lang="pt-BR" sz="2400" i="1" dirty="0" smtClean="0">
                          <a:solidFill>
                            <a:srgbClr val="0070C0"/>
                          </a:solidFill>
                          <a:latin typeface="Cambria Math"/>
                        </a:rPr>
                        <m:t>+</m:t>
                      </m:r>
                      <m:r>
                        <a:rPr lang="pt-BR" sz="2400" i="1" dirty="0" smtClean="0">
                          <a:solidFill>
                            <a:srgbClr val="0070C0"/>
                          </a:solidFill>
                          <a:latin typeface="Cambria Math"/>
                        </a:rPr>
                        <m:t>𝑖</m:t>
                      </m:r>
                      <m:d>
                        <m:dPr>
                          <m:ctrlPr>
                            <a:rPr lang="pt-BR" sz="2400" i="1" dirty="0" smtClean="0">
                              <a:solidFill>
                                <a:srgbClr val="0070C0"/>
                              </a:solidFill>
                              <a:latin typeface="Cambria Math"/>
                            </a:rPr>
                          </m:ctrlPr>
                        </m:dPr>
                        <m:e>
                          <m:r>
                            <a:rPr lang="pt-BR" sz="2400" i="1" dirty="0" smtClean="0">
                              <a:solidFill>
                                <a:srgbClr val="0070C0"/>
                              </a:solidFill>
                              <a:latin typeface="Cambria Math"/>
                            </a:rPr>
                            <m:t>𝜃</m:t>
                          </m:r>
                          <m:r>
                            <a:rPr lang="pt-BR" sz="2400" i="1" dirty="0" smtClean="0">
                              <a:solidFill>
                                <a:srgbClr val="0070C0"/>
                              </a:solidFill>
                              <a:latin typeface="Cambria Math"/>
                            </a:rPr>
                            <m:t>+2</m:t>
                          </m:r>
                          <m:r>
                            <a:rPr lang="pt-BR" sz="2400" i="1" dirty="0" smtClean="0">
                              <a:solidFill>
                                <a:srgbClr val="0070C0"/>
                              </a:solidFill>
                              <a:latin typeface="Cambria Math"/>
                            </a:rPr>
                            <m:t>𝑛</m:t>
                          </m:r>
                          <m:r>
                            <a:rPr lang="pt-BR" sz="2400" i="1" dirty="0" smtClean="0">
                              <a:solidFill>
                                <a:srgbClr val="0070C0"/>
                              </a:solidFill>
                              <a:latin typeface="Cambria Math"/>
                            </a:rPr>
                            <m:t>𝜋</m:t>
                          </m:r>
                        </m:e>
                      </m:d>
                      <m:r>
                        <a:rPr lang="en-US" sz="2400" i="1" dirty="0" smtClean="0">
                          <a:solidFill>
                            <a:srgbClr val="0070C0"/>
                          </a:solidFill>
                          <a:latin typeface="Cambria Math"/>
                        </a:rPr>
                        <m:t>;</m:t>
                      </m:r>
                      <m:r>
                        <a:rPr lang="en-US" sz="2400" i="1" dirty="0">
                          <a:solidFill>
                            <a:srgbClr val="0070C0"/>
                          </a:solidFill>
                          <a:latin typeface="Cambria Math" panose="02040503050406030204" pitchFamily="18" charset="0"/>
                        </a:rPr>
                        <m:t>𝑛</m:t>
                      </m:r>
                      <m:r>
                        <a:rPr lang="en-US" sz="2400" i="1" dirty="0">
                          <a:solidFill>
                            <a:srgbClr val="0070C0"/>
                          </a:solidFill>
                          <a:latin typeface="Cambria Math" panose="02040503050406030204" pitchFamily="18" charset="0"/>
                        </a:rPr>
                        <m:t>=0,±1,±2,…      (8)</m:t>
                      </m:r>
                    </m:oMath>
                  </m:oMathPara>
                </a14:m>
                <a:endParaRPr lang="en-US" sz="2400" dirty="0">
                  <a:solidFill>
                    <a:srgbClr val="0070C0"/>
                  </a:solidFill>
                </a:endParaRPr>
              </a:p>
              <a:p>
                <a:pPr algn="just"/>
                <a:r>
                  <a:rPr lang="en-US" sz="2400" dirty="0">
                    <a:solidFill>
                      <a:prstClr val="black"/>
                    </a:solidFill>
                  </a:rPr>
                  <a:t>From </a:t>
                </a:r>
                <a14:m>
                  <m:oMath xmlns:m="http://schemas.openxmlformats.org/officeDocument/2006/math">
                    <m:r>
                      <a:rPr lang="en-US" sz="2400" i="1" dirty="0" smtClean="0">
                        <a:solidFill>
                          <a:prstClr val="black"/>
                        </a:solidFill>
                        <a:latin typeface="Cambria Math"/>
                      </a:rPr>
                      <m:t>(6)</m:t>
                    </m:r>
                  </m:oMath>
                </a14:m>
                <a:r>
                  <a:rPr lang="en-US" sz="2400" dirty="0">
                    <a:solidFill>
                      <a:prstClr val="black"/>
                    </a:solidFill>
                  </a:rPr>
                  <a:t> we see that the complex logarithm can be used to find all solutions to the exponential equation </a:t>
                </a:r>
                <a14:m>
                  <m:oMath xmlns:m="http://schemas.openxmlformats.org/officeDocument/2006/math">
                    <m:sSup>
                      <m:sSupPr>
                        <m:ctrlPr>
                          <a:rPr lang="en-US" sz="2400" i="1" dirty="0">
                            <a:solidFill>
                              <a:prstClr val="black"/>
                            </a:solidFill>
                            <a:latin typeface="Cambria Math"/>
                          </a:rPr>
                        </m:ctrlPr>
                      </m:sSupPr>
                      <m:e>
                        <m:r>
                          <a:rPr lang="en-US" sz="2400" i="1" dirty="0">
                            <a:solidFill>
                              <a:prstClr val="black"/>
                            </a:solidFill>
                            <a:latin typeface="Cambria Math"/>
                          </a:rPr>
                          <m:t>𝑒</m:t>
                        </m:r>
                      </m:e>
                      <m:sup>
                        <m:r>
                          <a:rPr lang="en-US" sz="2400" i="1" dirty="0">
                            <a:solidFill>
                              <a:prstClr val="black"/>
                            </a:solidFill>
                            <a:latin typeface="Cambria Math"/>
                          </a:rPr>
                          <m:t>𝑤</m:t>
                        </m:r>
                      </m:sup>
                    </m:sSup>
                    <m:r>
                      <a:rPr lang="en-US" sz="2400" i="1" dirty="0">
                        <a:solidFill>
                          <a:prstClr val="black"/>
                        </a:solidFill>
                        <a:latin typeface="Cambria Math"/>
                      </a:rPr>
                      <m:t>=</m:t>
                    </m:r>
                    <m:r>
                      <a:rPr lang="en-US" sz="2400" i="1" dirty="0">
                        <a:solidFill>
                          <a:prstClr val="black"/>
                        </a:solidFill>
                        <a:latin typeface="Cambria Math"/>
                      </a:rPr>
                      <m:t>𝑧</m:t>
                    </m:r>
                  </m:oMath>
                </a14:m>
                <a:r>
                  <a:rPr lang="en-US" sz="2400" i="1" dirty="0">
                    <a:solidFill>
                      <a:prstClr val="black"/>
                    </a:solidFill>
                  </a:rPr>
                  <a:t> </a:t>
                </a:r>
                <a:r>
                  <a:rPr lang="en-US" sz="2400" dirty="0">
                    <a:solidFill>
                      <a:prstClr val="black"/>
                    </a:solidFill>
                  </a:rPr>
                  <a:t>when </a:t>
                </a:r>
                <a14:m>
                  <m:oMath xmlns:m="http://schemas.openxmlformats.org/officeDocument/2006/math">
                    <m:r>
                      <a:rPr lang="en-US" sz="2400" i="1" dirty="0" smtClean="0">
                        <a:solidFill>
                          <a:prstClr val="black"/>
                        </a:solidFill>
                        <a:latin typeface="Cambria Math"/>
                      </a:rPr>
                      <m:t>𝑧</m:t>
                    </m:r>
                  </m:oMath>
                </a14:m>
                <a:r>
                  <a:rPr lang="en-US" sz="2400" i="1" dirty="0">
                    <a:solidFill>
                      <a:prstClr val="black"/>
                    </a:solidFill>
                  </a:rPr>
                  <a:t> </a:t>
                </a:r>
                <a:r>
                  <a:rPr lang="en-US" sz="2400" dirty="0">
                    <a:solidFill>
                      <a:prstClr val="black"/>
                    </a:solidFill>
                  </a:rPr>
                  <a:t>is a nonzero complex number.</a:t>
                </a:r>
              </a:p>
              <a:p>
                <a:pPr algn="just"/>
                <a:endParaRPr lang="en-US" sz="800" dirty="0">
                  <a:solidFill>
                    <a:srgbClr val="0070C0"/>
                  </a:solidFill>
                </a:endParaRPr>
              </a:p>
              <a:p>
                <a:pPr algn="just"/>
                <a:r>
                  <a:rPr lang="en-US" sz="2400" dirty="0">
                    <a:solidFill>
                      <a:srgbClr val="0070C0"/>
                    </a:solidFill>
                  </a:rPr>
                  <a:t>Example: </a:t>
                </a:r>
                <a:r>
                  <a:rPr lang="en-US" sz="2400" dirty="0">
                    <a:solidFill>
                      <a:prstClr val="black"/>
                    </a:solidFill>
                  </a:rPr>
                  <a:t>Find all complex solutions to each of the following equations:</a:t>
                </a:r>
              </a:p>
              <a:p>
                <a:pPr lvl="3" algn="just"/>
                <a:r>
                  <a:rPr lang="pl-PL" sz="2400" dirty="0">
                    <a:solidFill>
                      <a:prstClr val="black"/>
                    </a:solidFill>
                  </a:rPr>
                  <a:t>(</a:t>
                </a:r>
                <a:r>
                  <a:rPr lang="pl-PL" sz="2400" b="1" dirty="0">
                    <a:solidFill>
                      <a:prstClr val="black"/>
                    </a:solidFill>
                  </a:rPr>
                  <a:t>a</a:t>
                </a:r>
                <a:r>
                  <a:rPr lang="pl-PL" sz="2400" dirty="0">
                    <a:solidFill>
                      <a:prstClr val="black"/>
                    </a:solidFill>
                  </a:rPr>
                  <a:t>) </a:t>
                </a:r>
                <a14:m>
                  <m:oMath xmlns:m="http://schemas.openxmlformats.org/officeDocument/2006/math">
                    <m:sSup>
                      <m:sSupPr>
                        <m:ctrlPr>
                          <a:rPr lang="pl-PL" sz="2400" i="1" dirty="0" smtClean="0">
                            <a:solidFill>
                              <a:prstClr val="black"/>
                            </a:solidFill>
                            <a:latin typeface="Cambria Math"/>
                          </a:rPr>
                        </m:ctrlPr>
                      </m:sSupPr>
                      <m:e>
                        <m:r>
                          <a:rPr lang="en-US" sz="2400" i="1" dirty="0" smtClean="0">
                            <a:solidFill>
                              <a:prstClr val="black"/>
                            </a:solidFill>
                            <a:latin typeface="Cambria Math"/>
                          </a:rPr>
                          <m:t>𝑒</m:t>
                        </m:r>
                      </m:e>
                      <m:sup>
                        <m:r>
                          <a:rPr lang="en-US" sz="2400" i="1" dirty="0" smtClean="0">
                            <a:solidFill>
                              <a:prstClr val="black"/>
                            </a:solidFill>
                            <a:latin typeface="Cambria Math"/>
                          </a:rPr>
                          <m:t>𝑤</m:t>
                        </m:r>
                      </m:sup>
                    </m:sSup>
                    <m:r>
                      <a:rPr lang="pl-PL" sz="2400" i="1" dirty="0" smtClean="0">
                        <a:solidFill>
                          <a:prstClr val="black"/>
                        </a:solidFill>
                        <a:latin typeface="Cambria Math"/>
                      </a:rPr>
                      <m:t>=</m:t>
                    </m:r>
                    <m:r>
                      <a:rPr lang="en-US" sz="2400" i="1" dirty="0" smtClean="0">
                        <a:solidFill>
                          <a:prstClr val="black"/>
                        </a:solidFill>
                        <a:latin typeface="Cambria Math"/>
                      </a:rPr>
                      <m:t>𝑖</m:t>
                    </m:r>
                  </m:oMath>
                </a14:m>
                <a:r>
                  <a:rPr lang="pl-PL" sz="2400" i="1" dirty="0">
                    <a:solidFill>
                      <a:prstClr val="black"/>
                    </a:solidFill>
                  </a:rPr>
                  <a:t> </a:t>
                </a:r>
                <a:endParaRPr lang="en-US" sz="2400" i="1" dirty="0">
                  <a:solidFill>
                    <a:prstClr val="black"/>
                  </a:solidFill>
                </a:endParaRPr>
              </a:p>
              <a:p>
                <a:pPr lvl="3" algn="just"/>
                <a:r>
                  <a:rPr lang="pl-PL" sz="2400" dirty="0">
                    <a:solidFill>
                      <a:prstClr val="black"/>
                    </a:solidFill>
                  </a:rPr>
                  <a:t>(</a:t>
                </a:r>
                <a:r>
                  <a:rPr lang="pl-PL" sz="2400" b="1" dirty="0">
                    <a:solidFill>
                      <a:prstClr val="black"/>
                    </a:solidFill>
                  </a:rPr>
                  <a:t>b</a:t>
                </a:r>
                <a:r>
                  <a:rPr lang="pl-PL" sz="2400" dirty="0">
                    <a:solidFill>
                      <a:prstClr val="black"/>
                    </a:solidFill>
                  </a:rPr>
                  <a:t>) </a:t>
                </a:r>
                <a14:m>
                  <m:oMath xmlns:m="http://schemas.openxmlformats.org/officeDocument/2006/math">
                    <m:sSup>
                      <m:sSupPr>
                        <m:ctrlPr>
                          <a:rPr lang="pl-PL" sz="2400" i="1" dirty="0" smtClean="0">
                            <a:solidFill>
                              <a:prstClr val="black"/>
                            </a:solidFill>
                            <a:latin typeface="Cambria Math"/>
                          </a:rPr>
                        </m:ctrlPr>
                      </m:sSupPr>
                      <m:e>
                        <m:r>
                          <a:rPr lang="en-US" sz="2400" i="1" dirty="0">
                            <a:solidFill>
                              <a:prstClr val="black"/>
                            </a:solidFill>
                            <a:latin typeface="Cambria Math"/>
                          </a:rPr>
                          <m:t>𝑒</m:t>
                        </m:r>
                      </m:e>
                      <m:sup>
                        <m:r>
                          <a:rPr lang="en-US" sz="2400" i="1" dirty="0">
                            <a:solidFill>
                              <a:prstClr val="black"/>
                            </a:solidFill>
                            <a:latin typeface="Cambria Math"/>
                          </a:rPr>
                          <m:t>𝑤</m:t>
                        </m:r>
                      </m:sup>
                    </m:sSup>
                    <m:r>
                      <a:rPr lang="pl-PL" sz="2400" i="1" dirty="0" smtClean="0">
                        <a:solidFill>
                          <a:prstClr val="black"/>
                        </a:solidFill>
                        <a:latin typeface="Cambria Math"/>
                      </a:rPr>
                      <m:t>= 1+</m:t>
                    </m:r>
                    <m:r>
                      <a:rPr lang="pl-PL" sz="2400" i="1" dirty="0" smtClean="0">
                        <a:solidFill>
                          <a:prstClr val="black"/>
                        </a:solidFill>
                        <a:latin typeface="Cambria Math"/>
                      </a:rPr>
                      <m:t>𝑖</m:t>
                    </m:r>
                    <m:r>
                      <a:rPr lang="pl-PL" sz="2400" i="1" dirty="0" smtClean="0">
                        <a:solidFill>
                          <a:prstClr val="black"/>
                        </a:solidFill>
                        <a:latin typeface="Cambria Math"/>
                      </a:rPr>
                      <m:t> </m:t>
                    </m:r>
                  </m:oMath>
                </a14:m>
                <a:endParaRPr lang="en-US" sz="2400" i="1" dirty="0">
                  <a:solidFill>
                    <a:prstClr val="black"/>
                  </a:solidFill>
                </a:endParaRPr>
              </a:p>
              <a:p>
                <a:pPr lvl="3" algn="just"/>
                <a:r>
                  <a:rPr lang="pl-PL" sz="2400" dirty="0">
                    <a:solidFill>
                      <a:prstClr val="black"/>
                    </a:solidFill>
                  </a:rPr>
                  <a:t>(</a:t>
                </a:r>
                <a:r>
                  <a:rPr lang="pl-PL" sz="2400" b="1" dirty="0">
                    <a:solidFill>
                      <a:prstClr val="black"/>
                    </a:solidFill>
                  </a:rPr>
                  <a:t>c</a:t>
                </a:r>
                <a:r>
                  <a:rPr lang="pl-PL" sz="2400" dirty="0">
                    <a:solidFill>
                      <a:prstClr val="black"/>
                    </a:solidFill>
                  </a:rPr>
                  <a:t>) </a:t>
                </a:r>
                <a14:m>
                  <m:oMath xmlns:m="http://schemas.openxmlformats.org/officeDocument/2006/math">
                    <m:sSup>
                      <m:sSupPr>
                        <m:ctrlPr>
                          <a:rPr lang="pl-PL" sz="2400" i="1" dirty="0">
                            <a:solidFill>
                              <a:prstClr val="black"/>
                            </a:solidFill>
                            <a:latin typeface="Cambria Math"/>
                          </a:rPr>
                        </m:ctrlPr>
                      </m:sSupPr>
                      <m:e>
                        <m:r>
                          <a:rPr lang="en-US" sz="2400" i="1" dirty="0">
                            <a:solidFill>
                              <a:prstClr val="black"/>
                            </a:solidFill>
                            <a:latin typeface="Cambria Math"/>
                          </a:rPr>
                          <m:t>𝑒</m:t>
                        </m:r>
                      </m:e>
                      <m:sup>
                        <m:r>
                          <a:rPr lang="en-US" sz="2400" i="1" dirty="0">
                            <a:solidFill>
                              <a:prstClr val="black"/>
                            </a:solidFill>
                            <a:latin typeface="Cambria Math"/>
                          </a:rPr>
                          <m:t>𝑤</m:t>
                        </m:r>
                      </m:sup>
                    </m:sSup>
                    <m:r>
                      <a:rPr lang="pl-PL" sz="2400" i="1" dirty="0" smtClean="0">
                        <a:solidFill>
                          <a:prstClr val="black"/>
                        </a:solidFill>
                        <a:latin typeface="Cambria Math"/>
                      </a:rPr>
                      <m:t>= −2</m:t>
                    </m:r>
                  </m:oMath>
                </a14:m>
                <a:endParaRPr lang="en-US" sz="2400" dirty="0">
                  <a:solidFill>
                    <a:srgbClr val="0070C0"/>
                  </a:solidFill>
                </a:endParaRPr>
              </a:p>
            </p:txBody>
          </p:sp>
        </mc:Choice>
        <mc:Fallback xmlns="">
          <p:sp>
            <p:nvSpPr>
              <p:cNvPr id="3" name="Rectangle 2"/>
              <p:cNvSpPr>
                <a:spLocks noRot="1" noChangeAspect="1" noMove="1" noResize="1" noEditPoints="1" noAdjustHandles="1" noChangeArrowheads="1" noChangeShapeType="1" noTextEdit="1"/>
              </p:cNvSpPr>
              <p:nvPr/>
            </p:nvSpPr>
            <p:spPr>
              <a:xfrm>
                <a:off x="579548" y="823804"/>
                <a:ext cx="11449319" cy="5625451"/>
              </a:xfrm>
              <a:prstGeom prst="rect">
                <a:avLst/>
              </a:prstGeom>
              <a:blipFill rotWithShape="1">
                <a:blip r:embed="rId2"/>
                <a:stretch>
                  <a:fillRect l="-799" t="-867" r="-852" b="-1192"/>
                </a:stretch>
              </a:blipFill>
            </p:spPr>
            <p:txBody>
              <a:bodyPr/>
              <a:lstStyle/>
              <a:p>
                <a:r>
                  <a:rPr lang="en-US">
                    <a:noFill/>
                  </a:rPr>
                  <a:t> </a:t>
                </a:r>
              </a:p>
            </p:txBody>
          </p:sp>
        </mc:Fallback>
      </mc:AlternateContent>
    </p:spTree>
    <p:extLst>
      <p:ext uri="{BB962C8B-B14F-4D97-AF65-F5344CB8AC3E}">
        <p14:creationId xmlns:p14="http://schemas.microsoft.com/office/powerpoint/2010/main" val="1896491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8C73A342-F58A-4A5A-8399-CBD04201E7DF}"/>
              </a:ext>
            </a:extLst>
          </p:cNvPr>
          <p:cNvSpPr txBox="1">
            <a:spLocks/>
          </p:cNvSpPr>
          <p:nvPr/>
        </p:nvSpPr>
        <p:spPr>
          <a:xfrm>
            <a:off x="389165" y="147494"/>
            <a:ext cx="10515600" cy="66948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0070C0"/>
                </a:solidFill>
              </a:rPr>
              <a:t>Principal Value of a Complex Logarithm</a:t>
            </a:r>
            <a:endParaRPr lang="en-US" sz="4000" dirty="0">
              <a:solidFill>
                <a:srgbClr val="0070C0"/>
              </a:solidFill>
            </a:endParaRPr>
          </a:p>
        </p:txBody>
      </p:sp>
      <mc:AlternateContent xmlns:mc="http://schemas.openxmlformats.org/markup-compatibility/2006" xmlns:a14="http://schemas.microsoft.com/office/drawing/2010/main">
        <mc:Choice Requires="a14">
          <p:sp>
            <p:nvSpPr>
              <p:cNvPr id="2" name="Rectangle 1"/>
              <p:cNvSpPr/>
              <p:nvPr/>
            </p:nvSpPr>
            <p:spPr>
              <a:xfrm>
                <a:off x="389165" y="706689"/>
                <a:ext cx="11626824" cy="5893921"/>
              </a:xfrm>
              <a:prstGeom prst="rect">
                <a:avLst/>
              </a:prstGeom>
            </p:spPr>
            <p:txBody>
              <a:bodyPr wrap="square">
                <a:spAutoFit/>
              </a:bodyPr>
              <a:lstStyle/>
              <a:p>
                <a:pPr algn="just"/>
                <a:r>
                  <a:rPr lang="en-US" sz="2300" dirty="0">
                    <a:solidFill>
                      <a:prstClr val="black"/>
                    </a:solidFill>
                  </a:rPr>
                  <a:t>It is interesting to note that the </a:t>
                </a:r>
                <a:r>
                  <a:rPr lang="en-US" sz="2300" i="1" dirty="0">
                    <a:solidFill>
                      <a:prstClr val="black"/>
                    </a:solidFill>
                  </a:rPr>
                  <a:t>complex </a:t>
                </a:r>
                <a:r>
                  <a:rPr lang="en-US" sz="2300" dirty="0">
                    <a:solidFill>
                      <a:prstClr val="black"/>
                    </a:solidFill>
                  </a:rPr>
                  <a:t>logarithm of a positive real number has infinitely many values. </a:t>
                </a:r>
                <a:r>
                  <a:rPr lang="en-US" sz="2300" dirty="0">
                    <a:solidFill>
                      <a:srgbClr val="0070C0"/>
                    </a:solidFill>
                  </a:rPr>
                  <a:t>For example, </a:t>
                </a:r>
                <a:r>
                  <a:rPr lang="en-US" sz="2300" dirty="0">
                    <a:solidFill>
                      <a:prstClr val="black"/>
                    </a:solidFill>
                  </a:rPr>
                  <a:t>the </a:t>
                </a:r>
                <a:r>
                  <a:rPr lang="en-US" sz="2300" i="1" dirty="0">
                    <a:solidFill>
                      <a:prstClr val="black"/>
                    </a:solidFill>
                  </a:rPr>
                  <a:t>complex </a:t>
                </a:r>
                <a:r>
                  <a:rPr lang="en-US" sz="2300" dirty="0">
                    <a:solidFill>
                      <a:prstClr val="black"/>
                    </a:solidFill>
                  </a:rPr>
                  <a:t>logarithm </a:t>
                </a:r>
                <a14:m>
                  <m:oMath xmlns:m="http://schemas.openxmlformats.org/officeDocument/2006/math">
                    <m:r>
                      <m:rPr>
                        <m:sty m:val="p"/>
                      </m:rPr>
                      <a:rPr lang="en-US" sz="2300" i="1" dirty="0" smtClean="0">
                        <a:solidFill>
                          <a:prstClr val="black"/>
                        </a:solidFill>
                        <a:latin typeface="Cambria Math"/>
                      </a:rPr>
                      <m:t>ln</m:t>
                    </m:r>
                    <m:r>
                      <a:rPr lang="en-US" sz="2300" i="1" dirty="0">
                        <a:solidFill>
                          <a:prstClr val="black"/>
                        </a:solidFill>
                        <a:latin typeface="Cambria Math"/>
                      </a:rPr>
                      <m:t>⁡5</m:t>
                    </m:r>
                  </m:oMath>
                </a14:m>
                <a:r>
                  <a:rPr lang="en-US" sz="2300" dirty="0">
                    <a:solidFill>
                      <a:prstClr val="black"/>
                    </a:solidFill>
                  </a:rPr>
                  <a:t> is the set of values </a:t>
                </a:r>
                <a14:m>
                  <m:oMath xmlns:m="http://schemas.openxmlformats.org/officeDocument/2006/math">
                    <m:r>
                      <a:rPr lang="en-US" sz="2300" i="1" dirty="0" smtClean="0">
                        <a:solidFill>
                          <a:prstClr val="black"/>
                        </a:solidFill>
                        <a:latin typeface="Cambria Math"/>
                      </a:rPr>
                      <m:t>1.6094+2</m:t>
                    </m:r>
                    <m:r>
                      <a:rPr lang="en-US" sz="2300" i="1" dirty="0">
                        <a:solidFill>
                          <a:prstClr val="black"/>
                        </a:solidFill>
                        <a:latin typeface="Cambria Math"/>
                      </a:rPr>
                      <m:t>𝑛</m:t>
                    </m:r>
                    <m:r>
                      <a:rPr lang="en-US" sz="2300" i="1" dirty="0">
                        <a:solidFill>
                          <a:prstClr val="black"/>
                        </a:solidFill>
                        <a:latin typeface="Cambria Math"/>
                      </a:rPr>
                      <m:t>𝜋</m:t>
                    </m:r>
                    <m:r>
                      <a:rPr lang="en-US" sz="2300" i="1" dirty="0">
                        <a:solidFill>
                          <a:prstClr val="black"/>
                        </a:solidFill>
                        <a:latin typeface="Cambria Math"/>
                      </a:rPr>
                      <m:t>𝑖</m:t>
                    </m:r>
                    <m:r>
                      <a:rPr lang="en-US" sz="2300" i="1" dirty="0">
                        <a:solidFill>
                          <a:prstClr val="black"/>
                        </a:solidFill>
                        <a:latin typeface="Cambria Math"/>
                      </a:rPr>
                      <m:t>,</m:t>
                    </m:r>
                  </m:oMath>
                </a14:m>
                <a:r>
                  <a:rPr lang="en-US" sz="2300" dirty="0">
                    <a:solidFill>
                      <a:prstClr val="black"/>
                    </a:solidFill>
                  </a:rPr>
                  <a:t> where </a:t>
                </a:r>
                <a14:m>
                  <m:oMath xmlns:m="http://schemas.openxmlformats.org/officeDocument/2006/math">
                    <m:r>
                      <a:rPr lang="en-US" sz="2300" i="1" dirty="0" smtClean="0">
                        <a:solidFill>
                          <a:prstClr val="black"/>
                        </a:solidFill>
                        <a:latin typeface="Cambria Math"/>
                      </a:rPr>
                      <m:t>𝑛</m:t>
                    </m:r>
                  </m:oMath>
                </a14:m>
                <a:r>
                  <a:rPr lang="en-US" sz="2300" i="1" dirty="0">
                    <a:solidFill>
                      <a:prstClr val="black"/>
                    </a:solidFill>
                  </a:rPr>
                  <a:t> </a:t>
                </a:r>
                <a:r>
                  <a:rPr lang="en-US" sz="2300" dirty="0">
                    <a:solidFill>
                      <a:prstClr val="black"/>
                    </a:solidFill>
                  </a:rPr>
                  <a:t>is any integer, whereas the </a:t>
                </a:r>
                <a:r>
                  <a:rPr lang="en-US" sz="2300" i="1" dirty="0">
                    <a:solidFill>
                      <a:prstClr val="black"/>
                    </a:solidFill>
                  </a:rPr>
                  <a:t>real </a:t>
                </a:r>
                <a:r>
                  <a:rPr lang="en-US" sz="2300" dirty="0">
                    <a:solidFill>
                      <a:prstClr val="black"/>
                    </a:solidFill>
                  </a:rPr>
                  <a:t>logarithm </a:t>
                </a:r>
                <a14:m>
                  <m:oMath xmlns:m="http://schemas.openxmlformats.org/officeDocument/2006/math">
                    <m:func>
                      <m:funcPr>
                        <m:ctrlPr>
                          <a:rPr lang="en-US" sz="2300" i="1" dirty="0">
                            <a:solidFill>
                              <a:prstClr val="black"/>
                            </a:solidFill>
                            <a:latin typeface="Cambria Math"/>
                          </a:rPr>
                        </m:ctrlPr>
                      </m:funcPr>
                      <m:fName>
                        <m:sSub>
                          <m:sSubPr>
                            <m:ctrlPr>
                              <a:rPr lang="en-US" sz="2300" i="1" dirty="0">
                                <a:solidFill>
                                  <a:prstClr val="black"/>
                                </a:solidFill>
                                <a:latin typeface="Cambria Math"/>
                              </a:rPr>
                            </m:ctrlPr>
                          </m:sSubPr>
                          <m:e>
                            <m:r>
                              <m:rPr>
                                <m:sty m:val="p"/>
                              </m:rPr>
                              <a:rPr lang="en-US" sz="2300" dirty="0">
                                <a:solidFill>
                                  <a:prstClr val="black"/>
                                </a:solidFill>
                                <a:latin typeface="Cambria Math"/>
                              </a:rPr>
                              <m:t>log</m:t>
                            </m:r>
                          </m:e>
                          <m:sub>
                            <m:r>
                              <a:rPr lang="en-US" sz="2300" i="1" dirty="0">
                                <a:solidFill>
                                  <a:prstClr val="black"/>
                                </a:solidFill>
                                <a:latin typeface="Cambria Math"/>
                              </a:rPr>
                              <m:t>𝑒</m:t>
                            </m:r>
                          </m:sub>
                        </m:sSub>
                      </m:fName>
                      <m:e>
                        <m:r>
                          <a:rPr lang="en-US" sz="2300" i="1" dirty="0" smtClean="0">
                            <a:solidFill>
                              <a:prstClr val="black"/>
                            </a:solidFill>
                            <a:latin typeface="Cambria Math"/>
                          </a:rPr>
                          <m:t>5</m:t>
                        </m:r>
                      </m:e>
                    </m:func>
                  </m:oMath>
                </a14:m>
                <a:r>
                  <a:rPr lang="en-US" sz="2300" dirty="0">
                    <a:solidFill>
                      <a:prstClr val="black"/>
                    </a:solidFill>
                  </a:rPr>
                  <a:t> has a single value: </a:t>
                </a:r>
                <a14:m>
                  <m:oMath xmlns:m="http://schemas.openxmlformats.org/officeDocument/2006/math">
                    <m:func>
                      <m:funcPr>
                        <m:ctrlPr>
                          <a:rPr lang="en-US" sz="2300" i="1" dirty="0">
                            <a:solidFill>
                              <a:prstClr val="black"/>
                            </a:solidFill>
                            <a:latin typeface="Cambria Math"/>
                          </a:rPr>
                        </m:ctrlPr>
                      </m:funcPr>
                      <m:fName>
                        <m:sSub>
                          <m:sSubPr>
                            <m:ctrlPr>
                              <a:rPr lang="en-US" sz="2300" i="1" dirty="0">
                                <a:solidFill>
                                  <a:prstClr val="black"/>
                                </a:solidFill>
                                <a:latin typeface="Cambria Math"/>
                              </a:rPr>
                            </m:ctrlPr>
                          </m:sSubPr>
                          <m:e>
                            <m:r>
                              <m:rPr>
                                <m:sty m:val="p"/>
                              </m:rPr>
                              <a:rPr lang="en-US" sz="2300" dirty="0">
                                <a:solidFill>
                                  <a:prstClr val="black"/>
                                </a:solidFill>
                                <a:latin typeface="Cambria Math"/>
                              </a:rPr>
                              <m:t>log</m:t>
                            </m:r>
                          </m:e>
                          <m:sub>
                            <m:r>
                              <a:rPr lang="en-US" sz="2300" i="1" dirty="0">
                                <a:solidFill>
                                  <a:prstClr val="black"/>
                                </a:solidFill>
                                <a:latin typeface="Cambria Math"/>
                              </a:rPr>
                              <m:t>𝑒</m:t>
                            </m:r>
                          </m:sub>
                        </m:sSub>
                      </m:fName>
                      <m:e>
                        <m:r>
                          <a:rPr lang="en-US" sz="2300" i="1" dirty="0">
                            <a:solidFill>
                              <a:prstClr val="black"/>
                            </a:solidFill>
                            <a:latin typeface="Cambria Math"/>
                          </a:rPr>
                          <m:t>5</m:t>
                        </m:r>
                      </m:e>
                    </m:func>
                    <m:r>
                      <a:rPr lang="en-US" sz="2300" i="1" dirty="0" smtClean="0">
                        <a:solidFill>
                          <a:prstClr val="black"/>
                        </a:solidFill>
                        <a:latin typeface="Cambria Math"/>
                      </a:rPr>
                      <m:t>≈1.6094</m:t>
                    </m:r>
                  </m:oMath>
                </a14:m>
                <a:r>
                  <a:rPr lang="en-US" sz="2300" dirty="0">
                    <a:solidFill>
                      <a:prstClr val="black"/>
                    </a:solidFill>
                  </a:rPr>
                  <a:t>. The unique value of </a:t>
                </a:r>
                <a14:m>
                  <m:oMath xmlns:m="http://schemas.openxmlformats.org/officeDocument/2006/math">
                    <m:r>
                      <m:rPr>
                        <m:sty m:val="p"/>
                      </m:rPr>
                      <a:rPr lang="en-US" sz="2300" i="1" dirty="0" smtClean="0">
                        <a:solidFill>
                          <a:prstClr val="black"/>
                        </a:solidFill>
                        <a:latin typeface="Cambria Math"/>
                      </a:rPr>
                      <m:t>ln</m:t>
                    </m:r>
                    <m:r>
                      <a:rPr lang="en-US" sz="2300" i="1" dirty="0">
                        <a:solidFill>
                          <a:prstClr val="black"/>
                        </a:solidFill>
                        <a:latin typeface="Cambria Math"/>
                      </a:rPr>
                      <m:t>⁡5</m:t>
                    </m:r>
                  </m:oMath>
                </a14:m>
                <a:r>
                  <a:rPr lang="en-US" sz="2300" dirty="0">
                    <a:solidFill>
                      <a:prstClr val="black"/>
                    </a:solidFill>
                  </a:rPr>
                  <a:t> corresponding to </a:t>
                </a:r>
                <a14:m>
                  <m:oMath xmlns:m="http://schemas.openxmlformats.org/officeDocument/2006/math">
                    <m:r>
                      <a:rPr lang="en-US" sz="2300" i="1" dirty="0" smtClean="0">
                        <a:solidFill>
                          <a:prstClr val="black"/>
                        </a:solidFill>
                        <a:latin typeface="Cambria Math"/>
                      </a:rPr>
                      <m:t>𝑛</m:t>
                    </m:r>
                    <m:r>
                      <a:rPr lang="en-US" sz="2300" i="1" dirty="0" smtClean="0">
                        <a:solidFill>
                          <a:prstClr val="black"/>
                        </a:solidFill>
                        <a:latin typeface="Cambria Math"/>
                      </a:rPr>
                      <m:t>=0</m:t>
                    </m:r>
                  </m:oMath>
                </a14:m>
                <a:r>
                  <a:rPr lang="en-US" sz="2300" dirty="0">
                    <a:solidFill>
                      <a:prstClr val="black"/>
                    </a:solidFill>
                  </a:rPr>
                  <a:t> is the same as the value of the real logarithm </a:t>
                </a:r>
                <a14:m>
                  <m:oMath xmlns:m="http://schemas.openxmlformats.org/officeDocument/2006/math">
                    <m:func>
                      <m:funcPr>
                        <m:ctrlPr>
                          <a:rPr lang="en-US" sz="2300" i="1" dirty="0">
                            <a:solidFill>
                              <a:prstClr val="black"/>
                            </a:solidFill>
                            <a:latin typeface="Cambria Math"/>
                          </a:rPr>
                        </m:ctrlPr>
                      </m:funcPr>
                      <m:fName>
                        <m:sSub>
                          <m:sSubPr>
                            <m:ctrlPr>
                              <a:rPr lang="en-US" sz="2300" i="1" dirty="0">
                                <a:solidFill>
                                  <a:prstClr val="black"/>
                                </a:solidFill>
                                <a:latin typeface="Cambria Math"/>
                              </a:rPr>
                            </m:ctrlPr>
                          </m:sSubPr>
                          <m:e>
                            <m:r>
                              <m:rPr>
                                <m:sty m:val="p"/>
                              </m:rPr>
                              <a:rPr lang="en-US" sz="2300" dirty="0">
                                <a:solidFill>
                                  <a:prstClr val="black"/>
                                </a:solidFill>
                                <a:latin typeface="Cambria Math"/>
                              </a:rPr>
                              <m:t>log</m:t>
                            </m:r>
                          </m:e>
                          <m:sub>
                            <m:r>
                              <a:rPr lang="en-US" sz="2300" i="1" dirty="0">
                                <a:solidFill>
                                  <a:prstClr val="black"/>
                                </a:solidFill>
                                <a:latin typeface="Cambria Math"/>
                              </a:rPr>
                              <m:t>𝑒</m:t>
                            </m:r>
                          </m:sub>
                        </m:sSub>
                      </m:fName>
                      <m:e>
                        <m:r>
                          <a:rPr lang="en-US" sz="2300" i="1" dirty="0">
                            <a:solidFill>
                              <a:prstClr val="black"/>
                            </a:solidFill>
                            <a:latin typeface="Cambria Math"/>
                          </a:rPr>
                          <m:t>5</m:t>
                        </m:r>
                      </m:e>
                    </m:func>
                  </m:oMath>
                </a14:m>
                <a:r>
                  <a:rPr lang="en-US" sz="2300" dirty="0">
                    <a:solidFill>
                      <a:prstClr val="black"/>
                    </a:solidFill>
                  </a:rPr>
                  <a:t>. In general, this value of the complex logarithm is called the </a:t>
                </a:r>
                <a:r>
                  <a:rPr lang="en-US" sz="2300" b="1" dirty="0">
                    <a:solidFill>
                      <a:prstClr val="black"/>
                    </a:solidFill>
                  </a:rPr>
                  <a:t>principal value of the complex logarithm . </a:t>
                </a:r>
                <a:r>
                  <a:rPr lang="en-US" sz="2300" dirty="0">
                    <a:solidFill>
                      <a:prstClr val="black"/>
                    </a:solidFill>
                  </a:rPr>
                  <a:t>It is denoted</a:t>
                </a:r>
                <a:r>
                  <a:rPr lang="en-US" sz="2300" b="1" dirty="0">
                    <a:solidFill>
                      <a:prstClr val="black"/>
                    </a:solidFill>
                  </a:rPr>
                  <a:t> </a:t>
                </a:r>
                <a:r>
                  <a:rPr lang="en-US" sz="2300" dirty="0">
                    <a:solidFill>
                      <a:prstClr val="black"/>
                    </a:solidFill>
                  </a:rPr>
                  <a:t>by the symbol </a:t>
                </a:r>
                <a14:m>
                  <m:oMath xmlns:m="http://schemas.openxmlformats.org/officeDocument/2006/math">
                    <m:r>
                      <m:rPr>
                        <m:sty m:val="p"/>
                      </m:rPr>
                      <a:rPr lang="en-US" sz="2300" dirty="0" smtClean="0">
                        <a:solidFill>
                          <a:prstClr val="black"/>
                        </a:solidFill>
                        <a:latin typeface="Cambria Math"/>
                      </a:rPr>
                      <m:t>Ln</m:t>
                    </m:r>
                    <m:r>
                      <a:rPr lang="en-US" sz="2300" i="1" dirty="0" smtClean="0">
                        <a:solidFill>
                          <a:prstClr val="black"/>
                        </a:solidFill>
                        <a:latin typeface="Cambria Math"/>
                      </a:rPr>
                      <m:t> </m:t>
                    </m:r>
                    <m:r>
                      <a:rPr lang="en-US" sz="2300" i="1" dirty="0" smtClean="0">
                        <a:solidFill>
                          <a:prstClr val="black"/>
                        </a:solidFill>
                        <a:latin typeface="Cambria Math"/>
                      </a:rPr>
                      <m:t>𝑧</m:t>
                    </m:r>
                  </m:oMath>
                </a14:m>
                <a:r>
                  <a:rPr lang="en-US" sz="2300" i="1" dirty="0">
                    <a:solidFill>
                      <a:prstClr val="black"/>
                    </a:solidFill>
                  </a:rPr>
                  <a:t> </a:t>
                </a:r>
                <a:r>
                  <a:rPr lang="en-US" sz="2300" dirty="0">
                    <a:solidFill>
                      <a:prstClr val="black"/>
                    </a:solidFill>
                  </a:rPr>
                  <a:t>and is</a:t>
                </a:r>
                <a:r>
                  <a:rPr lang="en-US" sz="2300" b="1" dirty="0">
                    <a:solidFill>
                      <a:prstClr val="black"/>
                    </a:solidFill>
                  </a:rPr>
                  <a:t> </a:t>
                </a:r>
                <a:r>
                  <a:rPr lang="en-US" sz="2300" dirty="0">
                    <a:solidFill>
                      <a:prstClr val="black"/>
                    </a:solidFill>
                  </a:rPr>
                  <a:t>defined as:</a:t>
                </a:r>
              </a:p>
              <a:p>
                <a:pPr algn="ctr"/>
                <a14:m>
                  <m:oMath xmlns:m="http://schemas.openxmlformats.org/officeDocument/2006/math">
                    <m:func>
                      <m:funcPr>
                        <m:ctrlPr>
                          <a:rPr lang="en-US" sz="2300" i="1" dirty="0">
                            <a:solidFill>
                              <a:srgbClr val="0070C0"/>
                            </a:solidFill>
                            <a:latin typeface="Cambria Math"/>
                          </a:rPr>
                        </m:ctrlPr>
                      </m:funcPr>
                      <m:fName>
                        <m:r>
                          <m:rPr>
                            <m:sty m:val="p"/>
                          </m:rPr>
                          <a:rPr lang="en-US" sz="2300" dirty="0" smtClean="0">
                            <a:solidFill>
                              <a:srgbClr val="0070C0"/>
                            </a:solidFill>
                            <a:latin typeface="Cambria Math"/>
                          </a:rPr>
                          <m:t>L</m:t>
                        </m:r>
                        <m:r>
                          <m:rPr>
                            <m:sty m:val="p"/>
                          </m:rPr>
                          <a:rPr lang="en-US" sz="2300" dirty="0">
                            <a:solidFill>
                              <a:srgbClr val="0070C0"/>
                            </a:solidFill>
                            <a:latin typeface="Cambria Math"/>
                          </a:rPr>
                          <m:t>n</m:t>
                        </m:r>
                      </m:fName>
                      <m:e>
                        <m:r>
                          <a:rPr lang="en-US" sz="2300" i="1" dirty="0">
                            <a:solidFill>
                              <a:srgbClr val="0070C0"/>
                            </a:solidFill>
                            <a:latin typeface="Cambria Math"/>
                          </a:rPr>
                          <m:t>𝑧</m:t>
                        </m:r>
                      </m:e>
                    </m:func>
                    <m:r>
                      <a:rPr lang="en-US" sz="2300" i="1" dirty="0">
                        <a:solidFill>
                          <a:srgbClr val="0070C0"/>
                        </a:solidFill>
                        <a:latin typeface="Cambria Math"/>
                      </a:rPr>
                      <m:t>=</m:t>
                    </m:r>
                    <m:func>
                      <m:funcPr>
                        <m:ctrlPr>
                          <a:rPr lang="en-US" sz="2300" i="1" dirty="0">
                            <a:solidFill>
                              <a:srgbClr val="0070C0"/>
                            </a:solidFill>
                            <a:latin typeface="Cambria Math"/>
                          </a:rPr>
                        </m:ctrlPr>
                      </m:funcPr>
                      <m:fName>
                        <m:sSub>
                          <m:sSubPr>
                            <m:ctrlPr>
                              <a:rPr lang="en-US" sz="2300" i="1" dirty="0">
                                <a:solidFill>
                                  <a:srgbClr val="0070C0"/>
                                </a:solidFill>
                                <a:latin typeface="Cambria Math"/>
                              </a:rPr>
                            </m:ctrlPr>
                          </m:sSubPr>
                          <m:e>
                            <m:r>
                              <m:rPr>
                                <m:sty m:val="p"/>
                              </m:rPr>
                              <a:rPr lang="en-US" sz="2300" dirty="0">
                                <a:solidFill>
                                  <a:srgbClr val="0070C0"/>
                                </a:solidFill>
                                <a:latin typeface="Cambria Math"/>
                              </a:rPr>
                              <m:t>log</m:t>
                            </m:r>
                          </m:e>
                          <m:sub>
                            <m:r>
                              <a:rPr lang="en-US" sz="2300" i="1" dirty="0">
                                <a:solidFill>
                                  <a:srgbClr val="0070C0"/>
                                </a:solidFill>
                                <a:latin typeface="Cambria Math"/>
                              </a:rPr>
                              <m:t>𝑒</m:t>
                            </m:r>
                          </m:sub>
                        </m:sSub>
                      </m:fName>
                      <m:e>
                        <m:d>
                          <m:dPr>
                            <m:begChr m:val="|"/>
                            <m:endChr m:val="|"/>
                            <m:ctrlPr>
                              <a:rPr lang="en-US" sz="2300" i="1" dirty="0">
                                <a:solidFill>
                                  <a:srgbClr val="0070C0"/>
                                </a:solidFill>
                                <a:latin typeface="Cambria Math"/>
                              </a:rPr>
                            </m:ctrlPr>
                          </m:dPr>
                          <m:e>
                            <m:r>
                              <a:rPr lang="en-US" sz="2300" i="1" dirty="0">
                                <a:solidFill>
                                  <a:srgbClr val="0070C0"/>
                                </a:solidFill>
                                <a:latin typeface="Cambria Math"/>
                              </a:rPr>
                              <m:t>𝑧</m:t>
                            </m:r>
                          </m:e>
                        </m:d>
                      </m:e>
                    </m:func>
                    <m:r>
                      <a:rPr lang="en-US" sz="2300" i="1" dirty="0">
                        <a:solidFill>
                          <a:srgbClr val="0070C0"/>
                        </a:solidFill>
                        <a:latin typeface="Cambria Math"/>
                      </a:rPr>
                      <m:t>+</m:t>
                    </m:r>
                    <m:r>
                      <a:rPr lang="en-US" sz="2300" i="1" dirty="0" err="1">
                        <a:solidFill>
                          <a:srgbClr val="0070C0"/>
                        </a:solidFill>
                        <a:latin typeface="Cambria Math"/>
                      </a:rPr>
                      <m:t>𝑖</m:t>
                    </m:r>
                    <m:r>
                      <a:rPr lang="en-US" sz="2300" i="1" dirty="0">
                        <a:solidFill>
                          <a:srgbClr val="0070C0"/>
                        </a:solidFill>
                        <a:latin typeface="Cambria Math"/>
                      </a:rPr>
                      <m:t> </m:t>
                    </m:r>
                    <m:r>
                      <m:rPr>
                        <m:sty m:val="p"/>
                      </m:rPr>
                      <a:rPr lang="en-US" sz="2300" dirty="0" smtClean="0">
                        <a:solidFill>
                          <a:srgbClr val="0070C0"/>
                        </a:solidFill>
                        <a:latin typeface="Cambria Math"/>
                      </a:rPr>
                      <m:t>A</m:t>
                    </m:r>
                    <m:r>
                      <m:rPr>
                        <m:sty m:val="p"/>
                      </m:rPr>
                      <a:rPr lang="en-US" sz="2300" dirty="0" err="1">
                        <a:solidFill>
                          <a:srgbClr val="0070C0"/>
                        </a:solidFill>
                        <a:latin typeface="Cambria Math"/>
                      </a:rPr>
                      <m:t>rg</m:t>
                    </m:r>
                    <m:d>
                      <m:dPr>
                        <m:ctrlPr>
                          <a:rPr lang="en-US" sz="2300" i="1" dirty="0">
                            <a:solidFill>
                              <a:srgbClr val="0070C0"/>
                            </a:solidFill>
                            <a:latin typeface="Cambria Math"/>
                          </a:rPr>
                        </m:ctrlPr>
                      </m:dPr>
                      <m:e>
                        <m:r>
                          <a:rPr lang="en-US" sz="2300" i="1" dirty="0">
                            <a:solidFill>
                              <a:srgbClr val="0070C0"/>
                            </a:solidFill>
                            <a:latin typeface="Cambria Math"/>
                          </a:rPr>
                          <m:t>𝑧</m:t>
                        </m:r>
                      </m:e>
                    </m:d>
                    <m:r>
                      <a:rPr lang="en-US" sz="2300" i="1" dirty="0">
                        <a:solidFill>
                          <a:srgbClr val="0070C0"/>
                        </a:solidFill>
                        <a:latin typeface="Cambria Math"/>
                      </a:rPr>
                      <m:t>.           (</m:t>
                    </m:r>
                    <m:r>
                      <a:rPr lang="en-US" sz="2300" i="1" dirty="0" smtClean="0">
                        <a:solidFill>
                          <a:srgbClr val="0070C0"/>
                        </a:solidFill>
                        <a:latin typeface="Cambria Math"/>
                      </a:rPr>
                      <m:t>9</m:t>
                    </m:r>
                    <m:r>
                      <a:rPr lang="en-US" sz="2300" i="1" dirty="0">
                        <a:solidFill>
                          <a:srgbClr val="0070C0"/>
                        </a:solidFill>
                        <a:latin typeface="Cambria Math"/>
                      </a:rPr>
                      <m:t>)</m:t>
                    </m:r>
                  </m:oMath>
                </a14:m>
                <a:r>
                  <a:rPr lang="en-US" sz="2300" dirty="0">
                    <a:solidFill>
                      <a:srgbClr val="0070C0"/>
                    </a:solidFill>
                  </a:rPr>
                  <a:t> </a:t>
                </a:r>
              </a:p>
              <a:p>
                <a:pPr algn="just"/>
                <a:r>
                  <a:rPr lang="en-US" sz="2300" dirty="0">
                    <a:solidFill>
                      <a:prstClr val="black"/>
                    </a:solidFill>
                  </a:rPr>
                  <a:t>The principal value of the complex logarithm can also be given by:</a:t>
                </a:r>
              </a:p>
              <a:p>
                <a:pPr algn="ctr"/>
                <a14:m>
                  <m:oMath xmlns:m="http://schemas.openxmlformats.org/officeDocument/2006/math">
                    <m:func>
                      <m:funcPr>
                        <m:ctrlPr>
                          <a:rPr lang="en-US" sz="2300" i="1" dirty="0">
                            <a:solidFill>
                              <a:srgbClr val="0070C0"/>
                            </a:solidFill>
                            <a:latin typeface="Cambria Math"/>
                          </a:rPr>
                        </m:ctrlPr>
                      </m:funcPr>
                      <m:fName>
                        <m:r>
                          <m:rPr>
                            <m:sty m:val="p"/>
                          </m:rPr>
                          <a:rPr lang="en-US" sz="2300" dirty="0">
                            <a:solidFill>
                              <a:srgbClr val="0070C0"/>
                            </a:solidFill>
                            <a:latin typeface="Cambria Math"/>
                          </a:rPr>
                          <m:t>Ln</m:t>
                        </m:r>
                      </m:fName>
                      <m:e>
                        <m:r>
                          <a:rPr lang="en-US" sz="2300" i="1" dirty="0">
                            <a:solidFill>
                              <a:srgbClr val="0070C0"/>
                            </a:solidFill>
                            <a:latin typeface="Cambria Math"/>
                          </a:rPr>
                          <m:t>𝑧</m:t>
                        </m:r>
                      </m:e>
                    </m:func>
                    <m:r>
                      <a:rPr lang="en-US" sz="2300" i="1" dirty="0">
                        <a:solidFill>
                          <a:srgbClr val="0070C0"/>
                        </a:solidFill>
                        <a:latin typeface="Cambria Math"/>
                      </a:rPr>
                      <m:t>=</m:t>
                    </m:r>
                    <m:func>
                      <m:funcPr>
                        <m:ctrlPr>
                          <a:rPr lang="en-US" sz="2300" i="1" dirty="0">
                            <a:solidFill>
                              <a:srgbClr val="0070C0"/>
                            </a:solidFill>
                            <a:latin typeface="Cambria Math"/>
                          </a:rPr>
                        </m:ctrlPr>
                      </m:funcPr>
                      <m:fName>
                        <m:sSub>
                          <m:sSubPr>
                            <m:ctrlPr>
                              <a:rPr lang="en-US" sz="2300" i="1" dirty="0">
                                <a:solidFill>
                                  <a:srgbClr val="0070C0"/>
                                </a:solidFill>
                                <a:latin typeface="Cambria Math"/>
                              </a:rPr>
                            </m:ctrlPr>
                          </m:sSubPr>
                          <m:e>
                            <m:r>
                              <m:rPr>
                                <m:sty m:val="p"/>
                              </m:rPr>
                              <a:rPr lang="en-US" sz="2300" dirty="0">
                                <a:solidFill>
                                  <a:srgbClr val="0070C0"/>
                                </a:solidFill>
                                <a:latin typeface="Cambria Math"/>
                              </a:rPr>
                              <m:t>log</m:t>
                            </m:r>
                          </m:e>
                          <m:sub>
                            <m:r>
                              <a:rPr lang="en-US" sz="2300" i="1" dirty="0">
                                <a:solidFill>
                                  <a:srgbClr val="0070C0"/>
                                </a:solidFill>
                                <a:latin typeface="Cambria Math"/>
                              </a:rPr>
                              <m:t>𝑒</m:t>
                            </m:r>
                          </m:sub>
                        </m:sSub>
                      </m:fName>
                      <m:e>
                        <m:r>
                          <a:rPr lang="en-US" sz="2300" i="1" dirty="0" smtClean="0">
                            <a:solidFill>
                              <a:srgbClr val="0070C0"/>
                            </a:solidFill>
                            <a:latin typeface="Cambria Math"/>
                          </a:rPr>
                          <m:t>𝑟</m:t>
                        </m:r>
                      </m:e>
                    </m:func>
                    <m:r>
                      <a:rPr lang="en-US" sz="2300" i="1" dirty="0">
                        <a:solidFill>
                          <a:srgbClr val="0070C0"/>
                        </a:solidFill>
                        <a:latin typeface="Cambria Math"/>
                      </a:rPr>
                      <m:t>+</m:t>
                    </m:r>
                    <m:r>
                      <a:rPr lang="en-US" sz="2300" i="1" dirty="0" smtClean="0">
                        <a:solidFill>
                          <a:srgbClr val="0070C0"/>
                        </a:solidFill>
                        <a:latin typeface="Cambria Math"/>
                      </a:rPr>
                      <m:t>𝑖</m:t>
                    </m:r>
                    <m:r>
                      <a:rPr lang="el-GR" sz="2300" i="1" dirty="0">
                        <a:solidFill>
                          <a:srgbClr val="0070C0"/>
                        </a:solidFill>
                        <a:latin typeface="Cambria Math"/>
                      </a:rPr>
                      <m:t>𝜃</m:t>
                    </m:r>
                    <m:r>
                      <a:rPr lang="en-US" sz="2300" i="1" dirty="0" smtClean="0">
                        <a:solidFill>
                          <a:srgbClr val="0070C0"/>
                        </a:solidFill>
                        <a:latin typeface="Cambria Math"/>
                      </a:rPr>
                      <m:t>;     </m:t>
                    </m:r>
                    <m:r>
                      <a:rPr lang="el-GR" sz="2300" i="1" dirty="0">
                        <a:solidFill>
                          <a:srgbClr val="0070C0"/>
                        </a:solidFill>
                        <a:latin typeface="Cambria Math"/>
                      </a:rPr>
                      <m:t>−</m:t>
                    </m:r>
                    <m:r>
                      <a:rPr lang="el-GR" sz="2300" i="1" dirty="0">
                        <a:solidFill>
                          <a:srgbClr val="0070C0"/>
                        </a:solidFill>
                        <a:latin typeface="Cambria Math"/>
                      </a:rPr>
                      <m:t>𝜋</m:t>
                    </m:r>
                    <m:r>
                      <a:rPr lang="el-GR" sz="2300" i="1" dirty="0">
                        <a:solidFill>
                          <a:srgbClr val="0070C0"/>
                        </a:solidFill>
                        <a:latin typeface="Cambria Math"/>
                      </a:rPr>
                      <m:t> &lt; </m:t>
                    </m:r>
                    <m:r>
                      <a:rPr lang="el-GR" sz="2300" i="1" dirty="0">
                        <a:solidFill>
                          <a:srgbClr val="0070C0"/>
                        </a:solidFill>
                        <a:latin typeface="Cambria Math"/>
                      </a:rPr>
                      <m:t>𝜃</m:t>
                    </m:r>
                    <m:r>
                      <a:rPr lang="el-GR" sz="2300" i="1" dirty="0">
                        <a:solidFill>
                          <a:srgbClr val="0070C0"/>
                        </a:solidFill>
                        <a:latin typeface="Cambria Math"/>
                      </a:rPr>
                      <m:t> ≤ </m:t>
                    </m:r>
                    <m:r>
                      <a:rPr lang="el-GR" sz="2300" i="1" dirty="0">
                        <a:solidFill>
                          <a:srgbClr val="0070C0"/>
                        </a:solidFill>
                        <a:latin typeface="Cambria Math"/>
                      </a:rPr>
                      <m:t>𝜋</m:t>
                    </m:r>
                    <m:r>
                      <a:rPr lang="el-GR" sz="2300" i="1" dirty="0">
                        <a:solidFill>
                          <a:srgbClr val="0070C0"/>
                        </a:solidFill>
                        <a:latin typeface="Cambria Math"/>
                      </a:rPr>
                      <m:t>.      (10)</m:t>
                    </m:r>
                  </m:oMath>
                </a14:m>
                <a:r>
                  <a:rPr lang="en-US" sz="2300" dirty="0">
                    <a:solidFill>
                      <a:srgbClr val="0070C0"/>
                    </a:solidFill>
                  </a:rPr>
                  <a:t> </a:t>
                </a:r>
              </a:p>
              <a:p>
                <a:pPr algn="just"/>
                <a:endParaRPr lang="en-US" sz="900" dirty="0">
                  <a:solidFill>
                    <a:srgbClr val="0070C0"/>
                  </a:solidFill>
                </a:endParaRPr>
              </a:p>
              <a:p>
                <a:pPr algn="just"/>
                <a:r>
                  <a:rPr lang="en-US" sz="2300" dirty="0">
                    <a:solidFill>
                      <a:srgbClr val="0070C0"/>
                    </a:solidFill>
                  </a:rPr>
                  <a:t>Example: </a:t>
                </a:r>
                <a:r>
                  <a:rPr lang="en-US" sz="2300" dirty="0">
                    <a:solidFill>
                      <a:prstClr val="black"/>
                    </a:solidFill>
                  </a:rPr>
                  <a:t>Compute the principal value of the complex logarithm Ln </a:t>
                </a:r>
                <a:r>
                  <a:rPr lang="en-US" sz="2300" i="1" dirty="0">
                    <a:solidFill>
                      <a:prstClr val="black"/>
                    </a:solidFill>
                  </a:rPr>
                  <a:t>z </a:t>
                </a:r>
                <a:r>
                  <a:rPr lang="en-US" sz="2300" dirty="0">
                    <a:solidFill>
                      <a:prstClr val="black"/>
                    </a:solidFill>
                  </a:rPr>
                  <a:t>for </a:t>
                </a:r>
              </a:p>
              <a:p>
                <a:pPr algn="just"/>
                <a:r>
                  <a:rPr lang="en-US" sz="2300" dirty="0">
                    <a:solidFill>
                      <a:prstClr val="black"/>
                    </a:solidFill>
                  </a:rPr>
                  <a:t>	       </a:t>
                </a:r>
                <a:r>
                  <a:rPr lang="pl-PL" sz="2300" dirty="0">
                    <a:solidFill>
                      <a:prstClr val="black"/>
                    </a:solidFill>
                  </a:rPr>
                  <a:t>(</a:t>
                </a:r>
                <a:r>
                  <a:rPr lang="pl-PL" sz="2300" b="1" dirty="0">
                    <a:solidFill>
                      <a:prstClr val="black"/>
                    </a:solidFill>
                  </a:rPr>
                  <a:t>a</a:t>
                </a:r>
                <a:r>
                  <a:rPr lang="pl-PL" sz="2300" dirty="0">
                    <a:solidFill>
                      <a:prstClr val="black"/>
                    </a:solidFill>
                  </a:rPr>
                  <a:t>) </a:t>
                </a:r>
                <a14:m>
                  <m:oMath xmlns:m="http://schemas.openxmlformats.org/officeDocument/2006/math">
                    <m:r>
                      <a:rPr lang="en-US" sz="2300" i="1" dirty="0" smtClean="0">
                        <a:solidFill>
                          <a:prstClr val="black"/>
                        </a:solidFill>
                        <a:latin typeface="Cambria Math"/>
                      </a:rPr>
                      <m:t>𝑧</m:t>
                    </m:r>
                    <m:r>
                      <a:rPr lang="pl-PL" sz="2300" i="1" dirty="0">
                        <a:solidFill>
                          <a:prstClr val="black"/>
                        </a:solidFill>
                        <a:latin typeface="Cambria Math"/>
                      </a:rPr>
                      <m:t>=</m:t>
                    </m:r>
                    <m:r>
                      <a:rPr lang="en-US" sz="2300" i="1" dirty="0">
                        <a:solidFill>
                          <a:prstClr val="black"/>
                        </a:solidFill>
                        <a:latin typeface="Cambria Math"/>
                      </a:rPr>
                      <m:t>𝑖</m:t>
                    </m:r>
                  </m:oMath>
                </a14:m>
                <a:r>
                  <a:rPr lang="pl-PL" sz="2300" i="1" dirty="0">
                    <a:solidFill>
                      <a:prstClr val="black"/>
                    </a:solidFill>
                  </a:rPr>
                  <a:t> </a:t>
                </a:r>
                <a:r>
                  <a:rPr lang="en-US" sz="2300" i="1" dirty="0">
                    <a:solidFill>
                      <a:prstClr val="black"/>
                    </a:solidFill>
                  </a:rPr>
                  <a:t>                    </a:t>
                </a:r>
                <a:r>
                  <a:rPr lang="pl-PL" sz="2300" dirty="0">
                    <a:solidFill>
                      <a:prstClr val="black"/>
                    </a:solidFill>
                  </a:rPr>
                  <a:t>(</a:t>
                </a:r>
                <a:r>
                  <a:rPr lang="pl-PL" sz="2300" b="1" dirty="0">
                    <a:solidFill>
                      <a:prstClr val="black"/>
                    </a:solidFill>
                  </a:rPr>
                  <a:t>b</a:t>
                </a:r>
                <a:r>
                  <a:rPr lang="pl-PL" sz="2300" dirty="0">
                    <a:solidFill>
                      <a:prstClr val="black"/>
                    </a:solidFill>
                  </a:rPr>
                  <a:t>) </a:t>
                </a:r>
                <a14:m>
                  <m:oMath xmlns:m="http://schemas.openxmlformats.org/officeDocument/2006/math">
                    <m:r>
                      <a:rPr lang="en-US" sz="2300" i="1" dirty="0" smtClean="0">
                        <a:solidFill>
                          <a:prstClr val="black"/>
                        </a:solidFill>
                        <a:latin typeface="Cambria Math"/>
                      </a:rPr>
                      <m:t>𝑧</m:t>
                    </m:r>
                    <m:r>
                      <a:rPr lang="pl-PL" sz="2300" i="1" dirty="0">
                        <a:solidFill>
                          <a:prstClr val="black"/>
                        </a:solidFill>
                        <a:latin typeface="Cambria Math"/>
                      </a:rPr>
                      <m:t>= 1+</m:t>
                    </m:r>
                    <m:r>
                      <a:rPr lang="pl-PL" sz="2300" i="1" dirty="0">
                        <a:solidFill>
                          <a:prstClr val="black"/>
                        </a:solidFill>
                        <a:latin typeface="Cambria Math"/>
                      </a:rPr>
                      <m:t>𝑖</m:t>
                    </m:r>
                    <m:r>
                      <a:rPr lang="pl-PL" sz="2300" i="1" dirty="0">
                        <a:solidFill>
                          <a:prstClr val="black"/>
                        </a:solidFill>
                        <a:latin typeface="Cambria Math"/>
                      </a:rPr>
                      <m:t> </m:t>
                    </m:r>
                  </m:oMath>
                </a14:m>
                <a:r>
                  <a:rPr lang="en-US" sz="2300" dirty="0">
                    <a:solidFill>
                      <a:prstClr val="black"/>
                    </a:solidFill>
                  </a:rPr>
                  <a:t>               </a:t>
                </a:r>
                <a:r>
                  <a:rPr lang="pl-PL" sz="2300" dirty="0">
                    <a:solidFill>
                      <a:prstClr val="black"/>
                    </a:solidFill>
                  </a:rPr>
                  <a:t>(</a:t>
                </a:r>
                <a:r>
                  <a:rPr lang="pl-PL" sz="2300" b="1" dirty="0">
                    <a:solidFill>
                      <a:prstClr val="black"/>
                    </a:solidFill>
                  </a:rPr>
                  <a:t>c</a:t>
                </a:r>
                <a:r>
                  <a:rPr lang="pl-PL" sz="2300" dirty="0">
                    <a:solidFill>
                      <a:prstClr val="black"/>
                    </a:solidFill>
                  </a:rPr>
                  <a:t>) </a:t>
                </a:r>
                <a14:m>
                  <m:oMath xmlns:m="http://schemas.openxmlformats.org/officeDocument/2006/math">
                    <m:sSup>
                      <m:sSupPr>
                        <m:ctrlPr>
                          <a:rPr lang="pl-PL" sz="2300" i="1" dirty="0">
                            <a:solidFill>
                              <a:prstClr val="black"/>
                            </a:solidFill>
                            <a:latin typeface="Cambria Math"/>
                          </a:rPr>
                        </m:ctrlPr>
                      </m:sSupPr>
                      <m:e>
                        <m:r>
                          <a:rPr lang="en-US" sz="2300" i="1" dirty="0">
                            <a:solidFill>
                              <a:prstClr val="black"/>
                            </a:solidFill>
                            <a:latin typeface="Cambria Math"/>
                          </a:rPr>
                          <m:t>𝑒</m:t>
                        </m:r>
                      </m:e>
                      <m:sup>
                        <m:r>
                          <a:rPr lang="en-US" sz="2300" i="1" dirty="0">
                            <a:solidFill>
                              <a:prstClr val="black"/>
                            </a:solidFill>
                            <a:latin typeface="Cambria Math"/>
                          </a:rPr>
                          <m:t>𝑤</m:t>
                        </m:r>
                      </m:sup>
                    </m:sSup>
                    <m:r>
                      <a:rPr lang="pl-PL" sz="2300" i="1" dirty="0">
                        <a:solidFill>
                          <a:prstClr val="black"/>
                        </a:solidFill>
                        <a:latin typeface="Cambria Math"/>
                      </a:rPr>
                      <m:t>= −2</m:t>
                    </m:r>
                  </m:oMath>
                </a14:m>
                <a:endParaRPr lang="en-US" sz="2300" dirty="0">
                  <a:solidFill>
                    <a:srgbClr val="0070C0"/>
                  </a:solidFill>
                </a:endParaRPr>
              </a:p>
              <a:p>
                <a:pPr algn="just"/>
                <a:endParaRPr lang="en-US" sz="1100" dirty="0">
                  <a:solidFill>
                    <a:srgbClr val="0070C0"/>
                  </a:solidFill>
                </a:endParaRPr>
              </a:p>
              <a:p>
                <a:pPr algn="just"/>
                <a:r>
                  <a:rPr lang="en-US" sz="2300" dirty="0">
                    <a:solidFill>
                      <a:srgbClr val="0070C0"/>
                    </a:solidFill>
                  </a:rPr>
                  <a:t>Note: </a:t>
                </a:r>
                <a:r>
                  <a:rPr lang="en-US" sz="2300" dirty="0">
                    <a:solidFill>
                      <a:prstClr val="black"/>
                    </a:solidFill>
                  </a:rPr>
                  <a:t>The expression </a:t>
                </a:r>
                <a14:m>
                  <m:oMath xmlns:m="http://schemas.openxmlformats.org/officeDocument/2006/math">
                    <m:r>
                      <a:rPr lang="en-US" sz="2300" i="1" dirty="0">
                        <a:solidFill>
                          <a:prstClr val="black"/>
                        </a:solidFill>
                        <a:latin typeface="Cambria Math"/>
                      </a:rPr>
                      <m:t>𝑓</m:t>
                    </m:r>
                    <m:d>
                      <m:dPr>
                        <m:ctrlPr>
                          <a:rPr lang="en-US" sz="2300" i="1" dirty="0">
                            <a:solidFill>
                              <a:prstClr val="black"/>
                            </a:solidFill>
                            <a:latin typeface="Cambria Math"/>
                          </a:rPr>
                        </m:ctrlPr>
                      </m:dPr>
                      <m:e>
                        <m:r>
                          <a:rPr lang="en-US" sz="2300" i="1" dirty="0">
                            <a:solidFill>
                              <a:prstClr val="black"/>
                            </a:solidFill>
                            <a:latin typeface="Cambria Math"/>
                          </a:rPr>
                          <m:t>𝑧</m:t>
                        </m:r>
                      </m:e>
                    </m:d>
                    <m:r>
                      <a:rPr lang="en-US" sz="2300" i="1" dirty="0">
                        <a:solidFill>
                          <a:prstClr val="black"/>
                        </a:solidFill>
                        <a:latin typeface="Cambria Math"/>
                      </a:rPr>
                      <m:t>=</m:t>
                    </m:r>
                    <m:r>
                      <m:rPr>
                        <m:sty m:val="p"/>
                      </m:rPr>
                      <a:rPr lang="en-US" sz="2300" dirty="0" err="1">
                        <a:solidFill>
                          <a:prstClr val="black"/>
                        </a:solidFill>
                        <a:latin typeface="Cambria Math"/>
                      </a:rPr>
                      <m:t>Ln</m:t>
                    </m:r>
                    <m:r>
                      <a:rPr lang="en-US" sz="2300" dirty="0">
                        <a:solidFill>
                          <a:prstClr val="black"/>
                        </a:solidFill>
                        <a:latin typeface="Cambria Math"/>
                      </a:rPr>
                      <m:t> </m:t>
                    </m:r>
                    <m:r>
                      <a:rPr lang="en-US" sz="2300" i="1" dirty="0" err="1">
                        <a:solidFill>
                          <a:prstClr val="black"/>
                        </a:solidFill>
                        <a:latin typeface="Cambria Math"/>
                      </a:rPr>
                      <m:t>𝑧</m:t>
                    </m:r>
                  </m:oMath>
                </a14:m>
                <a:r>
                  <a:rPr lang="en-US" sz="2300" i="1" dirty="0">
                    <a:solidFill>
                      <a:prstClr val="black"/>
                    </a:solidFill>
                  </a:rPr>
                  <a:t> </a:t>
                </a:r>
                <a:r>
                  <a:rPr lang="en-US" sz="2300" dirty="0">
                    <a:solidFill>
                      <a:prstClr val="black"/>
                    </a:solidFill>
                  </a:rPr>
                  <a:t>defines a function, whereas, </a:t>
                </a:r>
                <a14:m>
                  <m:oMath xmlns:m="http://schemas.openxmlformats.org/officeDocument/2006/math">
                    <m:r>
                      <a:rPr lang="en-US" sz="2300" i="1" dirty="0">
                        <a:solidFill>
                          <a:prstClr val="black"/>
                        </a:solidFill>
                        <a:latin typeface="Cambria Math"/>
                      </a:rPr>
                      <m:t>𝐹</m:t>
                    </m:r>
                    <m:d>
                      <m:dPr>
                        <m:ctrlPr>
                          <a:rPr lang="en-US" sz="2300" i="1" dirty="0">
                            <a:solidFill>
                              <a:prstClr val="black"/>
                            </a:solidFill>
                            <a:latin typeface="Cambria Math"/>
                          </a:rPr>
                        </m:ctrlPr>
                      </m:dPr>
                      <m:e>
                        <m:r>
                          <a:rPr lang="en-US" sz="2300" i="1" dirty="0">
                            <a:solidFill>
                              <a:prstClr val="black"/>
                            </a:solidFill>
                            <a:latin typeface="Cambria Math"/>
                          </a:rPr>
                          <m:t>𝑧</m:t>
                        </m:r>
                      </m:e>
                    </m:d>
                    <m:r>
                      <a:rPr lang="en-US" sz="2300" i="1" dirty="0">
                        <a:solidFill>
                          <a:prstClr val="black"/>
                        </a:solidFill>
                        <a:latin typeface="Cambria Math"/>
                      </a:rPr>
                      <m:t>=</m:t>
                    </m:r>
                    <m:r>
                      <m:rPr>
                        <m:sty m:val="p"/>
                      </m:rPr>
                      <a:rPr lang="en-US" sz="2300" dirty="0" err="1">
                        <a:solidFill>
                          <a:prstClr val="black"/>
                        </a:solidFill>
                        <a:latin typeface="Cambria Math"/>
                      </a:rPr>
                      <m:t>ln</m:t>
                    </m:r>
                    <m:r>
                      <a:rPr lang="en-US" sz="2300" dirty="0">
                        <a:solidFill>
                          <a:prstClr val="black"/>
                        </a:solidFill>
                        <a:latin typeface="Cambria Math"/>
                      </a:rPr>
                      <m:t> </m:t>
                    </m:r>
                    <m:r>
                      <a:rPr lang="en-US" sz="2300" i="1" dirty="0" err="1">
                        <a:solidFill>
                          <a:prstClr val="black"/>
                        </a:solidFill>
                        <a:latin typeface="Cambria Math"/>
                      </a:rPr>
                      <m:t>𝑧</m:t>
                    </m:r>
                  </m:oMath>
                </a14:m>
                <a:r>
                  <a:rPr lang="en-US" sz="2300" i="1" dirty="0">
                    <a:solidFill>
                      <a:prstClr val="black"/>
                    </a:solidFill>
                  </a:rPr>
                  <a:t> </a:t>
                </a:r>
                <a:r>
                  <a:rPr lang="en-US" sz="2300" dirty="0">
                    <a:solidFill>
                      <a:prstClr val="black"/>
                    </a:solidFill>
                  </a:rPr>
                  <a:t>defines a multiple-valued function. Moreover, </a:t>
                </a:r>
                <a:r>
                  <a:rPr lang="en-US" sz="2400" dirty="0">
                    <a:solidFill>
                      <a:prstClr val="black"/>
                    </a:solidFill>
                  </a:rPr>
                  <a:t>the algebraic properties of </a:t>
                </a:r>
                <a14:m>
                  <m:oMath xmlns:m="http://schemas.openxmlformats.org/officeDocument/2006/math">
                    <m:func>
                      <m:funcPr>
                        <m:ctrlPr>
                          <a:rPr lang="en-US" sz="2400" i="1" smtClean="0">
                            <a:solidFill>
                              <a:prstClr val="black"/>
                            </a:solidFill>
                            <a:latin typeface="Cambria Math"/>
                          </a:rPr>
                        </m:ctrlPr>
                      </m:funcPr>
                      <m:fName>
                        <m:r>
                          <m:rPr>
                            <m:sty m:val="p"/>
                          </m:rPr>
                          <a:rPr lang="en-US" sz="2400" smtClean="0">
                            <a:solidFill>
                              <a:prstClr val="black"/>
                            </a:solidFill>
                            <a:latin typeface="Cambria Math"/>
                          </a:rPr>
                          <m:t>ln</m:t>
                        </m:r>
                      </m:fName>
                      <m:e>
                        <m:r>
                          <a:rPr lang="en-US" sz="2400" i="1" smtClean="0">
                            <a:solidFill>
                              <a:prstClr val="black"/>
                            </a:solidFill>
                            <a:latin typeface="Cambria Math"/>
                          </a:rPr>
                          <m:t>𝑧</m:t>
                        </m:r>
                      </m:e>
                    </m:func>
                  </m:oMath>
                </a14:m>
                <a:r>
                  <a:rPr lang="en-US" sz="2400" dirty="0">
                    <a:solidFill>
                      <a:prstClr val="black"/>
                    </a:solidFill>
                  </a:rPr>
                  <a:t> are </a:t>
                </a:r>
                <a:r>
                  <a:rPr lang="en-US" sz="2400" i="1" dirty="0">
                    <a:solidFill>
                      <a:prstClr val="black"/>
                    </a:solidFill>
                  </a:rPr>
                  <a:t>not </a:t>
                </a:r>
                <a:r>
                  <a:rPr lang="en-US" sz="2400" dirty="0">
                    <a:solidFill>
                      <a:prstClr val="black"/>
                    </a:solidFill>
                  </a:rPr>
                  <a:t>necessarily satisfied by </a:t>
                </a:r>
                <a14:m>
                  <m:oMath xmlns:m="http://schemas.openxmlformats.org/officeDocument/2006/math">
                    <m:r>
                      <m:rPr>
                        <m:sty m:val="p"/>
                      </m:rPr>
                      <a:rPr lang="en-US" sz="2400" smtClean="0">
                        <a:solidFill>
                          <a:prstClr val="black"/>
                        </a:solidFill>
                        <a:latin typeface="Cambria Math"/>
                      </a:rPr>
                      <m:t>Ln</m:t>
                    </m:r>
                    <m:r>
                      <a:rPr lang="en-US" sz="2400" i="1" smtClean="0">
                        <a:solidFill>
                          <a:prstClr val="black"/>
                        </a:solidFill>
                        <a:latin typeface="Cambria Math"/>
                      </a:rPr>
                      <m:t> </m:t>
                    </m:r>
                    <m:r>
                      <a:rPr lang="en-US" sz="2400" i="1" smtClean="0">
                        <a:solidFill>
                          <a:prstClr val="black"/>
                        </a:solidFill>
                        <a:latin typeface="Cambria Math"/>
                      </a:rPr>
                      <m:t>𝑧</m:t>
                    </m:r>
                    <m:r>
                      <a:rPr lang="en-US" sz="2400" i="1" smtClean="0">
                        <a:solidFill>
                          <a:prstClr val="black"/>
                        </a:solidFill>
                        <a:latin typeface="Cambria Math"/>
                      </a:rPr>
                      <m:t>.</m:t>
                    </m:r>
                  </m:oMath>
                </a14:m>
                <a:r>
                  <a:rPr lang="en-US" sz="2300" dirty="0">
                    <a:solidFill>
                      <a:srgbClr val="0070C0"/>
                    </a:solidFill>
                  </a:rPr>
                  <a:t> </a:t>
                </a:r>
                <a:r>
                  <a:rPr lang="en-US" sz="2400" dirty="0">
                    <a:solidFill>
                      <a:prstClr val="black"/>
                    </a:solidFill>
                  </a:rPr>
                  <a:t>For example, it is </a:t>
                </a:r>
                <a:r>
                  <a:rPr lang="en-US" sz="2400" i="1" dirty="0">
                    <a:solidFill>
                      <a:prstClr val="black"/>
                    </a:solidFill>
                  </a:rPr>
                  <a:t>not </a:t>
                </a:r>
                <a:r>
                  <a:rPr lang="en-US" sz="2400" dirty="0">
                    <a:solidFill>
                      <a:prstClr val="black"/>
                    </a:solidFill>
                  </a:rPr>
                  <a:t>true that </a:t>
                </a:r>
                <a14:m>
                  <m:oMath xmlns:m="http://schemas.openxmlformats.org/officeDocument/2006/math">
                    <m:r>
                      <m:rPr>
                        <m:sty m:val="p"/>
                      </m:rPr>
                      <a:rPr lang="en-US" sz="2400" dirty="0" smtClean="0">
                        <a:solidFill>
                          <a:prstClr val="black"/>
                        </a:solidFill>
                        <a:latin typeface="Cambria Math"/>
                      </a:rPr>
                      <m:t>Ln</m:t>
                    </m:r>
                    <m:d>
                      <m:dPr>
                        <m:ctrlPr>
                          <a:rPr lang="en-US" sz="2400" i="1" dirty="0" smtClean="0">
                            <a:solidFill>
                              <a:prstClr val="black"/>
                            </a:solidFill>
                            <a:latin typeface="Cambria Math"/>
                          </a:rPr>
                        </m:ctrlPr>
                      </m:dPr>
                      <m:e>
                        <m:sSub>
                          <m:sSubPr>
                            <m:ctrlPr>
                              <a:rPr lang="en-US" sz="2400" i="1" dirty="0" smtClean="0">
                                <a:solidFill>
                                  <a:prstClr val="black"/>
                                </a:solidFill>
                                <a:latin typeface="Cambria Math"/>
                              </a:rPr>
                            </m:ctrlPr>
                          </m:sSubPr>
                          <m:e>
                            <m:r>
                              <a:rPr lang="en-US" sz="2400" i="1" dirty="0" smtClean="0">
                                <a:solidFill>
                                  <a:prstClr val="black"/>
                                </a:solidFill>
                                <a:latin typeface="Cambria Math"/>
                              </a:rPr>
                              <m:t>𝑧</m:t>
                            </m:r>
                          </m:e>
                          <m:sub>
                            <m:r>
                              <a:rPr lang="en-US" sz="2400" i="1" dirty="0" smtClean="0">
                                <a:solidFill>
                                  <a:prstClr val="black"/>
                                </a:solidFill>
                                <a:latin typeface="Cambria Math"/>
                              </a:rPr>
                              <m:t>1</m:t>
                            </m:r>
                          </m:sub>
                        </m:sSub>
                        <m:sSub>
                          <m:sSubPr>
                            <m:ctrlPr>
                              <a:rPr lang="en-US" sz="2400" i="1" dirty="0">
                                <a:solidFill>
                                  <a:prstClr val="black"/>
                                </a:solidFill>
                                <a:latin typeface="Cambria Math"/>
                              </a:rPr>
                            </m:ctrlPr>
                          </m:sSubPr>
                          <m:e>
                            <m:r>
                              <a:rPr lang="en-US" sz="2400" i="1" dirty="0">
                                <a:solidFill>
                                  <a:prstClr val="black"/>
                                </a:solidFill>
                                <a:latin typeface="Cambria Math"/>
                              </a:rPr>
                              <m:t>𝑧</m:t>
                            </m:r>
                          </m:e>
                          <m:sub>
                            <m:r>
                              <a:rPr lang="en-US" sz="2400" i="1" dirty="0" smtClean="0">
                                <a:solidFill>
                                  <a:prstClr val="black"/>
                                </a:solidFill>
                                <a:latin typeface="Cambria Math"/>
                              </a:rPr>
                              <m:t>2</m:t>
                            </m:r>
                          </m:sub>
                        </m:sSub>
                      </m:e>
                    </m:d>
                    <m:r>
                      <a:rPr lang="en-US" sz="2400" i="1" dirty="0" smtClean="0">
                        <a:solidFill>
                          <a:prstClr val="black"/>
                        </a:solidFill>
                        <a:latin typeface="Cambria Math"/>
                      </a:rPr>
                      <m:t>=</m:t>
                    </m:r>
                    <m:r>
                      <m:rPr>
                        <m:sty m:val="p"/>
                      </m:rPr>
                      <a:rPr lang="en-US" sz="2400" dirty="0" smtClean="0">
                        <a:solidFill>
                          <a:prstClr val="black"/>
                        </a:solidFill>
                        <a:latin typeface="Cambria Math"/>
                      </a:rPr>
                      <m:t>Ln</m:t>
                    </m:r>
                    <m:r>
                      <a:rPr lang="en-US" sz="2400" dirty="0" smtClean="0">
                        <a:solidFill>
                          <a:prstClr val="black"/>
                        </a:solidFill>
                        <a:latin typeface="Cambria Math"/>
                      </a:rPr>
                      <m:t> </m:t>
                    </m:r>
                    <m:sSub>
                      <m:sSubPr>
                        <m:ctrlPr>
                          <a:rPr lang="en-US" sz="2400" i="1" dirty="0">
                            <a:solidFill>
                              <a:prstClr val="black"/>
                            </a:solidFill>
                            <a:latin typeface="Cambria Math"/>
                          </a:rPr>
                        </m:ctrlPr>
                      </m:sSubPr>
                      <m:e>
                        <m:r>
                          <a:rPr lang="en-US" sz="2400" i="1" dirty="0">
                            <a:solidFill>
                              <a:prstClr val="black"/>
                            </a:solidFill>
                            <a:latin typeface="Cambria Math"/>
                          </a:rPr>
                          <m:t>𝑧</m:t>
                        </m:r>
                      </m:e>
                      <m:sub>
                        <m:r>
                          <a:rPr lang="en-US" sz="2400" i="1" dirty="0">
                            <a:solidFill>
                              <a:prstClr val="black"/>
                            </a:solidFill>
                            <a:latin typeface="Cambria Math"/>
                          </a:rPr>
                          <m:t>1</m:t>
                        </m:r>
                      </m:sub>
                    </m:sSub>
                    <m:r>
                      <a:rPr lang="en-US" sz="2400" i="1" dirty="0" smtClean="0">
                        <a:solidFill>
                          <a:prstClr val="black"/>
                        </a:solidFill>
                        <a:latin typeface="Cambria Math"/>
                      </a:rPr>
                      <m:t>+</m:t>
                    </m:r>
                    <m:r>
                      <m:rPr>
                        <m:sty m:val="p"/>
                      </m:rPr>
                      <a:rPr lang="en-US" sz="2400" dirty="0" smtClean="0">
                        <a:solidFill>
                          <a:prstClr val="black"/>
                        </a:solidFill>
                        <a:latin typeface="Cambria Math"/>
                      </a:rPr>
                      <m:t>Ln</m:t>
                    </m:r>
                    <m:r>
                      <a:rPr lang="en-US" sz="2400" i="1" dirty="0" smtClean="0">
                        <a:solidFill>
                          <a:prstClr val="black"/>
                        </a:solidFill>
                        <a:latin typeface="Cambria Math"/>
                      </a:rPr>
                      <m:t> </m:t>
                    </m:r>
                    <m:sSub>
                      <m:sSubPr>
                        <m:ctrlPr>
                          <a:rPr lang="en-US" sz="2400" i="1" dirty="0">
                            <a:solidFill>
                              <a:prstClr val="black"/>
                            </a:solidFill>
                            <a:latin typeface="Cambria Math"/>
                          </a:rPr>
                        </m:ctrlPr>
                      </m:sSubPr>
                      <m:e>
                        <m:r>
                          <a:rPr lang="en-US" sz="2400" i="1" dirty="0">
                            <a:solidFill>
                              <a:prstClr val="black"/>
                            </a:solidFill>
                            <a:latin typeface="Cambria Math"/>
                          </a:rPr>
                          <m:t>𝑧</m:t>
                        </m:r>
                      </m:e>
                      <m:sub>
                        <m:r>
                          <a:rPr lang="en-US" sz="2400" i="1" dirty="0" smtClean="0">
                            <a:solidFill>
                              <a:prstClr val="black"/>
                            </a:solidFill>
                            <a:latin typeface="Cambria Math"/>
                          </a:rPr>
                          <m:t>2</m:t>
                        </m:r>
                      </m:sub>
                    </m:sSub>
                    <m:r>
                      <a:rPr lang="en-US" sz="2400" i="1" dirty="0" smtClean="0">
                        <a:solidFill>
                          <a:prstClr val="black"/>
                        </a:solidFill>
                        <a:latin typeface="Cambria Math"/>
                      </a:rPr>
                      <m:t> </m:t>
                    </m:r>
                  </m:oMath>
                </a14:m>
                <a:r>
                  <a:rPr lang="en-US" sz="2400" dirty="0">
                    <a:solidFill>
                      <a:prstClr val="black"/>
                    </a:solidFill>
                  </a:rPr>
                  <a:t>for all complex numbers </a:t>
                </a:r>
                <a14:m>
                  <m:oMath xmlns:m="http://schemas.openxmlformats.org/officeDocument/2006/math">
                    <m:sSub>
                      <m:sSubPr>
                        <m:ctrlPr>
                          <a:rPr lang="en-US" sz="2400" i="1" dirty="0">
                            <a:solidFill>
                              <a:prstClr val="black"/>
                            </a:solidFill>
                            <a:latin typeface="Cambria Math"/>
                          </a:rPr>
                        </m:ctrlPr>
                      </m:sSubPr>
                      <m:e>
                        <m:r>
                          <a:rPr lang="en-US" sz="2400" i="1" dirty="0">
                            <a:solidFill>
                              <a:prstClr val="black"/>
                            </a:solidFill>
                            <a:latin typeface="Cambria Math"/>
                          </a:rPr>
                          <m:t>𝑧</m:t>
                        </m:r>
                      </m:e>
                      <m:sub>
                        <m:r>
                          <a:rPr lang="en-US" sz="2400" i="1" dirty="0">
                            <a:solidFill>
                              <a:prstClr val="black"/>
                            </a:solidFill>
                            <a:latin typeface="Cambria Math"/>
                          </a:rPr>
                          <m:t>1</m:t>
                        </m:r>
                      </m:sub>
                    </m:sSub>
                  </m:oMath>
                </a14:m>
                <a:r>
                  <a:rPr lang="en-US" sz="2400" dirty="0">
                    <a:solidFill>
                      <a:prstClr val="black"/>
                    </a:solidFill>
                  </a:rPr>
                  <a:t> and </a:t>
                </a:r>
                <a14:m>
                  <m:oMath xmlns:m="http://schemas.openxmlformats.org/officeDocument/2006/math">
                    <m:sSub>
                      <m:sSubPr>
                        <m:ctrlPr>
                          <a:rPr lang="en-US" sz="2400" i="1" dirty="0">
                            <a:solidFill>
                              <a:prstClr val="black"/>
                            </a:solidFill>
                            <a:latin typeface="Cambria Math"/>
                          </a:rPr>
                        </m:ctrlPr>
                      </m:sSubPr>
                      <m:e>
                        <m:r>
                          <a:rPr lang="en-US" sz="2400" i="1" dirty="0">
                            <a:solidFill>
                              <a:prstClr val="black"/>
                            </a:solidFill>
                            <a:latin typeface="Cambria Math"/>
                          </a:rPr>
                          <m:t>𝑧</m:t>
                        </m:r>
                      </m:e>
                      <m:sub>
                        <m:r>
                          <a:rPr lang="en-US" sz="2400" i="1" dirty="0" smtClean="0">
                            <a:solidFill>
                              <a:prstClr val="black"/>
                            </a:solidFill>
                            <a:latin typeface="Cambria Math"/>
                          </a:rPr>
                          <m:t>2</m:t>
                        </m:r>
                      </m:sub>
                    </m:sSub>
                  </m:oMath>
                </a14:m>
                <a:r>
                  <a:rPr lang="en-US" sz="2400" dirty="0">
                    <a:solidFill>
                      <a:prstClr val="black"/>
                    </a:solidFill>
                  </a:rPr>
                  <a:t> (although it may be true for </a:t>
                </a:r>
                <a:r>
                  <a:rPr lang="en-US" sz="2400" i="1" dirty="0">
                    <a:solidFill>
                      <a:prstClr val="black"/>
                    </a:solidFill>
                  </a:rPr>
                  <a:t>some </a:t>
                </a:r>
                <a:r>
                  <a:rPr lang="en-US" sz="2400" dirty="0">
                    <a:solidFill>
                      <a:prstClr val="black"/>
                    </a:solidFill>
                  </a:rPr>
                  <a:t>complex numbers).</a:t>
                </a:r>
                <a:endParaRPr lang="en-US" sz="2300" dirty="0">
                  <a:solidFill>
                    <a:srgbClr val="0070C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389165" y="706689"/>
                <a:ext cx="11626824" cy="5893921"/>
              </a:xfrm>
              <a:prstGeom prst="rect">
                <a:avLst/>
              </a:prstGeom>
              <a:blipFill rotWithShape="1">
                <a:blip r:embed="rId2"/>
                <a:stretch>
                  <a:fillRect l="-839" t="-724" r="-787"/>
                </a:stretch>
              </a:blipFill>
            </p:spPr>
            <p:txBody>
              <a:bodyPr/>
              <a:lstStyle/>
              <a:p>
                <a:r>
                  <a:rPr lang="en-US">
                    <a:noFill/>
                  </a:rPr>
                  <a:t> </a:t>
                </a:r>
              </a:p>
            </p:txBody>
          </p:sp>
        </mc:Fallback>
      </mc:AlternateContent>
    </p:spTree>
    <p:extLst>
      <p:ext uri="{BB962C8B-B14F-4D97-AF65-F5344CB8AC3E}">
        <p14:creationId xmlns:p14="http://schemas.microsoft.com/office/powerpoint/2010/main" val="2922762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1">
                <a:extLst>
                  <a:ext uri="{FF2B5EF4-FFF2-40B4-BE49-F238E27FC236}">
                    <a16:creationId xmlns="" xmlns:a16="http://schemas.microsoft.com/office/drawing/2014/main" id="{8C73A342-F58A-4A5A-8399-CBD04201E7DF}"/>
                  </a:ext>
                </a:extLst>
              </p:cNvPr>
              <p:cNvSpPr txBox="1">
                <a:spLocks/>
              </p:cNvSpPr>
              <p:nvPr/>
            </p:nvSpPr>
            <p:spPr>
              <a:xfrm>
                <a:off x="452254" y="154605"/>
                <a:ext cx="10515600" cy="66948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800" b="1" dirty="0">
                    <a:solidFill>
                      <a:srgbClr val="0070C0"/>
                    </a:solidFill>
                  </a:rPr>
                  <a:t>Branches of </a:t>
                </a:r>
                <a14:m>
                  <m:oMath xmlns:m="http://schemas.openxmlformats.org/officeDocument/2006/math">
                    <m:func>
                      <m:funcPr>
                        <m:ctrlPr>
                          <a:rPr lang="en-US" sz="3800" b="1" i="1" smtClean="0">
                            <a:solidFill>
                              <a:srgbClr val="0070C0"/>
                            </a:solidFill>
                            <a:latin typeface="Cambria Math"/>
                          </a:rPr>
                        </m:ctrlPr>
                      </m:funcPr>
                      <m:fName>
                        <m:r>
                          <a:rPr lang="en-US" sz="3800" b="1" smtClean="0">
                            <a:solidFill>
                              <a:srgbClr val="0070C0"/>
                            </a:solidFill>
                            <a:latin typeface="Cambria Math"/>
                          </a:rPr>
                          <m:t>𝐥𝐧</m:t>
                        </m:r>
                      </m:fName>
                      <m:e>
                        <m:r>
                          <a:rPr lang="en-US" sz="3800" b="1" i="1" smtClean="0">
                            <a:solidFill>
                              <a:srgbClr val="0070C0"/>
                            </a:solidFill>
                            <a:latin typeface="Cambria Math"/>
                          </a:rPr>
                          <m:t>𝒛</m:t>
                        </m:r>
                      </m:e>
                    </m:func>
                  </m:oMath>
                </a14:m>
                <a:r>
                  <a:rPr lang="en-US" sz="3800" dirty="0">
                    <a:solidFill>
                      <a:srgbClr val="0070C0"/>
                    </a:solidFill>
                  </a:rPr>
                  <a:t> </a:t>
                </a:r>
              </a:p>
            </p:txBody>
          </p:sp>
        </mc:Choice>
        <mc:Fallback xmlns="">
          <p:sp>
            <p:nvSpPr>
              <p:cNvPr id="4" name="Title 1">
                <a:extLst>
                  <a:ext uri="{FF2B5EF4-FFF2-40B4-BE49-F238E27FC236}">
                    <a16:creationId xmlns="" xmlns:a16="http://schemas.microsoft.com/office/drawing/2014/main" xmlns:a14="http://schemas.microsoft.com/office/drawing/2010/main" id="{8C73A342-F58A-4A5A-8399-CBD04201E7DF}"/>
                  </a:ext>
                </a:extLst>
              </p:cNvPr>
              <p:cNvSpPr txBox="1">
                <a:spLocks noRot="1" noChangeAspect="1" noMove="1" noResize="1" noEditPoints="1" noAdjustHandles="1" noChangeArrowheads="1" noChangeShapeType="1" noTextEdit="1"/>
              </p:cNvSpPr>
              <p:nvPr/>
            </p:nvSpPr>
            <p:spPr>
              <a:xfrm>
                <a:off x="452254" y="154605"/>
                <a:ext cx="10515600" cy="669489"/>
              </a:xfrm>
              <a:prstGeom prst="rect">
                <a:avLst/>
              </a:prstGeom>
              <a:blipFill rotWithShape="1">
                <a:blip r:embed="rId2"/>
                <a:stretch>
                  <a:fillRect l="-1855" t="-22727" b="-2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452254" y="634994"/>
                <a:ext cx="11663546" cy="6123856"/>
              </a:xfrm>
              <a:prstGeom prst="rect">
                <a:avLst/>
              </a:prstGeom>
            </p:spPr>
            <p:txBody>
              <a:bodyPr wrap="square">
                <a:spAutoFit/>
              </a:bodyPr>
              <a:lstStyle/>
              <a:p>
                <a:pPr algn="just"/>
                <a:r>
                  <a:rPr lang="en-US" sz="2400" dirty="0">
                    <a:solidFill>
                      <a:prstClr val="black"/>
                    </a:solidFill>
                  </a:rPr>
                  <a:t>The principal value of the complex logarithm </a:t>
                </a:r>
                <a14:m>
                  <m:oMath xmlns:m="http://schemas.openxmlformats.org/officeDocument/2006/math">
                    <m:r>
                      <m:rPr>
                        <m:sty m:val="p"/>
                      </m:rPr>
                      <a:rPr lang="en-US" sz="2400" dirty="0" smtClean="0">
                        <a:solidFill>
                          <a:prstClr val="black"/>
                        </a:solidFill>
                        <a:latin typeface="Cambria Math" panose="02040503050406030204" pitchFamily="18" charset="0"/>
                      </a:rPr>
                      <m:t>Ln</m:t>
                    </m:r>
                    <m:r>
                      <a:rPr lang="en-US" sz="2400" i="1" dirty="0" smtClean="0">
                        <a:solidFill>
                          <a:prstClr val="black"/>
                        </a:solidFill>
                        <a:latin typeface="Cambria Math" panose="02040503050406030204" pitchFamily="18" charset="0"/>
                      </a:rPr>
                      <m:t> </m:t>
                    </m:r>
                    <m:r>
                      <a:rPr lang="en-US" sz="2400" i="1" dirty="0" smtClean="0">
                        <a:solidFill>
                          <a:prstClr val="black"/>
                        </a:solidFill>
                        <a:latin typeface="Cambria Math" panose="02040503050406030204" pitchFamily="18" charset="0"/>
                      </a:rPr>
                      <m:t>𝑧</m:t>
                    </m:r>
                  </m:oMath>
                </a14:m>
                <a:r>
                  <a:rPr lang="en-US" sz="2400" i="1" dirty="0">
                    <a:solidFill>
                      <a:prstClr val="black"/>
                    </a:solidFill>
                  </a:rPr>
                  <a:t> </a:t>
                </a:r>
                <a:r>
                  <a:rPr lang="en-US" sz="2400" dirty="0">
                    <a:solidFill>
                      <a:prstClr val="black"/>
                    </a:solidFill>
                  </a:rPr>
                  <a:t>is discontinuous at the point </a:t>
                </a:r>
                <a14:m>
                  <m:oMath xmlns:m="http://schemas.openxmlformats.org/officeDocument/2006/math">
                    <m:r>
                      <a:rPr lang="en-US" sz="2400" i="1" dirty="0" smtClean="0">
                        <a:solidFill>
                          <a:prstClr val="black"/>
                        </a:solidFill>
                        <a:latin typeface="Cambria Math"/>
                      </a:rPr>
                      <m:t>𝑧</m:t>
                    </m:r>
                    <m:r>
                      <a:rPr lang="en-US" sz="2400" i="1" dirty="0" smtClean="0">
                        <a:solidFill>
                          <a:prstClr val="black"/>
                        </a:solidFill>
                        <a:latin typeface="Cambria Math"/>
                      </a:rPr>
                      <m:t>=0</m:t>
                    </m:r>
                  </m:oMath>
                </a14:m>
                <a:r>
                  <a:rPr lang="en-US" sz="2400" dirty="0" smtClean="0">
                    <a:solidFill>
                      <a:prstClr val="black"/>
                    </a:solidFill>
                  </a:rPr>
                  <a:t> </a:t>
                </a:r>
                <a:r>
                  <a:rPr lang="en-US" sz="2400" dirty="0">
                    <a:solidFill>
                      <a:prstClr val="black"/>
                    </a:solidFill>
                  </a:rPr>
                  <a:t>and at every point on the negative real axis. However, it is continuous on the set consisting of the complex plane excluding the nonpositive real axis. The function </a:t>
                </a:r>
                <a14:m>
                  <m:oMath xmlns:m="http://schemas.openxmlformats.org/officeDocument/2006/math">
                    <m:sSub>
                      <m:sSubPr>
                        <m:ctrlPr>
                          <a:rPr lang="en-US" sz="2400" i="1">
                            <a:solidFill>
                              <a:prstClr val="black"/>
                            </a:solidFill>
                            <a:latin typeface="Cambria Math"/>
                          </a:rPr>
                        </m:ctrlPr>
                      </m:sSubPr>
                      <m:e>
                        <m:r>
                          <a:rPr lang="en-US" sz="2400" i="1">
                            <a:solidFill>
                              <a:prstClr val="black"/>
                            </a:solidFill>
                            <a:latin typeface="Cambria Math" panose="02040503050406030204" pitchFamily="18" charset="0"/>
                          </a:rPr>
                          <m:t>𝑓</m:t>
                        </m:r>
                      </m:e>
                      <m:sub>
                        <m:r>
                          <a:rPr lang="en-US" sz="2400" i="1">
                            <a:solidFill>
                              <a:prstClr val="black"/>
                            </a:solidFill>
                            <a:latin typeface="Cambria Math" panose="02040503050406030204" pitchFamily="18" charset="0"/>
                          </a:rPr>
                          <m:t>1</m:t>
                        </m:r>
                      </m:sub>
                    </m:sSub>
                  </m:oMath>
                </a14:m>
                <a:r>
                  <a:rPr lang="en-US" sz="2400" dirty="0">
                    <a:solidFill>
                      <a:prstClr val="black"/>
                    </a:solidFill>
                  </a:rPr>
                  <a:t> defined by:</a:t>
                </a:r>
              </a:p>
              <a:p>
                <a:pPr algn="just"/>
                <a:endParaRPr lang="en-US" sz="1000" i="1" dirty="0">
                  <a:solidFill>
                    <a:srgbClr val="0070C0"/>
                  </a:solidFill>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n-US" sz="2400" i="1" dirty="0">
                              <a:solidFill>
                                <a:srgbClr val="0070C0"/>
                              </a:solidFill>
                              <a:latin typeface="Cambria Math"/>
                            </a:rPr>
                          </m:ctrlPr>
                        </m:sSubPr>
                        <m:e>
                          <m:r>
                            <a:rPr lang="en-US" sz="2400" i="1" dirty="0">
                              <a:solidFill>
                                <a:srgbClr val="0070C0"/>
                              </a:solidFill>
                              <a:latin typeface="Cambria Math" panose="02040503050406030204" pitchFamily="18" charset="0"/>
                            </a:rPr>
                            <m:t>𝑓</m:t>
                          </m:r>
                        </m:e>
                        <m:sub>
                          <m:r>
                            <a:rPr lang="en-US" sz="2400" i="1" dirty="0" smtClean="0">
                              <a:solidFill>
                                <a:srgbClr val="0070C0"/>
                              </a:solidFill>
                              <a:latin typeface="Cambria Math" panose="02040503050406030204" pitchFamily="18" charset="0"/>
                            </a:rPr>
                            <m:t>1</m:t>
                          </m:r>
                        </m:sub>
                      </m:sSub>
                      <m:d>
                        <m:dPr>
                          <m:ctrlPr>
                            <a:rPr lang="en-US" sz="2400" i="1" dirty="0">
                              <a:solidFill>
                                <a:srgbClr val="0070C0"/>
                              </a:solidFill>
                              <a:latin typeface="Cambria Math"/>
                            </a:rPr>
                          </m:ctrlPr>
                        </m:dPr>
                        <m:e>
                          <m:r>
                            <a:rPr lang="en-US" sz="2400" i="1" dirty="0">
                              <a:solidFill>
                                <a:srgbClr val="0070C0"/>
                              </a:solidFill>
                              <a:latin typeface="Cambria Math" panose="02040503050406030204" pitchFamily="18" charset="0"/>
                            </a:rPr>
                            <m:t>𝑧</m:t>
                          </m:r>
                        </m:e>
                      </m:d>
                      <m:r>
                        <a:rPr lang="en-US" sz="2400" i="1" dirty="0">
                          <a:solidFill>
                            <a:srgbClr val="0070C0"/>
                          </a:solidFill>
                          <a:latin typeface="Cambria Math" panose="02040503050406030204" pitchFamily="18" charset="0"/>
                        </a:rPr>
                        <m:t>=</m:t>
                      </m:r>
                      <m:func>
                        <m:funcPr>
                          <m:ctrlPr>
                            <a:rPr lang="en-US" sz="2400" i="1" dirty="0">
                              <a:solidFill>
                                <a:srgbClr val="0070C0"/>
                              </a:solidFill>
                              <a:latin typeface="Cambria Math"/>
                            </a:rPr>
                          </m:ctrlPr>
                        </m:funcPr>
                        <m:fName>
                          <m:sSub>
                            <m:sSubPr>
                              <m:ctrlPr>
                                <a:rPr lang="en-US" sz="2400" i="1" dirty="0">
                                  <a:solidFill>
                                    <a:srgbClr val="0070C0"/>
                                  </a:solidFill>
                                  <a:latin typeface="Cambria Math"/>
                                </a:rPr>
                              </m:ctrlPr>
                            </m:sSubPr>
                            <m:e>
                              <m:r>
                                <m:rPr>
                                  <m:sty m:val="p"/>
                                </m:rPr>
                                <a:rPr lang="en-US" sz="2400" dirty="0">
                                  <a:solidFill>
                                    <a:srgbClr val="0070C0"/>
                                  </a:solidFill>
                                  <a:latin typeface="Cambria Math"/>
                                </a:rPr>
                                <m:t>log</m:t>
                              </m:r>
                            </m:e>
                            <m:sub>
                              <m:r>
                                <a:rPr lang="en-US" sz="2400" i="1" dirty="0">
                                  <a:solidFill>
                                    <a:srgbClr val="0070C0"/>
                                  </a:solidFill>
                                  <a:latin typeface="Cambria Math"/>
                                </a:rPr>
                                <m:t>𝑒</m:t>
                              </m:r>
                            </m:sub>
                          </m:sSub>
                        </m:fName>
                        <m:e>
                          <m:r>
                            <a:rPr lang="en-US" sz="2400" i="1" dirty="0">
                              <a:solidFill>
                                <a:srgbClr val="0070C0"/>
                              </a:solidFill>
                              <a:latin typeface="Cambria Math"/>
                            </a:rPr>
                            <m:t>𝑟</m:t>
                          </m:r>
                        </m:e>
                      </m:func>
                      <m:r>
                        <a:rPr lang="en-US" sz="2400" i="1" dirty="0">
                          <a:solidFill>
                            <a:srgbClr val="0070C0"/>
                          </a:solidFill>
                          <a:latin typeface="Cambria Math"/>
                        </a:rPr>
                        <m:t>+</m:t>
                      </m:r>
                      <m:r>
                        <a:rPr lang="en-US" sz="2400" i="1" dirty="0">
                          <a:solidFill>
                            <a:srgbClr val="0070C0"/>
                          </a:solidFill>
                          <a:latin typeface="Cambria Math"/>
                        </a:rPr>
                        <m:t>𝑖</m:t>
                      </m:r>
                      <m:r>
                        <a:rPr lang="el-GR" sz="2400" i="1" dirty="0">
                          <a:solidFill>
                            <a:srgbClr val="0070C0"/>
                          </a:solidFill>
                          <a:latin typeface="Cambria Math"/>
                        </a:rPr>
                        <m:t>𝜃</m:t>
                      </m:r>
                      <m:r>
                        <a:rPr lang="en-US" sz="2400" i="1" dirty="0">
                          <a:solidFill>
                            <a:srgbClr val="0070C0"/>
                          </a:solidFill>
                          <a:latin typeface="Cambria Math"/>
                        </a:rPr>
                        <m:t>;     </m:t>
                      </m:r>
                      <m:r>
                        <a:rPr lang="el-GR" sz="2400" i="1" dirty="0">
                          <a:solidFill>
                            <a:srgbClr val="0070C0"/>
                          </a:solidFill>
                          <a:latin typeface="Cambria Math"/>
                        </a:rPr>
                        <m:t>−</m:t>
                      </m:r>
                      <m:r>
                        <a:rPr lang="el-GR" sz="2400" i="1" dirty="0">
                          <a:solidFill>
                            <a:srgbClr val="0070C0"/>
                          </a:solidFill>
                          <a:latin typeface="Cambria Math"/>
                        </a:rPr>
                        <m:t>𝜋</m:t>
                      </m:r>
                      <m:r>
                        <a:rPr lang="el-GR" sz="2400" i="1" dirty="0">
                          <a:solidFill>
                            <a:srgbClr val="0070C0"/>
                          </a:solidFill>
                          <a:latin typeface="Cambria Math"/>
                        </a:rPr>
                        <m:t> &lt; </m:t>
                      </m:r>
                      <m:r>
                        <a:rPr lang="el-GR" sz="2400" i="1" dirty="0">
                          <a:solidFill>
                            <a:srgbClr val="0070C0"/>
                          </a:solidFill>
                          <a:latin typeface="Cambria Math"/>
                        </a:rPr>
                        <m:t>𝜃</m:t>
                      </m:r>
                      <m:r>
                        <a:rPr lang="en-US" sz="2400" i="1" dirty="0" smtClean="0">
                          <a:solidFill>
                            <a:srgbClr val="0070C0"/>
                          </a:solidFill>
                          <a:latin typeface="Cambria Math" panose="02040503050406030204" pitchFamily="18" charset="0"/>
                        </a:rPr>
                        <m:t>&lt;</m:t>
                      </m:r>
                      <m:r>
                        <a:rPr lang="el-GR" sz="2400" i="1" dirty="0">
                          <a:solidFill>
                            <a:srgbClr val="0070C0"/>
                          </a:solidFill>
                          <a:latin typeface="Cambria Math"/>
                        </a:rPr>
                        <m:t> </m:t>
                      </m:r>
                      <m:r>
                        <a:rPr lang="el-GR" sz="2400" i="1" dirty="0">
                          <a:solidFill>
                            <a:srgbClr val="0070C0"/>
                          </a:solidFill>
                          <a:latin typeface="Cambria Math"/>
                        </a:rPr>
                        <m:t>𝜋</m:t>
                      </m:r>
                      <m:r>
                        <a:rPr lang="en-US" sz="2400" i="1" dirty="0" smtClean="0">
                          <a:solidFill>
                            <a:srgbClr val="0070C0"/>
                          </a:solidFill>
                          <a:latin typeface="Cambria Math" panose="02040503050406030204" pitchFamily="18" charset="0"/>
                        </a:rPr>
                        <m:t>,</m:t>
                      </m:r>
                    </m:oMath>
                  </m:oMathPara>
                </a14:m>
                <a:endParaRPr lang="en-US" sz="2400" i="1" dirty="0">
                  <a:solidFill>
                    <a:prstClr val="black"/>
                  </a:solidFill>
                </a:endParaRPr>
              </a:p>
              <a:p>
                <a:pPr algn="just"/>
                <a:endParaRPr lang="en-US" sz="400" dirty="0">
                  <a:solidFill>
                    <a:prstClr val="black"/>
                  </a:solidFill>
                </a:endParaRPr>
              </a:p>
              <a:p>
                <a:pPr algn="just"/>
                <a:r>
                  <a:rPr lang="en-US" sz="2400" dirty="0">
                    <a:solidFill>
                      <a:prstClr val="black"/>
                    </a:solidFill>
                  </a:rPr>
                  <a:t>is continuous on the domain </a:t>
                </a:r>
                <a14:m>
                  <m:oMath xmlns:m="http://schemas.openxmlformats.org/officeDocument/2006/math">
                    <m:r>
                      <a:rPr lang="pl-PL" sz="2400" i="1" dirty="0" smtClean="0">
                        <a:solidFill>
                          <a:srgbClr val="0070C0"/>
                        </a:solidFill>
                        <a:latin typeface="Cambria Math" panose="02040503050406030204" pitchFamily="18" charset="0"/>
                      </a:rPr>
                      <m:t>|</m:t>
                    </m:r>
                    <m:r>
                      <a:rPr lang="pl-PL" sz="2400" i="1" dirty="0" smtClean="0">
                        <a:solidFill>
                          <a:srgbClr val="0070C0"/>
                        </a:solidFill>
                        <a:latin typeface="Cambria Math" panose="02040503050406030204" pitchFamily="18" charset="0"/>
                      </a:rPr>
                      <m:t>𝑧</m:t>
                    </m:r>
                    <m:r>
                      <a:rPr lang="pl-PL" sz="2400" i="1" dirty="0" smtClean="0">
                        <a:solidFill>
                          <a:srgbClr val="0070C0"/>
                        </a:solidFill>
                        <a:latin typeface="Cambria Math" panose="02040503050406030204" pitchFamily="18" charset="0"/>
                      </a:rPr>
                      <m:t>|&gt;0, −</m:t>
                    </m:r>
                    <m:r>
                      <a:rPr lang="pl-PL" sz="2400" i="1" dirty="0" smtClean="0">
                        <a:solidFill>
                          <a:srgbClr val="0070C0"/>
                        </a:solidFill>
                        <a:latin typeface="Cambria Math" panose="02040503050406030204" pitchFamily="18" charset="0"/>
                      </a:rPr>
                      <m:t>𝜋</m:t>
                    </m:r>
                    <m:r>
                      <a:rPr lang="pl-PL" sz="2400" i="1" dirty="0" smtClean="0">
                        <a:solidFill>
                          <a:srgbClr val="0070C0"/>
                        </a:solidFill>
                        <a:latin typeface="Cambria Math" panose="02040503050406030204" pitchFamily="18" charset="0"/>
                      </a:rPr>
                      <m:t>&lt;</m:t>
                    </m:r>
                    <m:r>
                      <m:rPr>
                        <m:sty m:val="p"/>
                      </m:rPr>
                      <a:rPr lang="pl-PL" sz="2400" i="1" dirty="0" smtClean="0">
                        <a:solidFill>
                          <a:srgbClr val="0070C0"/>
                        </a:solidFill>
                        <a:latin typeface="Cambria Math" panose="02040503050406030204" pitchFamily="18" charset="0"/>
                      </a:rPr>
                      <m:t>arg</m:t>
                    </m:r>
                    <m:r>
                      <a:rPr lang="pl-PL" sz="2400" i="1" dirty="0">
                        <a:solidFill>
                          <a:srgbClr val="0070C0"/>
                        </a:solidFill>
                        <a:latin typeface="Cambria Math" panose="02040503050406030204" pitchFamily="18" charset="0"/>
                      </a:rPr>
                      <m:t>⁡(</m:t>
                    </m:r>
                    <m:r>
                      <a:rPr lang="pl-PL" sz="2400" i="1" dirty="0">
                        <a:solidFill>
                          <a:srgbClr val="0070C0"/>
                        </a:solidFill>
                        <a:latin typeface="Cambria Math" panose="02040503050406030204" pitchFamily="18" charset="0"/>
                      </a:rPr>
                      <m:t>𝑧</m:t>
                    </m:r>
                    <m:r>
                      <a:rPr lang="pl-PL" sz="2400" i="1" dirty="0" smtClean="0">
                        <a:solidFill>
                          <a:srgbClr val="0070C0"/>
                        </a:solidFill>
                        <a:latin typeface="Cambria Math" panose="02040503050406030204" pitchFamily="18" charset="0"/>
                      </a:rPr>
                      <m:t>)&lt;</m:t>
                    </m:r>
                    <m:r>
                      <a:rPr lang="pl-PL" sz="2400" i="1" dirty="0" smtClean="0">
                        <a:solidFill>
                          <a:srgbClr val="0070C0"/>
                        </a:solidFill>
                        <a:latin typeface="Cambria Math" panose="02040503050406030204" pitchFamily="18" charset="0"/>
                      </a:rPr>
                      <m:t>𝜋</m:t>
                    </m:r>
                    <m:r>
                      <a:rPr lang="pl-PL" sz="2400" i="1" dirty="0">
                        <a:solidFill>
                          <a:srgbClr val="0070C0"/>
                        </a:solidFill>
                        <a:latin typeface="Cambria Math" panose="02040503050406030204" pitchFamily="18" charset="0"/>
                      </a:rPr>
                      <m:t>,</m:t>
                    </m:r>
                  </m:oMath>
                </a14:m>
                <a:r>
                  <a:rPr lang="en-US" sz="2400" dirty="0">
                    <a:solidFill>
                      <a:srgbClr val="0070C0"/>
                    </a:solidFill>
                  </a:rPr>
                  <a:t> </a:t>
                </a:r>
                <a:r>
                  <a:rPr lang="en-US" sz="2400" dirty="0">
                    <a:solidFill>
                      <a:prstClr val="black"/>
                    </a:solidFill>
                  </a:rPr>
                  <a:t>where </a:t>
                </a:r>
                <a14:m>
                  <m:oMath xmlns:m="http://schemas.openxmlformats.org/officeDocument/2006/math">
                    <m:r>
                      <a:rPr lang="en-US" sz="2400" i="1" dirty="0" smtClean="0">
                        <a:solidFill>
                          <a:srgbClr val="0070C0"/>
                        </a:solidFill>
                        <a:latin typeface="Cambria Math" panose="02040503050406030204" pitchFamily="18" charset="0"/>
                      </a:rPr>
                      <m:t>𝑟</m:t>
                    </m:r>
                    <m:r>
                      <a:rPr lang="en-US" sz="2400" i="1" dirty="0" smtClean="0">
                        <a:solidFill>
                          <a:srgbClr val="0070C0"/>
                        </a:solidFill>
                        <a:latin typeface="Cambria Math" panose="02040503050406030204" pitchFamily="18" charset="0"/>
                      </a:rPr>
                      <m:t>=|</m:t>
                    </m:r>
                    <m:r>
                      <a:rPr lang="en-US" sz="2400" i="1" dirty="0" smtClean="0">
                        <a:solidFill>
                          <a:srgbClr val="0070C0"/>
                        </a:solidFill>
                        <a:latin typeface="Cambria Math" panose="02040503050406030204" pitchFamily="18" charset="0"/>
                      </a:rPr>
                      <m:t>𝑧</m:t>
                    </m:r>
                    <m:r>
                      <a:rPr lang="en-US" sz="2400" i="1" dirty="0" smtClean="0">
                        <a:solidFill>
                          <a:srgbClr val="0070C0"/>
                        </a:solidFill>
                        <a:latin typeface="Cambria Math" panose="02040503050406030204" pitchFamily="18" charset="0"/>
                      </a:rPr>
                      <m:t>|</m:t>
                    </m:r>
                  </m:oMath>
                </a14:m>
                <a:r>
                  <a:rPr lang="en-US" sz="2400" i="1" dirty="0">
                    <a:solidFill>
                      <a:srgbClr val="0070C0"/>
                    </a:solidFill>
                  </a:rPr>
                  <a:t> </a:t>
                </a:r>
                <a:r>
                  <a:rPr lang="en-US" sz="2400" dirty="0">
                    <a:solidFill>
                      <a:prstClr val="black"/>
                    </a:solidFill>
                  </a:rPr>
                  <a:t>and </a:t>
                </a:r>
                <a14:m>
                  <m:oMath xmlns:m="http://schemas.openxmlformats.org/officeDocument/2006/math">
                    <m:r>
                      <a:rPr lang="en-US" sz="2400" i="1" dirty="0" smtClean="0">
                        <a:solidFill>
                          <a:srgbClr val="0070C0"/>
                        </a:solidFill>
                        <a:latin typeface="Cambria Math" panose="02040503050406030204" pitchFamily="18" charset="0"/>
                      </a:rPr>
                      <m:t>𝜃</m:t>
                    </m:r>
                    <m:r>
                      <a:rPr lang="en-US" sz="2400" i="1" dirty="0" smtClean="0">
                        <a:solidFill>
                          <a:srgbClr val="0070C0"/>
                        </a:solidFill>
                        <a:latin typeface="Cambria Math" panose="02040503050406030204" pitchFamily="18" charset="0"/>
                      </a:rPr>
                      <m:t>=</m:t>
                    </m:r>
                    <m:r>
                      <m:rPr>
                        <m:sty m:val="p"/>
                      </m:rPr>
                      <a:rPr lang="en-US" sz="2400" i="1" dirty="0" err="1" smtClean="0">
                        <a:solidFill>
                          <a:srgbClr val="0070C0"/>
                        </a:solidFill>
                        <a:latin typeface="Cambria Math" panose="02040503050406030204" pitchFamily="18" charset="0"/>
                      </a:rPr>
                      <m:t>arg</m:t>
                    </m:r>
                    <m:r>
                      <a:rPr lang="en-US" sz="2400" i="1" dirty="0">
                        <a:solidFill>
                          <a:srgbClr val="0070C0"/>
                        </a:solidFill>
                        <a:latin typeface="Cambria Math" panose="02040503050406030204" pitchFamily="18" charset="0"/>
                      </a:rPr>
                      <m:t>⁡(</m:t>
                    </m:r>
                    <m:r>
                      <a:rPr lang="en-US" sz="2400" i="1" dirty="0">
                        <a:solidFill>
                          <a:srgbClr val="0070C0"/>
                        </a:solidFill>
                        <a:latin typeface="Cambria Math" panose="02040503050406030204" pitchFamily="18" charset="0"/>
                      </a:rPr>
                      <m:t>𝑧</m:t>
                    </m:r>
                    <m:r>
                      <a:rPr lang="en-US" sz="2400" i="1" dirty="0">
                        <a:solidFill>
                          <a:srgbClr val="0070C0"/>
                        </a:solidFill>
                        <a:latin typeface="Cambria Math" panose="02040503050406030204" pitchFamily="18" charset="0"/>
                      </a:rPr>
                      <m:t>)</m:t>
                    </m:r>
                  </m:oMath>
                </a14:m>
                <a:r>
                  <a:rPr lang="en-US" sz="2400" dirty="0">
                    <a:solidFill>
                      <a:srgbClr val="0070C0"/>
                    </a:solidFill>
                  </a:rPr>
                  <a:t>. </a:t>
                </a:r>
                <a:r>
                  <a:rPr lang="en-US" sz="2400" dirty="0">
                    <a:solidFill>
                      <a:prstClr val="black"/>
                    </a:solidFill>
                  </a:rPr>
                  <a:t>Since the function </a:t>
                </a:r>
                <a14:m>
                  <m:oMath xmlns:m="http://schemas.openxmlformats.org/officeDocument/2006/math">
                    <m:sSub>
                      <m:sSubPr>
                        <m:ctrlPr>
                          <a:rPr lang="en-US" sz="2400" i="1">
                            <a:solidFill>
                              <a:prstClr val="black"/>
                            </a:solidFill>
                            <a:latin typeface="Cambria Math"/>
                          </a:rPr>
                        </m:ctrlPr>
                      </m:sSubPr>
                      <m:e>
                        <m:r>
                          <a:rPr lang="en-US" sz="2400" i="1">
                            <a:solidFill>
                              <a:prstClr val="black"/>
                            </a:solidFill>
                            <a:latin typeface="Cambria Math" panose="02040503050406030204" pitchFamily="18" charset="0"/>
                          </a:rPr>
                          <m:t>𝑓</m:t>
                        </m:r>
                      </m:e>
                      <m:sub>
                        <m:r>
                          <a:rPr lang="en-US" sz="2400" i="1">
                            <a:solidFill>
                              <a:prstClr val="black"/>
                            </a:solidFill>
                            <a:latin typeface="Cambria Math" panose="02040503050406030204" pitchFamily="18" charset="0"/>
                          </a:rPr>
                          <m:t>1</m:t>
                        </m:r>
                      </m:sub>
                    </m:sSub>
                  </m:oMath>
                </a14:m>
                <a:r>
                  <a:rPr lang="en-US" sz="2400" dirty="0">
                    <a:solidFill>
                      <a:prstClr val="black"/>
                    </a:solidFill>
                  </a:rPr>
                  <a:t> agrees with the principal value of the complex logarithm </a:t>
                </a:r>
                <a14:m>
                  <m:oMath xmlns:m="http://schemas.openxmlformats.org/officeDocument/2006/math">
                    <m:r>
                      <m:rPr>
                        <m:sty m:val="p"/>
                      </m:rPr>
                      <a:rPr lang="en-US" sz="2400" dirty="0" smtClean="0">
                        <a:solidFill>
                          <a:prstClr val="black"/>
                        </a:solidFill>
                        <a:latin typeface="Cambria Math" panose="02040503050406030204" pitchFamily="18" charset="0"/>
                      </a:rPr>
                      <m:t>Ln</m:t>
                    </m:r>
                    <m:r>
                      <a:rPr lang="en-US" sz="2400" i="1" dirty="0" smtClean="0">
                        <a:solidFill>
                          <a:prstClr val="black"/>
                        </a:solidFill>
                        <a:latin typeface="Cambria Math" panose="02040503050406030204" pitchFamily="18" charset="0"/>
                      </a:rPr>
                      <m:t> </m:t>
                    </m:r>
                    <m:r>
                      <a:rPr lang="en-US" sz="2400" i="1" dirty="0">
                        <a:solidFill>
                          <a:prstClr val="black"/>
                        </a:solidFill>
                        <a:latin typeface="Cambria Math" panose="02040503050406030204" pitchFamily="18" charset="0"/>
                      </a:rPr>
                      <m:t>𝑧</m:t>
                    </m:r>
                  </m:oMath>
                </a14:m>
                <a:r>
                  <a:rPr lang="en-US" sz="2400" dirty="0">
                    <a:solidFill>
                      <a:prstClr val="black"/>
                    </a:solidFill>
                  </a:rPr>
                  <a:t>, it follows that </a:t>
                </a:r>
                <a14:m>
                  <m:oMath xmlns:m="http://schemas.openxmlformats.org/officeDocument/2006/math">
                    <m:sSub>
                      <m:sSubPr>
                        <m:ctrlPr>
                          <a:rPr lang="en-US" sz="2400" i="1">
                            <a:solidFill>
                              <a:prstClr val="black"/>
                            </a:solidFill>
                            <a:latin typeface="Cambria Math"/>
                          </a:rPr>
                        </m:ctrlPr>
                      </m:sSubPr>
                      <m:e>
                        <m:r>
                          <a:rPr lang="en-US" sz="2400" i="1">
                            <a:solidFill>
                              <a:prstClr val="black"/>
                            </a:solidFill>
                            <a:latin typeface="Cambria Math" panose="02040503050406030204" pitchFamily="18" charset="0"/>
                          </a:rPr>
                          <m:t>𝑓</m:t>
                        </m:r>
                      </m:e>
                      <m:sub>
                        <m:r>
                          <a:rPr lang="en-US" sz="2400" i="1">
                            <a:solidFill>
                              <a:prstClr val="black"/>
                            </a:solidFill>
                            <a:latin typeface="Cambria Math" panose="02040503050406030204" pitchFamily="18" charset="0"/>
                          </a:rPr>
                          <m:t>1</m:t>
                        </m:r>
                      </m:sub>
                    </m:sSub>
                  </m:oMath>
                </a14:m>
                <a:r>
                  <a:rPr lang="en-US" sz="2400" dirty="0">
                    <a:solidFill>
                      <a:prstClr val="black"/>
                    </a:solidFill>
                  </a:rPr>
                  <a:t> is the </a:t>
                </a:r>
                <a:r>
                  <a:rPr lang="en-US" sz="2400" b="1" dirty="0">
                    <a:solidFill>
                      <a:prstClr val="black"/>
                    </a:solidFill>
                  </a:rPr>
                  <a:t>principal branch </a:t>
                </a:r>
                <a:r>
                  <a:rPr lang="en-US" sz="2400" dirty="0">
                    <a:solidFill>
                      <a:prstClr val="black"/>
                    </a:solidFill>
                  </a:rPr>
                  <a:t>of the</a:t>
                </a:r>
                <a:r>
                  <a:rPr lang="en-US" sz="2400" b="1" dirty="0">
                    <a:solidFill>
                      <a:prstClr val="black"/>
                    </a:solidFill>
                  </a:rPr>
                  <a:t> </a:t>
                </a:r>
                <a:r>
                  <a:rPr lang="en-US" sz="2400" dirty="0">
                    <a:solidFill>
                      <a:prstClr val="black"/>
                    </a:solidFill>
                  </a:rPr>
                  <a:t>multiple-valued function </a:t>
                </a:r>
                <a14:m>
                  <m:oMath xmlns:m="http://schemas.openxmlformats.org/officeDocument/2006/math">
                    <m:r>
                      <a:rPr lang="en-US" sz="2400" i="1" dirty="0" smtClean="0">
                        <a:solidFill>
                          <a:prstClr val="black"/>
                        </a:solidFill>
                        <a:latin typeface="Cambria Math" panose="02040503050406030204" pitchFamily="18" charset="0"/>
                      </a:rPr>
                      <m:t>𝐹</m:t>
                    </m:r>
                    <m:d>
                      <m:dPr>
                        <m:ctrlPr>
                          <a:rPr lang="en-US" sz="2400" i="1" dirty="0" smtClean="0">
                            <a:solidFill>
                              <a:prstClr val="black"/>
                            </a:solidFill>
                            <a:latin typeface="Cambria Math"/>
                          </a:rPr>
                        </m:ctrlPr>
                      </m:dPr>
                      <m:e>
                        <m:r>
                          <a:rPr lang="en-US" sz="2400" i="1" dirty="0" smtClean="0">
                            <a:solidFill>
                              <a:prstClr val="black"/>
                            </a:solidFill>
                            <a:latin typeface="Cambria Math" panose="02040503050406030204" pitchFamily="18" charset="0"/>
                          </a:rPr>
                          <m:t>𝑧</m:t>
                        </m:r>
                      </m:e>
                    </m:d>
                    <m:r>
                      <a:rPr lang="en-US" sz="2400" i="1" dirty="0" smtClean="0">
                        <a:solidFill>
                          <a:prstClr val="black"/>
                        </a:solidFill>
                        <a:latin typeface="Cambria Math" panose="02040503050406030204" pitchFamily="18" charset="0"/>
                      </a:rPr>
                      <m:t>=</m:t>
                    </m:r>
                    <m:func>
                      <m:funcPr>
                        <m:ctrlPr>
                          <a:rPr lang="en-US" sz="2400" i="1" dirty="0" smtClean="0">
                            <a:solidFill>
                              <a:prstClr val="black"/>
                            </a:solidFill>
                            <a:latin typeface="Cambria Math"/>
                          </a:rPr>
                        </m:ctrlPr>
                      </m:funcPr>
                      <m:fName>
                        <m:r>
                          <m:rPr>
                            <m:sty m:val="p"/>
                          </m:rPr>
                          <a:rPr lang="en-US" sz="2400" dirty="0" smtClean="0">
                            <a:solidFill>
                              <a:prstClr val="black"/>
                            </a:solidFill>
                            <a:latin typeface="Cambria Math" panose="02040503050406030204" pitchFamily="18" charset="0"/>
                          </a:rPr>
                          <m:t>ln</m:t>
                        </m:r>
                      </m:fName>
                      <m:e>
                        <m:r>
                          <a:rPr lang="en-US" sz="2400" i="1" dirty="0" smtClean="0">
                            <a:solidFill>
                              <a:prstClr val="black"/>
                            </a:solidFill>
                            <a:latin typeface="Cambria Math" panose="02040503050406030204" pitchFamily="18" charset="0"/>
                          </a:rPr>
                          <m:t>𝑧</m:t>
                        </m:r>
                      </m:e>
                    </m:func>
                  </m:oMath>
                </a14:m>
                <a:r>
                  <a:rPr lang="en-US" sz="2400" dirty="0">
                    <a:solidFill>
                      <a:prstClr val="black"/>
                    </a:solidFill>
                  </a:rPr>
                  <a:t>. The nonpositive real axis is a </a:t>
                </a:r>
                <a:r>
                  <a:rPr lang="en-US" sz="2400" b="1" dirty="0">
                    <a:solidFill>
                      <a:prstClr val="black"/>
                    </a:solidFill>
                  </a:rPr>
                  <a:t>branch cut </a:t>
                </a:r>
                <a:r>
                  <a:rPr lang="en-US" sz="2400" dirty="0">
                    <a:solidFill>
                      <a:prstClr val="black"/>
                    </a:solidFill>
                  </a:rPr>
                  <a:t>for </a:t>
                </a:r>
                <a14:m>
                  <m:oMath xmlns:m="http://schemas.openxmlformats.org/officeDocument/2006/math">
                    <m:sSub>
                      <m:sSubPr>
                        <m:ctrlPr>
                          <a:rPr lang="en-US" sz="2400" i="1">
                            <a:solidFill>
                              <a:prstClr val="black"/>
                            </a:solidFill>
                            <a:latin typeface="Cambria Math"/>
                          </a:rPr>
                        </m:ctrlPr>
                      </m:sSubPr>
                      <m:e>
                        <m:r>
                          <a:rPr lang="en-US" sz="2400" i="1">
                            <a:solidFill>
                              <a:prstClr val="black"/>
                            </a:solidFill>
                            <a:latin typeface="Cambria Math" panose="02040503050406030204" pitchFamily="18" charset="0"/>
                          </a:rPr>
                          <m:t>𝑓</m:t>
                        </m:r>
                      </m:e>
                      <m:sub>
                        <m:r>
                          <a:rPr lang="en-US" sz="2400" i="1">
                            <a:solidFill>
                              <a:prstClr val="black"/>
                            </a:solidFill>
                            <a:latin typeface="Cambria Math" panose="02040503050406030204" pitchFamily="18" charset="0"/>
                          </a:rPr>
                          <m:t>1</m:t>
                        </m:r>
                      </m:sub>
                    </m:sSub>
                  </m:oMath>
                </a14:m>
                <a:r>
                  <a:rPr lang="en-US" sz="2400" dirty="0">
                    <a:solidFill>
                      <a:prstClr val="black"/>
                    </a:solidFill>
                  </a:rPr>
                  <a:t> and the point </a:t>
                </a:r>
                <a14:m>
                  <m:oMath xmlns:m="http://schemas.openxmlformats.org/officeDocument/2006/math">
                    <m:r>
                      <a:rPr lang="pl-PL" sz="2400" i="1" dirty="0" smtClean="0">
                        <a:solidFill>
                          <a:prstClr val="black"/>
                        </a:solidFill>
                        <a:latin typeface="Cambria Math" panose="02040503050406030204" pitchFamily="18" charset="0"/>
                      </a:rPr>
                      <m:t>𝑧</m:t>
                    </m:r>
                    <m:r>
                      <a:rPr lang="pl-PL" sz="2400" i="1" dirty="0" smtClean="0">
                        <a:solidFill>
                          <a:prstClr val="black"/>
                        </a:solidFill>
                        <a:latin typeface="Cambria Math" panose="02040503050406030204" pitchFamily="18" charset="0"/>
                      </a:rPr>
                      <m:t>=0</m:t>
                    </m:r>
                  </m:oMath>
                </a14:m>
                <a:r>
                  <a:rPr lang="pl-PL" sz="2400" dirty="0">
                    <a:solidFill>
                      <a:prstClr val="black"/>
                    </a:solidFill>
                  </a:rPr>
                  <a:t> is</a:t>
                </a:r>
                <a:r>
                  <a:rPr lang="en-US" sz="2400" dirty="0">
                    <a:solidFill>
                      <a:prstClr val="black"/>
                    </a:solidFill>
                  </a:rPr>
                  <a:t> </a:t>
                </a:r>
                <a:r>
                  <a:rPr lang="pl-PL" sz="2400" dirty="0">
                    <a:solidFill>
                      <a:prstClr val="black"/>
                    </a:solidFill>
                  </a:rPr>
                  <a:t>a </a:t>
                </a:r>
                <a:r>
                  <a:rPr lang="pl-PL" sz="2400" b="1" dirty="0">
                    <a:solidFill>
                      <a:prstClr val="black"/>
                    </a:solidFill>
                  </a:rPr>
                  <a:t>branch point</a:t>
                </a:r>
                <a:r>
                  <a:rPr lang="pl-PL" sz="2400" dirty="0" smtClean="0">
                    <a:solidFill>
                      <a:prstClr val="black"/>
                    </a:solidFill>
                  </a:rPr>
                  <a:t>.</a:t>
                </a:r>
                <a:r>
                  <a:rPr lang="en-US" sz="2400" dirty="0" smtClean="0">
                    <a:solidFill>
                      <a:prstClr val="black"/>
                    </a:solidFill>
                  </a:rPr>
                  <a:t> </a:t>
                </a:r>
                <a:endParaRPr lang="en-US" sz="2400" dirty="0">
                  <a:solidFill>
                    <a:prstClr val="black"/>
                  </a:solidFill>
                </a:endParaRPr>
              </a:p>
              <a:p>
                <a:pPr algn="just"/>
                <a:r>
                  <a:rPr lang="en-US" sz="2400" dirty="0">
                    <a:solidFill>
                      <a:prstClr val="black"/>
                    </a:solidFill>
                  </a:rPr>
                  <a:t>The principal branch </a:t>
                </a:r>
                <a14:m>
                  <m:oMath xmlns:m="http://schemas.openxmlformats.org/officeDocument/2006/math">
                    <m:sSub>
                      <m:sSubPr>
                        <m:ctrlPr>
                          <a:rPr lang="en-US" sz="2400" i="1">
                            <a:solidFill>
                              <a:prstClr val="black"/>
                            </a:solidFill>
                            <a:latin typeface="Cambria Math"/>
                          </a:rPr>
                        </m:ctrlPr>
                      </m:sSubPr>
                      <m:e>
                        <m:r>
                          <a:rPr lang="en-US" sz="2400" i="1">
                            <a:solidFill>
                              <a:prstClr val="black"/>
                            </a:solidFill>
                            <a:latin typeface="Cambria Math" panose="02040503050406030204" pitchFamily="18" charset="0"/>
                          </a:rPr>
                          <m:t>𝑓</m:t>
                        </m:r>
                      </m:e>
                      <m:sub>
                        <m:r>
                          <a:rPr lang="en-US" sz="2400" i="1">
                            <a:solidFill>
                              <a:prstClr val="black"/>
                            </a:solidFill>
                            <a:latin typeface="Cambria Math" panose="02040503050406030204" pitchFamily="18" charset="0"/>
                          </a:rPr>
                          <m:t>1</m:t>
                        </m:r>
                      </m:sub>
                    </m:sSub>
                  </m:oMath>
                </a14:m>
                <a:r>
                  <a:rPr lang="en-US" sz="2400" dirty="0">
                    <a:solidFill>
                      <a:prstClr val="black"/>
                    </a:solidFill>
                  </a:rPr>
                  <a:t> is just one of many possible branches of the multiple-valued function </a:t>
                </a:r>
                <a14:m>
                  <m:oMath xmlns:m="http://schemas.openxmlformats.org/officeDocument/2006/math">
                    <m:r>
                      <a:rPr lang="en-US" sz="2400" i="1" dirty="0">
                        <a:solidFill>
                          <a:prstClr val="black"/>
                        </a:solidFill>
                        <a:latin typeface="Cambria Math" panose="02040503050406030204" pitchFamily="18" charset="0"/>
                      </a:rPr>
                      <m:t>𝐹</m:t>
                    </m:r>
                    <m:d>
                      <m:dPr>
                        <m:ctrlPr>
                          <a:rPr lang="en-US" sz="2400" i="1" dirty="0">
                            <a:solidFill>
                              <a:prstClr val="black"/>
                            </a:solidFill>
                            <a:latin typeface="Cambria Math"/>
                          </a:rPr>
                        </m:ctrlPr>
                      </m:dPr>
                      <m:e>
                        <m:r>
                          <a:rPr lang="en-US" sz="2400" i="1" dirty="0">
                            <a:solidFill>
                              <a:prstClr val="black"/>
                            </a:solidFill>
                            <a:latin typeface="Cambria Math" panose="02040503050406030204" pitchFamily="18" charset="0"/>
                          </a:rPr>
                          <m:t>𝑧</m:t>
                        </m:r>
                      </m:e>
                    </m:d>
                    <m:r>
                      <a:rPr lang="en-US" sz="2400" i="1" dirty="0">
                        <a:solidFill>
                          <a:prstClr val="black"/>
                        </a:solidFill>
                        <a:latin typeface="Cambria Math" panose="02040503050406030204" pitchFamily="18" charset="0"/>
                      </a:rPr>
                      <m:t>=</m:t>
                    </m:r>
                    <m:func>
                      <m:funcPr>
                        <m:ctrlPr>
                          <a:rPr lang="en-US" sz="2400" i="1" dirty="0">
                            <a:solidFill>
                              <a:prstClr val="black"/>
                            </a:solidFill>
                            <a:latin typeface="Cambria Math"/>
                          </a:rPr>
                        </m:ctrlPr>
                      </m:funcPr>
                      <m:fName>
                        <m:r>
                          <m:rPr>
                            <m:sty m:val="p"/>
                          </m:rPr>
                          <a:rPr lang="en-US" sz="2400" dirty="0">
                            <a:solidFill>
                              <a:prstClr val="black"/>
                            </a:solidFill>
                            <a:latin typeface="Cambria Math" panose="02040503050406030204" pitchFamily="18" charset="0"/>
                          </a:rPr>
                          <m:t>ln</m:t>
                        </m:r>
                      </m:fName>
                      <m:e>
                        <m:r>
                          <a:rPr lang="en-US" sz="2400" i="1" dirty="0">
                            <a:solidFill>
                              <a:prstClr val="black"/>
                            </a:solidFill>
                            <a:latin typeface="Cambria Math" panose="02040503050406030204" pitchFamily="18" charset="0"/>
                          </a:rPr>
                          <m:t>𝑧</m:t>
                        </m:r>
                      </m:e>
                    </m:func>
                  </m:oMath>
                </a14:m>
                <a:r>
                  <a:rPr lang="en-US" sz="2400" dirty="0">
                    <a:solidFill>
                      <a:prstClr val="black"/>
                    </a:solidFill>
                  </a:rPr>
                  <a:t>. We can define other branches of </a:t>
                </a:r>
                <a14:m>
                  <m:oMath xmlns:m="http://schemas.openxmlformats.org/officeDocument/2006/math">
                    <m:r>
                      <a:rPr lang="en-US" sz="2400" i="1" dirty="0" smtClean="0">
                        <a:solidFill>
                          <a:prstClr val="black"/>
                        </a:solidFill>
                        <a:latin typeface="Cambria Math" panose="02040503050406030204" pitchFamily="18" charset="0"/>
                      </a:rPr>
                      <m:t>𝐹</m:t>
                    </m:r>
                  </m:oMath>
                </a14:m>
                <a:r>
                  <a:rPr lang="en-US" sz="2400" i="1" dirty="0">
                    <a:solidFill>
                      <a:prstClr val="black"/>
                    </a:solidFill>
                  </a:rPr>
                  <a:t> </a:t>
                </a:r>
                <a:r>
                  <a:rPr lang="en-US" sz="2400" dirty="0">
                    <a:solidFill>
                      <a:prstClr val="black"/>
                    </a:solidFill>
                  </a:rPr>
                  <a:t>by simply changing the interval defining </a:t>
                </a:r>
                <a14:m>
                  <m:oMath xmlns:m="http://schemas.openxmlformats.org/officeDocument/2006/math">
                    <m:r>
                      <a:rPr lang="en-US" sz="2400" i="1" dirty="0" smtClean="0">
                        <a:solidFill>
                          <a:prstClr val="black"/>
                        </a:solidFill>
                        <a:latin typeface="Cambria Math" panose="02040503050406030204" pitchFamily="18" charset="0"/>
                      </a:rPr>
                      <m:t>𝜃</m:t>
                    </m:r>
                  </m:oMath>
                </a14:m>
                <a:r>
                  <a:rPr lang="en-US" sz="2400" i="1" dirty="0">
                    <a:solidFill>
                      <a:prstClr val="black"/>
                    </a:solidFill>
                  </a:rPr>
                  <a:t> </a:t>
                </a:r>
                <a:r>
                  <a:rPr lang="en-US" sz="2400" dirty="0">
                    <a:solidFill>
                      <a:prstClr val="black"/>
                    </a:solidFill>
                  </a:rPr>
                  <a:t>to a different interval of length </a:t>
                </a:r>
                <a14:m>
                  <m:oMath xmlns:m="http://schemas.openxmlformats.org/officeDocument/2006/math">
                    <m:r>
                      <a:rPr lang="en-US" sz="2400" i="1" dirty="0" smtClean="0">
                        <a:solidFill>
                          <a:prstClr val="black"/>
                        </a:solidFill>
                        <a:latin typeface="Cambria Math" panose="02040503050406030204" pitchFamily="18" charset="0"/>
                      </a:rPr>
                      <m:t>2</m:t>
                    </m:r>
                    <m:r>
                      <a:rPr lang="en-US" sz="2400" i="1" dirty="0" smtClean="0">
                        <a:solidFill>
                          <a:prstClr val="black"/>
                        </a:solidFill>
                        <a:latin typeface="Cambria Math" panose="02040503050406030204" pitchFamily="18" charset="0"/>
                      </a:rPr>
                      <m:t>𝜋</m:t>
                    </m:r>
                  </m:oMath>
                </a14:m>
                <a:r>
                  <a:rPr lang="en-US" sz="2400" dirty="0">
                    <a:solidFill>
                      <a:prstClr val="black"/>
                    </a:solidFill>
                  </a:rPr>
                  <a:t>. For example, </a:t>
                </a:r>
                <a14:m>
                  <m:oMath xmlns:m="http://schemas.openxmlformats.org/officeDocument/2006/math">
                    <m:sSub>
                      <m:sSubPr>
                        <m:ctrlPr>
                          <a:rPr lang="en-US" sz="2400" i="1" dirty="0">
                            <a:solidFill>
                              <a:srgbClr val="0070C0"/>
                            </a:solidFill>
                            <a:latin typeface="Cambria Math"/>
                          </a:rPr>
                        </m:ctrlPr>
                      </m:sSubPr>
                      <m:e>
                        <m:r>
                          <a:rPr lang="en-US" sz="2400" i="1" dirty="0">
                            <a:solidFill>
                              <a:srgbClr val="0070C0"/>
                            </a:solidFill>
                            <a:latin typeface="Cambria Math" panose="02040503050406030204" pitchFamily="18" charset="0"/>
                          </a:rPr>
                          <m:t>𝑓</m:t>
                        </m:r>
                      </m:e>
                      <m:sub>
                        <m:r>
                          <a:rPr lang="en-US" sz="2400" i="1" dirty="0" smtClean="0">
                            <a:solidFill>
                              <a:srgbClr val="0070C0"/>
                            </a:solidFill>
                            <a:latin typeface="Cambria Math" panose="02040503050406030204" pitchFamily="18" charset="0"/>
                          </a:rPr>
                          <m:t>2</m:t>
                        </m:r>
                      </m:sub>
                    </m:sSub>
                    <m:d>
                      <m:dPr>
                        <m:ctrlPr>
                          <a:rPr lang="en-US" sz="2400" i="1" dirty="0">
                            <a:solidFill>
                              <a:srgbClr val="0070C0"/>
                            </a:solidFill>
                            <a:latin typeface="Cambria Math"/>
                          </a:rPr>
                        </m:ctrlPr>
                      </m:dPr>
                      <m:e>
                        <m:r>
                          <a:rPr lang="en-US" sz="2400" i="1" dirty="0">
                            <a:solidFill>
                              <a:srgbClr val="0070C0"/>
                            </a:solidFill>
                            <a:latin typeface="Cambria Math" panose="02040503050406030204" pitchFamily="18" charset="0"/>
                          </a:rPr>
                          <m:t>𝑧</m:t>
                        </m:r>
                      </m:e>
                    </m:d>
                    <m:r>
                      <a:rPr lang="en-US" sz="2400" i="1" dirty="0">
                        <a:solidFill>
                          <a:srgbClr val="0070C0"/>
                        </a:solidFill>
                        <a:latin typeface="Cambria Math" panose="02040503050406030204" pitchFamily="18" charset="0"/>
                      </a:rPr>
                      <m:t>=</m:t>
                    </m:r>
                    <m:func>
                      <m:funcPr>
                        <m:ctrlPr>
                          <a:rPr lang="en-US" sz="2400" i="1" dirty="0">
                            <a:solidFill>
                              <a:srgbClr val="0070C0"/>
                            </a:solidFill>
                            <a:latin typeface="Cambria Math"/>
                          </a:rPr>
                        </m:ctrlPr>
                      </m:funcPr>
                      <m:fName>
                        <m:sSub>
                          <m:sSubPr>
                            <m:ctrlPr>
                              <a:rPr lang="en-US" sz="2400" i="1" dirty="0">
                                <a:solidFill>
                                  <a:srgbClr val="0070C0"/>
                                </a:solidFill>
                                <a:latin typeface="Cambria Math"/>
                              </a:rPr>
                            </m:ctrlPr>
                          </m:sSubPr>
                          <m:e>
                            <m:r>
                              <m:rPr>
                                <m:sty m:val="p"/>
                              </m:rPr>
                              <a:rPr lang="en-US" sz="2400" dirty="0">
                                <a:solidFill>
                                  <a:srgbClr val="0070C0"/>
                                </a:solidFill>
                                <a:latin typeface="Cambria Math"/>
                              </a:rPr>
                              <m:t>log</m:t>
                            </m:r>
                          </m:e>
                          <m:sub>
                            <m:r>
                              <a:rPr lang="en-US" sz="2400" i="1" dirty="0">
                                <a:solidFill>
                                  <a:srgbClr val="0070C0"/>
                                </a:solidFill>
                                <a:latin typeface="Cambria Math"/>
                              </a:rPr>
                              <m:t>𝑒</m:t>
                            </m:r>
                          </m:sub>
                        </m:sSub>
                      </m:fName>
                      <m:e>
                        <m:r>
                          <a:rPr lang="en-US" sz="2400" i="1" dirty="0">
                            <a:solidFill>
                              <a:srgbClr val="0070C0"/>
                            </a:solidFill>
                            <a:latin typeface="Cambria Math"/>
                          </a:rPr>
                          <m:t>𝑟</m:t>
                        </m:r>
                      </m:e>
                    </m:func>
                    <m:r>
                      <a:rPr lang="en-US" sz="2400" i="1" dirty="0">
                        <a:solidFill>
                          <a:srgbClr val="0070C0"/>
                        </a:solidFill>
                        <a:latin typeface="Cambria Math"/>
                      </a:rPr>
                      <m:t>+</m:t>
                    </m:r>
                    <m:r>
                      <a:rPr lang="en-US" sz="2400" i="1" dirty="0">
                        <a:solidFill>
                          <a:srgbClr val="0070C0"/>
                        </a:solidFill>
                        <a:latin typeface="Cambria Math"/>
                      </a:rPr>
                      <m:t>𝑖</m:t>
                    </m:r>
                    <m:r>
                      <a:rPr lang="el-GR" sz="2400" i="1" dirty="0">
                        <a:solidFill>
                          <a:srgbClr val="0070C0"/>
                        </a:solidFill>
                        <a:latin typeface="Cambria Math"/>
                      </a:rPr>
                      <m:t>𝜃</m:t>
                    </m:r>
                    <m:r>
                      <a:rPr lang="en-US" sz="2400" i="1" dirty="0">
                        <a:solidFill>
                          <a:srgbClr val="0070C0"/>
                        </a:solidFill>
                        <a:latin typeface="Cambria Math"/>
                      </a:rPr>
                      <m:t>;     </m:t>
                    </m:r>
                    <m:r>
                      <a:rPr lang="el-GR" sz="2400" i="1" dirty="0">
                        <a:solidFill>
                          <a:srgbClr val="0070C0"/>
                        </a:solidFill>
                        <a:latin typeface="Cambria Math"/>
                      </a:rPr>
                      <m:t>−</m:t>
                    </m:r>
                    <m:f>
                      <m:fPr>
                        <m:ctrlPr>
                          <a:rPr lang="el-GR" sz="2400" i="1" dirty="0" smtClean="0">
                            <a:solidFill>
                              <a:srgbClr val="0070C0"/>
                            </a:solidFill>
                            <a:latin typeface="Cambria Math"/>
                          </a:rPr>
                        </m:ctrlPr>
                      </m:fPr>
                      <m:num>
                        <m:r>
                          <a:rPr lang="el-GR" sz="2400" i="1" dirty="0">
                            <a:solidFill>
                              <a:srgbClr val="0070C0"/>
                            </a:solidFill>
                            <a:latin typeface="Cambria Math"/>
                          </a:rPr>
                          <m:t>𝜋</m:t>
                        </m:r>
                      </m:num>
                      <m:den>
                        <m:r>
                          <a:rPr lang="en-US" sz="2400" i="1" dirty="0" smtClean="0">
                            <a:solidFill>
                              <a:srgbClr val="0070C0"/>
                            </a:solidFill>
                            <a:latin typeface="Cambria Math" panose="02040503050406030204" pitchFamily="18" charset="0"/>
                          </a:rPr>
                          <m:t>2</m:t>
                        </m:r>
                      </m:den>
                    </m:f>
                    <m:r>
                      <a:rPr lang="el-GR" sz="2400" i="1" dirty="0">
                        <a:solidFill>
                          <a:srgbClr val="0070C0"/>
                        </a:solidFill>
                        <a:latin typeface="Cambria Math"/>
                      </a:rPr>
                      <m:t> &lt; </m:t>
                    </m:r>
                    <m:r>
                      <a:rPr lang="el-GR" sz="2400" i="1" dirty="0">
                        <a:solidFill>
                          <a:srgbClr val="0070C0"/>
                        </a:solidFill>
                        <a:latin typeface="Cambria Math"/>
                      </a:rPr>
                      <m:t>𝜃</m:t>
                    </m:r>
                    <m:r>
                      <a:rPr lang="en-US" sz="2400" i="1" dirty="0" smtClean="0">
                        <a:solidFill>
                          <a:srgbClr val="0070C0"/>
                        </a:solidFill>
                        <a:latin typeface="Cambria Math" panose="02040503050406030204" pitchFamily="18" charset="0"/>
                      </a:rPr>
                      <m:t>&lt;</m:t>
                    </m:r>
                    <m:f>
                      <m:fPr>
                        <m:ctrlPr>
                          <a:rPr lang="el-GR" sz="2400" i="1" dirty="0">
                            <a:solidFill>
                              <a:srgbClr val="0070C0"/>
                            </a:solidFill>
                            <a:latin typeface="Cambria Math"/>
                          </a:rPr>
                        </m:ctrlPr>
                      </m:fPr>
                      <m:num>
                        <m:r>
                          <a:rPr lang="en-US" sz="2400" i="1" dirty="0" smtClean="0">
                            <a:solidFill>
                              <a:srgbClr val="0070C0"/>
                            </a:solidFill>
                            <a:latin typeface="Cambria Math" panose="02040503050406030204" pitchFamily="18" charset="0"/>
                          </a:rPr>
                          <m:t>3</m:t>
                        </m:r>
                        <m:r>
                          <a:rPr lang="el-GR" sz="2400" i="1" dirty="0">
                            <a:solidFill>
                              <a:srgbClr val="0070C0"/>
                            </a:solidFill>
                            <a:latin typeface="Cambria Math"/>
                          </a:rPr>
                          <m:t>𝜋</m:t>
                        </m:r>
                      </m:num>
                      <m:den>
                        <m:r>
                          <a:rPr lang="en-US" sz="2400" i="1" dirty="0">
                            <a:solidFill>
                              <a:srgbClr val="0070C0"/>
                            </a:solidFill>
                            <a:latin typeface="Cambria Math" panose="02040503050406030204" pitchFamily="18" charset="0"/>
                          </a:rPr>
                          <m:t>2</m:t>
                        </m:r>
                      </m:den>
                    </m:f>
                    <m:r>
                      <a:rPr lang="en-US" sz="2400" i="1" dirty="0" smtClean="0">
                        <a:solidFill>
                          <a:srgbClr val="0070C0"/>
                        </a:solidFill>
                        <a:latin typeface="Cambria Math" panose="02040503050406030204" pitchFamily="18" charset="0"/>
                      </a:rPr>
                      <m:t>,</m:t>
                    </m:r>
                  </m:oMath>
                </a14:m>
                <a:r>
                  <a:rPr lang="en-US" sz="2400" i="1" dirty="0">
                    <a:solidFill>
                      <a:prstClr val="black"/>
                    </a:solidFill>
                  </a:rPr>
                  <a:t> </a:t>
                </a:r>
                <a:r>
                  <a:rPr lang="en-US" sz="2400" dirty="0">
                    <a:solidFill>
                      <a:prstClr val="black"/>
                    </a:solidFill>
                  </a:rPr>
                  <a:t>defines a branch of </a:t>
                </a:r>
                <a14:m>
                  <m:oMath xmlns:m="http://schemas.openxmlformats.org/officeDocument/2006/math">
                    <m:r>
                      <a:rPr lang="en-US" sz="2400" i="1" dirty="0" smtClean="0">
                        <a:solidFill>
                          <a:prstClr val="black"/>
                        </a:solidFill>
                        <a:latin typeface="Cambria Math" panose="02040503050406030204" pitchFamily="18" charset="0"/>
                      </a:rPr>
                      <m:t>𝐹</m:t>
                    </m:r>
                  </m:oMath>
                </a14:m>
                <a:r>
                  <a:rPr lang="en-US" sz="2400" i="1" dirty="0">
                    <a:solidFill>
                      <a:prstClr val="black"/>
                    </a:solidFill>
                  </a:rPr>
                  <a:t> </a:t>
                </a:r>
                <a:r>
                  <a:rPr lang="en-US" sz="2400" dirty="0">
                    <a:solidFill>
                      <a:prstClr val="black"/>
                    </a:solidFill>
                  </a:rPr>
                  <a:t>whose branch cut is the nonpositive imaginary axis. In general </a:t>
                </a:r>
              </a:p>
              <a:p>
                <a:pPr algn="just"/>
                <a:endParaRPr lang="en-US" sz="600" i="1" dirty="0">
                  <a:solidFill>
                    <a:srgbClr val="0070C0"/>
                  </a:solidFill>
                  <a:latin typeface="Cambria Math"/>
                </a:endParaRPr>
              </a:p>
              <a:p>
                <a:pPr algn="just"/>
                <a14:m>
                  <m:oMathPara xmlns:m="http://schemas.openxmlformats.org/officeDocument/2006/math">
                    <m:oMathParaPr>
                      <m:jc m:val="centerGroup"/>
                    </m:oMathParaPr>
                    <m:oMath xmlns:m="http://schemas.openxmlformats.org/officeDocument/2006/math">
                      <m:sSub>
                        <m:sSubPr>
                          <m:ctrlPr>
                            <a:rPr lang="en-US" sz="2400" i="1" dirty="0">
                              <a:solidFill>
                                <a:srgbClr val="0070C0"/>
                              </a:solidFill>
                              <a:latin typeface="Cambria Math"/>
                            </a:rPr>
                          </m:ctrlPr>
                        </m:sSubPr>
                        <m:e>
                          <m:r>
                            <a:rPr lang="en-US" sz="2400" i="1" dirty="0">
                              <a:solidFill>
                                <a:srgbClr val="0070C0"/>
                              </a:solidFill>
                              <a:latin typeface="Cambria Math" panose="02040503050406030204" pitchFamily="18" charset="0"/>
                            </a:rPr>
                            <m:t>𝑓</m:t>
                          </m:r>
                        </m:e>
                        <m:sub>
                          <m:r>
                            <a:rPr lang="en-US" sz="2400" i="1" dirty="0" smtClean="0">
                              <a:solidFill>
                                <a:srgbClr val="0070C0"/>
                              </a:solidFill>
                              <a:latin typeface="Cambria Math" panose="02040503050406030204" pitchFamily="18" charset="0"/>
                            </a:rPr>
                            <m:t>𝑘</m:t>
                          </m:r>
                        </m:sub>
                      </m:sSub>
                      <m:d>
                        <m:dPr>
                          <m:ctrlPr>
                            <a:rPr lang="en-US" sz="2400" i="1" dirty="0">
                              <a:solidFill>
                                <a:srgbClr val="0070C0"/>
                              </a:solidFill>
                              <a:latin typeface="Cambria Math"/>
                            </a:rPr>
                          </m:ctrlPr>
                        </m:dPr>
                        <m:e>
                          <m:r>
                            <a:rPr lang="en-US" sz="2400" i="1" dirty="0">
                              <a:solidFill>
                                <a:srgbClr val="0070C0"/>
                              </a:solidFill>
                              <a:latin typeface="Cambria Math" panose="02040503050406030204" pitchFamily="18" charset="0"/>
                            </a:rPr>
                            <m:t>𝑧</m:t>
                          </m:r>
                        </m:e>
                      </m:d>
                      <m:r>
                        <a:rPr lang="en-US" sz="2400" i="1" dirty="0">
                          <a:solidFill>
                            <a:srgbClr val="0070C0"/>
                          </a:solidFill>
                          <a:latin typeface="Cambria Math" panose="02040503050406030204" pitchFamily="18" charset="0"/>
                        </a:rPr>
                        <m:t>=</m:t>
                      </m:r>
                      <m:func>
                        <m:funcPr>
                          <m:ctrlPr>
                            <a:rPr lang="en-US" sz="2400" i="1" dirty="0">
                              <a:solidFill>
                                <a:srgbClr val="0070C0"/>
                              </a:solidFill>
                              <a:latin typeface="Cambria Math"/>
                            </a:rPr>
                          </m:ctrlPr>
                        </m:funcPr>
                        <m:fName>
                          <m:sSub>
                            <m:sSubPr>
                              <m:ctrlPr>
                                <a:rPr lang="en-US" sz="2400" i="1" dirty="0">
                                  <a:solidFill>
                                    <a:srgbClr val="0070C0"/>
                                  </a:solidFill>
                                  <a:latin typeface="Cambria Math"/>
                                </a:rPr>
                              </m:ctrlPr>
                            </m:sSubPr>
                            <m:e>
                              <m:r>
                                <m:rPr>
                                  <m:sty m:val="p"/>
                                </m:rPr>
                                <a:rPr lang="en-US" sz="2400" dirty="0">
                                  <a:solidFill>
                                    <a:srgbClr val="0070C0"/>
                                  </a:solidFill>
                                  <a:latin typeface="Cambria Math"/>
                                </a:rPr>
                                <m:t>log</m:t>
                              </m:r>
                            </m:e>
                            <m:sub>
                              <m:r>
                                <a:rPr lang="en-US" sz="2400" i="1" dirty="0">
                                  <a:solidFill>
                                    <a:srgbClr val="0070C0"/>
                                  </a:solidFill>
                                  <a:latin typeface="Cambria Math"/>
                                </a:rPr>
                                <m:t>𝑒</m:t>
                              </m:r>
                            </m:sub>
                          </m:sSub>
                        </m:fName>
                        <m:e>
                          <m:r>
                            <a:rPr lang="en-US" sz="2400" i="1" dirty="0">
                              <a:solidFill>
                                <a:srgbClr val="0070C0"/>
                              </a:solidFill>
                              <a:latin typeface="Cambria Math"/>
                            </a:rPr>
                            <m:t>𝑟</m:t>
                          </m:r>
                        </m:e>
                      </m:func>
                      <m:r>
                        <a:rPr lang="en-US" sz="2400" i="1" dirty="0">
                          <a:solidFill>
                            <a:srgbClr val="0070C0"/>
                          </a:solidFill>
                          <a:latin typeface="Cambria Math"/>
                        </a:rPr>
                        <m:t>+</m:t>
                      </m:r>
                      <m:r>
                        <a:rPr lang="en-US" sz="2400" i="1" dirty="0">
                          <a:solidFill>
                            <a:srgbClr val="0070C0"/>
                          </a:solidFill>
                          <a:latin typeface="Cambria Math"/>
                        </a:rPr>
                        <m:t>𝑖</m:t>
                      </m:r>
                      <m:r>
                        <a:rPr lang="el-GR" sz="2400" i="1" dirty="0">
                          <a:solidFill>
                            <a:srgbClr val="0070C0"/>
                          </a:solidFill>
                          <a:latin typeface="Cambria Math"/>
                        </a:rPr>
                        <m:t>𝜃</m:t>
                      </m:r>
                      <m:r>
                        <a:rPr lang="en-US" sz="2400" i="1" dirty="0">
                          <a:solidFill>
                            <a:srgbClr val="0070C0"/>
                          </a:solidFill>
                          <a:latin typeface="Cambria Math"/>
                        </a:rPr>
                        <m:t>; </m:t>
                      </m:r>
                      <m:sSub>
                        <m:sSubPr>
                          <m:ctrlPr>
                            <a:rPr lang="en-US" sz="2400" i="1" dirty="0" smtClean="0">
                              <a:solidFill>
                                <a:srgbClr val="0070C0"/>
                              </a:solidFill>
                              <a:latin typeface="Cambria Math"/>
                            </a:rPr>
                          </m:ctrlPr>
                        </m:sSubPr>
                        <m:e>
                          <m:r>
                            <a:rPr lang="el-GR" sz="2400" i="1" dirty="0">
                              <a:solidFill>
                                <a:srgbClr val="0070C0"/>
                              </a:solidFill>
                              <a:latin typeface="Cambria Math"/>
                            </a:rPr>
                            <m:t>𝜃</m:t>
                          </m:r>
                        </m:e>
                        <m:sub>
                          <m:r>
                            <a:rPr lang="en-US" sz="2400" i="1" dirty="0" smtClean="0">
                              <a:solidFill>
                                <a:srgbClr val="0070C0"/>
                              </a:solidFill>
                              <a:latin typeface="Cambria Math" panose="02040503050406030204" pitchFamily="18" charset="0"/>
                            </a:rPr>
                            <m:t>0</m:t>
                          </m:r>
                        </m:sub>
                      </m:sSub>
                      <m:r>
                        <a:rPr lang="el-GR" sz="2400" i="1" dirty="0">
                          <a:solidFill>
                            <a:srgbClr val="0070C0"/>
                          </a:solidFill>
                          <a:latin typeface="Cambria Math"/>
                        </a:rPr>
                        <m:t>&lt; </m:t>
                      </m:r>
                      <m:r>
                        <a:rPr lang="el-GR" sz="2400" i="1" dirty="0">
                          <a:solidFill>
                            <a:srgbClr val="0070C0"/>
                          </a:solidFill>
                          <a:latin typeface="Cambria Math"/>
                        </a:rPr>
                        <m:t>𝜃</m:t>
                      </m:r>
                      <m:r>
                        <a:rPr lang="en-US" sz="2400" i="1" dirty="0">
                          <a:solidFill>
                            <a:srgbClr val="0070C0"/>
                          </a:solidFill>
                          <a:latin typeface="Cambria Math" panose="02040503050406030204" pitchFamily="18" charset="0"/>
                        </a:rPr>
                        <m:t>&lt;</m:t>
                      </m:r>
                      <m:sSub>
                        <m:sSubPr>
                          <m:ctrlPr>
                            <a:rPr lang="en-US" sz="2400" i="1" dirty="0">
                              <a:solidFill>
                                <a:srgbClr val="0070C0"/>
                              </a:solidFill>
                              <a:latin typeface="Cambria Math"/>
                            </a:rPr>
                          </m:ctrlPr>
                        </m:sSubPr>
                        <m:e>
                          <m:r>
                            <a:rPr lang="el-GR" sz="2400" i="1" dirty="0">
                              <a:solidFill>
                                <a:srgbClr val="0070C0"/>
                              </a:solidFill>
                              <a:latin typeface="Cambria Math"/>
                            </a:rPr>
                            <m:t>𝜃</m:t>
                          </m:r>
                        </m:e>
                        <m:sub>
                          <m:r>
                            <a:rPr lang="en-US" sz="2400" i="1" dirty="0">
                              <a:solidFill>
                                <a:srgbClr val="0070C0"/>
                              </a:solidFill>
                              <a:latin typeface="Cambria Math" panose="02040503050406030204" pitchFamily="18" charset="0"/>
                            </a:rPr>
                            <m:t>0</m:t>
                          </m:r>
                        </m:sub>
                      </m:sSub>
                      <m:r>
                        <a:rPr lang="en-US" sz="2400" i="1" dirty="0" smtClean="0">
                          <a:solidFill>
                            <a:srgbClr val="0070C0"/>
                          </a:solidFill>
                          <a:latin typeface="Cambria Math" panose="02040503050406030204" pitchFamily="18" charset="0"/>
                        </a:rPr>
                        <m:t>+2</m:t>
                      </m:r>
                      <m:r>
                        <a:rPr lang="el-GR" sz="2400" i="1" dirty="0">
                          <a:solidFill>
                            <a:srgbClr val="0070C0"/>
                          </a:solidFill>
                          <a:latin typeface="Cambria Math"/>
                        </a:rPr>
                        <m:t>𝜋</m:t>
                      </m:r>
                      <m:r>
                        <a:rPr lang="en-US" sz="2400" i="1" dirty="0" smtClean="0">
                          <a:solidFill>
                            <a:srgbClr val="0070C0"/>
                          </a:solidFill>
                          <a:latin typeface="Cambria Math" panose="02040503050406030204" pitchFamily="18" charset="0"/>
                        </a:rPr>
                        <m:t>,</m:t>
                      </m:r>
                    </m:oMath>
                  </m:oMathPara>
                </a14:m>
                <a:endParaRPr lang="en-US" sz="2400" dirty="0">
                  <a:solidFill>
                    <a:prstClr val="black"/>
                  </a:solidFill>
                </a:endParaRPr>
              </a:p>
              <a:p>
                <a:pPr algn="just"/>
                <a:r>
                  <a:rPr lang="en-US" sz="2400" dirty="0">
                    <a:solidFill>
                      <a:prstClr val="black"/>
                    </a:solidFill>
                  </a:rPr>
                  <a:t>represents any branch of the multiple-valued function </a:t>
                </a:r>
                <a14:m>
                  <m:oMath xmlns:m="http://schemas.openxmlformats.org/officeDocument/2006/math">
                    <m:r>
                      <a:rPr lang="en-US" sz="2400" i="1" dirty="0" smtClean="0">
                        <a:solidFill>
                          <a:prstClr val="black"/>
                        </a:solidFill>
                        <a:latin typeface="Cambria Math" panose="02040503050406030204" pitchFamily="18" charset="0"/>
                      </a:rPr>
                      <m:t>𝐹</m:t>
                    </m:r>
                  </m:oMath>
                </a14:m>
                <a:r>
                  <a:rPr lang="en-US" sz="2400" dirty="0">
                    <a:solidFill>
                      <a:prstClr val="black"/>
                    </a:solidFill>
                  </a:rPr>
                  <a:t> and the branch cut is the ray</a:t>
                </a:r>
                <a:r>
                  <a:rPr lang="en-US" sz="2400" dirty="0" smtClean="0">
                    <a:solidFill>
                      <a:prstClr val="black"/>
                    </a:solidFill>
                  </a:rPr>
                  <a:t> </a:t>
                </a:r>
                <a14:m>
                  <m:oMath xmlns:m="http://schemas.openxmlformats.org/officeDocument/2006/math">
                    <m:r>
                      <a:rPr lang="el-GR" sz="2400" i="1" dirty="0">
                        <a:solidFill>
                          <a:srgbClr val="0070C0"/>
                        </a:solidFill>
                        <a:latin typeface="Cambria Math"/>
                      </a:rPr>
                      <m:t>𝜃</m:t>
                    </m:r>
                    <m:r>
                      <a:rPr lang="en-US" sz="2400" i="1" dirty="0">
                        <a:solidFill>
                          <a:srgbClr val="0070C0"/>
                        </a:solidFill>
                        <a:latin typeface="Cambria Math"/>
                      </a:rPr>
                      <m:t>=</m:t>
                    </m:r>
                    <m:sSub>
                      <m:sSubPr>
                        <m:ctrlPr>
                          <a:rPr lang="en-US" sz="2400" i="1" dirty="0">
                            <a:solidFill>
                              <a:srgbClr val="0070C0"/>
                            </a:solidFill>
                            <a:latin typeface="Cambria Math"/>
                          </a:rPr>
                        </m:ctrlPr>
                      </m:sSubPr>
                      <m:e>
                        <m:r>
                          <a:rPr lang="el-GR" sz="2400" i="1" dirty="0">
                            <a:solidFill>
                              <a:srgbClr val="0070C0"/>
                            </a:solidFill>
                            <a:latin typeface="Cambria Math"/>
                          </a:rPr>
                          <m:t>𝜃</m:t>
                        </m:r>
                      </m:e>
                      <m:sub>
                        <m:r>
                          <a:rPr lang="en-US" sz="2400" i="1" dirty="0">
                            <a:solidFill>
                              <a:srgbClr val="0070C0"/>
                            </a:solidFill>
                            <a:latin typeface="Cambria Math" panose="02040503050406030204" pitchFamily="18" charset="0"/>
                          </a:rPr>
                          <m:t>0</m:t>
                        </m:r>
                      </m:sub>
                    </m:sSub>
                    <m:r>
                      <a:rPr lang="en-US" sz="2400" i="1" dirty="0">
                        <a:solidFill>
                          <a:prstClr val="black"/>
                        </a:solidFill>
                        <a:latin typeface="Cambria Math"/>
                      </a:rPr>
                      <m:t>,</m:t>
                    </m:r>
                  </m:oMath>
                </a14:m>
                <a:r>
                  <a:rPr lang="en-US" sz="2400" dirty="0">
                    <a:solidFill>
                      <a:prstClr val="black"/>
                    </a:solidFill>
                  </a:rPr>
                  <a:t> which includes the origin. </a:t>
                </a:r>
              </a:p>
            </p:txBody>
          </p:sp>
        </mc:Choice>
        <mc:Fallback xmlns="">
          <p:sp>
            <p:nvSpPr>
              <p:cNvPr id="3" name="Rectangle 2"/>
              <p:cNvSpPr>
                <a:spLocks noRot="1" noChangeAspect="1" noMove="1" noResize="1" noEditPoints="1" noAdjustHandles="1" noChangeArrowheads="1" noChangeShapeType="1" noTextEdit="1"/>
              </p:cNvSpPr>
              <p:nvPr/>
            </p:nvSpPr>
            <p:spPr>
              <a:xfrm>
                <a:off x="452254" y="634994"/>
                <a:ext cx="11663546" cy="6123856"/>
              </a:xfrm>
              <a:prstGeom prst="rect">
                <a:avLst/>
              </a:prstGeom>
              <a:blipFill rotWithShape="1">
                <a:blip r:embed="rId3"/>
                <a:stretch>
                  <a:fillRect l="-784" t="-796" r="-784" b="-796"/>
                </a:stretch>
              </a:blipFill>
            </p:spPr>
            <p:txBody>
              <a:bodyPr/>
              <a:lstStyle/>
              <a:p>
                <a:r>
                  <a:rPr lang="en-US">
                    <a:noFill/>
                  </a:rPr>
                  <a:t> </a:t>
                </a:r>
              </a:p>
            </p:txBody>
          </p:sp>
        </mc:Fallback>
      </mc:AlternateContent>
    </p:spTree>
    <p:extLst>
      <p:ext uri="{BB962C8B-B14F-4D97-AF65-F5344CB8AC3E}">
        <p14:creationId xmlns:p14="http://schemas.microsoft.com/office/powerpoint/2010/main" val="1085599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8C73A342-F58A-4A5A-8399-CBD04201E7DF}"/>
              </a:ext>
            </a:extLst>
          </p:cNvPr>
          <p:cNvSpPr txBox="1">
            <a:spLocks/>
          </p:cNvSpPr>
          <p:nvPr/>
        </p:nvSpPr>
        <p:spPr>
          <a:xfrm>
            <a:off x="389165" y="250525"/>
            <a:ext cx="10515600" cy="66948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70C0"/>
                </a:solidFill>
              </a:rPr>
              <a:t>Analyticity of the Logarithm</a:t>
            </a:r>
            <a:endParaRPr lang="en-US" sz="4000" dirty="0">
              <a:solidFill>
                <a:srgbClr val="0070C0"/>
              </a:solidFill>
            </a:endParaRPr>
          </a:p>
        </p:txBody>
      </p:sp>
      <mc:AlternateContent xmlns:mc="http://schemas.openxmlformats.org/markup-compatibility/2006" xmlns:a14="http://schemas.microsoft.com/office/drawing/2010/main">
        <mc:Choice Requires="a14">
          <p:sp>
            <p:nvSpPr>
              <p:cNvPr id="3" name="Rectangle 2"/>
              <p:cNvSpPr/>
              <p:nvPr/>
            </p:nvSpPr>
            <p:spPr>
              <a:xfrm>
                <a:off x="389165" y="920014"/>
                <a:ext cx="11726635" cy="3177793"/>
              </a:xfrm>
              <a:prstGeom prst="rect">
                <a:avLst/>
              </a:prstGeom>
            </p:spPr>
            <p:txBody>
              <a:bodyPr wrap="square">
                <a:spAutoFit/>
              </a:bodyPr>
              <a:lstStyle/>
              <a:p>
                <a:pPr algn="just"/>
                <a:r>
                  <a:rPr lang="en-US" sz="2400" dirty="0">
                    <a:solidFill>
                      <a:prstClr val="black"/>
                    </a:solidFill>
                  </a:rPr>
                  <a:t>Any branch </a:t>
                </a:r>
                <a14:m>
                  <m:oMath xmlns:m="http://schemas.openxmlformats.org/officeDocument/2006/math">
                    <m:sSub>
                      <m:sSubPr>
                        <m:ctrlPr>
                          <a:rPr lang="en-US" sz="2400" i="1" dirty="0">
                            <a:solidFill>
                              <a:srgbClr val="0070C0"/>
                            </a:solidFill>
                            <a:latin typeface="Cambria Math"/>
                          </a:rPr>
                        </m:ctrlPr>
                      </m:sSubPr>
                      <m:e>
                        <m:r>
                          <a:rPr lang="en-US" sz="2400" i="1" dirty="0">
                            <a:solidFill>
                              <a:srgbClr val="0070C0"/>
                            </a:solidFill>
                            <a:latin typeface="Cambria Math" panose="02040503050406030204" pitchFamily="18" charset="0"/>
                          </a:rPr>
                          <m:t>𝑓</m:t>
                        </m:r>
                      </m:e>
                      <m:sub>
                        <m:r>
                          <a:rPr lang="en-US" sz="2400" i="1" dirty="0">
                            <a:solidFill>
                              <a:srgbClr val="0070C0"/>
                            </a:solidFill>
                            <a:latin typeface="Cambria Math" panose="02040503050406030204" pitchFamily="18" charset="0"/>
                          </a:rPr>
                          <m:t>𝑘</m:t>
                        </m:r>
                      </m:sub>
                    </m:sSub>
                    <m:d>
                      <m:dPr>
                        <m:ctrlPr>
                          <a:rPr lang="en-US" sz="2400" i="1" dirty="0">
                            <a:solidFill>
                              <a:srgbClr val="0070C0"/>
                            </a:solidFill>
                            <a:latin typeface="Cambria Math"/>
                          </a:rPr>
                        </m:ctrlPr>
                      </m:dPr>
                      <m:e>
                        <m:r>
                          <a:rPr lang="en-US" sz="2400" i="1" dirty="0">
                            <a:solidFill>
                              <a:srgbClr val="0070C0"/>
                            </a:solidFill>
                            <a:latin typeface="Cambria Math" panose="02040503050406030204" pitchFamily="18" charset="0"/>
                          </a:rPr>
                          <m:t>𝑧</m:t>
                        </m:r>
                      </m:e>
                    </m:d>
                    <m:r>
                      <a:rPr lang="en-US" sz="2400" i="1" dirty="0">
                        <a:solidFill>
                          <a:srgbClr val="0070C0"/>
                        </a:solidFill>
                        <a:latin typeface="Cambria Math" panose="02040503050406030204" pitchFamily="18" charset="0"/>
                      </a:rPr>
                      <m:t>=</m:t>
                    </m:r>
                    <m:func>
                      <m:funcPr>
                        <m:ctrlPr>
                          <a:rPr lang="en-US" sz="2400" i="1" dirty="0">
                            <a:solidFill>
                              <a:srgbClr val="0070C0"/>
                            </a:solidFill>
                            <a:latin typeface="Cambria Math"/>
                          </a:rPr>
                        </m:ctrlPr>
                      </m:funcPr>
                      <m:fName>
                        <m:sSub>
                          <m:sSubPr>
                            <m:ctrlPr>
                              <a:rPr lang="en-US" sz="2400" i="1" dirty="0">
                                <a:solidFill>
                                  <a:srgbClr val="0070C0"/>
                                </a:solidFill>
                                <a:latin typeface="Cambria Math"/>
                              </a:rPr>
                            </m:ctrlPr>
                          </m:sSubPr>
                          <m:e>
                            <m:r>
                              <m:rPr>
                                <m:sty m:val="p"/>
                              </m:rPr>
                              <a:rPr lang="en-US" sz="2400" dirty="0">
                                <a:solidFill>
                                  <a:srgbClr val="0070C0"/>
                                </a:solidFill>
                                <a:latin typeface="Cambria Math"/>
                              </a:rPr>
                              <m:t>log</m:t>
                            </m:r>
                          </m:e>
                          <m:sub>
                            <m:r>
                              <a:rPr lang="en-US" sz="2400" i="1" dirty="0">
                                <a:solidFill>
                                  <a:srgbClr val="0070C0"/>
                                </a:solidFill>
                                <a:latin typeface="Cambria Math"/>
                              </a:rPr>
                              <m:t>𝑒</m:t>
                            </m:r>
                          </m:sub>
                        </m:sSub>
                      </m:fName>
                      <m:e>
                        <m:r>
                          <a:rPr lang="en-US" sz="2400" i="1" dirty="0">
                            <a:solidFill>
                              <a:srgbClr val="0070C0"/>
                            </a:solidFill>
                            <a:latin typeface="Cambria Math"/>
                          </a:rPr>
                          <m:t>𝑟</m:t>
                        </m:r>
                      </m:e>
                    </m:func>
                    <m:r>
                      <a:rPr lang="en-US" sz="2400" i="1" dirty="0">
                        <a:solidFill>
                          <a:srgbClr val="0070C0"/>
                        </a:solidFill>
                        <a:latin typeface="Cambria Math"/>
                      </a:rPr>
                      <m:t>+</m:t>
                    </m:r>
                    <m:r>
                      <a:rPr lang="en-US" sz="2400" i="1" dirty="0">
                        <a:solidFill>
                          <a:srgbClr val="0070C0"/>
                        </a:solidFill>
                        <a:latin typeface="Cambria Math"/>
                      </a:rPr>
                      <m:t>𝑖</m:t>
                    </m:r>
                    <m:r>
                      <a:rPr lang="el-GR" sz="2400" i="1" dirty="0">
                        <a:solidFill>
                          <a:srgbClr val="0070C0"/>
                        </a:solidFill>
                        <a:latin typeface="Cambria Math"/>
                      </a:rPr>
                      <m:t>𝜃</m:t>
                    </m:r>
                    <m:r>
                      <a:rPr lang="en-US" sz="2400" i="1" dirty="0">
                        <a:solidFill>
                          <a:srgbClr val="0070C0"/>
                        </a:solidFill>
                        <a:latin typeface="Cambria Math"/>
                      </a:rPr>
                      <m:t>; </m:t>
                    </m:r>
                    <m:sSub>
                      <m:sSubPr>
                        <m:ctrlPr>
                          <a:rPr lang="en-US" sz="2400" i="1" dirty="0">
                            <a:solidFill>
                              <a:srgbClr val="0070C0"/>
                            </a:solidFill>
                            <a:latin typeface="Cambria Math"/>
                          </a:rPr>
                        </m:ctrlPr>
                      </m:sSubPr>
                      <m:e>
                        <m:r>
                          <a:rPr lang="el-GR" sz="2400" i="1" dirty="0">
                            <a:solidFill>
                              <a:srgbClr val="0070C0"/>
                            </a:solidFill>
                            <a:latin typeface="Cambria Math"/>
                          </a:rPr>
                          <m:t>𝜃</m:t>
                        </m:r>
                      </m:e>
                      <m:sub>
                        <m:r>
                          <a:rPr lang="en-US" sz="2400" i="1" dirty="0">
                            <a:solidFill>
                              <a:srgbClr val="0070C0"/>
                            </a:solidFill>
                            <a:latin typeface="Cambria Math" panose="02040503050406030204" pitchFamily="18" charset="0"/>
                          </a:rPr>
                          <m:t>0</m:t>
                        </m:r>
                      </m:sub>
                    </m:sSub>
                    <m:r>
                      <a:rPr lang="el-GR" sz="2400" i="1" dirty="0">
                        <a:solidFill>
                          <a:srgbClr val="0070C0"/>
                        </a:solidFill>
                        <a:latin typeface="Cambria Math"/>
                      </a:rPr>
                      <m:t>&lt; </m:t>
                    </m:r>
                    <m:r>
                      <a:rPr lang="el-GR" sz="2400" i="1" dirty="0">
                        <a:solidFill>
                          <a:srgbClr val="0070C0"/>
                        </a:solidFill>
                        <a:latin typeface="Cambria Math"/>
                      </a:rPr>
                      <m:t>𝜃</m:t>
                    </m:r>
                    <m:r>
                      <a:rPr lang="en-US" sz="2400" i="1" dirty="0">
                        <a:solidFill>
                          <a:srgbClr val="0070C0"/>
                        </a:solidFill>
                        <a:latin typeface="Cambria Math" panose="02040503050406030204" pitchFamily="18" charset="0"/>
                      </a:rPr>
                      <m:t>&lt;</m:t>
                    </m:r>
                    <m:sSub>
                      <m:sSubPr>
                        <m:ctrlPr>
                          <a:rPr lang="en-US" sz="2400" i="1" dirty="0">
                            <a:solidFill>
                              <a:srgbClr val="0070C0"/>
                            </a:solidFill>
                            <a:latin typeface="Cambria Math"/>
                          </a:rPr>
                        </m:ctrlPr>
                      </m:sSubPr>
                      <m:e>
                        <m:r>
                          <a:rPr lang="el-GR" sz="2400" i="1" dirty="0">
                            <a:solidFill>
                              <a:srgbClr val="0070C0"/>
                            </a:solidFill>
                            <a:latin typeface="Cambria Math"/>
                          </a:rPr>
                          <m:t>𝜃</m:t>
                        </m:r>
                      </m:e>
                      <m:sub>
                        <m:r>
                          <a:rPr lang="en-US" sz="2400" i="1" dirty="0">
                            <a:solidFill>
                              <a:srgbClr val="0070C0"/>
                            </a:solidFill>
                            <a:latin typeface="Cambria Math" panose="02040503050406030204" pitchFamily="18" charset="0"/>
                          </a:rPr>
                          <m:t>0</m:t>
                        </m:r>
                      </m:sub>
                    </m:sSub>
                    <m:r>
                      <a:rPr lang="en-US" sz="2400" i="1" dirty="0">
                        <a:solidFill>
                          <a:srgbClr val="0070C0"/>
                        </a:solidFill>
                        <a:latin typeface="Cambria Math" panose="02040503050406030204" pitchFamily="18" charset="0"/>
                      </a:rPr>
                      <m:t>+2</m:t>
                    </m:r>
                    <m:r>
                      <a:rPr lang="el-GR" sz="2400" i="1" dirty="0">
                        <a:solidFill>
                          <a:srgbClr val="0070C0"/>
                        </a:solidFill>
                        <a:latin typeface="Cambria Math"/>
                      </a:rPr>
                      <m:t>𝜋</m:t>
                    </m:r>
                    <m:r>
                      <a:rPr lang="en-US" sz="2400" i="1" dirty="0">
                        <a:solidFill>
                          <a:srgbClr val="0070C0"/>
                        </a:solidFill>
                        <a:latin typeface="Cambria Math" panose="02040503050406030204" pitchFamily="18" charset="0"/>
                      </a:rPr>
                      <m:t>,</m:t>
                    </m:r>
                  </m:oMath>
                </a14:m>
                <a:r>
                  <a:rPr lang="en-US" sz="2400" dirty="0">
                    <a:solidFill>
                      <a:prstClr val="black"/>
                    </a:solidFill>
                  </a:rPr>
                  <a:t> of </a:t>
                </a:r>
                <a14:m>
                  <m:oMath xmlns:m="http://schemas.openxmlformats.org/officeDocument/2006/math">
                    <m:r>
                      <a:rPr lang="en-US" sz="2400" i="1" dirty="0">
                        <a:solidFill>
                          <a:prstClr val="black"/>
                        </a:solidFill>
                        <a:latin typeface="Cambria Math" panose="02040503050406030204" pitchFamily="18" charset="0"/>
                      </a:rPr>
                      <m:t>𝐹</m:t>
                    </m:r>
                    <m:d>
                      <m:dPr>
                        <m:ctrlPr>
                          <a:rPr lang="en-US" sz="2400" i="1" dirty="0">
                            <a:solidFill>
                              <a:prstClr val="black"/>
                            </a:solidFill>
                            <a:latin typeface="Cambria Math"/>
                          </a:rPr>
                        </m:ctrlPr>
                      </m:dPr>
                      <m:e>
                        <m:r>
                          <a:rPr lang="en-US" sz="2400" i="1" dirty="0">
                            <a:solidFill>
                              <a:prstClr val="black"/>
                            </a:solidFill>
                            <a:latin typeface="Cambria Math" panose="02040503050406030204" pitchFamily="18" charset="0"/>
                          </a:rPr>
                          <m:t>𝑧</m:t>
                        </m:r>
                      </m:e>
                    </m:d>
                    <m:r>
                      <a:rPr lang="en-US" sz="2400" i="1" dirty="0">
                        <a:solidFill>
                          <a:prstClr val="black"/>
                        </a:solidFill>
                        <a:latin typeface="Cambria Math" panose="02040503050406030204" pitchFamily="18" charset="0"/>
                      </a:rPr>
                      <m:t>=</m:t>
                    </m:r>
                    <m:func>
                      <m:funcPr>
                        <m:ctrlPr>
                          <a:rPr lang="en-US" sz="2400" i="1" dirty="0">
                            <a:solidFill>
                              <a:prstClr val="black"/>
                            </a:solidFill>
                            <a:latin typeface="Cambria Math"/>
                          </a:rPr>
                        </m:ctrlPr>
                      </m:funcPr>
                      <m:fName>
                        <m:r>
                          <m:rPr>
                            <m:sty m:val="p"/>
                          </m:rPr>
                          <a:rPr lang="en-US" sz="2400" dirty="0">
                            <a:solidFill>
                              <a:prstClr val="black"/>
                            </a:solidFill>
                            <a:latin typeface="Cambria Math" panose="02040503050406030204" pitchFamily="18" charset="0"/>
                          </a:rPr>
                          <m:t>ln</m:t>
                        </m:r>
                      </m:fName>
                      <m:e>
                        <m:r>
                          <a:rPr lang="en-US" sz="2400" i="1" dirty="0">
                            <a:solidFill>
                              <a:prstClr val="black"/>
                            </a:solidFill>
                            <a:latin typeface="Cambria Math" panose="02040503050406030204" pitchFamily="18" charset="0"/>
                          </a:rPr>
                          <m:t>𝑧</m:t>
                        </m:r>
                      </m:e>
                    </m:func>
                    <m:r>
                      <a:rPr lang="en-US" sz="2400" i="1" dirty="0">
                        <a:solidFill>
                          <a:prstClr val="black"/>
                        </a:solidFill>
                        <a:latin typeface="Cambria Math" panose="02040503050406030204" pitchFamily="18" charset="0"/>
                      </a:rPr>
                      <m:t> </m:t>
                    </m:r>
                  </m:oMath>
                </a14:m>
                <a:r>
                  <a:rPr lang="en-US" sz="2400" dirty="0">
                    <a:solidFill>
                      <a:prstClr val="black"/>
                    </a:solidFill>
                  </a:rPr>
                  <a:t>is analytic on its domain, and its derivative is given by:</a:t>
                </a:r>
              </a:p>
              <a:p>
                <a:pPr algn="just"/>
                <a14:m>
                  <m:oMathPara xmlns:m="http://schemas.openxmlformats.org/officeDocument/2006/math">
                    <m:oMathParaPr>
                      <m:jc m:val="centerGroup"/>
                    </m:oMathParaPr>
                    <m:oMath xmlns:m="http://schemas.openxmlformats.org/officeDocument/2006/math">
                      <m:sSub>
                        <m:sSubPr>
                          <m:ctrlPr>
                            <a:rPr lang="en-US" sz="2400" i="1" dirty="0">
                              <a:solidFill>
                                <a:srgbClr val="0070C0"/>
                              </a:solidFill>
                              <a:latin typeface="Cambria Math"/>
                            </a:rPr>
                          </m:ctrlPr>
                        </m:sSubPr>
                        <m:e>
                          <m:sSup>
                            <m:sSupPr>
                              <m:ctrlPr>
                                <a:rPr lang="en-US" sz="2400" i="1" dirty="0" smtClean="0">
                                  <a:solidFill>
                                    <a:srgbClr val="0070C0"/>
                                  </a:solidFill>
                                  <a:latin typeface="Cambria Math"/>
                                </a:rPr>
                              </m:ctrlPr>
                            </m:sSupPr>
                            <m:e>
                              <m:r>
                                <a:rPr lang="en-US" sz="2400" i="1" dirty="0" smtClean="0">
                                  <a:solidFill>
                                    <a:srgbClr val="0070C0"/>
                                  </a:solidFill>
                                  <a:latin typeface="Cambria Math" panose="02040503050406030204" pitchFamily="18" charset="0"/>
                                </a:rPr>
                                <m:t>𝑓</m:t>
                              </m:r>
                            </m:e>
                            <m:sup>
                              <m:r>
                                <a:rPr lang="en-US" sz="2400" i="1" dirty="0" smtClean="0">
                                  <a:solidFill>
                                    <a:srgbClr val="0070C0"/>
                                  </a:solidFill>
                                  <a:latin typeface="Cambria Math" panose="02040503050406030204" pitchFamily="18" charset="0"/>
                                </a:rPr>
                                <m:t>′</m:t>
                              </m:r>
                            </m:sup>
                          </m:sSup>
                        </m:e>
                        <m:sub>
                          <m:r>
                            <a:rPr lang="en-US" sz="2400" i="1" dirty="0">
                              <a:solidFill>
                                <a:srgbClr val="0070C0"/>
                              </a:solidFill>
                              <a:latin typeface="Cambria Math" panose="02040503050406030204" pitchFamily="18" charset="0"/>
                            </a:rPr>
                            <m:t>𝑘</m:t>
                          </m:r>
                        </m:sub>
                      </m:sSub>
                      <m:d>
                        <m:dPr>
                          <m:ctrlPr>
                            <a:rPr lang="en-US" sz="2400" i="1" dirty="0">
                              <a:solidFill>
                                <a:srgbClr val="0070C0"/>
                              </a:solidFill>
                              <a:latin typeface="Cambria Math"/>
                            </a:rPr>
                          </m:ctrlPr>
                        </m:dPr>
                        <m:e>
                          <m:r>
                            <a:rPr lang="en-US" sz="2400" i="1" dirty="0">
                              <a:solidFill>
                                <a:srgbClr val="0070C0"/>
                              </a:solidFill>
                              <a:latin typeface="Cambria Math" panose="02040503050406030204" pitchFamily="18" charset="0"/>
                            </a:rPr>
                            <m:t>𝑧</m:t>
                          </m:r>
                        </m:e>
                      </m:d>
                      <m:r>
                        <a:rPr lang="en-US" sz="2400" i="1" dirty="0">
                          <a:solidFill>
                            <a:srgbClr val="0070C0"/>
                          </a:solidFill>
                          <a:latin typeface="Cambria Math" panose="02040503050406030204" pitchFamily="18" charset="0"/>
                        </a:rPr>
                        <m:t>=</m:t>
                      </m:r>
                      <m:f>
                        <m:fPr>
                          <m:ctrlPr>
                            <a:rPr lang="en-US" sz="2400" i="1" dirty="0" smtClean="0">
                              <a:solidFill>
                                <a:srgbClr val="0070C0"/>
                              </a:solidFill>
                              <a:latin typeface="Cambria Math"/>
                            </a:rPr>
                          </m:ctrlPr>
                        </m:fPr>
                        <m:num>
                          <m:r>
                            <a:rPr lang="en-US" sz="2400" i="1" dirty="0" smtClean="0">
                              <a:solidFill>
                                <a:srgbClr val="0070C0"/>
                              </a:solidFill>
                              <a:latin typeface="Cambria Math" panose="02040503050406030204" pitchFamily="18" charset="0"/>
                            </a:rPr>
                            <m:t>1</m:t>
                          </m:r>
                        </m:num>
                        <m:den>
                          <m:r>
                            <a:rPr lang="en-US" sz="2400" i="1" dirty="0" smtClean="0">
                              <a:solidFill>
                                <a:srgbClr val="0070C0"/>
                              </a:solidFill>
                              <a:latin typeface="Cambria Math" panose="02040503050406030204" pitchFamily="18" charset="0"/>
                            </a:rPr>
                            <m:t>𝑧</m:t>
                          </m:r>
                        </m:den>
                      </m:f>
                      <m:r>
                        <a:rPr lang="en-US" sz="2400" i="1" dirty="0" smtClean="0">
                          <a:solidFill>
                            <a:srgbClr val="0070C0"/>
                          </a:solidFill>
                          <a:latin typeface="Cambria Math" panose="02040503050406030204" pitchFamily="18" charset="0"/>
                        </a:rPr>
                        <m:t>.</m:t>
                      </m:r>
                    </m:oMath>
                  </m:oMathPara>
                </a14:m>
                <a:endParaRPr lang="en-US" sz="2400" dirty="0">
                  <a:solidFill>
                    <a:srgbClr val="0070C0"/>
                  </a:solidFill>
                </a:endParaRPr>
              </a:p>
              <a:p>
                <a:pPr algn="just"/>
                <a:endParaRPr lang="en-US" sz="1100" dirty="0" smtClean="0">
                  <a:solidFill>
                    <a:prstClr val="black"/>
                  </a:solidFill>
                </a:endParaRPr>
              </a:p>
              <a:p>
                <a:pPr algn="just"/>
                <a:r>
                  <a:rPr lang="en-US" sz="2400" dirty="0" smtClean="0">
                    <a:solidFill>
                      <a:prstClr val="black"/>
                    </a:solidFill>
                  </a:rPr>
                  <a:t>Since </a:t>
                </a:r>
                <a14:m>
                  <m:oMath xmlns:m="http://schemas.openxmlformats.org/officeDocument/2006/math">
                    <m:sSub>
                      <m:sSubPr>
                        <m:ctrlPr>
                          <a:rPr lang="en-US" sz="2400" i="1" smtClean="0">
                            <a:solidFill>
                              <a:prstClr val="black"/>
                            </a:solidFill>
                            <a:latin typeface="Cambria Math"/>
                          </a:rPr>
                        </m:ctrlPr>
                      </m:sSubPr>
                      <m:e>
                        <m:r>
                          <a:rPr lang="en-US" sz="2400" i="1">
                            <a:solidFill>
                              <a:prstClr val="black"/>
                            </a:solidFill>
                            <a:latin typeface="Cambria Math" panose="02040503050406030204" pitchFamily="18" charset="0"/>
                          </a:rPr>
                          <m:t>𝑓</m:t>
                        </m:r>
                      </m:e>
                      <m:sub>
                        <m:r>
                          <a:rPr lang="en-US" sz="2400" i="1">
                            <a:solidFill>
                              <a:prstClr val="black"/>
                            </a:solidFill>
                            <a:latin typeface="Cambria Math" panose="02040503050406030204" pitchFamily="18" charset="0"/>
                          </a:rPr>
                          <m:t>1</m:t>
                        </m:r>
                      </m:sub>
                    </m:sSub>
                    <m:r>
                      <a:rPr lang="en-US" sz="2400" i="1" dirty="0" smtClean="0">
                        <a:solidFill>
                          <a:prstClr val="black"/>
                        </a:solidFill>
                        <a:latin typeface="Cambria Math" panose="02040503050406030204" pitchFamily="18" charset="0"/>
                      </a:rPr>
                      <m:t>(</m:t>
                    </m:r>
                    <m:r>
                      <a:rPr lang="en-US" sz="2400" i="1" dirty="0">
                        <a:solidFill>
                          <a:prstClr val="black"/>
                        </a:solidFill>
                        <a:latin typeface="Cambria Math" panose="02040503050406030204" pitchFamily="18" charset="0"/>
                      </a:rPr>
                      <m:t>𝑧</m:t>
                    </m:r>
                    <m:r>
                      <a:rPr lang="en-US" sz="2400" i="1" dirty="0" smtClean="0">
                        <a:solidFill>
                          <a:prstClr val="black"/>
                        </a:solidFill>
                        <a:latin typeface="Cambria Math" panose="02040503050406030204" pitchFamily="18" charset="0"/>
                      </a:rPr>
                      <m:t>)=</m:t>
                    </m:r>
                    <m:r>
                      <m:rPr>
                        <m:sty m:val="p"/>
                      </m:rPr>
                      <a:rPr lang="en-US" sz="2400" dirty="0" smtClean="0">
                        <a:solidFill>
                          <a:prstClr val="black"/>
                        </a:solidFill>
                        <a:latin typeface="Cambria Math" panose="02040503050406030204" pitchFamily="18" charset="0"/>
                      </a:rPr>
                      <m:t>Ln</m:t>
                    </m:r>
                    <m:r>
                      <a:rPr lang="en-US" sz="2400" i="1" dirty="0" smtClean="0">
                        <a:solidFill>
                          <a:prstClr val="black"/>
                        </a:solidFill>
                        <a:latin typeface="Cambria Math" panose="02040503050406030204" pitchFamily="18" charset="0"/>
                      </a:rPr>
                      <m:t> </m:t>
                    </m:r>
                    <m:r>
                      <a:rPr lang="en-US" sz="2400" i="1" dirty="0">
                        <a:solidFill>
                          <a:prstClr val="black"/>
                        </a:solidFill>
                        <a:latin typeface="Cambria Math" panose="02040503050406030204" pitchFamily="18" charset="0"/>
                      </a:rPr>
                      <m:t>𝑧</m:t>
                    </m:r>
                  </m:oMath>
                </a14:m>
                <a:r>
                  <a:rPr lang="en-US" sz="2400" dirty="0" smtClean="0">
                    <a:solidFill>
                      <a:prstClr val="black"/>
                    </a:solidFill>
                  </a:rPr>
                  <a:t> </a:t>
                </a:r>
                <a:r>
                  <a:rPr lang="en-US" sz="2400" dirty="0">
                    <a:solidFill>
                      <a:prstClr val="black"/>
                    </a:solidFill>
                  </a:rPr>
                  <a:t>is </a:t>
                </a:r>
                <a:r>
                  <a:rPr lang="en-US" sz="2400" dirty="0" smtClean="0">
                    <a:solidFill>
                      <a:prstClr val="black"/>
                    </a:solidFill>
                  </a:rPr>
                  <a:t>the </a:t>
                </a:r>
                <a:r>
                  <a:rPr lang="en-US" sz="2400" dirty="0">
                    <a:solidFill>
                      <a:prstClr val="black"/>
                    </a:solidFill>
                  </a:rPr>
                  <a:t>principal branch for each point </a:t>
                </a:r>
                <a14:m>
                  <m:oMath xmlns:m="http://schemas.openxmlformats.org/officeDocument/2006/math">
                    <m:r>
                      <a:rPr lang="en-US" sz="2400" i="1" dirty="0" smtClean="0">
                        <a:solidFill>
                          <a:prstClr val="black"/>
                        </a:solidFill>
                        <a:latin typeface="Cambria Math" panose="02040503050406030204" pitchFamily="18" charset="0"/>
                      </a:rPr>
                      <m:t>𝑧</m:t>
                    </m:r>
                  </m:oMath>
                </a14:m>
                <a:r>
                  <a:rPr lang="en-US" sz="2400" i="1" dirty="0">
                    <a:solidFill>
                      <a:prstClr val="black"/>
                    </a:solidFill>
                  </a:rPr>
                  <a:t> </a:t>
                </a:r>
                <a:r>
                  <a:rPr lang="en-US" sz="2400" dirty="0">
                    <a:solidFill>
                      <a:prstClr val="black"/>
                    </a:solidFill>
                  </a:rPr>
                  <a:t>in the domain </a:t>
                </a:r>
                <a14:m>
                  <m:oMath xmlns:m="http://schemas.openxmlformats.org/officeDocument/2006/math">
                    <m:r>
                      <a:rPr lang="en-US" sz="2400" i="1" dirty="0" smtClean="0">
                        <a:solidFill>
                          <a:prstClr val="black"/>
                        </a:solidFill>
                        <a:latin typeface="Cambria Math" panose="02040503050406030204" pitchFamily="18" charset="0"/>
                      </a:rPr>
                      <m:t>|</m:t>
                    </m:r>
                    <m:r>
                      <a:rPr lang="en-US" sz="2400" i="1" dirty="0" smtClean="0">
                        <a:solidFill>
                          <a:prstClr val="black"/>
                        </a:solidFill>
                        <a:latin typeface="Cambria Math" panose="02040503050406030204" pitchFamily="18" charset="0"/>
                      </a:rPr>
                      <m:t>𝑧</m:t>
                    </m:r>
                    <m:r>
                      <a:rPr lang="en-US" sz="2400" i="1" dirty="0" smtClean="0">
                        <a:solidFill>
                          <a:prstClr val="black"/>
                        </a:solidFill>
                        <a:latin typeface="Cambria Math" panose="02040503050406030204" pitchFamily="18" charset="0"/>
                      </a:rPr>
                      <m:t>|&gt;0</m:t>
                    </m:r>
                  </m:oMath>
                </a14:m>
                <a:r>
                  <a:rPr lang="en-US" sz="2400" dirty="0">
                    <a:solidFill>
                      <a:prstClr val="black"/>
                    </a:solidFill>
                  </a:rPr>
                  <a:t> and </a:t>
                </a:r>
                <a:endParaRPr lang="en-US" sz="2400" i="1" dirty="0">
                  <a:solidFill>
                    <a:prstClr val="black"/>
                  </a:solidFill>
                  <a:latin typeface="Cambria Math" panose="02040503050406030204" pitchFamily="18" charset="0"/>
                </a:endParaRPr>
              </a:p>
              <a:p>
                <a:pPr algn="just"/>
                <a14:m>
                  <m:oMath xmlns:m="http://schemas.openxmlformats.org/officeDocument/2006/math">
                    <m:r>
                      <a:rPr lang="en-US" sz="2400" i="1" dirty="0" smtClean="0">
                        <a:solidFill>
                          <a:prstClr val="black"/>
                        </a:solidFill>
                        <a:latin typeface="Cambria Math" panose="02040503050406030204" pitchFamily="18" charset="0"/>
                      </a:rPr>
                      <m:t>−</m:t>
                    </m:r>
                    <m:r>
                      <a:rPr lang="en-US" sz="2400" i="1" dirty="0" smtClean="0">
                        <a:solidFill>
                          <a:prstClr val="black"/>
                        </a:solidFill>
                        <a:latin typeface="Cambria Math" panose="02040503050406030204" pitchFamily="18" charset="0"/>
                      </a:rPr>
                      <m:t>𝜋</m:t>
                    </m:r>
                    <m:r>
                      <a:rPr lang="en-US" sz="2400" i="1" dirty="0" smtClean="0">
                        <a:solidFill>
                          <a:prstClr val="black"/>
                        </a:solidFill>
                        <a:latin typeface="Cambria Math" panose="02040503050406030204" pitchFamily="18" charset="0"/>
                      </a:rPr>
                      <m:t>&lt;</m:t>
                    </m:r>
                    <m:r>
                      <m:rPr>
                        <m:sty m:val="p"/>
                      </m:rPr>
                      <a:rPr lang="en-US" sz="2400" i="1" dirty="0" err="1" smtClean="0">
                        <a:solidFill>
                          <a:prstClr val="black"/>
                        </a:solidFill>
                        <a:latin typeface="Cambria Math" panose="02040503050406030204" pitchFamily="18" charset="0"/>
                      </a:rPr>
                      <m:t>arg</m:t>
                    </m:r>
                    <m:r>
                      <a:rPr lang="en-US" sz="2400" i="1" dirty="0" smtClean="0">
                        <a:solidFill>
                          <a:prstClr val="black"/>
                        </a:solidFill>
                        <a:latin typeface="Cambria Math" panose="02040503050406030204" pitchFamily="18" charset="0"/>
                      </a:rPr>
                      <m:t>⁡</m:t>
                    </m:r>
                    <m:r>
                      <a:rPr lang="en-US" sz="2400" i="1" dirty="0">
                        <a:solidFill>
                          <a:prstClr val="black"/>
                        </a:solidFill>
                        <a:latin typeface="Cambria Math" panose="02040503050406030204" pitchFamily="18" charset="0"/>
                      </a:rPr>
                      <m:t>(</m:t>
                    </m:r>
                    <m:r>
                      <a:rPr lang="en-US" sz="2400" i="1" dirty="0">
                        <a:solidFill>
                          <a:prstClr val="black"/>
                        </a:solidFill>
                        <a:latin typeface="Cambria Math" panose="02040503050406030204" pitchFamily="18" charset="0"/>
                      </a:rPr>
                      <m:t>𝑧</m:t>
                    </m:r>
                    <m:r>
                      <a:rPr lang="en-US" sz="2400" i="1" dirty="0" smtClean="0">
                        <a:solidFill>
                          <a:prstClr val="black"/>
                        </a:solidFill>
                        <a:latin typeface="Cambria Math" panose="02040503050406030204" pitchFamily="18" charset="0"/>
                      </a:rPr>
                      <m:t>)&lt;</m:t>
                    </m:r>
                    <m:r>
                      <a:rPr lang="en-US" sz="2400" i="1" dirty="0" smtClean="0">
                        <a:solidFill>
                          <a:prstClr val="black"/>
                        </a:solidFill>
                        <a:latin typeface="Cambria Math" panose="02040503050406030204" pitchFamily="18" charset="0"/>
                      </a:rPr>
                      <m:t>𝜋</m:t>
                    </m:r>
                  </m:oMath>
                </a14:m>
                <a:r>
                  <a:rPr lang="en-US" sz="2400" i="1" dirty="0">
                    <a:solidFill>
                      <a:prstClr val="black"/>
                    </a:solidFill>
                  </a:rPr>
                  <a:t>, </a:t>
                </a:r>
                <a:r>
                  <a:rPr lang="en-US" sz="2400" dirty="0">
                    <a:solidFill>
                      <a:prstClr val="black"/>
                    </a:solidFill>
                  </a:rPr>
                  <a:t>it follows that </a:t>
                </a:r>
                <a14:m>
                  <m:oMath xmlns:m="http://schemas.openxmlformats.org/officeDocument/2006/math">
                    <m:r>
                      <m:rPr>
                        <m:sty m:val="p"/>
                      </m:rPr>
                      <a:rPr lang="en-US" sz="2400" dirty="0" smtClean="0">
                        <a:solidFill>
                          <a:prstClr val="black"/>
                        </a:solidFill>
                        <a:latin typeface="Cambria Math" panose="02040503050406030204" pitchFamily="18" charset="0"/>
                      </a:rPr>
                      <m:t>Ln</m:t>
                    </m:r>
                    <m:r>
                      <a:rPr lang="en-US" sz="2400" i="1" dirty="0" smtClean="0">
                        <a:solidFill>
                          <a:prstClr val="black"/>
                        </a:solidFill>
                        <a:latin typeface="Cambria Math" panose="02040503050406030204" pitchFamily="18" charset="0"/>
                      </a:rPr>
                      <m:t> </m:t>
                    </m:r>
                    <m:r>
                      <a:rPr lang="en-US" sz="2400" i="1" dirty="0" smtClean="0">
                        <a:solidFill>
                          <a:prstClr val="black"/>
                        </a:solidFill>
                        <a:latin typeface="Cambria Math" panose="02040503050406030204" pitchFamily="18" charset="0"/>
                      </a:rPr>
                      <m:t>𝑧</m:t>
                    </m:r>
                  </m:oMath>
                </a14:m>
                <a:r>
                  <a:rPr lang="en-US" sz="2400" i="1" dirty="0">
                    <a:solidFill>
                      <a:prstClr val="black"/>
                    </a:solidFill>
                  </a:rPr>
                  <a:t> </a:t>
                </a:r>
                <a:r>
                  <a:rPr lang="en-US" sz="2400" dirty="0">
                    <a:solidFill>
                      <a:prstClr val="black"/>
                    </a:solidFill>
                  </a:rPr>
                  <a:t>is differentiable in this domain, and </a:t>
                </a:r>
              </a:p>
              <a:p>
                <a:pPr algn="just"/>
                <a14:m>
                  <m:oMathPara xmlns:m="http://schemas.openxmlformats.org/officeDocument/2006/math">
                    <m:oMathParaPr>
                      <m:jc m:val="centerGroup"/>
                    </m:oMathParaPr>
                    <m:oMath xmlns:m="http://schemas.openxmlformats.org/officeDocument/2006/math">
                      <m:f>
                        <m:fPr>
                          <m:ctrlPr>
                            <a:rPr lang="en-US" sz="2400" i="1" smtClean="0">
                              <a:solidFill>
                                <a:srgbClr val="0070C0"/>
                              </a:solidFill>
                              <a:latin typeface="Cambria Math"/>
                            </a:rPr>
                          </m:ctrlPr>
                        </m:fPr>
                        <m:num>
                          <m:r>
                            <a:rPr lang="en-US" sz="2400" i="1" smtClean="0">
                              <a:solidFill>
                                <a:srgbClr val="0070C0"/>
                              </a:solidFill>
                              <a:latin typeface="Cambria Math" panose="02040503050406030204" pitchFamily="18" charset="0"/>
                            </a:rPr>
                            <m:t>𝑑</m:t>
                          </m:r>
                        </m:num>
                        <m:den>
                          <m:r>
                            <a:rPr lang="en-US" sz="2400" i="1" smtClean="0">
                              <a:solidFill>
                                <a:srgbClr val="0070C0"/>
                              </a:solidFill>
                              <a:latin typeface="Cambria Math" panose="02040503050406030204" pitchFamily="18" charset="0"/>
                            </a:rPr>
                            <m:t>𝑑𝑧</m:t>
                          </m:r>
                        </m:den>
                      </m:f>
                      <m:r>
                        <a:rPr lang="en-US" sz="2400" i="1" smtClean="0">
                          <a:solidFill>
                            <a:srgbClr val="0070C0"/>
                          </a:solidFill>
                          <a:latin typeface="Cambria Math" panose="02040503050406030204" pitchFamily="18" charset="0"/>
                        </a:rPr>
                        <m:t> </m:t>
                      </m:r>
                      <m:r>
                        <m:rPr>
                          <m:sty m:val="p"/>
                        </m:rPr>
                        <a:rPr lang="en-US" sz="2400" smtClean="0">
                          <a:solidFill>
                            <a:srgbClr val="0070C0"/>
                          </a:solidFill>
                          <a:latin typeface="Cambria Math" panose="02040503050406030204" pitchFamily="18" charset="0"/>
                        </a:rPr>
                        <m:t>Ln</m:t>
                      </m:r>
                      <m:r>
                        <a:rPr lang="en-US" sz="2400" i="1" smtClean="0">
                          <a:solidFill>
                            <a:srgbClr val="0070C0"/>
                          </a:solidFill>
                          <a:latin typeface="Cambria Math" panose="02040503050406030204" pitchFamily="18" charset="0"/>
                        </a:rPr>
                        <m:t> </m:t>
                      </m:r>
                      <m:r>
                        <a:rPr lang="en-US" sz="2400" i="1" smtClean="0">
                          <a:solidFill>
                            <a:srgbClr val="0070C0"/>
                          </a:solidFill>
                          <a:latin typeface="Cambria Math" panose="02040503050406030204" pitchFamily="18" charset="0"/>
                        </a:rPr>
                        <m:t>𝑧</m:t>
                      </m:r>
                      <m:r>
                        <a:rPr lang="en-US" sz="2400" i="1" smtClean="0">
                          <a:solidFill>
                            <a:srgbClr val="0070C0"/>
                          </a:solidFill>
                          <a:latin typeface="Cambria Math" panose="02040503050406030204" pitchFamily="18" charset="0"/>
                        </a:rPr>
                        <m:t>=</m:t>
                      </m:r>
                      <m:f>
                        <m:fPr>
                          <m:ctrlPr>
                            <a:rPr lang="en-US" sz="2400" i="1" dirty="0">
                              <a:solidFill>
                                <a:srgbClr val="0070C0"/>
                              </a:solidFill>
                              <a:latin typeface="Cambria Math"/>
                            </a:rPr>
                          </m:ctrlPr>
                        </m:fPr>
                        <m:num>
                          <m:r>
                            <a:rPr lang="en-US" sz="2400" i="1" dirty="0">
                              <a:solidFill>
                                <a:srgbClr val="0070C0"/>
                              </a:solidFill>
                              <a:latin typeface="Cambria Math" panose="02040503050406030204" pitchFamily="18" charset="0"/>
                            </a:rPr>
                            <m:t>1</m:t>
                          </m:r>
                        </m:num>
                        <m:den>
                          <m:r>
                            <a:rPr lang="en-US" sz="2400" i="1" dirty="0">
                              <a:solidFill>
                                <a:srgbClr val="0070C0"/>
                              </a:solidFill>
                              <a:latin typeface="Cambria Math" panose="02040503050406030204" pitchFamily="18" charset="0"/>
                            </a:rPr>
                            <m:t>𝑧</m:t>
                          </m:r>
                        </m:den>
                      </m:f>
                      <m:r>
                        <a:rPr lang="en-US" sz="2400" i="1" dirty="0">
                          <a:solidFill>
                            <a:srgbClr val="0070C0"/>
                          </a:solidFill>
                          <a:latin typeface="Cambria Math" panose="02040503050406030204" pitchFamily="18" charset="0"/>
                        </a:rPr>
                        <m:t>.</m:t>
                      </m:r>
                    </m:oMath>
                  </m:oMathPara>
                </a14:m>
                <a:endParaRPr lang="en-US" sz="2400" dirty="0">
                  <a:solidFill>
                    <a:srgbClr val="0070C0"/>
                  </a:solidFill>
                </a:endParaRPr>
              </a:p>
            </p:txBody>
          </p:sp>
        </mc:Choice>
        <mc:Fallback xmlns="">
          <p:sp>
            <p:nvSpPr>
              <p:cNvPr id="3" name="Rectangle 2"/>
              <p:cNvSpPr>
                <a:spLocks noRot="1" noChangeAspect="1" noMove="1" noResize="1" noEditPoints="1" noAdjustHandles="1" noChangeArrowheads="1" noChangeShapeType="1" noTextEdit="1"/>
              </p:cNvSpPr>
              <p:nvPr/>
            </p:nvSpPr>
            <p:spPr>
              <a:xfrm>
                <a:off x="389165" y="920014"/>
                <a:ext cx="11726635" cy="3177793"/>
              </a:xfrm>
              <a:prstGeom prst="rect">
                <a:avLst/>
              </a:prstGeom>
              <a:blipFill rotWithShape="1">
                <a:blip r:embed="rId2"/>
                <a:stretch>
                  <a:fillRect l="-832" t="-1536" r="-7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itle 1">
                <a:extLst>
                  <a:ext uri="{FF2B5EF4-FFF2-40B4-BE49-F238E27FC236}">
                    <a16:creationId xmlns="" xmlns:a16="http://schemas.microsoft.com/office/drawing/2014/main" id="{BBBB66EA-CC2B-450C-8F71-1EBED809AB56}"/>
                  </a:ext>
                </a:extLst>
              </p:cNvPr>
              <p:cNvSpPr txBox="1">
                <a:spLocks/>
              </p:cNvSpPr>
              <p:nvPr/>
            </p:nvSpPr>
            <p:spPr>
              <a:xfrm>
                <a:off x="389165" y="4233429"/>
                <a:ext cx="10515600" cy="66948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14:m>
                  <m:oMath xmlns:m="http://schemas.openxmlformats.org/officeDocument/2006/math">
                    <m:r>
                      <a:rPr lang="en-US" sz="4000" b="1" dirty="0" smtClean="0">
                        <a:solidFill>
                          <a:srgbClr val="0070C0"/>
                        </a:solidFill>
                        <a:latin typeface="Cambria Math"/>
                      </a:rPr>
                      <m:t>𝐋𝐧</m:t>
                    </m:r>
                    <m:r>
                      <a:rPr lang="en-US" sz="4000" b="1" i="1" dirty="0" smtClean="0">
                        <a:solidFill>
                          <a:srgbClr val="0070C0"/>
                        </a:solidFill>
                        <a:latin typeface="Cambria Math"/>
                      </a:rPr>
                      <m:t> </m:t>
                    </m:r>
                    <m:r>
                      <a:rPr lang="en-US" sz="4000" b="1" i="1" dirty="0" smtClean="0">
                        <a:solidFill>
                          <a:srgbClr val="0070C0"/>
                        </a:solidFill>
                        <a:latin typeface="Cambria Math"/>
                      </a:rPr>
                      <m:t>𝒛</m:t>
                    </m:r>
                    <m:r>
                      <a:rPr lang="en-US" sz="4000" b="1" i="1" dirty="0" smtClean="0">
                        <a:solidFill>
                          <a:srgbClr val="0070C0"/>
                        </a:solidFill>
                        <a:latin typeface="Cambria Math"/>
                      </a:rPr>
                      <m:t> </m:t>
                    </m:r>
                  </m:oMath>
                </a14:m>
                <a:r>
                  <a:rPr lang="en-US" sz="4000" b="1" dirty="0">
                    <a:solidFill>
                      <a:srgbClr val="0070C0"/>
                    </a:solidFill>
                  </a:rPr>
                  <a:t>as an Inverse Function of</a:t>
                </a:r>
                <a:r>
                  <a:rPr lang="en-US" sz="4000" b="1" i="1" dirty="0">
                    <a:solidFill>
                      <a:srgbClr val="0070C0"/>
                    </a:solidFill>
                  </a:rPr>
                  <a:t> </a:t>
                </a:r>
                <a14:m>
                  <m:oMath xmlns:m="http://schemas.openxmlformats.org/officeDocument/2006/math">
                    <m:sSup>
                      <m:sSupPr>
                        <m:ctrlPr>
                          <a:rPr lang="en-US" sz="4000" b="1" i="1" dirty="0" smtClean="0">
                            <a:solidFill>
                              <a:srgbClr val="0070C0"/>
                            </a:solidFill>
                            <a:latin typeface="Cambria Math"/>
                          </a:rPr>
                        </m:ctrlPr>
                      </m:sSupPr>
                      <m:e>
                        <m:r>
                          <a:rPr lang="en-US" sz="4000" b="1" i="1" dirty="0" smtClean="0">
                            <a:solidFill>
                              <a:srgbClr val="0070C0"/>
                            </a:solidFill>
                            <a:latin typeface="Cambria Math"/>
                          </a:rPr>
                          <m:t>𝒆</m:t>
                        </m:r>
                      </m:e>
                      <m:sup>
                        <m:r>
                          <a:rPr lang="en-US" sz="4000" b="1" i="1" dirty="0" smtClean="0">
                            <a:solidFill>
                              <a:srgbClr val="0070C0"/>
                            </a:solidFill>
                            <a:latin typeface="Cambria Math"/>
                          </a:rPr>
                          <m:t>𝒛</m:t>
                        </m:r>
                      </m:sup>
                    </m:sSup>
                  </m:oMath>
                </a14:m>
                <a:endParaRPr lang="en-US" sz="4000" dirty="0">
                  <a:solidFill>
                    <a:srgbClr val="0070C0"/>
                  </a:solidFill>
                </a:endParaRPr>
              </a:p>
            </p:txBody>
          </p:sp>
        </mc:Choice>
        <mc:Fallback xmlns="">
          <p:sp>
            <p:nvSpPr>
              <p:cNvPr id="5" name="Title 1">
                <a:extLst>
                  <a:ext uri="{FF2B5EF4-FFF2-40B4-BE49-F238E27FC236}">
                    <a16:creationId xmlns:a16="http://schemas.microsoft.com/office/drawing/2014/main" id="{BBBB66EA-CC2B-450C-8F71-1EBED809AB56}"/>
                  </a:ext>
                </a:extLst>
              </p:cNvPr>
              <p:cNvSpPr txBox="1">
                <a:spLocks noRot="1" noChangeAspect="1" noMove="1" noResize="1" noEditPoints="1" noAdjustHandles="1" noChangeArrowheads="1" noChangeShapeType="1" noTextEdit="1"/>
              </p:cNvSpPr>
              <p:nvPr/>
            </p:nvSpPr>
            <p:spPr>
              <a:xfrm>
                <a:off x="389165" y="4233429"/>
                <a:ext cx="10515600" cy="669489"/>
              </a:xfrm>
              <a:prstGeom prst="rect">
                <a:avLst/>
              </a:prstGeom>
              <a:blipFill>
                <a:blip r:embed="rId3"/>
                <a:stretch>
                  <a:fillRect t="-25455" b="-3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 xmlns:a16="http://schemas.microsoft.com/office/drawing/2014/main" id="{2EAF9A6A-2E72-4DCF-A57F-096A4418B975}"/>
                  </a:ext>
                </a:extLst>
              </p:cNvPr>
              <p:cNvSpPr/>
              <p:nvPr/>
            </p:nvSpPr>
            <p:spPr>
              <a:xfrm>
                <a:off x="601014" y="5040791"/>
                <a:ext cx="11350580" cy="1231940"/>
              </a:xfrm>
              <a:prstGeom prst="rect">
                <a:avLst/>
              </a:prstGeom>
            </p:spPr>
            <p:txBody>
              <a:bodyPr wrap="square">
                <a:spAutoFit/>
              </a:bodyPr>
              <a:lstStyle/>
              <a:p>
                <a:pPr algn="just"/>
                <a:r>
                  <a:rPr lang="en-US" sz="2400" dirty="0">
                    <a:solidFill>
                      <a:prstClr val="black"/>
                    </a:solidFill>
                  </a:rPr>
                  <a:t>If the complex exponential function </a:t>
                </a:r>
                <a14:m>
                  <m:oMath xmlns:m="http://schemas.openxmlformats.org/officeDocument/2006/math">
                    <m:r>
                      <a:rPr lang="en-US" sz="2400" i="1" dirty="0" smtClean="0">
                        <a:solidFill>
                          <a:srgbClr val="0070C0"/>
                        </a:solidFill>
                        <a:latin typeface="Cambria Math"/>
                      </a:rPr>
                      <m:t>𝑓</m:t>
                    </m:r>
                    <m:r>
                      <a:rPr lang="en-US" sz="2400" i="1" dirty="0" smtClean="0">
                        <a:solidFill>
                          <a:srgbClr val="0070C0"/>
                        </a:solidFill>
                        <a:latin typeface="Cambria Math"/>
                      </a:rPr>
                      <m:t>(</m:t>
                    </m:r>
                    <m:r>
                      <a:rPr lang="en-US" sz="2400" i="1" dirty="0" smtClean="0">
                        <a:solidFill>
                          <a:srgbClr val="0070C0"/>
                        </a:solidFill>
                        <a:latin typeface="Cambria Math"/>
                      </a:rPr>
                      <m:t>𝑧</m:t>
                    </m:r>
                    <m:r>
                      <a:rPr lang="en-US" sz="2400" i="1" dirty="0" smtClean="0">
                        <a:solidFill>
                          <a:srgbClr val="0070C0"/>
                        </a:solidFill>
                        <a:latin typeface="Cambria Math"/>
                      </a:rPr>
                      <m:t>)=</m:t>
                    </m:r>
                    <m:sSup>
                      <m:sSupPr>
                        <m:ctrlPr>
                          <a:rPr lang="en-US" sz="2400" i="1" dirty="0" smtClean="0">
                            <a:solidFill>
                              <a:srgbClr val="0070C0"/>
                            </a:solidFill>
                            <a:latin typeface="Cambria Math"/>
                          </a:rPr>
                        </m:ctrlPr>
                      </m:sSupPr>
                      <m:e>
                        <m:r>
                          <a:rPr lang="en-US" sz="2400" i="1" dirty="0" smtClean="0">
                            <a:solidFill>
                              <a:srgbClr val="0070C0"/>
                            </a:solidFill>
                            <a:latin typeface="Cambria Math"/>
                          </a:rPr>
                          <m:t>𝑒</m:t>
                        </m:r>
                      </m:e>
                      <m:sup>
                        <m:r>
                          <a:rPr lang="en-US" sz="2400" i="1" dirty="0" smtClean="0">
                            <a:solidFill>
                              <a:srgbClr val="0070C0"/>
                            </a:solidFill>
                            <a:latin typeface="Cambria Math"/>
                          </a:rPr>
                          <m:t>𝑧</m:t>
                        </m:r>
                      </m:sup>
                    </m:sSup>
                    <m:r>
                      <a:rPr lang="en-US" sz="2400" i="1" dirty="0">
                        <a:solidFill>
                          <a:prstClr val="black"/>
                        </a:solidFill>
                        <a:latin typeface="Cambria Math"/>
                      </a:rPr>
                      <m:t> </m:t>
                    </m:r>
                  </m:oMath>
                </a14:m>
                <a:r>
                  <a:rPr lang="en-US" sz="2400" dirty="0">
                    <a:solidFill>
                      <a:prstClr val="black"/>
                    </a:solidFill>
                  </a:rPr>
                  <a:t>is defined on the fundamental region  </a:t>
                </a:r>
                <a14:m>
                  <m:oMath xmlns:m="http://schemas.openxmlformats.org/officeDocument/2006/math">
                    <m:r>
                      <a:rPr lang="en-US" sz="2400" i="1" dirty="0" smtClean="0">
                        <a:solidFill>
                          <a:srgbClr val="0070C0"/>
                        </a:solidFill>
                        <a:latin typeface="Cambria Math"/>
                      </a:rPr>
                      <m:t>−∞&lt;</m:t>
                    </m:r>
                    <m:r>
                      <a:rPr lang="en-US" sz="2400" i="1" dirty="0" smtClean="0">
                        <a:solidFill>
                          <a:srgbClr val="0070C0"/>
                        </a:solidFill>
                        <a:latin typeface="Cambria Math"/>
                      </a:rPr>
                      <m:t>𝑥</m:t>
                    </m:r>
                    <m:r>
                      <a:rPr lang="en-US" sz="2400" i="1" dirty="0" smtClean="0">
                        <a:solidFill>
                          <a:srgbClr val="0070C0"/>
                        </a:solidFill>
                        <a:latin typeface="Cambria Math"/>
                      </a:rPr>
                      <m:t>&lt;∞,−</m:t>
                    </m:r>
                    <m:r>
                      <a:rPr lang="en-US" sz="2400" i="1" dirty="0" smtClean="0">
                        <a:solidFill>
                          <a:srgbClr val="0070C0"/>
                        </a:solidFill>
                        <a:latin typeface="Cambria Math"/>
                      </a:rPr>
                      <m:t>𝜋</m:t>
                    </m:r>
                    <m:r>
                      <a:rPr lang="en-US" sz="2400" i="1" dirty="0" smtClean="0">
                        <a:solidFill>
                          <a:srgbClr val="0070C0"/>
                        </a:solidFill>
                        <a:latin typeface="Cambria Math"/>
                      </a:rPr>
                      <m:t>&lt;</m:t>
                    </m:r>
                    <m:r>
                      <a:rPr lang="en-US" sz="2400" i="1" dirty="0" smtClean="0">
                        <a:solidFill>
                          <a:srgbClr val="0070C0"/>
                        </a:solidFill>
                        <a:latin typeface="Cambria Math"/>
                      </a:rPr>
                      <m:t>𝑦</m:t>
                    </m:r>
                    <m:r>
                      <a:rPr lang="en-US" sz="2400" i="1" dirty="0" smtClean="0">
                        <a:solidFill>
                          <a:srgbClr val="0070C0"/>
                        </a:solidFill>
                        <a:latin typeface="Cambria Math"/>
                      </a:rPr>
                      <m:t>≤</m:t>
                    </m:r>
                    <m:r>
                      <a:rPr lang="en-US" sz="2400" i="1" dirty="0" smtClean="0">
                        <a:solidFill>
                          <a:srgbClr val="0070C0"/>
                        </a:solidFill>
                        <a:latin typeface="Cambria Math"/>
                      </a:rPr>
                      <m:t>𝜋</m:t>
                    </m:r>
                    <m:r>
                      <a:rPr lang="en-US" sz="2400" i="1" dirty="0" smtClean="0">
                        <a:solidFill>
                          <a:srgbClr val="0070C0"/>
                        </a:solidFill>
                        <a:latin typeface="Cambria Math"/>
                      </a:rPr>
                      <m:t>,</m:t>
                    </m:r>
                  </m:oMath>
                </a14:m>
                <a:r>
                  <a:rPr lang="en-US" sz="2400" dirty="0">
                    <a:solidFill>
                      <a:srgbClr val="0070C0"/>
                    </a:solidFill>
                  </a:rPr>
                  <a:t> </a:t>
                </a:r>
                <a:r>
                  <a:rPr lang="en-US" sz="2400" dirty="0">
                    <a:solidFill>
                      <a:prstClr val="black"/>
                    </a:solidFill>
                  </a:rPr>
                  <a:t>then </a:t>
                </a:r>
                <a14:m>
                  <m:oMath xmlns:m="http://schemas.openxmlformats.org/officeDocument/2006/math">
                    <m:r>
                      <a:rPr lang="en-US" sz="2400" i="1" dirty="0" smtClean="0">
                        <a:solidFill>
                          <a:prstClr val="black"/>
                        </a:solidFill>
                        <a:latin typeface="Cambria Math"/>
                      </a:rPr>
                      <m:t>𝑓</m:t>
                    </m:r>
                  </m:oMath>
                </a14:m>
                <a:r>
                  <a:rPr lang="en-US" sz="2400" dirty="0">
                    <a:solidFill>
                      <a:prstClr val="black"/>
                    </a:solidFill>
                  </a:rPr>
                  <a:t> is one-to-one and the inverse function of </a:t>
                </a:r>
                <a14:m>
                  <m:oMath xmlns:m="http://schemas.openxmlformats.org/officeDocument/2006/math">
                    <m:r>
                      <a:rPr lang="en-US" sz="2400" i="1" dirty="0" smtClean="0">
                        <a:solidFill>
                          <a:prstClr val="black"/>
                        </a:solidFill>
                        <a:latin typeface="Cambria Math"/>
                      </a:rPr>
                      <m:t>𝑓</m:t>
                    </m:r>
                  </m:oMath>
                </a14:m>
                <a:r>
                  <a:rPr lang="en-US" sz="2400" dirty="0">
                    <a:solidFill>
                      <a:prstClr val="black"/>
                    </a:solidFill>
                  </a:rPr>
                  <a:t> is the principal value of the complex logarithm </a:t>
                </a:r>
                <a14:m>
                  <m:oMath xmlns:m="http://schemas.openxmlformats.org/officeDocument/2006/math">
                    <m:sSup>
                      <m:sSupPr>
                        <m:ctrlPr>
                          <a:rPr lang="en-US" sz="2400" i="1" dirty="0" smtClean="0">
                            <a:solidFill>
                              <a:srgbClr val="0070C0"/>
                            </a:solidFill>
                            <a:latin typeface="Cambria Math"/>
                          </a:rPr>
                        </m:ctrlPr>
                      </m:sSupPr>
                      <m:e>
                        <m:r>
                          <a:rPr lang="en-US" sz="2400" i="1" dirty="0" smtClean="0">
                            <a:solidFill>
                              <a:srgbClr val="0070C0"/>
                            </a:solidFill>
                            <a:latin typeface="Cambria Math"/>
                          </a:rPr>
                          <m:t>𝑓</m:t>
                        </m:r>
                      </m:e>
                      <m:sup>
                        <m:r>
                          <a:rPr lang="en-US" sz="2400" i="1" dirty="0" smtClean="0">
                            <a:solidFill>
                              <a:srgbClr val="0070C0"/>
                            </a:solidFill>
                            <a:latin typeface="Cambria Math"/>
                          </a:rPr>
                          <m:t>−1</m:t>
                        </m:r>
                      </m:sup>
                    </m:sSup>
                    <m:d>
                      <m:dPr>
                        <m:ctrlPr>
                          <a:rPr lang="en-US" sz="2400" i="1" dirty="0" smtClean="0">
                            <a:solidFill>
                              <a:srgbClr val="0070C0"/>
                            </a:solidFill>
                            <a:latin typeface="Cambria Math"/>
                          </a:rPr>
                        </m:ctrlPr>
                      </m:dPr>
                      <m:e>
                        <m:r>
                          <a:rPr lang="en-US" sz="2400" i="1" dirty="0" smtClean="0">
                            <a:solidFill>
                              <a:srgbClr val="0070C0"/>
                            </a:solidFill>
                            <a:latin typeface="Cambria Math"/>
                          </a:rPr>
                          <m:t>𝑧</m:t>
                        </m:r>
                      </m:e>
                    </m:d>
                    <m:r>
                      <a:rPr lang="en-US" sz="2400" i="1" dirty="0" smtClean="0">
                        <a:solidFill>
                          <a:srgbClr val="0070C0"/>
                        </a:solidFill>
                        <a:latin typeface="Cambria Math"/>
                      </a:rPr>
                      <m:t>=</m:t>
                    </m:r>
                    <m:r>
                      <m:rPr>
                        <m:sty m:val="p"/>
                      </m:rPr>
                      <a:rPr lang="en-US" sz="2400" dirty="0" err="1">
                        <a:solidFill>
                          <a:srgbClr val="0070C0"/>
                        </a:solidFill>
                        <a:latin typeface="Cambria Math"/>
                      </a:rPr>
                      <m:t>Ln</m:t>
                    </m:r>
                    <m:r>
                      <a:rPr lang="en-US" sz="2400" dirty="0" smtClean="0">
                        <a:solidFill>
                          <a:srgbClr val="0070C0"/>
                        </a:solidFill>
                        <a:latin typeface="Cambria Math"/>
                      </a:rPr>
                      <m:t> </m:t>
                    </m:r>
                    <m:r>
                      <a:rPr lang="en-US" sz="2400" i="1" dirty="0" err="1">
                        <a:solidFill>
                          <a:srgbClr val="0070C0"/>
                        </a:solidFill>
                        <a:latin typeface="Cambria Math"/>
                      </a:rPr>
                      <m:t>𝑧</m:t>
                    </m:r>
                    <m:r>
                      <a:rPr lang="en-US" sz="2400" i="1" dirty="0">
                        <a:solidFill>
                          <a:prstClr val="black"/>
                        </a:solidFill>
                        <a:latin typeface="Cambria Math"/>
                      </a:rPr>
                      <m:t>.</m:t>
                    </m:r>
                  </m:oMath>
                </a14:m>
                <a:endParaRPr lang="en-US" sz="2400" dirty="0">
                  <a:solidFill>
                    <a:prstClr val="black"/>
                  </a:solidFill>
                </a:endParaRPr>
              </a:p>
            </p:txBody>
          </p:sp>
        </mc:Choice>
        <mc:Fallback xmlns="">
          <p:sp>
            <p:nvSpPr>
              <p:cNvPr id="6" name="Rectangle 5">
                <a:extLst>
                  <a:ext uri="{FF2B5EF4-FFF2-40B4-BE49-F238E27FC236}">
                    <a16:creationId xmlns:a16="http://schemas.microsoft.com/office/drawing/2014/main" id="{2EAF9A6A-2E72-4DCF-A57F-096A4418B975}"/>
                  </a:ext>
                </a:extLst>
              </p:cNvPr>
              <p:cNvSpPr>
                <a:spLocks noRot="1" noChangeAspect="1" noMove="1" noResize="1" noEditPoints="1" noAdjustHandles="1" noChangeArrowheads="1" noChangeShapeType="1" noTextEdit="1"/>
              </p:cNvSpPr>
              <p:nvPr/>
            </p:nvSpPr>
            <p:spPr>
              <a:xfrm>
                <a:off x="601014" y="5040791"/>
                <a:ext cx="11350580" cy="1231940"/>
              </a:xfrm>
              <a:prstGeom prst="rect">
                <a:avLst/>
              </a:prstGeom>
              <a:blipFill>
                <a:blip r:embed="rId4"/>
                <a:stretch>
                  <a:fillRect l="-859" t="-3960" r="-806" b="-7921"/>
                </a:stretch>
              </a:blipFill>
            </p:spPr>
            <p:txBody>
              <a:bodyPr/>
              <a:lstStyle/>
              <a:p>
                <a:r>
                  <a:rPr lang="en-US">
                    <a:noFill/>
                  </a:rPr>
                  <a:t> </a:t>
                </a:r>
              </a:p>
            </p:txBody>
          </p:sp>
        </mc:Fallback>
      </mc:AlternateContent>
    </p:spTree>
    <p:extLst>
      <p:ext uri="{BB962C8B-B14F-4D97-AF65-F5344CB8AC3E}">
        <p14:creationId xmlns:p14="http://schemas.microsoft.com/office/powerpoint/2010/main" val="1522764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08F6A6E3-01FE-4A41-921C-A544B6309E12}"/>
              </a:ext>
            </a:extLst>
          </p:cNvPr>
          <p:cNvSpPr/>
          <p:nvPr/>
        </p:nvSpPr>
        <p:spPr>
          <a:xfrm>
            <a:off x="920722" y="1516871"/>
            <a:ext cx="10601739" cy="2554545"/>
          </a:xfrm>
          <a:prstGeom prst="rect">
            <a:avLst/>
          </a:prstGeom>
        </p:spPr>
        <p:txBody>
          <a:bodyPr wrap="square">
            <a:spAutoFit/>
          </a:bodyPr>
          <a:lstStyle/>
          <a:p>
            <a:pPr marL="457200" indent="-457200">
              <a:buFont typeface="Arial" panose="020B0604020202020204" pitchFamily="34" charset="0"/>
              <a:buChar char="•"/>
            </a:pPr>
            <a:r>
              <a:rPr lang="en-US" sz="3200" dirty="0">
                <a:solidFill>
                  <a:srgbClr val="C00000"/>
                </a:solidFill>
              </a:rPr>
              <a:t>Complex Exponential and Logarithmic Functions</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Complex Powers</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Trigonometric and Hyperbolic Functions</a:t>
            </a:r>
          </a:p>
        </p:txBody>
      </p:sp>
      <p:sp>
        <p:nvSpPr>
          <p:cNvPr id="6" name="Title 1">
            <a:extLst>
              <a:ext uri="{FF2B5EF4-FFF2-40B4-BE49-F238E27FC236}">
                <a16:creationId xmlns="" xmlns:a16="http://schemas.microsoft.com/office/drawing/2014/main" id="{8C73A342-F58A-4A5A-8399-CBD04201E7DF}"/>
              </a:ext>
            </a:extLst>
          </p:cNvPr>
          <p:cNvSpPr txBox="1">
            <a:spLocks/>
          </p:cNvSpPr>
          <p:nvPr/>
        </p:nvSpPr>
        <p:spPr>
          <a:xfrm>
            <a:off x="569843" y="591881"/>
            <a:ext cx="10515600" cy="66948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70C0"/>
                </a:solidFill>
                <a:latin typeface="+mn-lt"/>
              </a:rPr>
              <a:t>Elementary Complex Analytic Functions</a:t>
            </a:r>
            <a:endParaRPr lang="en-US" dirty="0">
              <a:solidFill>
                <a:srgbClr val="0070C0"/>
              </a:solidFill>
              <a:latin typeface="+mn-lt"/>
            </a:endParaRPr>
          </a:p>
        </p:txBody>
      </p:sp>
    </p:spTree>
    <p:extLst>
      <p:ext uri="{BB962C8B-B14F-4D97-AF65-F5344CB8AC3E}">
        <p14:creationId xmlns:p14="http://schemas.microsoft.com/office/powerpoint/2010/main" val="3231163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8C73A342-F58A-4A5A-8399-CBD04201E7DF}"/>
              </a:ext>
            </a:extLst>
          </p:cNvPr>
          <p:cNvSpPr txBox="1">
            <a:spLocks/>
          </p:cNvSpPr>
          <p:nvPr/>
        </p:nvSpPr>
        <p:spPr>
          <a:xfrm>
            <a:off x="228600" y="152400"/>
            <a:ext cx="10515600" cy="66948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70C0"/>
                </a:solidFill>
              </a:rPr>
              <a:t>Logarithmic Mapping</a:t>
            </a:r>
            <a:endParaRPr lang="en-US" sz="4000" dirty="0">
              <a:solidFill>
                <a:srgbClr val="0070C0"/>
              </a:solidFill>
            </a:endParaRPr>
          </a:p>
        </p:txBody>
      </p:sp>
      <mc:AlternateContent xmlns:mc="http://schemas.openxmlformats.org/markup-compatibility/2006" xmlns:a14="http://schemas.microsoft.com/office/drawing/2010/main">
        <mc:Choice Requires="a14">
          <p:sp>
            <p:nvSpPr>
              <p:cNvPr id="3" name="Rectangle 2"/>
              <p:cNvSpPr/>
              <p:nvPr/>
            </p:nvSpPr>
            <p:spPr>
              <a:xfrm>
                <a:off x="304800" y="685800"/>
                <a:ext cx="11811000" cy="2569934"/>
              </a:xfrm>
              <a:prstGeom prst="rect">
                <a:avLst/>
              </a:prstGeom>
            </p:spPr>
            <p:txBody>
              <a:bodyPr wrap="square">
                <a:spAutoFit/>
              </a:bodyPr>
              <a:lstStyle/>
              <a:p>
                <a:pPr algn="just"/>
                <a:r>
                  <a:rPr lang="en-US" sz="2300" dirty="0" smtClean="0">
                    <a:solidFill>
                      <a:prstClr val="black"/>
                    </a:solidFill>
                  </a:rPr>
                  <a:t>The complex logarithmic mapping </a:t>
                </a:r>
                <a14:m>
                  <m:oMath xmlns:m="http://schemas.openxmlformats.org/officeDocument/2006/math">
                    <m:r>
                      <a:rPr lang="en-US" sz="2300" i="1" dirty="0" smtClean="0">
                        <a:solidFill>
                          <a:prstClr val="black"/>
                        </a:solidFill>
                        <a:latin typeface="Cambria Math"/>
                      </a:rPr>
                      <m:t>𝑤</m:t>
                    </m:r>
                    <m:r>
                      <a:rPr lang="en-US" sz="2300" i="1" dirty="0" smtClean="0">
                        <a:solidFill>
                          <a:prstClr val="black"/>
                        </a:solidFill>
                        <a:latin typeface="Cambria Math"/>
                      </a:rPr>
                      <m:t>=</m:t>
                    </m:r>
                    <m:r>
                      <m:rPr>
                        <m:sty m:val="p"/>
                      </m:rPr>
                      <a:rPr lang="en-US" sz="2300" dirty="0" err="1" smtClean="0">
                        <a:solidFill>
                          <a:prstClr val="black"/>
                        </a:solidFill>
                        <a:latin typeface="Cambria Math"/>
                      </a:rPr>
                      <m:t>Ln</m:t>
                    </m:r>
                    <m:r>
                      <a:rPr lang="en-US" sz="2300" i="1" dirty="0" smtClean="0">
                        <a:solidFill>
                          <a:prstClr val="black"/>
                        </a:solidFill>
                        <a:latin typeface="Cambria Math"/>
                      </a:rPr>
                      <m:t> </m:t>
                    </m:r>
                    <m:r>
                      <a:rPr lang="en-US" sz="2300" i="1" dirty="0" err="1" smtClean="0">
                        <a:solidFill>
                          <a:prstClr val="black"/>
                        </a:solidFill>
                        <a:latin typeface="Cambria Math"/>
                      </a:rPr>
                      <m:t>𝑧</m:t>
                    </m:r>
                  </m:oMath>
                </a14:m>
                <a:r>
                  <a:rPr lang="en-US" sz="2300" i="1" dirty="0" smtClean="0">
                    <a:solidFill>
                      <a:prstClr val="black"/>
                    </a:solidFill>
                  </a:rPr>
                  <a:t> </a:t>
                </a:r>
                <a:r>
                  <a:rPr lang="en-US" sz="2300" dirty="0" smtClean="0">
                    <a:solidFill>
                      <a:prstClr val="black"/>
                    </a:solidFill>
                  </a:rPr>
                  <a:t>can </a:t>
                </a:r>
                <a:r>
                  <a:rPr lang="en-US" sz="2300" dirty="0">
                    <a:solidFill>
                      <a:prstClr val="black"/>
                    </a:solidFill>
                  </a:rPr>
                  <a:t>be understood in terms of the exponential mapping </a:t>
                </a:r>
                <a14:m>
                  <m:oMath xmlns:m="http://schemas.openxmlformats.org/officeDocument/2006/math">
                    <m:r>
                      <a:rPr lang="en-US" sz="2300" i="1" dirty="0" smtClean="0">
                        <a:solidFill>
                          <a:prstClr val="black"/>
                        </a:solidFill>
                        <a:latin typeface="Cambria Math"/>
                      </a:rPr>
                      <m:t>𝑤</m:t>
                    </m:r>
                    <m:r>
                      <a:rPr lang="en-US" sz="2300" i="1" dirty="0" smtClean="0">
                        <a:solidFill>
                          <a:prstClr val="black"/>
                        </a:solidFill>
                        <a:latin typeface="Cambria Math"/>
                      </a:rPr>
                      <m:t>=</m:t>
                    </m:r>
                    <m:sSup>
                      <m:sSupPr>
                        <m:ctrlPr>
                          <a:rPr lang="en-US" sz="2300" i="1" dirty="0">
                            <a:solidFill>
                              <a:prstClr val="black"/>
                            </a:solidFill>
                            <a:latin typeface="Cambria Math"/>
                          </a:rPr>
                        </m:ctrlPr>
                      </m:sSupPr>
                      <m:e>
                        <m:r>
                          <a:rPr lang="en-US" sz="2300" i="1" dirty="0">
                            <a:solidFill>
                              <a:prstClr val="black"/>
                            </a:solidFill>
                            <a:latin typeface="Cambria Math"/>
                          </a:rPr>
                          <m:t>𝑒</m:t>
                        </m:r>
                      </m:e>
                      <m:sup>
                        <m:r>
                          <a:rPr lang="en-US" sz="2300" i="1" dirty="0">
                            <a:solidFill>
                              <a:prstClr val="black"/>
                            </a:solidFill>
                            <a:latin typeface="Cambria Math"/>
                          </a:rPr>
                          <m:t>𝑧</m:t>
                        </m:r>
                      </m:sup>
                    </m:sSup>
                  </m:oMath>
                </a14:m>
                <a:r>
                  <a:rPr lang="en-US" sz="2300" i="1" dirty="0" smtClean="0">
                    <a:solidFill>
                      <a:prstClr val="black"/>
                    </a:solidFill>
                  </a:rPr>
                  <a:t> </a:t>
                </a:r>
                <a:r>
                  <a:rPr lang="en-US" sz="2300" dirty="0">
                    <a:solidFill>
                      <a:prstClr val="black"/>
                    </a:solidFill>
                  </a:rPr>
                  <a:t>since </a:t>
                </a:r>
                <a:r>
                  <a:rPr lang="en-US" sz="2300" dirty="0" smtClean="0">
                    <a:solidFill>
                      <a:prstClr val="black"/>
                    </a:solidFill>
                  </a:rPr>
                  <a:t>these functions </a:t>
                </a:r>
                <a:r>
                  <a:rPr lang="en-US" sz="2300" dirty="0">
                    <a:solidFill>
                      <a:prstClr val="black"/>
                    </a:solidFill>
                  </a:rPr>
                  <a:t>are inverses of each other. For example, because </a:t>
                </a:r>
                <a14:m>
                  <m:oMath xmlns:m="http://schemas.openxmlformats.org/officeDocument/2006/math">
                    <m:r>
                      <a:rPr lang="en-US" sz="2300" i="1" dirty="0">
                        <a:solidFill>
                          <a:prstClr val="black"/>
                        </a:solidFill>
                        <a:latin typeface="Cambria Math"/>
                      </a:rPr>
                      <m:t>𝑤</m:t>
                    </m:r>
                    <m:r>
                      <a:rPr lang="en-US" sz="2300" i="1" dirty="0">
                        <a:solidFill>
                          <a:prstClr val="black"/>
                        </a:solidFill>
                        <a:latin typeface="Cambria Math"/>
                      </a:rPr>
                      <m:t>=</m:t>
                    </m:r>
                    <m:sSup>
                      <m:sSupPr>
                        <m:ctrlPr>
                          <a:rPr lang="en-US" sz="2300" i="1" dirty="0">
                            <a:solidFill>
                              <a:prstClr val="black"/>
                            </a:solidFill>
                            <a:latin typeface="Cambria Math"/>
                          </a:rPr>
                        </m:ctrlPr>
                      </m:sSupPr>
                      <m:e>
                        <m:r>
                          <a:rPr lang="en-US" sz="2300" i="1" dirty="0">
                            <a:solidFill>
                              <a:prstClr val="black"/>
                            </a:solidFill>
                            <a:latin typeface="Cambria Math"/>
                          </a:rPr>
                          <m:t>𝑒</m:t>
                        </m:r>
                      </m:e>
                      <m:sup>
                        <m:r>
                          <a:rPr lang="en-US" sz="2300" i="1" dirty="0">
                            <a:solidFill>
                              <a:prstClr val="black"/>
                            </a:solidFill>
                            <a:latin typeface="Cambria Math"/>
                          </a:rPr>
                          <m:t>𝑧</m:t>
                        </m:r>
                      </m:sup>
                    </m:sSup>
                  </m:oMath>
                </a14:m>
                <a:r>
                  <a:rPr lang="en-US" sz="2300" i="1" dirty="0">
                    <a:solidFill>
                      <a:prstClr val="black"/>
                    </a:solidFill>
                  </a:rPr>
                  <a:t> </a:t>
                </a:r>
                <a:r>
                  <a:rPr lang="en-US" sz="2300" dirty="0" smtClean="0">
                    <a:solidFill>
                      <a:prstClr val="black"/>
                    </a:solidFill>
                  </a:rPr>
                  <a:t>maps the fundamental </a:t>
                </a:r>
                <a:r>
                  <a:rPr lang="en-US" sz="2300" dirty="0">
                    <a:solidFill>
                      <a:prstClr val="black"/>
                    </a:solidFill>
                  </a:rPr>
                  <a:t>region </a:t>
                </a:r>
                <a14:m>
                  <m:oMath xmlns:m="http://schemas.openxmlformats.org/officeDocument/2006/math">
                    <m:r>
                      <a:rPr lang="en-US" sz="2300" i="1" dirty="0" smtClean="0">
                        <a:solidFill>
                          <a:prstClr val="black"/>
                        </a:solidFill>
                        <a:latin typeface="Cambria Math"/>
                      </a:rPr>
                      <m:t>−∞&lt;</m:t>
                    </m:r>
                    <m:r>
                      <a:rPr lang="en-US" sz="2300" i="1" dirty="0" smtClean="0">
                        <a:solidFill>
                          <a:prstClr val="black"/>
                        </a:solidFill>
                        <a:latin typeface="Cambria Math"/>
                      </a:rPr>
                      <m:t>𝑥</m:t>
                    </m:r>
                    <m:r>
                      <a:rPr lang="en-US" sz="2300" i="1" dirty="0" smtClean="0">
                        <a:solidFill>
                          <a:prstClr val="black"/>
                        </a:solidFill>
                        <a:latin typeface="Cambria Math"/>
                      </a:rPr>
                      <m:t>&lt;∞,−</m:t>
                    </m:r>
                    <m:r>
                      <a:rPr lang="en-US" sz="2300" i="1" dirty="0" smtClean="0">
                        <a:solidFill>
                          <a:prstClr val="black"/>
                        </a:solidFill>
                        <a:latin typeface="Cambria Math"/>
                      </a:rPr>
                      <m:t>𝜋</m:t>
                    </m:r>
                    <m:r>
                      <a:rPr lang="en-US" sz="2300" i="1" dirty="0" smtClean="0">
                        <a:solidFill>
                          <a:prstClr val="black"/>
                        </a:solidFill>
                        <a:latin typeface="Cambria Math"/>
                      </a:rPr>
                      <m:t>&lt;</m:t>
                    </m:r>
                    <m:r>
                      <a:rPr lang="en-US" sz="2300" i="1" dirty="0" smtClean="0">
                        <a:solidFill>
                          <a:prstClr val="black"/>
                        </a:solidFill>
                        <a:latin typeface="Cambria Math"/>
                      </a:rPr>
                      <m:t>𝑦</m:t>
                    </m:r>
                    <m:r>
                      <a:rPr lang="en-US" sz="2300" i="1" dirty="0" smtClean="0">
                        <a:solidFill>
                          <a:prstClr val="black"/>
                        </a:solidFill>
                        <a:latin typeface="Cambria Math"/>
                      </a:rPr>
                      <m:t>≤</m:t>
                    </m:r>
                    <m:r>
                      <a:rPr lang="en-US" sz="2300" i="1" dirty="0" smtClean="0">
                        <a:solidFill>
                          <a:prstClr val="black"/>
                        </a:solidFill>
                        <a:latin typeface="Cambria Math"/>
                      </a:rPr>
                      <m:t>𝜋</m:t>
                    </m:r>
                    <m:r>
                      <a:rPr lang="en-US" sz="2300" i="1" dirty="0">
                        <a:solidFill>
                          <a:prstClr val="black"/>
                        </a:solidFill>
                        <a:latin typeface="Cambria Math"/>
                      </a:rPr>
                      <m:t>,</m:t>
                    </m:r>
                  </m:oMath>
                </a14:m>
                <a:r>
                  <a:rPr lang="en-US" sz="2300" dirty="0">
                    <a:solidFill>
                      <a:prstClr val="black"/>
                    </a:solidFill>
                  </a:rPr>
                  <a:t> in the </a:t>
                </a:r>
                <a14:m>
                  <m:oMath xmlns:m="http://schemas.openxmlformats.org/officeDocument/2006/math">
                    <m:r>
                      <a:rPr lang="en-US" sz="2300" i="1" dirty="0" smtClean="0">
                        <a:solidFill>
                          <a:prstClr val="black"/>
                        </a:solidFill>
                        <a:latin typeface="Cambria Math"/>
                      </a:rPr>
                      <m:t>𝑧</m:t>
                    </m:r>
                    <m:r>
                      <a:rPr lang="en-US" sz="2300" i="1" dirty="0" smtClean="0">
                        <a:solidFill>
                          <a:prstClr val="black"/>
                        </a:solidFill>
                        <a:latin typeface="Cambria Math"/>
                      </a:rPr>
                      <m:t>−</m:t>
                    </m:r>
                  </m:oMath>
                </a14:m>
                <a:r>
                  <a:rPr lang="en-US" sz="2300" dirty="0">
                    <a:solidFill>
                      <a:prstClr val="black"/>
                    </a:solidFill>
                  </a:rPr>
                  <a:t>plane onto the </a:t>
                </a:r>
                <a:r>
                  <a:rPr lang="en-US" sz="2300" dirty="0" smtClean="0">
                    <a:solidFill>
                      <a:prstClr val="black"/>
                    </a:solidFill>
                  </a:rPr>
                  <a:t>set </a:t>
                </a:r>
                <a14:m>
                  <m:oMath xmlns:m="http://schemas.openxmlformats.org/officeDocument/2006/math">
                    <m:r>
                      <a:rPr lang="en-US" sz="2300" i="1" dirty="0" smtClean="0">
                        <a:solidFill>
                          <a:prstClr val="black"/>
                        </a:solidFill>
                        <a:latin typeface="Cambria Math"/>
                      </a:rPr>
                      <m:t>|</m:t>
                    </m:r>
                    <m:r>
                      <a:rPr lang="en-US" sz="2300" i="1" dirty="0">
                        <a:solidFill>
                          <a:prstClr val="black"/>
                        </a:solidFill>
                        <a:latin typeface="Cambria Math"/>
                      </a:rPr>
                      <m:t>𝑤</m:t>
                    </m:r>
                    <m:r>
                      <a:rPr lang="en-US" sz="2300" i="1" dirty="0" smtClean="0">
                        <a:solidFill>
                          <a:prstClr val="black"/>
                        </a:solidFill>
                        <a:latin typeface="Cambria Math"/>
                      </a:rPr>
                      <m:t>|&gt;0</m:t>
                    </m:r>
                  </m:oMath>
                </a14:m>
                <a:r>
                  <a:rPr lang="en-US" sz="2300" dirty="0" smtClean="0">
                    <a:solidFill>
                      <a:prstClr val="black"/>
                    </a:solidFill>
                  </a:rPr>
                  <a:t> </a:t>
                </a:r>
                <a:r>
                  <a:rPr lang="en-US" sz="2300" dirty="0">
                    <a:solidFill>
                      <a:prstClr val="black"/>
                    </a:solidFill>
                  </a:rPr>
                  <a:t>in the </a:t>
                </a:r>
                <a14:m>
                  <m:oMath xmlns:m="http://schemas.openxmlformats.org/officeDocument/2006/math">
                    <m:r>
                      <a:rPr lang="en-US" sz="2300" i="1" dirty="0" smtClean="0">
                        <a:solidFill>
                          <a:prstClr val="black"/>
                        </a:solidFill>
                        <a:latin typeface="Cambria Math"/>
                      </a:rPr>
                      <m:t>𝑤</m:t>
                    </m:r>
                    <m:r>
                      <a:rPr lang="en-US" sz="2300" i="1" dirty="0" smtClean="0">
                        <a:solidFill>
                          <a:prstClr val="black"/>
                        </a:solidFill>
                        <a:latin typeface="Cambria Math"/>
                      </a:rPr>
                      <m:t>−</m:t>
                    </m:r>
                  </m:oMath>
                </a14:m>
                <a:r>
                  <a:rPr lang="en-US" sz="2300" dirty="0">
                    <a:solidFill>
                      <a:prstClr val="black"/>
                    </a:solidFill>
                  </a:rPr>
                  <a:t>plane, it </a:t>
                </a:r>
                <a:r>
                  <a:rPr lang="en-US" sz="2300" dirty="0" smtClean="0">
                    <a:solidFill>
                      <a:prstClr val="black"/>
                    </a:solidFill>
                  </a:rPr>
                  <a:t>follows that </a:t>
                </a:r>
                <a:r>
                  <a:rPr lang="en-US" sz="2300" dirty="0">
                    <a:solidFill>
                      <a:prstClr val="black"/>
                    </a:solidFill>
                  </a:rPr>
                  <a:t>inverse mapping </a:t>
                </a:r>
                <a14:m>
                  <m:oMath xmlns:m="http://schemas.openxmlformats.org/officeDocument/2006/math">
                    <m:r>
                      <a:rPr lang="en-US" sz="2300" i="1" dirty="0" smtClean="0">
                        <a:solidFill>
                          <a:prstClr val="black"/>
                        </a:solidFill>
                        <a:latin typeface="Cambria Math"/>
                      </a:rPr>
                      <m:t>𝑤</m:t>
                    </m:r>
                    <m:r>
                      <a:rPr lang="en-US" sz="2300" i="1" dirty="0" smtClean="0">
                        <a:solidFill>
                          <a:prstClr val="black"/>
                        </a:solidFill>
                        <a:latin typeface="Cambria Math"/>
                      </a:rPr>
                      <m:t>=</m:t>
                    </m:r>
                    <m:r>
                      <m:rPr>
                        <m:sty m:val="p"/>
                      </m:rPr>
                      <a:rPr lang="en-US" sz="2300" dirty="0" err="1" smtClean="0">
                        <a:solidFill>
                          <a:prstClr val="black"/>
                        </a:solidFill>
                        <a:latin typeface="Cambria Math"/>
                      </a:rPr>
                      <m:t>Ln</m:t>
                    </m:r>
                    <m:r>
                      <a:rPr lang="en-US" sz="2300" i="1" dirty="0" smtClean="0">
                        <a:solidFill>
                          <a:prstClr val="black"/>
                        </a:solidFill>
                        <a:latin typeface="Cambria Math"/>
                      </a:rPr>
                      <m:t> </m:t>
                    </m:r>
                    <m:r>
                      <a:rPr lang="en-US" sz="2300" i="1" dirty="0" err="1" smtClean="0">
                        <a:solidFill>
                          <a:prstClr val="black"/>
                        </a:solidFill>
                        <a:latin typeface="Cambria Math"/>
                      </a:rPr>
                      <m:t>𝑧</m:t>
                    </m:r>
                  </m:oMath>
                </a14:m>
                <a:r>
                  <a:rPr lang="en-US" sz="2300" i="1" dirty="0" smtClean="0">
                    <a:solidFill>
                      <a:prstClr val="black"/>
                    </a:solidFill>
                  </a:rPr>
                  <a:t> </a:t>
                </a:r>
                <a:r>
                  <a:rPr lang="en-US" sz="2300" dirty="0" smtClean="0">
                    <a:solidFill>
                      <a:prstClr val="black"/>
                    </a:solidFill>
                  </a:rPr>
                  <a:t>maps the set </a:t>
                </a:r>
                <a14:m>
                  <m:oMath xmlns:m="http://schemas.openxmlformats.org/officeDocument/2006/math">
                    <m:r>
                      <a:rPr lang="en-US" sz="2300" i="1" dirty="0" smtClean="0">
                        <a:solidFill>
                          <a:prstClr val="black"/>
                        </a:solidFill>
                        <a:latin typeface="Cambria Math"/>
                      </a:rPr>
                      <m:t>|</m:t>
                    </m:r>
                    <m:r>
                      <a:rPr lang="en-US" sz="2300" i="1" dirty="0" smtClean="0">
                        <a:solidFill>
                          <a:prstClr val="black"/>
                        </a:solidFill>
                        <a:latin typeface="Cambria Math"/>
                      </a:rPr>
                      <m:t>𝑧</m:t>
                    </m:r>
                    <m:r>
                      <a:rPr lang="en-US" sz="2300" i="1" dirty="0" smtClean="0">
                        <a:solidFill>
                          <a:prstClr val="black"/>
                        </a:solidFill>
                        <a:latin typeface="Cambria Math"/>
                      </a:rPr>
                      <m:t>|&gt;0</m:t>
                    </m:r>
                  </m:oMath>
                </a14:m>
                <a:r>
                  <a:rPr lang="en-US" sz="2300" dirty="0" smtClean="0">
                    <a:solidFill>
                      <a:prstClr val="black"/>
                    </a:solidFill>
                  </a:rPr>
                  <a:t> </a:t>
                </a:r>
                <a:r>
                  <a:rPr lang="en-US" sz="2300" dirty="0">
                    <a:solidFill>
                      <a:prstClr val="black"/>
                    </a:solidFill>
                  </a:rPr>
                  <a:t>in the </a:t>
                </a:r>
                <a14:m>
                  <m:oMath xmlns:m="http://schemas.openxmlformats.org/officeDocument/2006/math">
                    <m:r>
                      <a:rPr lang="en-US" sz="2300" i="1" dirty="0" smtClean="0">
                        <a:solidFill>
                          <a:prstClr val="black"/>
                        </a:solidFill>
                        <a:latin typeface="Cambria Math"/>
                      </a:rPr>
                      <m:t>𝑧</m:t>
                    </m:r>
                    <m:r>
                      <a:rPr lang="en-US" sz="2300" i="1" dirty="0" smtClean="0">
                        <a:solidFill>
                          <a:prstClr val="black"/>
                        </a:solidFill>
                        <a:latin typeface="Cambria Math"/>
                      </a:rPr>
                      <m:t>−</m:t>
                    </m:r>
                  </m:oMath>
                </a14:m>
                <a:r>
                  <a:rPr lang="en-US" sz="2300" dirty="0">
                    <a:solidFill>
                      <a:prstClr val="black"/>
                    </a:solidFill>
                  </a:rPr>
                  <a:t>plane onto the region </a:t>
                </a:r>
                <a14:m>
                  <m:oMath xmlns:m="http://schemas.openxmlformats.org/officeDocument/2006/math">
                    <m:r>
                      <a:rPr lang="en-US" sz="2300" i="1" dirty="0" smtClean="0">
                        <a:solidFill>
                          <a:prstClr val="black"/>
                        </a:solidFill>
                        <a:latin typeface="Cambria Math"/>
                      </a:rPr>
                      <m:t>−∞&lt;</m:t>
                    </m:r>
                    <m:r>
                      <a:rPr lang="en-US" sz="2300" i="1" dirty="0" smtClean="0">
                        <a:solidFill>
                          <a:prstClr val="black"/>
                        </a:solidFill>
                        <a:latin typeface="Cambria Math"/>
                      </a:rPr>
                      <m:t>𝑢</m:t>
                    </m:r>
                    <m:r>
                      <a:rPr lang="en-US" sz="2300" i="1" dirty="0" smtClean="0">
                        <a:solidFill>
                          <a:prstClr val="black"/>
                        </a:solidFill>
                        <a:latin typeface="Cambria Math"/>
                      </a:rPr>
                      <m:t>&lt;∞,−</m:t>
                    </m:r>
                    <m:r>
                      <a:rPr lang="en-US" sz="2300" i="1" dirty="0" smtClean="0">
                        <a:solidFill>
                          <a:prstClr val="black"/>
                        </a:solidFill>
                        <a:latin typeface="Cambria Math"/>
                      </a:rPr>
                      <m:t>𝜋</m:t>
                    </m:r>
                    <m:r>
                      <a:rPr lang="en-US" sz="2300" i="1" dirty="0" smtClean="0">
                        <a:solidFill>
                          <a:prstClr val="black"/>
                        </a:solidFill>
                        <a:latin typeface="Cambria Math"/>
                      </a:rPr>
                      <m:t>&lt;</m:t>
                    </m:r>
                    <m:r>
                      <a:rPr lang="en-US" sz="2300" i="1" dirty="0" smtClean="0">
                        <a:solidFill>
                          <a:prstClr val="black"/>
                        </a:solidFill>
                        <a:latin typeface="Cambria Math"/>
                      </a:rPr>
                      <m:t>𝑣</m:t>
                    </m:r>
                    <m:r>
                      <a:rPr lang="en-US" sz="2300" i="1" dirty="0" smtClean="0">
                        <a:solidFill>
                          <a:prstClr val="black"/>
                        </a:solidFill>
                        <a:latin typeface="Cambria Math"/>
                      </a:rPr>
                      <m:t>≤</m:t>
                    </m:r>
                    <m:r>
                      <a:rPr lang="en-US" sz="2300" i="1" dirty="0" smtClean="0">
                        <a:solidFill>
                          <a:prstClr val="black"/>
                        </a:solidFill>
                        <a:latin typeface="Cambria Math"/>
                      </a:rPr>
                      <m:t>𝜋</m:t>
                    </m:r>
                    <m:r>
                      <a:rPr lang="en-US" sz="2300" i="1" dirty="0">
                        <a:solidFill>
                          <a:prstClr val="black"/>
                        </a:solidFill>
                        <a:latin typeface="Cambria Math"/>
                      </a:rPr>
                      <m:t>,</m:t>
                    </m:r>
                  </m:oMath>
                </a14:m>
                <a:r>
                  <a:rPr lang="en-US" sz="2300" dirty="0">
                    <a:solidFill>
                      <a:prstClr val="black"/>
                    </a:solidFill>
                  </a:rPr>
                  <a:t> </a:t>
                </a:r>
                <a:r>
                  <a:rPr lang="en-US" sz="2300" dirty="0" smtClean="0">
                    <a:solidFill>
                      <a:prstClr val="black"/>
                    </a:solidFill>
                  </a:rPr>
                  <a:t>in the </a:t>
                </a:r>
                <a14:m>
                  <m:oMath xmlns:m="http://schemas.openxmlformats.org/officeDocument/2006/math">
                    <m:r>
                      <a:rPr lang="en-US" sz="2300" i="1" dirty="0" smtClean="0">
                        <a:solidFill>
                          <a:prstClr val="black"/>
                        </a:solidFill>
                        <a:latin typeface="Cambria Math"/>
                      </a:rPr>
                      <m:t>𝑤</m:t>
                    </m:r>
                    <m:r>
                      <a:rPr lang="en-US" sz="2300" i="1" dirty="0" smtClean="0">
                        <a:solidFill>
                          <a:prstClr val="black"/>
                        </a:solidFill>
                        <a:latin typeface="Cambria Math"/>
                      </a:rPr>
                      <m:t>−</m:t>
                    </m:r>
                  </m:oMath>
                </a14:m>
                <a:r>
                  <a:rPr lang="en-US" sz="2300" dirty="0">
                    <a:solidFill>
                      <a:prstClr val="black"/>
                    </a:solidFill>
                  </a:rPr>
                  <a:t>plane. </a:t>
                </a:r>
                <a:r>
                  <a:rPr lang="en-US" sz="2300" dirty="0" smtClean="0">
                    <a:solidFill>
                      <a:prstClr val="black"/>
                    </a:solidFill>
                  </a:rPr>
                  <a:t>Other properties of </a:t>
                </a:r>
                <a:r>
                  <a:rPr lang="en-US" sz="2300" dirty="0">
                    <a:solidFill>
                      <a:prstClr val="black"/>
                    </a:solidFill>
                  </a:rPr>
                  <a:t>the exponential mapping can be </a:t>
                </a:r>
                <a:r>
                  <a:rPr lang="en-US" sz="2300" dirty="0" smtClean="0">
                    <a:solidFill>
                      <a:prstClr val="black"/>
                    </a:solidFill>
                  </a:rPr>
                  <a:t>similarly restated </a:t>
                </a:r>
                <a:r>
                  <a:rPr lang="en-US" sz="2300" dirty="0">
                    <a:solidFill>
                      <a:prstClr val="black"/>
                    </a:solidFill>
                  </a:rPr>
                  <a:t>as properties of </a:t>
                </a:r>
                <a:r>
                  <a:rPr lang="en-US" sz="2300" dirty="0" smtClean="0">
                    <a:solidFill>
                      <a:prstClr val="black"/>
                    </a:solidFill>
                  </a:rPr>
                  <a:t>the logarithmic </a:t>
                </a:r>
                <a:r>
                  <a:rPr lang="en-US" sz="2300" dirty="0">
                    <a:solidFill>
                      <a:prstClr val="black"/>
                    </a:solidFill>
                  </a:rPr>
                  <a:t>mapping. The following </a:t>
                </a:r>
                <a:r>
                  <a:rPr lang="en-US" sz="2300" dirty="0" smtClean="0">
                    <a:solidFill>
                      <a:prstClr val="black"/>
                    </a:solidFill>
                  </a:rPr>
                  <a:t>summarizes some </a:t>
                </a:r>
                <a:r>
                  <a:rPr lang="en-US" sz="2300" dirty="0">
                    <a:solidFill>
                      <a:prstClr val="black"/>
                    </a:solidFill>
                  </a:rPr>
                  <a:t>of these properties.</a:t>
                </a:r>
                <a:endParaRPr lang="en-US" sz="2300" dirty="0">
                  <a:solidFill>
                    <a:srgbClr val="0070C0"/>
                  </a:solidFill>
                </a:endParaRPr>
              </a:p>
            </p:txBody>
          </p:sp>
        </mc:Choice>
        <mc:Fallback xmlns="">
          <p:sp>
            <p:nvSpPr>
              <p:cNvPr id="3" name="Rectangle 2"/>
              <p:cNvSpPr>
                <a:spLocks noRot="1" noChangeAspect="1" noMove="1" noResize="1" noEditPoints="1" noAdjustHandles="1" noChangeArrowheads="1" noChangeShapeType="1" noTextEdit="1"/>
              </p:cNvSpPr>
              <p:nvPr/>
            </p:nvSpPr>
            <p:spPr>
              <a:xfrm>
                <a:off x="304800" y="685800"/>
                <a:ext cx="11811000" cy="2569934"/>
              </a:xfrm>
              <a:prstGeom prst="rect">
                <a:avLst/>
              </a:prstGeom>
              <a:blipFill rotWithShape="1">
                <a:blip r:embed="rId2"/>
                <a:stretch>
                  <a:fillRect l="-722" t="-1663" r="-671" b="-4276"/>
                </a:stretch>
              </a:blipFill>
            </p:spPr>
            <p:txBody>
              <a:bodyPr/>
              <a:lstStyle/>
              <a:p>
                <a:r>
                  <a:rPr lang="en-US">
                    <a:noFill/>
                  </a:rPr>
                  <a:t> </a:t>
                </a:r>
              </a:p>
            </p:txBody>
          </p:sp>
        </mc:Fallback>
      </mc:AlternateContent>
      <p:pic>
        <p:nvPicPr>
          <p:cNvPr id="1026"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1143000" y="3352800"/>
            <a:ext cx="10210800" cy="3076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5090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8C73A342-F58A-4A5A-8399-CBD04201E7DF}"/>
              </a:ext>
            </a:extLst>
          </p:cNvPr>
          <p:cNvSpPr txBox="1">
            <a:spLocks/>
          </p:cNvSpPr>
          <p:nvPr/>
        </p:nvSpPr>
        <p:spPr>
          <a:xfrm>
            <a:off x="228600" y="152400"/>
            <a:ext cx="10515600" cy="66948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solidFill>
                  <a:srgbClr val="0070C0"/>
                </a:solidFill>
              </a:rPr>
              <a:t>Example: Logarithmic </a:t>
            </a:r>
            <a:r>
              <a:rPr lang="en-US" b="1" dirty="0">
                <a:solidFill>
                  <a:srgbClr val="0070C0"/>
                </a:solidFill>
              </a:rPr>
              <a:t>Mapping</a:t>
            </a:r>
            <a:endParaRPr lang="en-US" sz="4000" dirty="0">
              <a:solidFill>
                <a:srgbClr val="0070C0"/>
              </a:solidFill>
            </a:endParaRPr>
          </a:p>
        </p:txBody>
      </p:sp>
      <mc:AlternateContent xmlns:mc="http://schemas.openxmlformats.org/markup-compatibility/2006" xmlns:a14="http://schemas.microsoft.com/office/drawing/2010/main">
        <mc:Choice Requires="a14">
          <p:sp>
            <p:nvSpPr>
              <p:cNvPr id="3" name="Rectangle 2"/>
              <p:cNvSpPr/>
              <p:nvPr/>
            </p:nvSpPr>
            <p:spPr>
              <a:xfrm>
                <a:off x="304800" y="685800"/>
                <a:ext cx="11811000" cy="461665"/>
              </a:xfrm>
              <a:prstGeom prst="rect">
                <a:avLst/>
              </a:prstGeom>
            </p:spPr>
            <p:txBody>
              <a:bodyPr wrap="square">
                <a:spAutoFit/>
              </a:bodyPr>
              <a:lstStyle/>
              <a:p>
                <a:r>
                  <a:rPr lang="en-US" sz="2400" dirty="0">
                    <a:solidFill>
                      <a:prstClr val="black"/>
                    </a:solidFill>
                  </a:rPr>
                  <a:t>Find the image of the </a:t>
                </a:r>
                <a:r>
                  <a:rPr lang="en-US" sz="2400" dirty="0" smtClean="0">
                    <a:solidFill>
                      <a:prstClr val="black"/>
                    </a:solidFill>
                  </a:rPr>
                  <a:t>annulus </a:t>
                </a:r>
                <a14:m>
                  <m:oMath xmlns:m="http://schemas.openxmlformats.org/officeDocument/2006/math">
                    <m:r>
                      <a:rPr lang="en-US" sz="2400" i="1" dirty="0" smtClean="0">
                        <a:solidFill>
                          <a:prstClr val="black"/>
                        </a:solidFill>
                        <a:latin typeface="Cambria Math"/>
                      </a:rPr>
                      <m:t>2≤|</m:t>
                    </m:r>
                    <m:r>
                      <a:rPr lang="en-US" sz="2400" i="1" dirty="0">
                        <a:solidFill>
                          <a:prstClr val="black"/>
                        </a:solidFill>
                        <a:latin typeface="Cambria Math"/>
                      </a:rPr>
                      <m:t>𝑧</m:t>
                    </m:r>
                    <m:r>
                      <a:rPr lang="en-US" sz="2400" i="1" dirty="0" smtClean="0">
                        <a:solidFill>
                          <a:prstClr val="black"/>
                        </a:solidFill>
                        <a:latin typeface="Cambria Math"/>
                      </a:rPr>
                      <m:t>|≤4</m:t>
                    </m:r>
                  </m:oMath>
                </a14:m>
                <a:r>
                  <a:rPr lang="en-US" sz="2400" dirty="0" smtClean="0">
                    <a:solidFill>
                      <a:prstClr val="black"/>
                    </a:solidFill>
                  </a:rPr>
                  <a:t> </a:t>
                </a:r>
                <a:r>
                  <a:rPr lang="en-US" sz="2400" dirty="0">
                    <a:solidFill>
                      <a:prstClr val="black"/>
                    </a:solidFill>
                  </a:rPr>
                  <a:t>under the logarithmic </a:t>
                </a:r>
                <a:r>
                  <a:rPr lang="en-US" sz="2400" dirty="0" smtClean="0">
                    <a:solidFill>
                      <a:prstClr val="black"/>
                    </a:solidFill>
                  </a:rPr>
                  <a:t>mapping </a:t>
                </a:r>
                <a14:m>
                  <m:oMath xmlns:m="http://schemas.openxmlformats.org/officeDocument/2006/math">
                    <m:r>
                      <a:rPr lang="en-US" sz="2400" i="1" dirty="0" smtClean="0">
                        <a:solidFill>
                          <a:prstClr val="black"/>
                        </a:solidFill>
                        <a:latin typeface="Cambria Math"/>
                      </a:rPr>
                      <m:t>𝑤</m:t>
                    </m:r>
                    <m:r>
                      <a:rPr lang="en-US" sz="2400" i="1" dirty="0" smtClean="0">
                        <a:solidFill>
                          <a:prstClr val="black"/>
                        </a:solidFill>
                        <a:latin typeface="Cambria Math"/>
                      </a:rPr>
                      <m:t>=</m:t>
                    </m:r>
                    <m:r>
                      <m:rPr>
                        <m:sty m:val="p"/>
                      </m:rPr>
                      <a:rPr lang="en-US" sz="2400" dirty="0" smtClean="0">
                        <a:solidFill>
                          <a:prstClr val="black"/>
                        </a:solidFill>
                        <a:latin typeface="Cambria Math"/>
                      </a:rPr>
                      <m:t>Ln</m:t>
                    </m:r>
                    <m:r>
                      <a:rPr lang="en-US" sz="2400" i="1" dirty="0" smtClean="0">
                        <a:solidFill>
                          <a:prstClr val="black"/>
                        </a:solidFill>
                        <a:latin typeface="Cambria Math"/>
                      </a:rPr>
                      <m:t> </m:t>
                    </m:r>
                    <m:r>
                      <a:rPr lang="en-US" sz="2400" i="1" dirty="0">
                        <a:solidFill>
                          <a:prstClr val="black"/>
                        </a:solidFill>
                        <a:latin typeface="Cambria Math"/>
                      </a:rPr>
                      <m:t>𝑧</m:t>
                    </m:r>
                  </m:oMath>
                </a14:m>
                <a:r>
                  <a:rPr lang="en-US" sz="2400" dirty="0">
                    <a:solidFill>
                      <a:prstClr val="black"/>
                    </a:solidFill>
                  </a:rPr>
                  <a:t>.</a:t>
                </a:r>
                <a:endParaRPr lang="en-US" sz="2300" dirty="0">
                  <a:solidFill>
                    <a:srgbClr val="0070C0"/>
                  </a:solidFill>
                </a:endParaRPr>
              </a:p>
            </p:txBody>
          </p:sp>
        </mc:Choice>
        <mc:Fallback xmlns="">
          <p:sp>
            <p:nvSpPr>
              <p:cNvPr id="3" name="Rectangle 2"/>
              <p:cNvSpPr>
                <a:spLocks noRot="1" noChangeAspect="1" noMove="1" noResize="1" noEditPoints="1" noAdjustHandles="1" noChangeArrowheads="1" noChangeShapeType="1" noTextEdit="1"/>
              </p:cNvSpPr>
              <p:nvPr/>
            </p:nvSpPr>
            <p:spPr>
              <a:xfrm>
                <a:off x="304800" y="685800"/>
                <a:ext cx="11811000" cy="461665"/>
              </a:xfrm>
              <a:prstGeom prst="rect">
                <a:avLst/>
              </a:prstGeom>
              <a:blipFill rotWithShape="1">
                <a:blip r:embed="rId2"/>
                <a:stretch>
                  <a:fillRect l="-774" t="-10667" b="-29333"/>
                </a:stretch>
              </a:blipFill>
            </p:spPr>
            <p:txBody>
              <a:bodyPr/>
              <a:lstStyle/>
              <a:p>
                <a:r>
                  <a:rPr lang="en-US">
                    <a:noFill/>
                  </a:rPr>
                  <a:t> </a:t>
                </a:r>
              </a:p>
            </p:txBody>
          </p:sp>
        </mc:Fallback>
      </mc:AlternateContent>
      <p:pic>
        <p:nvPicPr>
          <p:cNvPr id="2050"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514600" y="3502923"/>
            <a:ext cx="7725506" cy="3355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7" name="Rectangle 6"/>
              <p:cNvSpPr/>
              <p:nvPr/>
            </p:nvSpPr>
            <p:spPr>
              <a:xfrm>
                <a:off x="304800" y="1125588"/>
                <a:ext cx="11810999" cy="2569934"/>
              </a:xfrm>
              <a:prstGeom prst="rect">
                <a:avLst/>
              </a:prstGeom>
            </p:spPr>
            <p:txBody>
              <a:bodyPr wrap="square">
                <a:spAutoFit/>
              </a:bodyPr>
              <a:lstStyle/>
              <a:p>
                <a:pPr algn="just"/>
                <a:r>
                  <a:rPr lang="en-US" sz="2300" b="1" dirty="0" smtClean="0">
                    <a:solidFill>
                      <a:srgbClr val="0070C0"/>
                    </a:solidFill>
                  </a:rPr>
                  <a:t>Solution: </a:t>
                </a:r>
                <a:r>
                  <a:rPr lang="en-US" sz="2300" dirty="0" smtClean="0">
                    <a:solidFill>
                      <a:prstClr val="black"/>
                    </a:solidFill>
                  </a:rPr>
                  <a:t>From </a:t>
                </a:r>
                <a:r>
                  <a:rPr lang="en-US" sz="2300" dirty="0">
                    <a:solidFill>
                      <a:prstClr val="black"/>
                    </a:solidFill>
                  </a:rPr>
                  <a:t>property </a:t>
                </a:r>
                <a14:m>
                  <m:oMath xmlns:m="http://schemas.openxmlformats.org/officeDocument/2006/math">
                    <m:r>
                      <a:rPr lang="en-US" sz="2300" i="1" dirty="0" smtClean="0">
                        <a:solidFill>
                          <a:prstClr val="black"/>
                        </a:solidFill>
                        <a:latin typeface="Cambria Math"/>
                      </a:rPr>
                      <m:t>(</m:t>
                    </m:r>
                    <m:r>
                      <a:rPr lang="en-US" sz="2300" i="1" dirty="0" smtClean="0">
                        <a:solidFill>
                          <a:prstClr val="black"/>
                        </a:solidFill>
                        <a:latin typeface="Cambria Math"/>
                      </a:rPr>
                      <m:t>𝑖𝑖</m:t>
                    </m:r>
                    <m:r>
                      <a:rPr lang="en-US" sz="2300" i="1" dirty="0" smtClean="0">
                        <a:solidFill>
                          <a:prstClr val="black"/>
                        </a:solidFill>
                        <a:latin typeface="Cambria Math"/>
                      </a:rPr>
                      <m:t>) </m:t>
                    </m:r>
                  </m:oMath>
                </a14:m>
                <a:r>
                  <a:rPr lang="en-US" sz="2300" dirty="0">
                    <a:solidFill>
                      <a:prstClr val="black"/>
                    </a:solidFill>
                  </a:rPr>
                  <a:t>of logarithmic mapping, the boundary </a:t>
                </a:r>
                <a:r>
                  <a:rPr lang="en-US" sz="2300" dirty="0" smtClean="0">
                    <a:solidFill>
                      <a:prstClr val="black"/>
                    </a:solidFill>
                  </a:rPr>
                  <a:t>circles </a:t>
                </a:r>
                <a14:m>
                  <m:oMath xmlns:m="http://schemas.openxmlformats.org/officeDocument/2006/math">
                    <m:r>
                      <a:rPr lang="en-US" sz="2300" i="1" dirty="0" smtClean="0">
                        <a:solidFill>
                          <a:prstClr val="black"/>
                        </a:solidFill>
                        <a:latin typeface="Cambria Math"/>
                      </a:rPr>
                      <m:t>|</m:t>
                    </m:r>
                    <m:r>
                      <a:rPr lang="en-US" sz="2300" i="1" dirty="0">
                        <a:solidFill>
                          <a:prstClr val="black"/>
                        </a:solidFill>
                        <a:latin typeface="Cambria Math"/>
                      </a:rPr>
                      <m:t>𝑧</m:t>
                    </m:r>
                    <m:r>
                      <a:rPr lang="en-US" sz="2300" i="1" dirty="0" smtClean="0">
                        <a:solidFill>
                          <a:prstClr val="black"/>
                        </a:solidFill>
                        <a:latin typeface="Cambria Math"/>
                      </a:rPr>
                      <m:t>|=2</m:t>
                    </m:r>
                  </m:oMath>
                </a14:m>
                <a:r>
                  <a:rPr lang="en-US" sz="2300" dirty="0" smtClean="0">
                    <a:solidFill>
                      <a:prstClr val="black"/>
                    </a:solidFill>
                  </a:rPr>
                  <a:t> </a:t>
                </a:r>
                <a:r>
                  <a:rPr lang="en-US" sz="2300" dirty="0">
                    <a:solidFill>
                      <a:prstClr val="black"/>
                    </a:solidFill>
                  </a:rPr>
                  <a:t>and </a:t>
                </a:r>
                <a14:m>
                  <m:oMath xmlns:m="http://schemas.openxmlformats.org/officeDocument/2006/math">
                    <m:r>
                      <a:rPr lang="en-US" sz="2300" i="1" dirty="0" smtClean="0">
                        <a:solidFill>
                          <a:prstClr val="black"/>
                        </a:solidFill>
                        <a:latin typeface="Cambria Math"/>
                      </a:rPr>
                      <m:t>|</m:t>
                    </m:r>
                    <m:r>
                      <a:rPr lang="en-US" sz="2300" i="1" dirty="0" smtClean="0">
                        <a:solidFill>
                          <a:prstClr val="black"/>
                        </a:solidFill>
                        <a:latin typeface="Cambria Math"/>
                      </a:rPr>
                      <m:t>𝑧</m:t>
                    </m:r>
                    <m:r>
                      <a:rPr lang="en-US" sz="2300" i="1" dirty="0" smtClean="0">
                        <a:solidFill>
                          <a:prstClr val="black"/>
                        </a:solidFill>
                        <a:latin typeface="Cambria Math"/>
                      </a:rPr>
                      <m:t>|=4</m:t>
                    </m:r>
                  </m:oMath>
                </a14:m>
                <a:r>
                  <a:rPr lang="en-US" sz="2300" dirty="0" smtClean="0">
                    <a:solidFill>
                      <a:prstClr val="black"/>
                    </a:solidFill>
                  </a:rPr>
                  <a:t> </a:t>
                </a:r>
                <a:r>
                  <a:rPr lang="en-US" sz="2300" dirty="0">
                    <a:solidFill>
                      <a:prstClr val="black"/>
                    </a:solidFill>
                  </a:rPr>
                  <a:t>of the </a:t>
                </a:r>
                <a:r>
                  <a:rPr lang="en-US" sz="2300" dirty="0" smtClean="0">
                    <a:solidFill>
                      <a:prstClr val="black"/>
                    </a:solidFill>
                  </a:rPr>
                  <a:t>annulus map </a:t>
                </a:r>
                <a:r>
                  <a:rPr lang="en-US" sz="2300" dirty="0">
                    <a:solidFill>
                      <a:prstClr val="black"/>
                    </a:solidFill>
                  </a:rPr>
                  <a:t>onto the vertical line </a:t>
                </a:r>
                <a:r>
                  <a:rPr lang="en-US" sz="2300" dirty="0" smtClean="0">
                    <a:solidFill>
                      <a:prstClr val="black"/>
                    </a:solidFill>
                  </a:rPr>
                  <a:t>segments </a:t>
                </a:r>
                <a14:m>
                  <m:oMath xmlns:m="http://schemas.openxmlformats.org/officeDocument/2006/math">
                    <m:r>
                      <a:rPr lang="en-US" sz="2300" i="1" dirty="0" smtClean="0">
                        <a:solidFill>
                          <a:prstClr val="black"/>
                        </a:solidFill>
                        <a:latin typeface="Cambria Math"/>
                      </a:rPr>
                      <m:t>𝑢</m:t>
                    </m:r>
                    <m:r>
                      <a:rPr lang="en-US" sz="2300" i="1" dirty="0" smtClean="0">
                        <a:solidFill>
                          <a:prstClr val="black"/>
                        </a:solidFill>
                        <a:latin typeface="Cambria Math"/>
                      </a:rPr>
                      <m:t>=</m:t>
                    </m:r>
                    <m:func>
                      <m:funcPr>
                        <m:ctrlPr>
                          <a:rPr lang="en-US" sz="2300" i="1" dirty="0" smtClean="0">
                            <a:solidFill>
                              <a:prstClr val="black"/>
                            </a:solidFill>
                            <a:latin typeface="Cambria Math"/>
                          </a:rPr>
                        </m:ctrlPr>
                      </m:funcPr>
                      <m:fName>
                        <m:sSub>
                          <m:sSubPr>
                            <m:ctrlPr>
                              <a:rPr lang="en-US" sz="2300" i="1" dirty="0" smtClean="0">
                                <a:solidFill>
                                  <a:prstClr val="black"/>
                                </a:solidFill>
                                <a:latin typeface="Cambria Math"/>
                              </a:rPr>
                            </m:ctrlPr>
                          </m:sSubPr>
                          <m:e>
                            <m:r>
                              <m:rPr>
                                <m:sty m:val="p"/>
                              </m:rPr>
                              <a:rPr lang="en-US" sz="2300" dirty="0" smtClean="0">
                                <a:solidFill>
                                  <a:prstClr val="black"/>
                                </a:solidFill>
                                <a:latin typeface="Cambria Math"/>
                              </a:rPr>
                              <m:t>log</m:t>
                            </m:r>
                          </m:e>
                          <m:sub>
                            <m:r>
                              <a:rPr lang="en-US" sz="2300" i="1" dirty="0" smtClean="0">
                                <a:solidFill>
                                  <a:prstClr val="black"/>
                                </a:solidFill>
                                <a:latin typeface="Cambria Math"/>
                              </a:rPr>
                              <m:t>𝑒</m:t>
                            </m:r>
                          </m:sub>
                        </m:sSub>
                      </m:fName>
                      <m:e>
                        <m:r>
                          <a:rPr lang="en-US" sz="2300" i="1" dirty="0" smtClean="0">
                            <a:solidFill>
                              <a:prstClr val="black"/>
                            </a:solidFill>
                            <a:latin typeface="Cambria Math"/>
                          </a:rPr>
                          <m:t>2</m:t>
                        </m:r>
                      </m:e>
                    </m:func>
                  </m:oMath>
                </a14:m>
                <a:r>
                  <a:rPr lang="en-US" sz="2300" dirty="0" smtClean="0">
                    <a:solidFill>
                      <a:prstClr val="black"/>
                    </a:solidFill>
                  </a:rPr>
                  <a:t> </a:t>
                </a:r>
                <a:r>
                  <a:rPr lang="en-US" sz="2300" dirty="0">
                    <a:solidFill>
                      <a:prstClr val="black"/>
                    </a:solidFill>
                  </a:rPr>
                  <a:t>and </a:t>
                </a:r>
                <a14:m>
                  <m:oMath xmlns:m="http://schemas.openxmlformats.org/officeDocument/2006/math">
                    <m:r>
                      <a:rPr lang="en-US" sz="2300" i="1" dirty="0">
                        <a:solidFill>
                          <a:prstClr val="black"/>
                        </a:solidFill>
                        <a:latin typeface="Cambria Math"/>
                      </a:rPr>
                      <m:t>𝑢</m:t>
                    </m:r>
                    <m:r>
                      <a:rPr lang="en-US" sz="2300" i="1" dirty="0">
                        <a:solidFill>
                          <a:prstClr val="black"/>
                        </a:solidFill>
                        <a:latin typeface="Cambria Math"/>
                      </a:rPr>
                      <m:t>=</m:t>
                    </m:r>
                    <m:func>
                      <m:funcPr>
                        <m:ctrlPr>
                          <a:rPr lang="en-US" sz="2300" i="1" dirty="0">
                            <a:solidFill>
                              <a:prstClr val="black"/>
                            </a:solidFill>
                            <a:latin typeface="Cambria Math"/>
                          </a:rPr>
                        </m:ctrlPr>
                      </m:funcPr>
                      <m:fName>
                        <m:sSub>
                          <m:sSubPr>
                            <m:ctrlPr>
                              <a:rPr lang="en-US" sz="2300" i="1" dirty="0">
                                <a:solidFill>
                                  <a:prstClr val="black"/>
                                </a:solidFill>
                                <a:latin typeface="Cambria Math"/>
                              </a:rPr>
                            </m:ctrlPr>
                          </m:sSubPr>
                          <m:e>
                            <m:r>
                              <m:rPr>
                                <m:sty m:val="p"/>
                              </m:rPr>
                              <a:rPr lang="en-US" sz="2300" dirty="0">
                                <a:solidFill>
                                  <a:prstClr val="black"/>
                                </a:solidFill>
                                <a:latin typeface="Cambria Math"/>
                              </a:rPr>
                              <m:t>log</m:t>
                            </m:r>
                          </m:e>
                          <m:sub>
                            <m:r>
                              <a:rPr lang="en-US" sz="2300" i="1" dirty="0">
                                <a:solidFill>
                                  <a:prstClr val="black"/>
                                </a:solidFill>
                                <a:latin typeface="Cambria Math"/>
                              </a:rPr>
                              <m:t>𝑒</m:t>
                            </m:r>
                          </m:sub>
                        </m:sSub>
                      </m:fName>
                      <m:e>
                        <m:r>
                          <a:rPr lang="en-US" sz="2300" i="1" dirty="0" smtClean="0">
                            <a:solidFill>
                              <a:prstClr val="black"/>
                            </a:solidFill>
                            <a:latin typeface="Cambria Math"/>
                          </a:rPr>
                          <m:t>4</m:t>
                        </m:r>
                      </m:e>
                    </m:func>
                  </m:oMath>
                </a14:m>
                <a:r>
                  <a:rPr lang="en-US" sz="2300" dirty="0">
                    <a:solidFill>
                      <a:prstClr val="black"/>
                    </a:solidFill>
                  </a:rPr>
                  <a:t>, </a:t>
                </a:r>
                <a14:m>
                  <m:oMath xmlns:m="http://schemas.openxmlformats.org/officeDocument/2006/math">
                    <m:r>
                      <a:rPr lang="en-US" sz="2300" i="1" dirty="0" smtClean="0">
                        <a:solidFill>
                          <a:prstClr val="black"/>
                        </a:solidFill>
                        <a:latin typeface="Cambria Math"/>
                      </a:rPr>
                      <m:t>−</m:t>
                    </m:r>
                    <m:r>
                      <a:rPr lang="en-US" sz="2300" i="1" dirty="0" smtClean="0">
                        <a:solidFill>
                          <a:prstClr val="black"/>
                        </a:solidFill>
                        <a:latin typeface="Cambria Math"/>
                      </a:rPr>
                      <m:t>𝜋</m:t>
                    </m:r>
                    <m:r>
                      <a:rPr lang="en-US" sz="2300" i="1" dirty="0" smtClean="0">
                        <a:solidFill>
                          <a:prstClr val="black"/>
                        </a:solidFill>
                        <a:latin typeface="Cambria Math"/>
                      </a:rPr>
                      <m:t>&lt;</m:t>
                    </m:r>
                    <m:r>
                      <a:rPr lang="en-US" sz="2300" i="1" dirty="0" smtClean="0">
                        <a:solidFill>
                          <a:prstClr val="black"/>
                        </a:solidFill>
                        <a:latin typeface="Cambria Math"/>
                      </a:rPr>
                      <m:t>𝑣</m:t>
                    </m:r>
                    <m:r>
                      <a:rPr lang="en-US" sz="2300" i="1" dirty="0" smtClean="0">
                        <a:solidFill>
                          <a:prstClr val="black"/>
                        </a:solidFill>
                        <a:latin typeface="Cambria Math"/>
                      </a:rPr>
                      <m:t>≤</m:t>
                    </m:r>
                    <m:r>
                      <a:rPr lang="en-US" sz="2300" i="1" dirty="0" smtClean="0">
                        <a:solidFill>
                          <a:prstClr val="black"/>
                        </a:solidFill>
                        <a:latin typeface="Cambria Math"/>
                      </a:rPr>
                      <m:t>𝜋</m:t>
                    </m:r>
                  </m:oMath>
                </a14:m>
                <a:r>
                  <a:rPr lang="en-US" sz="2300" dirty="0">
                    <a:solidFill>
                      <a:prstClr val="black"/>
                    </a:solidFill>
                  </a:rPr>
                  <a:t>, respectively. In a similar manner</a:t>
                </a:r>
                <a:r>
                  <a:rPr lang="en-US" sz="2300" dirty="0" smtClean="0">
                    <a:solidFill>
                      <a:prstClr val="black"/>
                    </a:solidFill>
                  </a:rPr>
                  <a:t>, each </a:t>
                </a:r>
                <a:r>
                  <a:rPr lang="en-US" sz="2300" dirty="0">
                    <a:solidFill>
                      <a:prstClr val="black"/>
                    </a:solidFill>
                  </a:rPr>
                  <a:t>circle </a:t>
                </a:r>
                <a14:m>
                  <m:oMath xmlns:m="http://schemas.openxmlformats.org/officeDocument/2006/math">
                    <m:r>
                      <a:rPr lang="en-US" sz="2300" i="1" dirty="0" smtClean="0">
                        <a:solidFill>
                          <a:prstClr val="black"/>
                        </a:solidFill>
                        <a:latin typeface="Cambria Math"/>
                      </a:rPr>
                      <m:t>|</m:t>
                    </m:r>
                    <m:r>
                      <a:rPr lang="en-US" sz="2300" i="1" dirty="0" smtClean="0">
                        <a:solidFill>
                          <a:prstClr val="black"/>
                        </a:solidFill>
                        <a:latin typeface="Cambria Math"/>
                      </a:rPr>
                      <m:t>𝑧</m:t>
                    </m:r>
                    <m:r>
                      <a:rPr lang="en-US" sz="2300" i="1" dirty="0" smtClean="0">
                        <a:solidFill>
                          <a:prstClr val="black"/>
                        </a:solidFill>
                        <a:latin typeface="Cambria Math"/>
                      </a:rPr>
                      <m:t>|=</m:t>
                    </m:r>
                    <m:r>
                      <a:rPr lang="en-US" sz="2300" i="1" dirty="0" smtClean="0">
                        <a:solidFill>
                          <a:prstClr val="black"/>
                        </a:solidFill>
                        <a:latin typeface="Cambria Math"/>
                      </a:rPr>
                      <m:t>𝑟</m:t>
                    </m:r>
                    <m:r>
                      <a:rPr lang="en-US" sz="2300" i="1" dirty="0">
                        <a:solidFill>
                          <a:prstClr val="black"/>
                        </a:solidFill>
                        <a:latin typeface="Cambria Math"/>
                      </a:rPr>
                      <m:t>, </m:t>
                    </m:r>
                    <m:r>
                      <a:rPr lang="en-US" sz="2300" i="1" dirty="0" smtClean="0">
                        <a:solidFill>
                          <a:prstClr val="black"/>
                        </a:solidFill>
                        <a:latin typeface="Cambria Math"/>
                      </a:rPr>
                      <m:t>2≤</m:t>
                    </m:r>
                    <m:r>
                      <a:rPr lang="en-US" sz="2300" i="1" dirty="0" smtClean="0">
                        <a:solidFill>
                          <a:prstClr val="black"/>
                        </a:solidFill>
                        <a:latin typeface="Cambria Math"/>
                      </a:rPr>
                      <m:t>𝑟</m:t>
                    </m:r>
                    <m:r>
                      <a:rPr lang="en-US" sz="2300" i="1" dirty="0" smtClean="0">
                        <a:solidFill>
                          <a:prstClr val="black"/>
                        </a:solidFill>
                        <a:latin typeface="Cambria Math"/>
                      </a:rPr>
                      <m:t>≤4,</m:t>
                    </m:r>
                  </m:oMath>
                </a14:m>
                <a:r>
                  <a:rPr lang="en-US" sz="2300" dirty="0">
                    <a:solidFill>
                      <a:prstClr val="black"/>
                    </a:solidFill>
                  </a:rPr>
                  <a:t> </a:t>
                </a:r>
                <a:r>
                  <a:rPr lang="en-US" sz="2300" dirty="0" smtClean="0">
                    <a:solidFill>
                      <a:prstClr val="black"/>
                    </a:solidFill>
                  </a:rPr>
                  <a:t>maps on </a:t>
                </a:r>
                <a:r>
                  <a:rPr lang="en-US" sz="2300" dirty="0">
                    <a:solidFill>
                      <a:prstClr val="black"/>
                    </a:solidFill>
                  </a:rPr>
                  <a:t>to a vertical line </a:t>
                </a:r>
                <a:r>
                  <a:rPr lang="en-US" sz="2300" dirty="0" smtClean="0">
                    <a:solidFill>
                      <a:prstClr val="black"/>
                    </a:solidFill>
                  </a:rPr>
                  <a:t>segment </a:t>
                </a:r>
                <a14:m>
                  <m:oMath xmlns:m="http://schemas.openxmlformats.org/officeDocument/2006/math">
                    <m:r>
                      <a:rPr lang="en-US" sz="2300" i="1" dirty="0">
                        <a:solidFill>
                          <a:prstClr val="black"/>
                        </a:solidFill>
                        <a:latin typeface="Cambria Math"/>
                      </a:rPr>
                      <m:t>𝑢</m:t>
                    </m:r>
                    <m:r>
                      <a:rPr lang="en-US" sz="2300" i="1" dirty="0">
                        <a:solidFill>
                          <a:prstClr val="black"/>
                        </a:solidFill>
                        <a:latin typeface="Cambria Math"/>
                      </a:rPr>
                      <m:t>=</m:t>
                    </m:r>
                    <m:func>
                      <m:funcPr>
                        <m:ctrlPr>
                          <a:rPr lang="en-US" sz="2300" i="1" dirty="0">
                            <a:solidFill>
                              <a:prstClr val="black"/>
                            </a:solidFill>
                            <a:latin typeface="Cambria Math"/>
                          </a:rPr>
                        </m:ctrlPr>
                      </m:funcPr>
                      <m:fName>
                        <m:sSub>
                          <m:sSubPr>
                            <m:ctrlPr>
                              <a:rPr lang="en-US" sz="2300" i="1" dirty="0">
                                <a:solidFill>
                                  <a:prstClr val="black"/>
                                </a:solidFill>
                                <a:latin typeface="Cambria Math"/>
                              </a:rPr>
                            </m:ctrlPr>
                          </m:sSubPr>
                          <m:e>
                            <m:r>
                              <m:rPr>
                                <m:sty m:val="p"/>
                              </m:rPr>
                              <a:rPr lang="en-US" sz="2300" dirty="0">
                                <a:solidFill>
                                  <a:prstClr val="black"/>
                                </a:solidFill>
                                <a:latin typeface="Cambria Math"/>
                              </a:rPr>
                              <m:t>log</m:t>
                            </m:r>
                          </m:e>
                          <m:sub>
                            <m:r>
                              <a:rPr lang="en-US" sz="2300" i="1" dirty="0">
                                <a:solidFill>
                                  <a:prstClr val="black"/>
                                </a:solidFill>
                                <a:latin typeface="Cambria Math"/>
                              </a:rPr>
                              <m:t>𝑒</m:t>
                            </m:r>
                          </m:sub>
                        </m:sSub>
                      </m:fName>
                      <m:e>
                        <m:r>
                          <a:rPr lang="en-US" sz="2300" i="1" dirty="0" smtClean="0">
                            <a:solidFill>
                              <a:prstClr val="black"/>
                            </a:solidFill>
                            <a:latin typeface="Cambria Math"/>
                          </a:rPr>
                          <m:t>𝑟</m:t>
                        </m:r>
                      </m:e>
                    </m:func>
                    <m:r>
                      <a:rPr lang="en-US" sz="2300" i="1" dirty="0">
                        <a:solidFill>
                          <a:prstClr val="black"/>
                        </a:solidFill>
                        <a:latin typeface="Cambria Math"/>
                      </a:rPr>
                      <m:t>, −</m:t>
                    </m:r>
                    <m:r>
                      <a:rPr lang="en-US" sz="2300" i="1" dirty="0" smtClean="0">
                        <a:solidFill>
                          <a:prstClr val="black"/>
                        </a:solidFill>
                        <a:latin typeface="Cambria Math"/>
                      </a:rPr>
                      <m:t>𝜋</m:t>
                    </m:r>
                    <m:r>
                      <a:rPr lang="en-US" sz="2300" i="1" dirty="0" smtClean="0">
                        <a:solidFill>
                          <a:prstClr val="black"/>
                        </a:solidFill>
                        <a:latin typeface="Cambria Math"/>
                      </a:rPr>
                      <m:t>&lt;</m:t>
                    </m:r>
                    <m:r>
                      <a:rPr lang="en-US" sz="2300" i="1" dirty="0" smtClean="0">
                        <a:solidFill>
                          <a:prstClr val="black"/>
                        </a:solidFill>
                        <a:latin typeface="Cambria Math"/>
                      </a:rPr>
                      <m:t>𝑣</m:t>
                    </m:r>
                    <m:r>
                      <a:rPr lang="en-US" sz="2300" i="1" dirty="0" smtClean="0">
                        <a:solidFill>
                          <a:prstClr val="black"/>
                        </a:solidFill>
                        <a:latin typeface="Cambria Math"/>
                      </a:rPr>
                      <m:t>≤</m:t>
                    </m:r>
                    <m:r>
                      <a:rPr lang="en-US" sz="2300" i="1" dirty="0" smtClean="0">
                        <a:solidFill>
                          <a:prstClr val="black"/>
                        </a:solidFill>
                        <a:latin typeface="Cambria Math"/>
                      </a:rPr>
                      <m:t>𝜋</m:t>
                    </m:r>
                  </m:oMath>
                </a14:m>
                <a:r>
                  <a:rPr lang="en-US" sz="2300" dirty="0">
                    <a:solidFill>
                      <a:prstClr val="black"/>
                    </a:solidFill>
                  </a:rPr>
                  <a:t>. Since the real logarithmic function </a:t>
                </a:r>
                <a:r>
                  <a:rPr lang="en-US" sz="2300" dirty="0" smtClean="0">
                    <a:solidFill>
                      <a:prstClr val="black"/>
                    </a:solidFill>
                  </a:rPr>
                  <a:t>is increasing</a:t>
                </a:r>
                <a:r>
                  <a:rPr lang="en-US" sz="2300" dirty="0">
                    <a:solidFill>
                      <a:prstClr val="black"/>
                    </a:solidFill>
                  </a:rPr>
                  <a:t> </a:t>
                </a:r>
                <a:r>
                  <a:rPr lang="en-US" sz="2300" dirty="0" smtClean="0">
                    <a:solidFill>
                      <a:prstClr val="black"/>
                    </a:solidFill>
                  </a:rPr>
                  <a:t>on its domain</a:t>
                </a:r>
                <a:r>
                  <a:rPr lang="en-US" sz="2300" dirty="0">
                    <a:solidFill>
                      <a:prstClr val="black"/>
                    </a:solidFill>
                  </a:rPr>
                  <a:t>, it </a:t>
                </a:r>
                <a:r>
                  <a:rPr lang="en-US" sz="2300" dirty="0" smtClean="0">
                    <a:solidFill>
                      <a:prstClr val="black"/>
                    </a:solidFill>
                  </a:rPr>
                  <a:t>follows that </a:t>
                </a:r>
                <a14:m>
                  <m:oMath xmlns:m="http://schemas.openxmlformats.org/officeDocument/2006/math">
                    <m:r>
                      <a:rPr lang="en-US" sz="2300" i="1" dirty="0">
                        <a:solidFill>
                          <a:prstClr val="black"/>
                        </a:solidFill>
                        <a:latin typeface="Cambria Math"/>
                      </a:rPr>
                      <m:t>𝑢</m:t>
                    </m:r>
                    <m:r>
                      <a:rPr lang="en-US" sz="2300" i="1" dirty="0">
                        <a:solidFill>
                          <a:prstClr val="black"/>
                        </a:solidFill>
                        <a:latin typeface="Cambria Math"/>
                      </a:rPr>
                      <m:t>=</m:t>
                    </m:r>
                    <m:func>
                      <m:funcPr>
                        <m:ctrlPr>
                          <a:rPr lang="en-US" sz="2300" i="1" dirty="0">
                            <a:solidFill>
                              <a:prstClr val="black"/>
                            </a:solidFill>
                            <a:latin typeface="Cambria Math"/>
                          </a:rPr>
                        </m:ctrlPr>
                      </m:funcPr>
                      <m:fName>
                        <m:sSub>
                          <m:sSubPr>
                            <m:ctrlPr>
                              <a:rPr lang="en-US" sz="2300" i="1" dirty="0">
                                <a:solidFill>
                                  <a:prstClr val="black"/>
                                </a:solidFill>
                                <a:latin typeface="Cambria Math"/>
                              </a:rPr>
                            </m:ctrlPr>
                          </m:sSubPr>
                          <m:e>
                            <m:r>
                              <m:rPr>
                                <m:sty m:val="p"/>
                              </m:rPr>
                              <a:rPr lang="en-US" sz="2300" dirty="0">
                                <a:solidFill>
                                  <a:prstClr val="black"/>
                                </a:solidFill>
                                <a:latin typeface="Cambria Math"/>
                              </a:rPr>
                              <m:t>log</m:t>
                            </m:r>
                          </m:e>
                          <m:sub>
                            <m:r>
                              <a:rPr lang="en-US" sz="2300" i="1" dirty="0">
                                <a:solidFill>
                                  <a:prstClr val="black"/>
                                </a:solidFill>
                                <a:latin typeface="Cambria Math"/>
                              </a:rPr>
                              <m:t>𝑒</m:t>
                            </m:r>
                          </m:sub>
                        </m:sSub>
                      </m:fName>
                      <m:e>
                        <m:r>
                          <a:rPr lang="en-US" sz="2300" i="1" dirty="0" smtClean="0">
                            <a:solidFill>
                              <a:prstClr val="black"/>
                            </a:solidFill>
                            <a:latin typeface="Cambria Math"/>
                          </a:rPr>
                          <m:t>𝑟</m:t>
                        </m:r>
                      </m:e>
                    </m:func>
                  </m:oMath>
                </a14:m>
                <a:r>
                  <a:rPr lang="en-US" sz="2300" i="1" dirty="0">
                    <a:solidFill>
                      <a:prstClr val="black"/>
                    </a:solidFill>
                  </a:rPr>
                  <a:t> </a:t>
                </a:r>
                <a:r>
                  <a:rPr lang="en-US" sz="2300" dirty="0" smtClean="0">
                    <a:solidFill>
                      <a:prstClr val="black"/>
                    </a:solidFill>
                  </a:rPr>
                  <a:t>takes on </a:t>
                </a:r>
                <a:r>
                  <a:rPr lang="en-US" sz="2300" dirty="0">
                    <a:solidFill>
                      <a:prstClr val="black"/>
                    </a:solidFill>
                  </a:rPr>
                  <a:t>all </a:t>
                </a:r>
                <a:r>
                  <a:rPr lang="en-US" sz="2300" dirty="0" smtClean="0">
                    <a:solidFill>
                      <a:prstClr val="black"/>
                    </a:solidFill>
                  </a:rPr>
                  <a:t>values in </a:t>
                </a:r>
                <a:r>
                  <a:rPr lang="en-US" sz="2300" dirty="0">
                    <a:solidFill>
                      <a:prstClr val="black"/>
                    </a:solidFill>
                  </a:rPr>
                  <a:t>the </a:t>
                </a:r>
                <a:r>
                  <a:rPr lang="en-US" sz="2300" dirty="0" smtClean="0">
                    <a:solidFill>
                      <a:prstClr val="black"/>
                    </a:solidFill>
                  </a:rPr>
                  <a:t>interval </a:t>
                </a:r>
                <a14:m>
                  <m:oMath xmlns:m="http://schemas.openxmlformats.org/officeDocument/2006/math">
                    <m:func>
                      <m:funcPr>
                        <m:ctrlPr>
                          <a:rPr lang="en-US" sz="2300" i="1" dirty="0">
                            <a:solidFill>
                              <a:prstClr val="black"/>
                            </a:solidFill>
                            <a:latin typeface="Cambria Math"/>
                          </a:rPr>
                        </m:ctrlPr>
                      </m:funcPr>
                      <m:fName>
                        <m:sSub>
                          <m:sSubPr>
                            <m:ctrlPr>
                              <a:rPr lang="en-US" sz="2300" i="1" dirty="0">
                                <a:solidFill>
                                  <a:prstClr val="black"/>
                                </a:solidFill>
                                <a:latin typeface="Cambria Math"/>
                              </a:rPr>
                            </m:ctrlPr>
                          </m:sSubPr>
                          <m:e>
                            <m:r>
                              <m:rPr>
                                <m:sty m:val="p"/>
                              </m:rPr>
                              <a:rPr lang="en-US" sz="2300" dirty="0">
                                <a:solidFill>
                                  <a:prstClr val="black"/>
                                </a:solidFill>
                                <a:latin typeface="Cambria Math"/>
                              </a:rPr>
                              <m:t>log</m:t>
                            </m:r>
                          </m:e>
                          <m:sub>
                            <m:r>
                              <a:rPr lang="en-US" sz="2300" i="1" dirty="0">
                                <a:solidFill>
                                  <a:prstClr val="black"/>
                                </a:solidFill>
                                <a:latin typeface="Cambria Math"/>
                              </a:rPr>
                              <m:t>𝑒</m:t>
                            </m:r>
                          </m:sub>
                        </m:sSub>
                      </m:fName>
                      <m:e>
                        <m:r>
                          <a:rPr lang="en-US" sz="2300" i="1" dirty="0">
                            <a:solidFill>
                              <a:prstClr val="black"/>
                            </a:solidFill>
                            <a:latin typeface="Cambria Math"/>
                          </a:rPr>
                          <m:t>2</m:t>
                        </m:r>
                      </m:e>
                    </m:func>
                    <m:r>
                      <a:rPr lang="en-US" sz="2300" i="1" dirty="0">
                        <a:solidFill>
                          <a:prstClr val="black"/>
                        </a:solidFill>
                        <a:latin typeface="Cambria Math"/>
                      </a:rPr>
                      <m:t>≤ </m:t>
                    </m:r>
                    <m:r>
                      <a:rPr lang="en-US" sz="2300" i="1" dirty="0">
                        <a:solidFill>
                          <a:prstClr val="black"/>
                        </a:solidFill>
                        <a:latin typeface="Cambria Math"/>
                      </a:rPr>
                      <m:t>𝑢</m:t>
                    </m:r>
                    <m:r>
                      <a:rPr lang="en-US" sz="2300" i="1" dirty="0">
                        <a:solidFill>
                          <a:prstClr val="black"/>
                        </a:solidFill>
                        <a:latin typeface="Cambria Math"/>
                      </a:rPr>
                      <m:t> ≤</m:t>
                    </m:r>
                    <m:func>
                      <m:funcPr>
                        <m:ctrlPr>
                          <a:rPr lang="en-US" sz="2300" i="1" dirty="0">
                            <a:solidFill>
                              <a:prstClr val="black"/>
                            </a:solidFill>
                            <a:latin typeface="Cambria Math"/>
                          </a:rPr>
                        </m:ctrlPr>
                      </m:funcPr>
                      <m:fName>
                        <m:sSub>
                          <m:sSubPr>
                            <m:ctrlPr>
                              <a:rPr lang="en-US" sz="2300" i="1" dirty="0">
                                <a:solidFill>
                                  <a:prstClr val="black"/>
                                </a:solidFill>
                                <a:latin typeface="Cambria Math"/>
                              </a:rPr>
                            </m:ctrlPr>
                          </m:sSubPr>
                          <m:e>
                            <m:r>
                              <m:rPr>
                                <m:sty m:val="p"/>
                              </m:rPr>
                              <a:rPr lang="en-US" sz="2300" dirty="0">
                                <a:solidFill>
                                  <a:prstClr val="black"/>
                                </a:solidFill>
                                <a:latin typeface="Cambria Math"/>
                              </a:rPr>
                              <m:t>log</m:t>
                            </m:r>
                          </m:e>
                          <m:sub>
                            <m:r>
                              <a:rPr lang="en-US" sz="2300" i="1" dirty="0">
                                <a:solidFill>
                                  <a:prstClr val="black"/>
                                </a:solidFill>
                                <a:latin typeface="Cambria Math"/>
                              </a:rPr>
                              <m:t>𝑒</m:t>
                            </m:r>
                          </m:sub>
                        </m:sSub>
                      </m:fName>
                      <m:e>
                        <m:r>
                          <a:rPr lang="en-US" sz="2300" i="1" dirty="0" smtClean="0">
                            <a:solidFill>
                              <a:prstClr val="black"/>
                            </a:solidFill>
                            <a:latin typeface="Cambria Math"/>
                          </a:rPr>
                          <m:t>4</m:t>
                        </m:r>
                      </m:e>
                    </m:func>
                  </m:oMath>
                </a14:m>
                <a:r>
                  <a:rPr lang="en-US" sz="2300" dirty="0" smtClean="0">
                    <a:solidFill>
                      <a:prstClr val="black"/>
                    </a:solidFill>
                  </a:rPr>
                  <a:t> </a:t>
                </a:r>
                <a:r>
                  <a:rPr lang="en-US" sz="2300" dirty="0">
                    <a:solidFill>
                      <a:prstClr val="black"/>
                    </a:solidFill>
                  </a:rPr>
                  <a:t>when </a:t>
                </a:r>
                <a14:m>
                  <m:oMath xmlns:m="http://schemas.openxmlformats.org/officeDocument/2006/math">
                    <m:r>
                      <a:rPr lang="en-US" sz="2300" i="1" dirty="0" smtClean="0">
                        <a:solidFill>
                          <a:prstClr val="black"/>
                        </a:solidFill>
                        <a:latin typeface="Cambria Math"/>
                      </a:rPr>
                      <m:t>2≤</m:t>
                    </m:r>
                    <m:r>
                      <a:rPr lang="en-US" sz="2300" i="1" dirty="0" smtClean="0">
                        <a:solidFill>
                          <a:prstClr val="black"/>
                        </a:solidFill>
                        <a:latin typeface="Cambria Math"/>
                      </a:rPr>
                      <m:t>𝑟</m:t>
                    </m:r>
                    <m:r>
                      <a:rPr lang="en-US" sz="2300" i="1" dirty="0" smtClean="0">
                        <a:solidFill>
                          <a:prstClr val="black"/>
                        </a:solidFill>
                        <a:latin typeface="Cambria Math"/>
                      </a:rPr>
                      <m:t>≤4</m:t>
                    </m:r>
                  </m:oMath>
                </a14:m>
                <a:r>
                  <a:rPr lang="en-US" sz="2300" dirty="0">
                    <a:solidFill>
                      <a:prstClr val="black"/>
                    </a:solidFill>
                  </a:rPr>
                  <a:t>. Therefore, the image of the </a:t>
                </a:r>
                <a:r>
                  <a:rPr lang="en-US" sz="2300" dirty="0" smtClean="0">
                    <a:solidFill>
                      <a:prstClr val="black"/>
                    </a:solidFill>
                  </a:rPr>
                  <a:t>annulus </a:t>
                </a:r>
                <a14:m>
                  <m:oMath xmlns:m="http://schemas.openxmlformats.org/officeDocument/2006/math">
                    <m:r>
                      <a:rPr lang="en-US" sz="2300" i="1" dirty="0">
                        <a:solidFill>
                          <a:prstClr val="black"/>
                        </a:solidFill>
                        <a:latin typeface="Cambria Math"/>
                      </a:rPr>
                      <m:t>2≤|</m:t>
                    </m:r>
                    <m:r>
                      <a:rPr lang="en-US" sz="2300" i="1" dirty="0">
                        <a:solidFill>
                          <a:prstClr val="black"/>
                        </a:solidFill>
                        <a:latin typeface="Cambria Math"/>
                      </a:rPr>
                      <m:t>𝑧</m:t>
                    </m:r>
                    <m:r>
                      <a:rPr lang="en-US" sz="2300" i="1" dirty="0">
                        <a:solidFill>
                          <a:prstClr val="black"/>
                        </a:solidFill>
                        <a:latin typeface="Cambria Math"/>
                      </a:rPr>
                      <m:t>|≤4</m:t>
                    </m:r>
                  </m:oMath>
                </a14:m>
                <a:r>
                  <a:rPr lang="en-US" sz="2300" dirty="0">
                    <a:solidFill>
                      <a:prstClr val="black"/>
                    </a:solidFill>
                  </a:rPr>
                  <a:t> </a:t>
                </a:r>
                <a:r>
                  <a:rPr lang="en-US" sz="2300" dirty="0" smtClean="0">
                    <a:solidFill>
                      <a:prstClr val="black"/>
                    </a:solidFill>
                  </a:rPr>
                  <a:t>is </a:t>
                </a:r>
                <a:r>
                  <a:rPr lang="en-US" sz="2300" dirty="0">
                    <a:solidFill>
                      <a:prstClr val="black"/>
                    </a:solidFill>
                  </a:rPr>
                  <a:t>the rectangular </a:t>
                </a:r>
                <a:r>
                  <a:rPr lang="en-US" sz="2300" dirty="0" smtClean="0">
                    <a:solidFill>
                      <a:prstClr val="black"/>
                    </a:solidFill>
                  </a:rPr>
                  <a:t>region: </a:t>
                </a:r>
                <a14:m>
                  <m:oMath xmlns:m="http://schemas.openxmlformats.org/officeDocument/2006/math">
                    <m:func>
                      <m:funcPr>
                        <m:ctrlPr>
                          <a:rPr lang="en-US" sz="2300" i="1" dirty="0">
                            <a:solidFill>
                              <a:prstClr val="black"/>
                            </a:solidFill>
                            <a:latin typeface="Cambria Math"/>
                          </a:rPr>
                        </m:ctrlPr>
                      </m:funcPr>
                      <m:fName>
                        <m:sSub>
                          <m:sSubPr>
                            <m:ctrlPr>
                              <a:rPr lang="en-US" sz="2300" i="1" dirty="0">
                                <a:solidFill>
                                  <a:prstClr val="black"/>
                                </a:solidFill>
                                <a:latin typeface="Cambria Math"/>
                              </a:rPr>
                            </m:ctrlPr>
                          </m:sSubPr>
                          <m:e>
                            <m:r>
                              <m:rPr>
                                <m:sty m:val="p"/>
                              </m:rPr>
                              <a:rPr lang="en-US" sz="2300" dirty="0">
                                <a:solidFill>
                                  <a:prstClr val="black"/>
                                </a:solidFill>
                                <a:latin typeface="Cambria Math"/>
                              </a:rPr>
                              <m:t>log</m:t>
                            </m:r>
                          </m:e>
                          <m:sub>
                            <m:r>
                              <a:rPr lang="en-US" sz="2300" i="1" dirty="0">
                                <a:solidFill>
                                  <a:prstClr val="black"/>
                                </a:solidFill>
                                <a:latin typeface="Cambria Math"/>
                              </a:rPr>
                              <m:t>𝑒</m:t>
                            </m:r>
                          </m:sub>
                        </m:sSub>
                      </m:fName>
                      <m:e>
                        <m:r>
                          <a:rPr lang="en-US" sz="2300" i="1" dirty="0">
                            <a:solidFill>
                              <a:prstClr val="black"/>
                            </a:solidFill>
                            <a:latin typeface="Cambria Math"/>
                          </a:rPr>
                          <m:t>2</m:t>
                        </m:r>
                      </m:e>
                    </m:func>
                    <m:r>
                      <a:rPr lang="en-US" sz="2300" i="1" dirty="0">
                        <a:solidFill>
                          <a:prstClr val="black"/>
                        </a:solidFill>
                        <a:latin typeface="Cambria Math"/>
                      </a:rPr>
                      <m:t>≤ </m:t>
                    </m:r>
                    <m:r>
                      <a:rPr lang="en-US" sz="2300" i="1" dirty="0">
                        <a:solidFill>
                          <a:prstClr val="black"/>
                        </a:solidFill>
                        <a:latin typeface="Cambria Math"/>
                      </a:rPr>
                      <m:t>𝑢</m:t>
                    </m:r>
                    <m:r>
                      <a:rPr lang="en-US" sz="2300" i="1" dirty="0">
                        <a:solidFill>
                          <a:prstClr val="black"/>
                        </a:solidFill>
                        <a:latin typeface="Cambria Math"/>
                      </a:rPr>
                      <m:t> ≤</m:t>
                    </m:r>
                    <m:func>
                      <m:funcPr>
                        <m:ctrlPr>
                          <a:rPr lang="en-US" sz="2300" i="1" dirty="0">
                            <a:solidFill>
                              <a:prstClr val="black"/>
                            </a:solidFill>
                            <a:latin typeface="Cambria Math"/>
                          </a:rPr>
                        </m:ctrlPr>
                      </m:funcPr>
                      <m:fName>
                        <m:sSub>
                          <m:sSubPr>
                            <m:ctrlPr>
                              <a:rPr lang="en-US" sz="2300" i="1" dirty="0">
                                <a:solidFill>
                                  <a:prstClr val="black"/>
                                </a:solidFill>
                                <a:latin typeface="Cambria Math"/>
                              </a:rPr>
                            </m:ctrlPr>
                          </m:sSubPr>
                          <m:e>
                            <m:r>
                              <m:rPr>
                                <m:sty m:val="p"/>
                              </m:rPr>
                              <a:rPr lang="en-US" sz="2300" dirty="0">
                                <a:solidFill>
                                  <a:prstClr val="black"/>
                                </a:solidFill>
                                <a:latin typeface="Cambria Math"/>
                              </a:rPr>
                              <m:t>log</m:t>
                            </m:r>
                          </m:e>
                          <m:sub>
                            <m:r>
                              <a:rPr lang="en-US" sz="2300" i="1" dirty="0">
                                <a:solidFill>
                                  <a:prstClr val="black"/>
                                </a:solidFill>
                                <a:latin typeface="Cambria Math"/>
                              </a:rPr>
                              <m:t>𝑒</m:t>
                            </m:r>
                          </m:sub>
                        </m:sSub>
                      </m:fName>
                      <m:e>
                        <m:r>
                          <a:rPr lang="en-US" sz="2300" i="1" dirty="0">
                            <a:solidFill>
                              <a:prstClr val="black"/>
                            </a:solidFill>
                            <a:latin typeface="Cambria Math"/>
                          </a:rPr>
                          <m:t>4</m:t>
                        </m:r>
                      </m:e>
                    </m:func>
                    <m:r>
                      <a:rPr lang="en-US" sz="2300" i="1" dirty="0" smtClean="0">
                        <a:solidFill>
                          <a:prstClr val="black"/>
                        </a:solidFill>
                        <a:latin typeface="Cambria Math"/>
                      </a:rPr>
                      <m:t>, </m:t>
                    </m:r>
                    <m:r>
                      <a:rPr lang="en-US" sz="2300" i="1" dirty="0">
                        <a:solidFill>
                          <a:prstClr val="black"/>
                        </a:solidFill>
                        <a:latin typeface="Cambria Math"/>
                      </a:rPr>
                      <m:t>−</m:t>
                    </m:r>
                    <m:r>
                      <a:rPr lang="el-GR" sz="2300" i="1" dirty="0">
                        <a:solidFill>
                          <a:prstClr val="black"/>
                        </a:solidFill>
                        <a:latin typeface="Cambria Math"/>
                      </a:rPr>
                      <m:t>𝜋</m:t>
                    </m:r>
                    <m:r>
                      <a:rPr lang="el-GR" sz="2300" i="1" dirty="0">
                        <a:solidFill>
                          <a:prstClr val="black"/>
                        </a:solidFill>
                        <a:latin typeface="Cambria Math"/>
                      </a:rPr>
                      <m:t> &lt; </m:t>
                    </m:r>
                    <m:r>
                      <a:rPr lang="en-US" sz="2300" i="1" dirty="0">
                        <a:solidFill>
                          <a:prstClr val="black"/>
                        </a:solidFill>
                        <a:latin typeface="Cambria Math"/>
                      </a:rPr>
                      <m:t>𝑣</m:t>
                    </m:r>
                    <m:r>
                      <a:rPr lang="en-US" sz="2300" i="1" dirty="0">
                        <a:solidFill>
                          <a:prstClr val="black"/>
                        </a:solidFill>
                        <a:latin typeface="Cambria Math"/>
                      </a:rPr>
                      <m:t> ≤ </m:t>
                    </m:r>
                    <m:r>
                      <a:rPr lang="el-GR" sz="2300" i="1" dirty="0">
                        <a:solidFill>
                          <a:prstClr val="black"/>
                        </a:solidFill>
                        <a:latin typeface="Cambria Math"/>
                      </a:rPr>
                      <m:t>𝜋</m:t>
                    </m:r>
                    <m:r>
                      <a:rPr lang="en-US" sz="2300" i="1" dirty="0" smtClean="0">
                        <a:solidFill>
                          <a:prstClr val="black"/>
                        </a:solidFill>
                        <a:latin typeface="Cambria Math"/>
                      </a:rPr>
                      <m:t>.</m:t>
                    </m:r>
                    <m:r>
                      <a:rPr lang="el-GR" sz="2300" i="1" dirty="0">
                        <a:solidFill>
                          <a:prstClr val="black"/>
                        </a:solidFill>
                        <a:latin typeface="Cambria Math"/>
                      </a:rPr>
                      <m:t> </m:t>
                    </m:r>
                  </m:oMath>
                </a14:m>
                <a:endParaRPr lang="en-US" sz="2300" dirty="0">
                  <a:solidFill>
                    <a:prstClr val="black"/>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304800" y="1125588"/>
                <a:ext cx="11810999" cy="2569934"/>
              </a:xfrm>
              <a:prstGeom prst="rect">
                <a:avLst/>
              </a:prstGeom>
              <a:blipFill rotWithShape="1">
                <a:blip r:embed="rId5"/>
                <a:stretch>
                  <a:fillRect l="-723" t="-1663" r="-723" b="-2138"/>
                </a:stretch>
              </a:blipFill>
            </p:spPr>
            <p:txBody>
              <a:bodyPr/>
              <a:lstStyle/>
              <a:p>
                <a:r>
                  <a:rPr lang="en-US">
                    <a:noFill/>
                  </a:rPr>
                  <a:t> </a:t>
                </a:r>
              </a:p>
            </p:txBody>
          </p:sp>
        </mc:Fallback>
      </mc:AlternateContent>
    </p:spTree>
    <p:extLst>
      <p:ext uri="{BB962C8B-B14F-4D97-AF65-F5344CB8AC3E}">
        <p14:creationId xmlns:p14="http://schemas.microsoft.com/office/powerpoint/2010/main" val="1474294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8C73A342-F58A-4A5A-8399-CBD04201E7DF}"/>
              </a:ext>
            </a:extLst>
          </p:cNvPr>
          <p:cNvSpPr txBox="1">
            <a:spLocks/>
          </p:cNvSpPr>
          <p:nvPr/>
        </p:nvSpPr>
        <p:spPr>
          <a:xfrm>
            <a:off x="228600" y="152400"/>
            <a:ext cx="10515600" cy="66948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70C0"/>
                </a:solidFill>
              </a:rPr>
              <a:t>Logarithmic Mapping</a:t>
            </a:r>
            <a:endParaRPr lang="en-US" sz="4000" dirty="0">
              <a:solidFill>
                <a:srgbClr val="0070C0"/>
              </a:solidFill>
            </a:endParaRPr>
          </a:p>
        </p:txBody>
      </p:sp>
      <mc:AlternateContent xmlns:mc="http://schemas.openxmlformats.org/markup-compatibility/2006" xmlns:a14="http://schemas.microsoft.com/office/drawing/2010/main">
        <mc:Choice Requires="a14">
          <p:sp>
            <p:nvSpPr>
              <p:cNvPr id="3" name="Rectangle 2"/>
              <p:cNvSpPr/>
              <p:nvPr/>
            </p:nvSpPr>
            <p:spPr>
              <a:xfrm>
                <a:off x="304800" y="685800"/>
                <a:ext cx="11811000" cy="2569934"/>
              </a:xfrm>
              <a:prstGeom prst="rect">
                <a:avLst/>
              </a:prstGeom>
            </p:spPr>
            <p:txBody>
              <a:bodyPr wrap="square">
                <a:spAutoFit/>
              </a:bodyPr>
              <a:lstStyle/>
              <a:p>
                <a:pPr algn="just"/>
                <a:r>
                  <a:rPr lang="en-US" sz="2300" dirty="0" smtClean="0">
                    <a:solidFill>
                      <a:prstClr val="black"/>
                    </a:solidFill>
                  </a:rPr>
                  <a:t>The complex logarithmic mapping </a:t>
                </a:r>
                <a14:m>
                  <m:oMath xmlns:m="http://schemas.openxmlformats.org/officeDocument/2006/math">
                    <m:r>
                      <a:rPr lang="en-US" sz="2300" i="1" dirty="0" smtClean="0">
                        <a:solidFill>
                          <a:prstClr val="black"/>
                        </a:solidFill>
                        <a:latin typeface="Cambria Math"/>
                      </a:rPr>
                      <m:t>𝑤</m:t>
                    </m:r>
                    <m:r>
                      <a:rPr lang="en-US" sz="2300" i="1" dirty="0" smtClean="0">
                        <a:solidFill>
                          <a:prstClr val="black"/>
                        </a:solidFill>
                        <a:latin typeface="Cambria Math"/>
                      </a:rPr>
                      <m:t>=</m:t>
                    </m:r>
                    <m:r>
                      <m:rPr>
                        <m:sty m:val="p"/>
                      </m:rPr>
                      <a:rPr lang="en-US" sz="2300" dirty="0" err="1" smtClean="0">
                        <a:solidFill>
                          <a:prstClr val="black"/>
                        </a:solidFill>
                        <a:latin typeface="Cambria Math"/>
                      </a:rPr>
                      <m:t>Ln</m:t>
                    </m:r>
                    <m:r>
                      <a:rPr lang="en-US" sz="2300" i="1" dirty="0" smtClean="0">
                        <a:solidFill>
                          <a:prstClr val="black"/>
                        </a:solidFill>
                        <a:latin typeface="Cambria Math"/>
                      </a:rPr>
                      <m:t> </m:t>
                    </m:r>
                    <m:r>
                      <a:rPr lang="en-US" sz="2300" i="1" dirty="0" err="1" smtClean="0">
                        <a:solidFill>
                          <a:prstClr val="black"/>
                        </a:solidFill>
                        <a:latin typeface="Cambria Math"/>
                      </a:rPr>
                      <m:t>𝑧</m:t>
                    </m:r>
                  </m:oMath>
                </a14:m>
                <a:r>
                  <a:rPr lang="en-US" sz="2300" i="1" dirty="0" smtClean="0">
                    <a:solidFill>
                      <a:prstClr val="black"/>
                    </a:solidFill>
                  </a:rPr>
                  <a:t> </a:t>
                </a:r>
                <a:r>
                  <a:rPr lang="en-US" sz="2300" dirty="0" smtClean="0">
                    <a:solidFill>
                      <a:prstClr val="black"/>
                    </a:solidFill>
                  </a:rPr>
                  <a:t>can </a:t>
                </a:r>
                <a:r>
                  <a:rPr lang="en-US" sz="2300" dirty="0">
                    <a:solidFill>
                      <a:prstClr val="black"/>
                    </a:solidFill>
                  </a:rPr>
                  <a:t>be understood in terms of the exponential mapping </a:t>
                </a:r>
                <a14:m>
                  <m:oMath xmlns:m="http://schemas.openxmlformats.org/officeDocument/2006/math">
                    <m:r>
                      <a:rPr lang="en-US" sz="2300" i="1" dirty="0" smtClean="0">
                        <a:solidFill>
                          <a:prstClr val="black"/>
                        </a:solidFill>
                        <a:latin typeface="Cambria Math"/>
                      </a:rPr>
                      <m:t>𝑤</m:t>
                    </m:r>
                    <m:r>
                      <a:rPr lang="en-US" sz="2300" i="1" dirty="0" smtClean="0">
                        <a:solidFill>
                          <a:prstClr val="black"/>
                        </a:solidFill>
                        <a:latin typeface="Cambria Math"/>
                      </a:rPr>
                      <m:t>=</m:t>
                    </m:r>
                    <m:sSup>
                      <m:sSupPr>
                        <m:ctrlPr>
                          <a:rPr lang="en-US" sz="2300" i="1" dirty="0">
                            <a:solidFill>
                              <a:prstClr val="black"/>
                            </a:solidFill>
                            <a:latin typeface="Cambria Math"/>
                          </a:rPr>
                        </m:ctrlPr>
                      </m:sSupPr>
                      <m:e>
                        <m:r>
                          <a:rPr lang="en-US" sz="2300" i="1" dirty="0">
                            <a:solidFill>
                              <a:prstClr val="black"/>
                            </a:solidFill>
                            <a:latin typeface="Cambria Math"/>
                          </a:rPr>
                          <m:t>𝑒</m:t>
                        </m:r>
                      </m:e>
                      <m:sup>
                        <m:r>
                          <a:rPr lang="en-US" sz="2300" i="1" dirty="0">
                            <a:solidFill>
                              <a:prstClr val="black"/>
                            </a:solidFill>
                            <a:latin typeface="Cambria Math"/>
                          </a:rPr>
                          <m:t>𝑧</m:t>
                        </m:r>
                      </m:sup>
                    </m:sSup>
                  </m:oMath>
                </a14:m>
                <a:r>
                  <a:rPr lang="en-US" sz="2300" i="1" dirty="0" smtClean="0">
                    <a:solidFill>
                      <a:prstClr val="black"/>
                    </a:solidFill>
                  </a:rPr>
                  <a:t> </a:t>
                </a:r>
                <a:r>
                  <a:rPr lang="en-US" sz="2300" dirty="0">
                    <a:solidFill>
                      <a:prstClr val="black"/>
                    </a:solidFill>
                  </a:rPr>
                  <a:t>since </a:t>
                </a:r>
                <a:r>
                  <a:rPr lang="en-US" sz="2300" dirty="0" smtClean="0">
                    <a:solidFill>
                      <a:prstClr val="black"/>
                    </a:solidFill>
                  </a:rPr>
                  <a:t>these functions </a:t>
                </a:r>
                <a:r>
                  <a:rPr lang="en-US" sz="2300" dirty="0">
                    <a:solidFill>
                      <a:prstClr val="black"/>
                    </a:solidFill>
                  </a:rPr>
                  <a:t>are inverses of each other. For example, because </a:t>
                </a:r>
                <a14:m>
                  <m:oMath xmlns:m="http://schemas.openxmlformats.org/officeDocument/2006/math">
                    <m:r>
                      <a:rPr lang="en-US" sz="2300" i="1" dirty="0">
                        <a:solidFill>
                          <a:prstClr val="black"/>
                        </a:solidFill>
                        <a:latin typeface="Cambria Math"/>
                      </a:rPr>
                      <m:t>𝑤</m:t>
                    </m:r>
                    <m:r>
                      <a:rPr lang="en-US" sz="2300" i="1" dirty="0">
                        <a:solidFill>
                          <a:prstClr val="black"/>
                        </a:solidFill>
                        <a:latin typeface="Cambria Math"/>
                      </a:rPr>
                      <m:t>=</m:t>
                    </m:r>
                    <m:sSup>
                      <m:sSupPr>
                        <m:ctrlPr>
                          <a:rPr lang="en-US" sz="2300" i="1" dirty="0">
                            <a:solidFill>
                              <a:prstClr val="black"/>
                            </a:solidFill>
                            <a:latin typeface="Cambria Math"/>
                          </a:rPr>
                        </m:ctrlPr>
                      </m:sSupPr>
                      <m:e>
                        <m:r>
                          <a:rPr lang="en-US" sz="2300" i="1" dirty="0">
                            <a:solidFill>
                              <a:prstClr val="black"/>
                            </a:solidFill>
                            <a:latin typeface="Cambria Math"/>
                          </a:rPr>
                          <m:t>𝑒</m:t>
                        </m:r>
                      </m:e>
                      <m:sup>
                        <m:r>
                          <a:rPr lang="en-US" sz="2300" i="1" dirty="0">
                            <a:solidFill>
                              <a:prstClr val="black"/>
                            </a:solidFill>
                            <a:latin typeface="Cambria Math"/>
                          </a:rPr>
                          <m:t>𝑧</m:t>
                        </m:r>
                      </m:sup>
                    </m:sSup>
                  </m:oMath>
                </a14:m>
                <a:r>
                  <a:rPr lang="en-US" sz="2300" i="1" dirty="0">
                    <a:solidFill>
                      <a:prstClr val="black"/>
                    </a:solidFill>
                  </a:rPr>
                  <a:t> </a:t>
                </a:r>
                <a:r>
                  <a:rPr lang="en-US" sz="2300" dirty="0" smtClean="0">
                    <a:solidFill>
                      <a:prstClr val="black"/>
                    </a:solidFill>
                  </a:rPr>
                  <a:t>maps the fundamental </a:t>
                </a:r>
                <a:r>
                  <a:rPr lang="en-US" sz="2300" dirty="0">
                    <a:solidFill>
                      <a:prstClr val="black"/>
                    </a:solidFill>
                  </a:rPr>
                  <a:t>region </a:t>
                </a:r>
                <a14:m>
                  <m:oMath xmlns:m="http://schemas.openxmlformats.org/officeDocument/2006/math">
                    <m:r>
                      <a:rPr lang="en-US" sz="2300" i="1" dirty="0" smtClean="0">
                        <a:solidFill>
                          <a:prstClr val="black"/>
                        </a:solidFill>
                        <a:latin typeface="Cambria Math"/>
                      </a:rPr>
                      <m:t>−∞&lt;</m:t>
                    </m:r>
                    <m:r>
                      <a:rPr lang="en-US" sz="2300" i="1" dirty="0" smtClean="0">
                        <a:solidFill>
                          <a:prstClr val="black"/>
                        </a:solidFill>
                        <a:latin typeface="Cambria Math"/>
                      </a:rPr>
                      <m:t>𝑥</m:t>
                    </m:r>
                    <m:r>
                      <a:rPr lang="en-US" sz="2300" i="1" dirty="0" smtClean="0">
                        <a:solidFill>
                          <a:prstClr val="black"/>
                        </a:solidFill>
                        <a:latin typeface="Cambria Math"/>
                      </a:rPr>
                      <m:t>&lt;∞,−</m:t>
                    </m:r>
                    <m:r>
                      <a:rPr lang="en-US" sz="2300" i="1" dirty="0" smtClean="0">
                        <a:solidFill>
                          <a:prstClr val="black"/>
                        </a:solidFill>
                        <a:latin typeface="Cambria Math"/>
                      </a:rPr>
                      <m:t>𝜋</m:t>
                    </m:r>
                    <m:r>
                      <a:rPr lang="en-US" sz="2300" i="1" dirty="0" smtClean="0">
                        <a:solidFill>
                          <a:prstClr val="black"/>
                        </a:solidFill>
                        <a:latin typeface="Cambria Math"/>
                      </a:rPr>
                      <m:t>&lt;</m:t>
                    </m:r>
                    <m:r>
                      <a:rPr lang="en-US" sz="2300" i="1" dirty="0" smtClean="0">
                        <a:solidFill>
                          <a:prstClr val="black"/>
                        </a:solidFill>
                        <a:latin typeface="Cambria Math"/>
                      </a:rPr>
                      <m:t>𝑦</m:t>
                    </m:r>
                    <m:r>
                      <a:rPr lang="en-US" sz="2300" i="1" dirty="0" smtClean="0">
                        <a:solidFill>
                          <a:prstClr val="black"/>
                        </a:solidFill>
                        <a:latin typeface="Cambria Math"/>
                      </a:rPr>
                      <m:t>≤</m:t>
                    </m:r>
                    <m:r>
                      <a:rPr lang="en-US" sz="2300" i="1" dirty="0" smtClean="0">
                        <a:solidFill>
                          <a:prstClr val="black"/>
                        </a:solidFill>
                        <a:latin typeface="Cambria Math"/>
                      </a:rPr>
                      <m:t>𝜋</m:t>
                    </m:r>
                    <m:r>
                      <a:rPr lang="en-US" sz="2300" i="1" dirty="0">
                        <a:solidFill>
                          <a:prstClr val="black"/>
                        </a:solidFill>
                        <a:latin typeface="Cambria Math"/>
                      </a:rPr>
                      <m:t>,</m:t>
                    </m:r>
                  </m:oMath>
                </a14:m>
                <a:r>
                  <a:rPr lang="en-US" sz="2300" dirty="0">
                    <a:solidFill>
                      <a:prstClr val="black"/>
                    </a:solidFill>
                  </a:rPr>
                  <a:t> in the </a:t>
                </a:r>
                <a14:m>
                  <m:oMath xmlns:m="http://schemas.openxmlformats.org/officeDocument/2006/math">
                    <m:r>
                      <a:rPr lang="en-US" sz="2300" i="1" dirty="0" smtClean="0">
                        <a:solidFill>
                          <a:prstClr val="black"/>
                        </a:solidFill>
                        <a:latin typeface="Cambria Math"/>
                      </a:rPr>
                      <m:t>𝑧</m:t>
                    </m:r>
                    <m:r>
                      <a:rPr lang="en-US" sz="2300" i="1" dirty="0" smtClean="0">
                        <a:solidFill>
                          <a:prstClr val="black"/>
                        </a:solidFill>
                        <a:latin typeface="Cambria Math"/>
                      </a:rPr>
                      <m:t>−</m:t>
                    </m:r>
                  </m:oMath>
                </a14:m>
                <a:r>
                  <a:rPr lang="en-US" sz="2300" dirty="0">
                    <a:solidFill>
                      <a:prstClr val="black"/>
                    </a:solidFill>
                  </a:rPr>
                  <a:t>plane onto the </a:t>
                </a:r>
                <a:r>
                  <a:rPr lang="en-US" sz="2300" dirty="0" smtClean="0">
                    <a:solidFill>
                      <a:prstClr val="black"/>
                    </a:solidFill>
                  </a:rPr>
                  <a:t>set </a:t>
                </a:r>
                <a14:m>
                  <m:oMath xmlns:m="http://schemas.openxmlformats.org/officeDocument/2006/math">
                    <m:r>
                      <a:rPr lang="en-US" sz="2300" i="1" dirty="0" smtClean="0">
                        <a:solidFill>
                          <a:prstClr val="black"/>
                        </a:solidFill>
                        <a:latin typeface="Cambria Math"/>
                      </a:rPr>
                      <m:t>|</m:t>
                    </m:r>
                    <m:r>
                      <a:rPr lang="en-US" sz="2300" i="1" dirty="0">
                        <a:solidFill>
                          <a:prstClr val="black"/>
                        </a:solidFill>
                        <a:latin typeface="Cambria Math"/>
                      </a:rPr>
                      <m:t>𝑤</m:t>
                    </m:r>
                    <m:r>
                      <a:rPr lang="en-US" sz="2300" i="1" dirty="0" smtClean="0">
                        <a:solidFill>
                          <a:prstClr val="black"/>
                        </a:solidFill>
                        <a:latin typeface="Cambria Math"/>
                      </a:rPr>
                      <m:t>|&gt;0</m:t>
                    </m:r>
                  </m:oMath>
                </a14:m>
                <a:r>
                  <a:rPr lang="en-US" sz="2300" dirty="0" smtClean="0">
                    <a:solidFill>
                      <a:prstClr val="black"/>
                    </a:solidFill>
                  </a:rPr>
                  <a:t> </a:t>
                </a:r>
                <a:r>
                  <a:rPr lang="en-US" sz="2300" dirty="0">
                    <a:solidFill>
                      <a:prstClr val="black"/>
                    </a:solidFill>
                  </a:rPr>
                  <a:t>in the </a:t>
                </a:r>
                <a14:m>
                  <m:oMath xmlns:m="http://schemas.openxmlformats.org/officeDocument/2006/math">
                    <m:r>
                      <a:rPr lang="en-US" sz="2300" i="1" dirty="0" smtClean="0">
                        <a:solidFill>
                          <a:prstClr val="black"/>
                        </a:solidFill>
                        <a:latin typeface="Cambria Math"/>
                      </a:rPr>
                      <m:t>𝑤</m:t>
                    </m:r>
                    <m:r>
                      <a:rPr lang="en-US" sz="2300" i="1" dirty="0" smtClean="0">
                        <a:solidFill>
                          <a:prstClr val="black"/>
                        </a:solidFill>
                        <a:latin typeface="Cambria Math"/>
                      </a:rPr>
                      <m:t>−</m:t>
                    </m:r>
                  </m:oMath>
                </a14:m>
                <a:r>
                  <a:rPr lang="en-US" sz="2300" dirty="0">
                    <a:solidFill>
                      <a:prstClr val="black"/>
                    </a:solidFill>
                  </a:rPr>
                  <a:t>plane, it </a:t>
                </a:r>
                <a:r>
                  <a:rPr lang="en-US" sz="2300" dirty="0" smtClean="0">
                    <a:solidFill>
                      <a:prstClr val="black"/>
                    </a:solidFill>
                  </a:rPr>
                  <a:t>follows that </a:t>
                </a:r>
                <a:r>
                  <a:rPr lang="en-US" sz="2300" dirty="0">
                    <a:solidFill>
                      <a:prstClr val="black"/>
                    </a:solidFill>
                  </a:rPr>
                  <a:t>inverse mapping </a:t>
                </a:r>
                <a14:m>
                  <m:oMath xmlns:m="http://schemas.openxmlformats.org/officeDocument/2006/math">
                    <m:r>
                      <a:rPr lang="en-US" sz="2300" i="1" dirty="0" smtClean="0">
                        <a:solidFill>
                          <a:prstClr val="black"/>
                        </a:solidFill>
                        <a:latin typeface="Cambria Math"/>
                      </a:rPr>
                      <m:t>𝑤</m:t>
                    </m:r>
                    <m:r>
                      <a:rPr lang="en-US" sz="2300" i="1" dirty="0" smtClean="0">
                        <a:solidFill>
                          <a:prstClr val="black"/>
                        </a:solidFill>
                        <a:latin typeface="Cambria Math"/>
                      </a:rPr>
                      <m:t>=</m:t>
                    </m:r>
                    <m:r>
                      <m:rPr>
                        <m:sty m:val="p"/>
                      </m:rPr>
                      <a:rPr lang="en-US" sz="2300" dirty="0" err="1" smtClean="0">
                        <a:solidFill>
                          <a:prstClr val="black"/>
                        </a:solidFill>
                        <a:latin typeface="Cambria Math"/>
                      </a:rPr>
                      <m:t>Ln</m:t>
                    </m:r>
                    <m:r>
                      <a:rPr lang="en-US" sz="2300" i="1" dirty="0" smtClean="0">
                        <a:solidFill>
                          <a:prstClr val="black"/>
                        </a:solidFill>
                        <a:latin typeface="Cambria Math"/>
                      </a:rPr>
                      <m:t> </m:t>
                    </m:r>
                    <m:r>
                      <a:rPr lang="en-US" sz="2300" i="1" dirty="0" err="1" smtClean="0">
                        <a:solidFill>
                          <a:prstClr val="black"/>
                        </a:solidFill>
                        <a:latin typeface="Cambria Math"/>
                      </a:rPr>
                      <m:t>𝑧</m:t>
                    </m:r>
                  </m:oMath>
                </a14:m>
                <a:r>
                  <a:rPr lang="en-US" sz="2300" i="1" dirty="0" smtClean="0">
                    <a:solidFill>
                      <a:prstClr val="black"/>
                    </a:solidFill>
                  </a:rPr>
                  <a:t> </a:t>
                </a:r>
                <a:r>
                  <a:rPr lang="en-US" sz="2300" dirty="0" smtClean="0">
                    <a:solidFill>
                      <a:prstClr val="black"/>
                    </a:solidFill>
                  </a:rPr>
                  <a:t>maps the set </a:t>
                </a:r>
                <a14:m>
                  <m:oMath xmlns:m="http://schemas.openxmlformats.org/officeDocument/2006/math">
                    <m:r>
                      <a:rPr lang="en-US" sz="2300" i="1" dirty="0" smtClean="0">
                        <a:solidFill>
                          <a:prstClr val="black"/>
                        </a:solidFill>
                        <a:latin typeface="Cambria Math"/>
                      </a:rPr>
                      <m:t>|</m:t>
                    </m:r>
                    <m:r>
                      <a:rPr lang="en-US" sz="2300" i="1" dirty="0" smtClean="0">
                        <a:solidFill>
                          <a:prstClr val="black"/>
                        </a:solidFill>
                        <a:latin typeface="Cambria Math"/>
                      </a:rPr>
                      <m:t>𝑧</m:t>
                    </m:r>
                    <m:r>
                      <a:rPr lang="en-US" sz="2300" i="1" dirty="0" smtClean="0">
                        <a:solidFill>
                          <a:prstClr val="black"/>
                        </a:solidFill>
                        <a:latin typeface="Cambria Math"/>
                      </a:rPr>
                      <m:t>|&gt;0</m:t>
                    </m:r>
                  </m:oMath>
                </a14:m>
                <a:r>
                  <a:rPr lang="en-US" sz="2300" dirty="0" smtClean="0">
                    <a:solidFill>
                      <a:prstClr val="black"/>
                    </a:solidFill>
                  </a:rPr>
                  <a:t> </a:t>
                </a:r>
                <a:r>
                  <a:rPr lang="en-US" sz="2300" dirty="0">
                    <a:solidFill>
                      <a:prstClr val="black"/>
                    </a:solidFill>
                  </a:rPr>
                  <a:t>in the </a:t>
                </a:r>
                <a14:m>
                  <m:oMath xmlns:m="http://schemas.openxmlformats.org/officeDocument/2006/math">
                    <m:r>
                      <a:rPr lang="en-US" sz="2300" i="1" dirty="0" smtClean="0">
                        <a:solidFill>
                          <a:prstClr val="black"/>
                        </a:solidFill>
                        <a:latin typeface="Cambria Math"/>
                      </a:rPr>
                      <m:t>𝑧</m:t>
                    </m:r>
                    <m:r>
                      <a:rPr lang="en-US" sz="2300" i="1" dirty="0" smtClean="0">
                        <a:solidFill>
                          <a:prstClr val="black"/>
                        </a:solidFill>
                        <a:latin typeface="Cambria Math"/>
                      </a:rPr>
                      <m:t>−</m:t>
                    </m:r>
                  </m:oMath>
                </a14:m>
                <a:r>
                  <a:rPr lang="en-US" sz="2300" dirty="0">
                    <a:solidFill>
                      <a:prstClr val="black"/>
                    </a:solidFill>
                  </a:rPr>
                  <a:t>plane onto the region </a:t>
                </a:r>
                <a14:m>
                  <m:oMath xmlns:m="http://schemas.openxmlformats.org/officeDocument/2006/math">
                    <m:r>
                      <a:rPr lang="en-US" sz="2300" i="1" dirty="0" smtClean="0">
                        <a:solidFill>
                          <a:prstClr val="black"/>
                        </a:solidFill>
                        <a:latin typeface="Cambria Math"/>
                      </a:rPr>
                      <m:t>−∞&lt;</m:t>
                    </m:r>
                    <m:r>
                      <a:rPr lang="en-US" sz="2300" i="1" dirty="0" smtClean="0">
                        <a:solidFill>
                          <a:prstClr val="black"/>
                        </a:solidFill>
                        <a:latin typeface="Cambria Math"/>
                      </a:rPr>
                      <m:t>𝑢</m:t>
                    </m:r>
                    <m:r>
                      <a:rPr lang="en-US" sz="2300" i="1" dirty="0" smtClean="0">
                        <a:solidFill>
                          <a:prstClr val="black"/>
                        </a:solidFill>
                        <a:latin typeface="Cambria Math"/>
                      </a:rPr>
                      <m:t>&lt;∞,−</m:t>
                    </m:r>
                    <m:r>
                      <a:rPr lang="en-US" sz="2300" i="1" dirty="0" smtClean="0">
                        <a:solidFill>
                          <a:prstClr val="black"/>
                        </a:solidFill>
                        <a:latin typeface="Cambria Math"/>
                      </a:rPr>
                      <m:t>𝜋</m:t>
                    </m:r>
                    <m:r>
                      <a:rPr lang="en-US" sz="2300" i="1" dirty="0" smtClean="0">
                        <a:solidFill>
                          <a:prstClr val="black"/>
                        </a:solidFill>
                        <a:latin typeface="Cambria Math"/>
                      </a:rPr>
                      <m:t>&lt;</m:t>
                    </m:r>
                    <m:r>
                      <a:rPr lang="en-US" sz="2300" i="1" dirty="0" smtClean="0">
                        <a:solidFill>
                          <a:prstClr val="black"/>
                        </a:solidFill>
                        <a:latin typeface="Cambria Math"/>
                      </a:rPr>
                      <m:t>𝑣</m:t>
                    </m:r>
                    <m:r>
                      <a:rPr lang="en-US" sz="2300" i="1" dirty="0" smtClean="0">
                        <a:solidFill>
                          <a:prstClr val="black"/>
                        </a:solidFill>
                        <a:latin typeface="Cambria Math"/>
                      </a:rPr>
                      <m:t>≤</m:t>
                    </m:r>
                    <m:r>
                      <a:rPr lang="en-US" sz="2300" i="1" dirty="0" smtClean="0">
                        <a:solidFill>
                          <a:prstClr val="black"/>
                        </a:solidFill>
                        <a:latin typeface="Cambria Math"/>
                      </a:rPr>
                      <m:t>𝜋</m:t>
                    </m:r>
                    <m:r>
                      <a:rPr lang="en-US" sz="2300" i="1" dirty="0">
                        <a:solidFill>
                          <a:prstClr val="black"/>
                        </a:solidFill>
                        <a:latin typeface="Cambria Math"/>
                      </a:rPr>
                      <m:t>,</m:t>
                    </m:r>
                  </m:oMath>
                </a14:m>
                <a:r>
                  <a:rPr lang="en-US" sz="2300" dirty="0">
                    <a:solidFill>
                      <a:prstClr val="black"/>
                    </a:solidFill>
                  </a:rPr>
                  <a:t> </a:t>
                </a:r>
                <a:r>
                  <a:rPr lang="en-US" sz="2300" dirty="0" smtClean="0">
                    <a:solidFill>
                      <a:prstClr val="black"/>
                    </a:solidFill>
                  </a:rPr>
                  <a:t>in the </a:t>
                </a:r>
                <a14:m>
                  <m:oMath xmlns:m="http://schemas.openxmlformats.org/officeDocument/2006/math">
                    <m:r>
                      <a:rPr lang="en-US" sz="2300" i="1" dirty="0" smtClean="0">
                        <a:solidFill>
                          <a:prstClr val="black"/>
                        </a:solidFill>
                        <a:latin typeface="Cambria Math"/>
                      </a:rPr>
                      <m:t>𝑤</m:t>
                    </m:r>
                    <m:r>
                      <a:rPr lang="en-US" sz="2300" i="1" dirty="0" smtClean="0">
                        <a:solidFill>
                          <a:prstClr val="black"/>
                        </a:solidFill>
                        <a:latin typeface="Cambria Math"/>
                      </a:rPr>
                      <m:t>−</m:t>
                    </m:r>
                  </m:oMath>
                </a14:m>
                <a:r>
                  <a:rPr lang="en-US" sz="2300" dirty="0">
                    <a:solidFill>
                      <a:prstClr val="black"/>
                    </a:solidFill>
                  </a:rPr>
                  <a:t>plane. </a:t>
                </a:r>
                <a:r>
                  <a:rPr lang="en-US" sz="2300" dirty="0" smtClean="0">
                    <a:solidFill>
                      <a:prstClr val="black"/>
                    </a:solidFill>
                  </a:rPr>
                  <a:t>Other properties of </a:t>
                </a:r>
                <a:r>
                  <a:rPr lang="en-US" sz="2300" dirty="0">
                    <a:solidFill>
                      <a:prstClr val="black"/>
                    </a:solidFill>
                  </a:rPr>
                  <a:t>the exponential mapping can be </a:t>
                </a:r>
                <a:r>
                  <a:rPr lang="en-US" sz="2300" dirty="0" smtClean="0">
                    <a:solidFill>
                      <a:prstClr val="black"/>
                    </a:solidFill>
                  </a:rPr>
                  <a:t>similarly restated </a:t>
                </a:r>
                <a:r>
                  <a:rPr lang="en-US" sz="2300" dirty="0">
                    <a:solidFill>
                      <a:prstClr val="black"/>
                    </a:solidFill>
                  </a:rPr>
                  <a:t>as properties of </a:t>
                </a:r>
                <a:r>
                  <a:rPr lang="en-US" sz="2300" dirty="0" smtClean="0">
                    <a:solidFill>
                      <a:prstClr val="black"/>
                    </a:solidFill>
                  </a:rPr>
                  <a:t>the logarithmic </a:t>
                </a:r>
                <a:r>
                  <a:rPr lang="en-US" sz="2300" dirty="0">
                    <a:solidFill>
                      <a:prstClr val="black"/>
                    </a:solidFill>
                  </a:rPr>
                  <a:t>mapping. The following </a:t>
                </a:r>
                <a:r>
                  <a:rPr lang="en-US" sz="2300" dirty="0" smtClean="0">
                    <a:solidFill>
                      <a:prstClr val="black"/>
                    </a:solidFill>
                  </a:rPr>
                  <a:t>summarizes some </a:t>
                </a:r>
                <a:r>
                  <a:rPr lang="en-US" sz="2300" dirty="0">
                    <a:solidFill>
                      <a:prstClr val="black"/>
                    </a:solidFill>
                  </a:rPr>
                  <a:t>of these properties.</a:t>
                </a:r>
                <a:endParaRPr lang="en-US" sz="2300" dirty="0">
                  <a:solidFill>
                    <a:srgbClr val="0070C0"/>
                  </a:solidFill>
                </a:endParaRPr>
              </a:p>
            </p:txBody>
          </p:sp>
        </mc:Choice>
        <mc:Fallback xmlns="">
          <p:sp>
            <p:nvSpPr>
              <p:cNvPr id="3" name="Rectangle 2"/>
              <p:cNvSpPr>
                <a:spLocks noRot="1" noChangeAspect="1" noMove="1" noResize="1" noEditPoints="1" noAdjustHandles="1" noChangeArrowheads="1" noChangeShapeType="1" noTextEdit="1"/>
              </p:cNvSpPr>
              <p:nvPr/>
            </p:nvSpPr>
            <p:spPr>
              <a:xfrm>
                <a:off x="304800" y="685800"/>
                <a:ext cx="11811000" cy="2569934"/>
              </a:xfrm>
              <a:prstGeom prst="rect">
                <a:avLst/>
              </a:prstGeom>
              <a:blipFill rotWithShape="1">
                <a:blip r:embed="rId2"/>
                <a:stretch>
                  <a:fillRect l="-722" t="-1663" r="-671" b="-4276"/>
                </a:stretch>
              </a:blipFill>
            </p:spPr>
            <p:txBody>
              <a:bodyPr/>
              <a:lstStyle/>
              <a:p>
                <a:r>
                  <a:rPr lang="en-US">
                    <a:noFill/>
                  </a:rPr>
                  <a:t> </a:t>
                </a:r>
              </a:p>
            </p:txBody>
          </p:sp>
        </mc:Fallback>
      </mc:AlternateContent>
      <p:pic>
        <p:nvPicPr>
          <p:cNvPr id="1026"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1143000" y="3352800"/>
            <a:ext cx="10210800" cy="3076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7837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8246" y="1134699"/>
            <a:ext cx="11418277" cy="1908215"/>
          </a:xfrm>
          <a:prstGeom prst="rect">
            <a:avLst/>
          </a:prstGeom>
        </p:spPr>
        <p:txBody>
          <a:bodyPr wrap="square">
            <a:spAutoFit/>
          </a:bodyPr>
          <a:lstStyle/>
          <a:p>
            <a:pPr marL="457200" indent="-457200" algn="just">
              <a:buFont typeface="Arial" pitchFamily="34" charset="0"/>
              <a:buChar char="•"/>
            </a:pPr>
            <a:r>
              <a:rPr lang="en-US" sz="3500" dirty="0" smtClean="0">
                <a:solidFill>
                  <a:srgbClr val="0070C0"/>
                </a:solidFill>
              </a:rPr>
              <a:t>Exercise 4.1:</a:t>
            </a:r>
            <a:r>
              <a:rPr lang="en-US" sz="4000" dirty="0" smtClean="0">
                <a:solidFill>
                  <a:srgbClr val="0070C0"/>
                </a:solidFill>
              </a:rPr>
              <a:t> </a:t>
            </a:r>
          </a:p>
          <a:p>
            <a:pPr algn="just"/>
            <a:r>
              <a:rPr lang="en-US" sz="2600" dirty="0">
                <a:solidFill>
                  <a:prstClr val="black"/>
                </a:solidFill>
              </a:rPr>
              <a:t>	</a:t>
            </a:r>
            <a:r>
              <a:rPr lang="en-US" sz="2600" dirty="0" smtClean="0">
                <a:solidFill>
                  <a:prstClr val="black"/>
                </a:solidFill>
              </a:rPr>
              <a:t>	Q-21 </a:t>
            </a:r>
            <a:r>
              <a:rPr lang="en-US" sz="2600" smtClean="0">
                <a:solidFill>
                  <a:prstClr val="black"/>
                </a:solidFill>
              </a:rPr>
              <a:t>to Q-49, Q-51 to Q- 56 </a:t>
            </a:r>
            <a:endParaRPr lang="en-US" sz="2600" dirty="0">
              <a:solidFill>
                <a:prstClr val="black"/>
              </a:solidFill>
            </a:endParaRPr>
          </a:p>
          <a:p>
            <a:pPr algn="just"/>
            <a:endParaRPr lang="en-US" sz="2600" dirty="0" smtClean="0">
              <a:solidFill>
                <a:prstClr val="black"/>
              </a:solidFill>
            </a:endParaRPr>
          </a:p>
          <a:p>
            <a:pPr algn="just"/>
            <a:endParaRPr lang="en-US" sz="2600" dirty="0">
              <a:solidFill>
                <a:prstClr val="black"/>
              </a:solidFill>
            </a:endParaRPr>
          </a:p>
        </p:txBody>
      </p:sp>
      <p:sp>
        <p:nvSpPr>
          <p:cNvPr id="7" name="Title 1">
            <a:extLst>
              <a:ext uri="{FF2B5EF4-FFF2-40B4-BE49-F238E27FC236}">
                <a16:creationId xmlns:a16="http://schemas.microsoft.com/office/drawing/2014/main" xmlns="" id="{FBCBB2DD-094D-419E-9B63-E481E650CE0C}"/>
              </a:ext>
            </a:extLst>
          </p:cNvPr>
          <p:cNvSpPr>
            <a:spLocks noGrp="1"/>
          </p:cNvSpPr>
          <p:nvPr>
            <p:ph type="title"/>
          </p:nvPr>
        </p:nvSpPr>
        <p:spPr>
          <a:xfrm>
            <a:off x="187569" y="249964"/>
            <a:ext cx="11828585" cy="615104"/>
          </a:xfrm>
        </p:spPr>
        <p:txBody>
          <a:bodyPr>
            <a:noAutofit/>
          </a:bodyPr>
          <a:lstStyle/>
          <a:p>
            <a:pPr algn="ctr"/>
            <a:r>
              <a:rPr lang="en-US" sz="4000" b="1" dirty="0" smtClean="0">
                <a:solidFill>
                  <a:srgbClr val="0070C0"/>
                </a:solidFill>
                <a:latin typeface="+mn-lt"/>
              </a:rPr>
              <a:t>Practice Questions</a:t>
            </a:r>
            <a:endParaRPr lang="en-US" sz="4000" b="1" dirty="0">
              <a:solidFill>
                <a:srgbClr val="0070C0"/>
              </a:solidFill>
              <a:latin typeface="+mn-lt"/>
            </a:endParaRPr>
          </a:p>
        </p:txBody>
      </p:sp>
    </p:spTree>
    <p:extLst>
      <p:ext uri="{BB962C8B-B14F-4D97-AF65-F5344CB8AC3E}">
        <p14:creationId xmlns:p14="http://schemas.microsoft.com/office/powerpoint/2010/main" val="1029729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CFEA38B1-974B-483D-8CA2-260A678EC70A}"/>
              </a:ext>
            </a:extLst>
          </p:cNvPr>
          <p:cNvSpPr txBox="1">
            <a:spLocks/>
          </p:cNvSpPr>
          <p:nvPr/>
        </p:nvSpPr>
        <p:spPr>
          <a:xfrm>
            <a:off x="427390" y="139629"/>
            <a:ext cx="10515600" cy="66948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70C0"/>
                </a:solidFill>
              </a:rPr>
              <a:t>Complex Powers</a:t>
            </a:r>
            <a:endParaRPr lang="en-US" dirty="0">
              <a:solidFill>
                <a:srgbClr val="0070C0"/>
              </a:solidFill>
            </a:endParaRPr>
          </a:p>
        </p:txBody>
      </p:sp>
      <mc:AlternateContent xmlns:mc="http://schemas.openxmlformats.org/markup-compatibility/2006" xmlns:a14="http://schemas.microsoft.com/office/drawing/2010/main">
        <mc:Choice Requires="a14">
          <p:sp>
            <p:nvSpPr>
              <p:cNvPr id="4" name="Rectangle 3"/>
              <p:cNvSpPr/>
              <p:nvPr/>
            </p:nvSpPr>
            <p:spPr>
              <a:xfrm>
                <a:off x="440452" y="854424"/>
                <a:ext cx="11599147" cy="4396332"/>
              </a:xfrm>
              <a:prstGeom prst="rect">
                <a:avLst/>
              </a:prstGeom>
            </p:spPr>
            <p:txBody>
              <a:bodyPr wrap="square">
                <a:spAutoFit/>
              </a:bodyPr>
              <a:lstStyle/>
              <a:p>
                <a:pPr algn="just"/>
                <a:r>
                  <a:rPr lang="en-US" sz="2400" dirty="0" smtClean="0">
                    <a:solidFill>
                      <a:prstClr val="black"/>
                    </a:solidFill>
                  </a:rPr>
                  <a:t>Complex powers, such as </a:t>
                </a:r>
                <a14:m>
                  <m:oMath xmlns:m="http://schemas.openxmlformats.org/officeDocument/2006/math">
                    <m:sSup>
                      <m:sSupPr>
                        <m:ctrlPr>
                          <a:rPr lang="en-US" sz="2400" i="1" dirty="0" smtClean="0">
                            <a:solidFill>
                              <a:prstClr val="black"/>
                            </a:solidFill>
                            <a:latin typeface="Cambria Math"/>
                          </a:rPr>
                        </m:ctrlPr>
                      </m:sSupPr>
                      <m:e>
                        <m:r>
                          <a:rPr lang="en-US" sz="2400" i="1" dirty="0">
                            <a:solidFill>
                              <a:prstClr val="black"/>
                            </a:solidFill>
                            <a:latin typeface="Cambria Math"/>
                          </a:rPr>
                          <m:t>(1+</m:t>
                        </m:r>
                        <m:r>
                          <a:rPr lang="en-US" sz="2400" i="1" dirty="0">
                            <a:solidFill>
                              <a:prstClr val="black"/>
                            </a:solidFill>
                            <a:latin typeface="Cambria Math"/>
                          </a:rPr>
                          <m:t>𝑖</m:t>
                        </m:r>
                        <m:r>
                          <a:rPr lang="en-US" sz="2400" i="1" dirty="0">
                            <a:solidFill>
                              <a:prstClr val="black"/>
                            </a:solidFill>
                            <a:latin typeface="Cambria Math"/>
                          </a:rPr>
                          <m:t>)</m:t>
                        </m:r>
                      </m:e>
                      <m:sup>
                        <m:r>
                          <a:rPr lang="en-US" sz="2400" i="1" dirty="0" smtClean="0">
                            <a:solidFill>
                              <a:prstClr val="black"/>
                            </a:solidFill>
                            <a:latin typeface="Cambria Math"/>
                          </a:rPr>
                          <m:t>𝑖</m:t>
                        </m:r>
                      </m:sup>
                    </m:sSup>
                    <m:r>
                      <a:rPr lang="en-US" sz="2400" i="1" dirty="0" smtClean="0">
                        <a:solidFill>
                          <a:prstClr val="black"/>
                        </a:solidFill>
                        <a:latin typeface="Cambria Math"/>
                      </a:rPr>
                      <m:t>,</m:t>
                    </m:r>
                  </m:oMath>
                </a14:m>
                <a:r>
                  <a:rPr lang="en-US" sz="2400" dirty="0">
                    <a:solidFill>
                      <a:prstClr val="black"/>
                    </a:solidFill>
                  </a:rPr>
                  <a:t> defined in terms of the complex exponential and logarithmic functions. If </a:t>
                </a:r>
                <a14:m>
                  <m:oMath xmlns:m="http://schemas.openxmlformats.org/officeDocument/2006/math">
                    <m:r>
                      <a:rPr lang="en-US" sz="2400" i="1" dirty="0" smtClean="0">
                        <a:solidFill>
                          <a:prstClr val="black"/>
                        </a:solidFill>
                        <a:latin typeface="Cambria Math"/>
                      </a:rPr>
                      <m:t>𝛼</m:t>
                    </m:r>
                  </m:oMath>
                </a14:m>
                <a:r>
                  <a:rPr lang="en-US" sz="2400" i="1" dirty="0">
                    <a:solidFill>
                      <a:prstClr val="black"/>
                    </a:solidFill>
                  </a:rPr>
                  <a:t> </a:t>
                </a:r>
                <a:r>
                  <a:rPr lang="en-US" sz="2400" dirty="0">
                    <a:solidFill>
                      <a:prstClr val="black"/>
                    </a:solidFill>
                  </a:rPr>
                  <a:t>is a complex number and </a:t>
                </a:r>
                <a14:m>
                  <m:oMath xmlns:m="http://schemas.openxmlformats.org/officeDocument/2006/math">
                    <m:r>
                      <a:rPr lang="en-US" sz="2400" i="1" dirty="0" smtClean="0">
                        <a:solidFill>
                          <a:prstClr val="black"/>
                        </a:solidFill>
                        <a:latin typeface="Cambria Math"/>
                      </a:rPr>
                      <m:t>𝑧</m:t>
                    </m:r>
                    <m:r>
                      <a:rPr lang="en-US" sz="2400" i="1" dirty="0" smtClean="0">
                        <a:solidFill>
                          <a:prstClr val="black"/>
                        </a:solidFill>
                        <a:latin typeface="Cambria Math"/>
                      </a:rPr>
                      <m:t>=0</m:t>
                    </m:r>
                  </m:oMath>
                </a14:m>
                <a:r>
                  <a:rPr lang="en-US" sz="2400" dirty="0">
                    <a:solidFill>
                      <a:prstClr val="black"/>
                    </a:solidFill>
                  </a:rPr>
                  <a:t>, then the </a:t>
                </a:r>
                <a:r>
                  <a:rPr lang="en-US" sz="2400" b="1" dirty="0">
                    <a:solidFill>
                      <a:prstClr val="black"/>
                    </a:solidFill>
                  </a:rPr>
                  <a:t>complex power </a:t>
                </a:r>
                <a14:m>
                  <m:oMath xmlns:m="http://schemas.openxmlformats.org/officeDocument/2006/math">
                    <m:sSup>
                      <m:sSupPr>
                        <m:ctrlPr>
                          <a:rPr lang="en-US" sz="2400" i="1" dirty="0" smtClean="0">
                            <a:solidFill>
                              <a:prstClr val="black"/>
                            </a:solidFill>
                            <a:latin typeface="Cambria Math"/>
                          </a:rPr>
                        </m:ctrlPr>
                      </m:sSupPr>
                      <m:e>
                        <m:r>
                          <a:rPr lang="en-US" sz="2400" i="1" dirty="0" smtClean="0">
                            <a:solidFill>
                              <a:prstClr val="black"/>
                            </a:solidFill>
                            <a:latin typeface="Cambria Math"/>
                          </a:rPr>
                          <m:t>𝑧</m:t>
                        </m:r>
                      </m:e>
                      <m:sup>
                        <m:r>
                          <a:rPr lang="en-US" sz="2400" i="1" dirty="0">
                            <a:solidFill>
                              <a:prstClr val="black"/>
                            </a:solidFill>
                            <a:latin typeface="Cambria Math"/>
                          </a:rPr>
                          <m:t>𝛼</m:t>
                        </m:r>
                      </m:sup>
                    </m:sSup>
                  </m:oMath>
                </a14:m>
                <a:r>
                  <a:rPr lang="en-US" sz="2400" i="1" dirty="0">
                    <a:solidFill>
                      <a:prstClr val="black"/>
                    </a:solidFill>
                  </a:rPr>
                  <a:t> </a:t>
                </a:r>
                <a:r>
                  <a:rPr lang="en-US" sz="2400" dirty="0">
                    <a:solidFill>
                      <a:prstClr val="black"/>
                    </a:solidFill>
                  </a:rPr>
                  <a:t>is</a:t>
                </a:r>
              </a:p>
              <a:p>
                <a:pPr algn="just"/>
                <a:r>
                  <a:rPr lang="en-US" sz="2400" dirty="0">
                    <a:solidFill>
                      <a:prstClr val="black"/>
                    </a:solidFill>
                  </a:rPr>
                  <a:t>defined to be: </a:t>
                </a:r>
              </a:p>
              <a:p>
                <a:pPr algn="just"/>
                <a14:m>
                  <m:oMathPara xmlns:m="http://schemas.openxmlformats.org/officeDocument/2006/math">
                    <m:oMathParaPr>
                      <m:jc m:val="centerGroup"/>
                    </m:oMathParaPr>
                    <m:oMath xmlns:m="http://schemas.openxmlformats.org/officeDocument/2006/math">
                      <m:sSup>
                        <m:sSupPr>
                          <m:ctrlPr>
                            <a:rPr lang="en-US" sz="2400" i="1" dirty="0" smtClean="0">
                              <a:solidFill>
                                <a:srgbClr val="0070C0"/>
                              </a:solidFill>
                              <a:latin typeface="Cambria Math"/>
                            </a:rPr>
                          </m:ctrlPr>
                        </m:sSupPr>
                        <m:e>
                          <m:r>
                            <a:rPr lang="en-US" sz="2400" i="1" dirty="0">
                              <a:solidFill>
                                <a:srgbClr val="0070C0"/>
                              </a:solidFill>
                              <a:latin typeface="Cambria Math"/>
                            </a:rPr>
                            <m:t>𝑧</m:t>
                          </m:r>
                        </m:e>
                        <m:sup>
                          <m:r>
                            <a:rPr lang="en-US" sz="2400" i="1" dirty="0">
                              <a:solidFill>
                                <a:srgbClr val="0070C0"/>
                              </a:solidFill>
                              <a:latin typeface="Cambria Math"/>
                            </a:rPr>
                            <m:t>𝛼</m:t>
                          </m:r>
                        </m:sup>
                      </m:sSup>
                      <m:r>
                        <a:rPr lang="en-US" sz="2400" i="1" dirty="0" smtClean="0">
                          <a:solidFill>
                            <a:srgbClr val="0070C0"/>
                          </a:solidFill>
                          <a:latin typeface="Cambria Math"/>
                        </a:rPr>
                        <m:t>=</m:t>
                      </m:r>
                      <m:sSup>
                        <m:sSupPr>
                          <m:ctrlPr>
                            <a:rPr lang="en-US" sz="2400" i="1" dirty="0">
                              <a:solidFill>
                                <a:srgbClr val="0070C0"/>
                              </a:solidFill>
                              <a:latin typeface="Cambria Math"/>
                            </a:rPr>
                          </m:ctrlPr>
                        </m:sSupPr>
                        <m:e>
                          <m:r>
                            <a:rPr lang="en-US" sz="2400" i="1" dirty="0" smtClean="0">
                              <a:solidFill>
                                <a:srgbClr val="0070C0"/>
                              </a:solidFill>
                              <a:latin typeface="Cambria Math"/>
                            </a:rPr>
                            <m:t>𝑒</m:t>
                          </m:r>
                        </m:e>
                        <m:sup>
                          <m:r>
                            <a:rPr lang="en-US" sz="2400" i="1" dirty="0">
                              <a:solidFill>
                                <a:srgbClr val="0070C0"/>
                              </a:solidFill>
                              <a:latin typeface="Cambria Math"/>
                            </a:rPr>
                            <m:t>𝛼</m:t>
                          </m:r>
                          <m:func>
                            <m:funcPr>
                              <m:ctrlPr>
                                <a:rPr lang="en-US" sz="2400" i="1" dirty="0" smtClean="0">
                                  <a:solidFill>
                                    <a:srgbClr val="0070C0"/>
                                  </a:solidFill>
                                  <a:latin typeface="Cambria Math"/>
                                </a:rPr>
                              </m:ctrlPr>
                            </m:funcPr>
                            <m:fName>
                              <m:r>
                                <m:rPr>
                                  <m:sty m:val="p"/>
                                </m:rPr>
                                <a:rPr lang="en-US" sz="2400" dirty="0" smtClean="0">
                                  <a:solidFill>
                                    <a:srgbClr val="0070C0"/>
                                  </a:solidFill>
                                  <a:latin typeface="Cambria Math"/>
                                </a:rPr>
                                <m:t>ln</m:t>
                              </m:r>
                            </m:fName>
                            <m:e>
                              <m:r>
                                <a:rPr lang="en-US" sz="2400" i="1" dirty="0" smtClean="0">
                                  <a:solidFill>
                                    <a:srgbClr val="0070C0"/>
                                  </a:solidFill>
                                  <a:latin typeface="Cambria Math"/>
                                </a:rPr>
                                <m:t>𝑧</m:t>
                              </m:r>
                            </m:e>
                          </m:func>
                        </m:sup>
                      </m:sSup>
                      <m:r>
                        <a:rPr lang="en-US" sz="2400" i="1" dirty="0" smtClean="0">
                          <a:solidFill>
                            <a:srgbClr val="0070C0"/>
                          </a:solidFill>
                          <a:latin typeface="Cambria Math"/>
                        </a:rPr>
                        <m:t>.</m:t>
                      </m:r>
                      <m:r>
                        <a:rPr lang="en-US" sz="2400" dirty="0" smtClean="0">
                          <a:solidFill>
                            <a:srgbClr val="0070C0"/>
                          </a:solidFill>
                          <a:latin typeface="Cambria Math"/>
                        </a:rPr>
                        <m:t>        (1)</m:t>
                      </m:r>
                    </m:oMath>
                  </m:oMathPara>
                </a14:m>
                <a:endParaRPr lang="en-US" sz="2400" dirty="0">
                  <a:solidFill>
                    <a:srgbClr val="0070C0"/>
                  </a:solidFill>
                </a:endParaRPr>
              </a:p>
              <a:p>
                <a:pPr algn="just"/>
                <a:endParaRPr lang="en-US" sz="1000" dirty="0" smtClean="0">
                  <a:solidFill>
                    <a:prstClr val="black"/>
                  </a:solidFill>
                </a:endParaRPr>
              </a:p>
              <a:p>
                <a:pPr algn="just"/>
                <a:r>
                  <a:rPr lang="en-US" sz="2400" dirty="0" smtClean="0">
                    <a:solidFill>
                      <a:prstClr val="black"/>
                    </a:solidFill>
                  </a:rPr>
                  <a:t>In </a:t>
                </a:r>
                <a:r>
                  <a:rPr lang="en-US" sz="2400" dirty="0">
                    <a:solidFill>
                      <a:prstClr val="black"/>
                    </a:solidFill>
                  </a:rPr>
                  <a:t>general, </a:t>
                </a:r>
                <a14:m>
                  <m:oMath xmlns:m="http://schemas.openxmlformats.org/officeDocument/2006/math">
                    <m:r>
                      <a:rPr lang="en-US" sz="2400" i="1" dirty="0" smtClean="0">
                        <a:solidFill>
                          <a:prstClr val="black"/>
                        </a:solidFill>
                        <a:latin typeface="Cambria Math"/>
                      </a:rPr>
                      <m:t>(1) </m:t>
                    </m:r>
                  </m:oMath>
                </a14:m>
                <a:r>
                  <a:rPr lang="en-US" sz="2400" dirty="0">
                    <a:solidFill>
                      <a:prstClr val="black"/>
                    </a:solidFill>
                  </a:rPr>
                  <a:t>gives an infinite set of values because the complex logarithm </a:t>
                </a:r>
                <a14:m>
                  <m:oMath xmlns:m="http://schemas.openxmlformats.org/officeDocument/2006/math">
                    <m:r>
                      <m:rPr>
                        <m:sty m:val="p"/>
                      </m:rPr>
                      <a:rPr lang="en-US" sz="2400" i="1" dirty="0" smtClean="0">
                        <a:solidFill>
                          <a:prstClr val="black"/>
                        </a:solidFill>
                        <a:latin typeface="Cambria Math"/>
                      </a:rPr>
                      <m:t>ln</m:t>
                    </m:r>
                    <m:r>
                      <a:rPr lang="en-US" sz="2400" i="1" dirty="0" smtClean="0">
                        <a:solidFill>
                          <a:prstClr val="black"/>
                        </a:solidFill>
                        <a:latin typeface="Cambria Math"/>
                      </a:rPr>
                      <m:t>⁡</m:t>
                    </m:r>
                    <m:r>
                      <a:rPr lang="en-US" sz="2400" i="1" dirty="0">
                        <a:solidFill>
                          <a:prstClr val="black"/>
                        </a:solidFill>
                        <a:latin typeface="Cambria Math"/>
                      </a:rPr>
                      <m:t>𝑧</m:t>
                    </m:r>
                  </m:oMath>
                </a14:m>
                <a:r>
                  <a:rPr lang="en-US" sz="2400" i="1" dirty="0">
                    <a:solidFill>
                      <a:prstClr val="black"/>
                    </a:solidFill>
                  </a:rPr>
                  <a:t> </a:t>
                </a:r>
                <a:r>
                  <a:rPr lang="en-US" sz="2400" dirty="0">
                    <a:solidFill>
                      <a:prstClr val="black"/>
                    </a:solidFill>
                  </a:rPr>
                  <a:t>is </a:t>
                </a:r>
                <a:r>
                  <a:rPr lang="en-US" sz="2400" dirty="0" smtClean="0">
                    <a:solidFill>
                      <a:prstClr val="black"/>
                    </a:solidFill>
                  </a:rPr>
                  <a:t>a</a:t>
                </a:r>
                <a:endParaRPr lang="en-US" sz="2400" dirty="0">
                  <a:solidFill>
                    <a:prstClr val="black"/>
                  </a:solidFill>
                </a:endParaRPr>
              </a:p>
              <a:p>
                <a:pPr algn="just"/>
                <a:r>
                  <a:rPr lang="en-US" sz="2400" dirty="0" smtClean="0">
                    <a:solidFill>
                      <a:prstClr val="black"/>
                    </a:solidFill>
                  </a:rPr>
                  <a:t>multiple-valued function. </a:t>
                </a:r>
                <a:r>
                  <a:rPr lang="en-US" sz="2400" dirty="0">
                    <a:solidFill>
                      <a:prstClr val="black"/>
                    </a:solidFill>
                  </a:rPr>
                  <a:t>Thus, </a:t>
                </a:r>
                <a14:m>
                  <m:oMath xmlns:m="http://schemas.openxmlformats.org/officeDocument/2006/math">
                    <m:sSup>
                      <m:sSupPr>
                        <m:ctrlPr>
                          <a:rPr lang="en-US" sz="2400" i="1" dirty="0">
                            <a:solidFill>
                              <a:prstClr val="black"/>
                            </a:solidFill>
                            <a:latin typeface="Cambria Math"/>
                          </a:rPr>
                        </m:ctrlPr>
                      </m:sSupPr>
                      <m:e>
                        <m:r>
                          <a:rPr lang="en-US" sz="2400" i="1" dirty="0">
                            <a:solidFill>
                              <a:prstClr val="black"/>
                            </a:solidFill>
                            <a:latin typeface="Cambria Math"/>
                          </a:rPr>
                          <m:t>𝑧</m:t>
                        </m:r>
                      </m:e>
                      <m:sup>
                        <m:r>
                          <a:rPr lang="en-US" sz="2400" i="1" dirty="0">
                            <a:solidFill>
                              <a:prstClr val="black"/>
                            </a:solidFill>
                            <a:latin typeface="Cambria Math"/>
                          </a:rPr>
                          <m:t>𝛼</m:t>
                        </m:r>
                      </m:sup>
                    </m:sSup>
                    <m:r>
                      <a:rPr lang="en-US" sz="2400" i="1" dirty="0">
                        <a:solidFill>
                          <a:prstClr val="black"/>
                        </a:solidFill>
                        <a:latin typeface="Cambria Math"/>
                      </a:rPr>
                      <m:t>=</m:t>
                    </m:r>
                    <m:sSup>
                      <m:sSupPr>
                        <m:ctrlPr>
                          <a:rPr lang="en-US" sz="2400" i="1" dirty="0">
                            <a:solidFill>
                              <a:prstClr val="black"/>
                            </a:solidFill>
                            <a:latin typeface="Cambria Math"/>
                          </a:rPr>
                        </m:ctrlPr>
                      </m:sSupPr>
                      <m:e>
                        <m:r>
                          <a:rPr lang="en-US" sz="2400" i="1" dirty="0">
                            <a:solidFill>
                              <a:prstClr val="black"/>
                            </a:solidFill>
                            <a:latin typeface="Cambria Math"/>
                          </a:rPr>
                          <m:t>𝑒</m:t>
                        </m:r>
                      </m:e>
                      <m:sup>
                        <m:r>
                          <a:rPr lang="en-US" sz="2400" i="1" dirty="0">
                            <a:solidFill>
                              <a:prstClr val="black"/>
                            </a:solidFill>
                            <a:latin typeface="Cambria Math"/>
                          </a:rPr>
                          <m:t>𝛼</m:t>
                        </m:r>
                        <m:func>
                          <m:funcPr>
                            <m:ctrlPr>
                              <a:rPr lang="en-US" sz="2400" i="1" dirty="0">
                                <a:solidFill>
                                  <a:prstClr val="black"/>
                                </a:solidFill>
                                <a:latin typeface="Cambria Math"/>
                              </a:rPr>
                            </m:ctrlPr>
                          </m:funcPr>
                          <m:fName>
                            <m:r>
                              <m:rPr>
                                <m:sty m:val="p"/>
                              </m:rPr>
                              <a:rPr lang="en-US" sz="2400" dirty="0">
                                <a:solidFill>
                                  <a:prstClr val="black"/>
                                </a:solidFill>
                                <a:latin typeface="Cambria Math"/>
                              </a:rPr>
                              <m:t>ln</m:t>
                            </m:r>
                          </m:fName>
                          <m:e>
                            <m:r>
                              <a:rPr lang="en-US" sz="2400" i="1" dirty="0">
                                <a:solidFill>
                                  <a:prstClr val="black"/>
                                </a:solidFill>
                                <a:latin typeface="Cambria Math"/>
                              </a:rPr>
                              <m:t>𝑧</m:t>
                            </m:r>
                          </m:e>
                        </m:func>
                      </m:sup>
                    </m:sSup>
                  </m:oMath>
                </a14:m>
                <a:r>
                  <a:rPr lang="en-US" sz="2400" dirty="0">
                    <a:solidFill>
                      <a:prstClr val="black"/>
                    </a:solidFill>
                  </a:rPr>
                  <a:t> defines a multiple-valued function. However, when</a:t>
                </a:r>
                <a:r>
                  <a:rPr lang="en-US" sz="2400" dirty="0" smtClean="0">
                    <a:solidFill>
                      <a:prstClr val="black"/>
                    </a:solidFill>
                  </a:rPr>
                  <a:t> </a:t>
                </a:r>
                <a14:m>
                  <m:oMath xmlns:m="http://schemas.openxmlformats.org/officeDocument/2006/math">
                    <m:r>
                      <a:rPr lang="en-US" sz="2400" i="1" dirty="0">
                        <a:solidFill>
                          <a:prstClr val="black"/>
                        </a:solidFill>
                        <a:latin typeface="Cambria Math"/>
                      </a:rPr>
                      <m:t>𝛼</m:t>
                    </m:r>
                    <m:r>
                      <a:rPr lang="en-US" sz="2400" i="1" dirty="0" smtClean="0">
                        <a:solidFill>
                          <a:prstClr val="black"/>
                        </a:solidFill>
                        <a:latin typeface="Cambria Math"/>
                      </a:rPr>
                      <m:t>=</m:t>
                    </m:r>
                    <m:r>
                      <a:rPr lang="en-US" sz="2400" i="1" dirty="0" smtClean="0">
                        <a:solidFill>
                          <a:prstClr val="black"/>
                        </a:solidFill>
                        <a:latin typeface="Cambria Math"/>
                      </a:rPr>
                      <m:t>𝑛</m:t>
                    </m:r>
                  </m:oMath>
                </a14:m>
                <a:r>
                  <a:rPr lang="en-US" sz="2400" i="1" dirty="0">
                    <a:solidFill>
                      <a:prstClr val="black"/>
                    </a:solidFill>
                  </a:rPr>
                  <a:t> </a:t>
                </a:r>
                <a:r>
                  <a:rPr lang="en-US" sz="2400" dirty="0">
                    <a:solidFill>
                      <a:prstClr val="black"/>
                    </a:solidFill>
                  </a:rPr>
                  <a:t>is an integer, the expression in </a:t>
                </a:r>
                <a14:m>
                  <m:oMath xmlns:m="http://schemas.openxmlformats.org/officeDocument/2006/math">
                    <m:r>
                      <a:rPr lang="en-US" sz="2400" i="1" dirty="0" smtClean="0">
                        <a:solidFill>
                          <a:prstClr val="black"/>
                        </a:solidFill>
                        <a:latin typeface="Cambria Math"/>
                      </a:rPr>
                      <m:t>(1)</m:t>
                    </m:r>
                  </m:oMath>
                </a14:m>
                <a:r>
                  <a:rPr lang="en-US" sz="2400" dirty="0">
                    <a:solidFill>
                      <a:prstClr val="black"/>
                    </a:solidFill>
                  </a:rPr>
                  <a:t> is single-valued in agreement with fact that </a:t>
                </a:r>
                <a14:m>
                  <m:oMath xmlns:m="http://schemas.openxmlformats.org/officeDocument/2006/math">
                    <m:sSup>
                      <m:sSupPr>
                        <m:ctrlPr>
                          <a:rPr lang="en-US" sz="2400" i="1" dirty="0" smtClean="0">
                            <a:solidFill>
                              <a:prstClr val="black"/>
                            </a:solidFill>
                            <a:latin typeface="Cambria Math"/>
                          </a:rPr>
                        </m:ctrlPr>
                      </m:sSupPr>
                      <m:e>
                        <m:r>
                          <a:rPr lang="en-US" sz="2400" i="1" dirty="0" smtClean="0">
                            <a:solidFill>
                              <a:prstClr val="black"/>
                            </a:solidFill>
                            <a:latin typeface="Cambria Math"/>
                          </a:rPr>
                          <m:t>𝑧</m:t>
                        </m:r>
                      </m:e>
                      <m:sup>
                        <m:r>
                          <a:rPr lang="en-US" sz="2400" i="1" dirty="0" smtClean="0">
                            <a:solidFill>
                              <a:prstClr val="black"/>
                            </a:solidFill>
                            <a:latin typeface="Cambria Math"/>
                          </a:rPr>
                          <m:t>𝑛</m:t>
                        </m:r>
                      </m:sup>
                    </m:sSup>
                  </m:oMath>
                </a14:m>
                <a:r>
                  <a:rPr lang="en-US" sz="2400" i="1" dirty="0">
                    <a:solidFill>
                      <a:prstClr val="black"/>
                    </a:solidFill>
                  </a:rPr>
                  <a:t> </a:t>
                </a:r>
                <a:r>
                  <a:rPr lang="en-US" sz="2400" dirty="0">
                    <a:solidFill>
                      <a:prstClr val="black"/>
                    </a:solidFill>
                  </a:rPr>
                  <a:t>(special power functions) is a function when </a:t>
                </a:r>
                <a14:m>
                  <m:oMath xmlns:m="http://schemas.openxmlformats.org/officeDocument/2006/math">
                    <m:r>
                      <a:rPr lang="en-US" sz="2400" i="1" dirty="0" smtClean="0">
                        <a:solidFill>
                          <a:prstClr val="black"/>
                        </a:solidFill>
                        <a:latin typeface="Cambria Math"/>
                      </a:rPr>
                      <m:t>𝑛</m:t>
                    </m:r>
                  </m:oMath>
                </a14:m>
                <a:r>
                  <a:rPr lang="en-US" sz="2400" i="1" dirty="0">
                    <a:solidFill>
                      <a:prstClr val="black"/>
                    </a:solidFill>
                  </a:rPr>
                  <a:t> </a:t>
                </a:r>
                <a:r>
                  <a:rPr lang="en-US" sz="2400" dirty="0">
                    <a:solidFill>
                      <a:prstClr val="black"/>
                    </a:solidFill>
                  </a:rPr>
                  <a:t>is an integer.</a:t>
                </a:r>
              </a:p>
              <a:p>
                <a:pPr algn="just"/>
                <a:endParaRPr lang="en-US" sz="2400" dirty="0">
                  <a:solidFill>
                    <a:prstClr val="black"/>
                  </a:solidFill>
                </a:endParaRPr>
              </a:p>
              <a:p>
                <a:pPr algn="just"/>
                <a:r>
                  <a:rPr lang="en-US" sz="2400" b="1" dirty="0">
                    <a:solidFill>
                      <a:srgbClr val="0070C0"/>
                    </a:solidFill>
                  </a:rPr>
                  <a:t>Example: </a:t>
                </a:r>
                <a:r>
                  <a:rPr lang="en-US" sz="2400" dirty="0">
                    <a:solidFill>
                      <a:prstClr val="black"/>
                    </a:solidFill>
                  </a:rPr>
                  <a:t>Find the values of the given complex power: </a:t>
                </a:r>
              </a:p>
              <a:p>
                <a:pPr algn="just"/>
                <a:r>
                  <a:rPr lang="en-US" sz="2400" dirty="0">
                    <a:solidFill>
                      <a:prstClr val="black"/>
                    </a:solidFill>
                  </a:rPr>
                  <a:t>	     (</a:t>
                </a:r>
                <a:r>
                  <a:rPr lang="en-US" sz="2400" b="1" dirty="0">
                    <a:solidFill>
                      <a:prstClr val="black"/>
                    </a:solidFill>
                  </a:rPr>
                  <a:t>a</a:t>
                </a:r>
                <a:r>
                  <a:rPr lang="en-US" sz="2400" dirty="0">
                    <a:solidFill>
                      <a:prstClr val="black"/>
                    </a:solidFill>
                  </a:rPr>
                  <a:t>) </a:t>
                </a:r>
                <a14:m>
                  <m:oMath xmlns:m="http://schemas.openxmlformats.org/officeDocument/2006/math">
                    <m:sSup>
                      <m:sSupPr>
                        <m:ctrlPr>
                          <a:rPr lang="en-US" sz="2400" i="1" dirty="0" smtClean="0">
                            <a:solidFill>
                              <a:prstClr val="black"/>
                            </a:solidFill>
                            <a:latin typeface="Cambria Math"/>
                          </a:rPr>
                        </m:ctrlPr>
                      </m:sSupPr>
                      <m:e>
                        <m:r>
                          <a:rPr lang="en-US" sz="2400" i="1" dirty="0" smtClean="0">
                            <a:solidFill>
                              <a:prstClr val="black"/>
                            </a:solidFill>
                            <a:latin typeface="Cambria Math"/>
                          </a:rPr>
                          <m:t>𝑖</m:t>
                        </m:r>
                      </m:e>
                      <m:sup>
                        <m:r>
                          <a:rPr lang="en-US" sz="2400" i="1" dirty="0" smtClean="0">
                            <a:solidFill>
                              <a:prstClr val="black"/>
                            </a:solidFill>
                            <a:latin typeface="Cambria Math"/>
                          </a:rPr>
                          <m:t>2</m:t>
                        </m:r>
                        <m:r>
                          <a:rPr lang="en-US" sz="2400" i="1" dirty="0" smtClean="0">
                            <a:solidFill>
                              <a:prstClr val="black"/>
                            </a:solidFill>
                            <a:latin typeface="Cambria Math"/>
                          </a:rPr>
                          <m:t>𝑖</m:t>
                        </m:r>
                      </m:sup>
                    </m:sSup>
                  </m:oMath>
                </a14:m>
                <a:r>
                  <a:rPr lang="en-US" sz="2400" i="1" dirty="0">
                    <a:solidFill>
                      <a:prstClr val="black"/>
                    </a:solidFill>
                  </a:rPr>
                  <a:t>          </a:t>
                </a:r>
                <a:r>
                  <a:rPr lang="en-US" sz="2400" dirty="0">
                    <a:solidFill>
                      <a:prstClr val="black"/>
                    </a:solidFill>
                  </a:rPr>
                  <a:t>(</a:t>
                </a:r>
                <a:r>
                  <a:rPr lang="en-US" sz="2400" b="1" dirty="0">
                    <a:solidFill>
                      <a:prstClr val="black"/>
                    </a:solidFill>
                  </a:rPr>
                  <a:t>b</a:t>
                </a:r>
                <a:r>
                  <a:rPr lang="en-US" sz="2400" dirty="0">
                    <a:solidFill>
                      <a:prstClr val="black"/>
                    </a:solidFill>
                  </a:rPr>
                  <a:t>) </a:t>
                </a:r>
                <a14:m>
                  <m:oMath xmlns:m="http://schemas.openxmlformats.org/officeDocument/2006/math">
                    <m:sSup>
                      <m:sSupPr>
                        <m:ctrlPr>
                          <a:rPr lang="en-US" sz="2400" i="1" dirty="0">
                            <a:solidFill>
                              <a:prstClr val="black"/>
                            </a:solidFill>
                            <a:latin typeface="Cambria Math"/>
                          </a:rPr>
                        </m:ctrlPr>
                      </m:sSupPr>
                      <m:e>
                        <m:r>
                          <a:rPr lang="en-US" sz="2400" i="1" dirty="0">
                            <a:solidFill>
                              <a:prstClr val="black"/>
                            </a:solidFill>
                            <a:latin typeface="Cambria Math"/>
                          </a:rPr>
                          <m:t>(1+</m:t>
                        </m:r>
                        <m:r>
                          <a:rPr lang="en-US" sz="2400" i="1" dirty="0">
                            <a:solidFill>
                              <a:prstClr val="black"/>
                            </a:solidFill>
                            <a:latin typeface="Cambria Math"/>
                          </a:rPr>
                          <m:t>𝑖</m:t>
                        </m:r>
                        <m:r>
                          <a:rPr lang="en-US" sz="2400" i="1" dirty="0">
                            <a:solidFill>
                              <a:prstClr val="black"/>
                            </a:solidFill>
                            <a:latin typeface="Cambria Math"/>
                          </a:rPr>
                          <m:t>)</m:t>
                        </m:r>
                      </m:e>
                      <m:sup>
                        <m:r>
                          <a:rPr lang="en-US" sz="2400" i="1" dirty="0">
                            <a:solidFill>
                              <a:prstClr val="black"/>
                            </a:solidFill>
                            <a:latin typeface="Cambria Math"/>
                          </a:rPr>
                          <m:t>𝑖</m:t>
                        </m:r>
                      </m:sup>
                    </m:sSup>
                  </m:oMath>
                </a14:m>
                <a:r>
                  <a:rPr lang="en-US" sz="2400" i="1" dirty="0">
                    <a:solidFill>
                      <a:prstClr val="black"/>
                    </a:solidFill>
                  </a:rPr>
                  <a:t>.</a:t>
                </a:r>
                <a:endParaRPr lang="en-US" sz="2400" dirty="0">
                  <a:solidFill>
                    <a:prstClr val="black"/>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440452" y="854424"/>
                <a:ext cx="11599147" cy="4396332"/>
              </a:xfrm>
              <a:prstGeom prst="rect">
                <a:avLst/>
              </a:prstGeom>
              <a:blipFill rotWithShape="1">
                <a:blip r:embed="rId2"/>
                <a:stretch>
                  <a:fillRect l="-788" t="-832" r="-841" b="-1526"/>
                </a:stretch>
              </a:blipFill>
            </p:spPr>
            <p:txBody>
              <a:bodyPr/>
              <a:lstStyle/>
              <a:p>
                <a:r>
                  <a:rPr lang="en-US">
                    <a:noFill/>
                  </a:rPr>
                  <a:t> </a:t>
                </a:r>
              </a:p>
            </p:txBody>
          </p:sp>
        </mc:Fallback>
      </mc:AlternateContent>
    </p:spTree>
    <p:extLst>
      <p:ext uri="{BB962C8B-B14F-4D97-AF65-F5344CB8AC3E}">
        <p14:creationId xmlns:p14="http://schemas.microsoft.com/office/powerpoint/2010/main" val="1319305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CFEA38B1-974B-483D-8CA2-260A678EC70A}"/>
              </a:ext>
            </a:extLst>
          </p:cNvPr>
          <p:cNvSpPr txBox="1">
            <a:spLocks/>
          </p:cNvSpPr>
          <p:nvPr/>
        </p:nvSpPr>
        <p:spPr>
          <a:xfrm>
            <a:off x="392555" y="305493"/>
            <a:ext cx="10515600" cy="66948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70C0"/>
                </a:solidFill>
              </a:rPr>
              <a:t>Principal Value of a Complex Power</a:t>
            </a:r>
            <a:endParaRPr lang="en-US" dirty="0">
              <a:solidFill>
                <a:srgbClr val="0070C0"/>
              </a:solidFill>
            </a:endParaRPr>
          </a:p>
        </p:txBody>
      </p:sp>
      <mc:AlternateContent xmlns:mc="http://schemas.openxmlformats.org/markup-compatibility/2006" xmlns:a14="http://schemas.microsoft.com/office/drawing/2010/main">
        <mc:Choice Requires="a14">
          <p:sp>
            <p:nvSpPr>
              <p:cNvPr id="4" name="Rectangle 3"/>
              <p:cNvSpPr/>
              <p:nvPr/>
            </p:nvSpPr>
            <p:spPr>
              <a:xfrm>
                <a:off x="589807" y="974982"/>
                <a:ext cx="11273642" cy="3175934"/>
              </a:xfrm>
              <a:prstGeom prst="rect">
                <a:avLst/>
              </a:prstGeom>
            </p:spPr>
            <p:txBody>
              <a:bodyPr wrap="square">
                <a:spAutoFit/>
              </a:bodyPr>
              <a:lstStyle/>
              <a:p>
                <a:r>
                  <a:rPr lang="en-US" sz="2500" dirty="0" smtClean="0">
                    <a:solidFill>
                      <a:prstClr val="black"/>
                    </a:solidFill>
                  </a:rPr>
                  <a:t>If </a:t>
                </a:r>
                <a14:m>
                  <m:oMath xmlns:m="http://schemas.openxmlformats.org/officeDocument/2006/math">
                    <m:r>
                      <a:rPr lang="en-US" sz="2500" i="1" dirty="0" smtClean="0">
                        <a:solidFill>
                          <a:prstClr val="black"/>
                        </a:solidFill>
                        <a:latin typeface="Cambria Math"/>
                      </a:rPr>
                      <m:t>𝛼</m:t>
                    </m:r>
                  </m:oMath>
                </a14:m>
                <a:r>
                  <a:rPr lang="en-US" sz="2500" i="1" dirty="0">
                    <a:solidFill>
                      <a:prstClr val="black"/>
                    </a:solidFill>
                  </a:rPr>
                  <a:t> </a:t>
                </a:r>
                <a:r>
                  <a:rPr lang="en-US" sz="2500" dirty="0">
                    <a:solidFill>
                      <a:prstClr val="black"/>
                    </a:solidFill>
                  </a:rPr>
                  <a:t>is a complex number and </a:t>
                </a:r>
                <a14:m>
                  <m:oMath xmlns:m="http://schemas.openxmlformats.org/officeDocument/2006/math">
                    <m:r>
                      <a:rPr lang="en-US" sz="2500" i="1" dirty="0" smtClean="0">
                        <a:solidFill>
                          <a:prstClr val="black"/>
                        </a:solidFill>
                        <a:latin typeface="Cambria Math"/>
                      </a:rPr>
                      <m:t>𝑧</m:t>
                    </m:r>
                    <m:r>
                      <a:rPr lang="en-US" sz="2500" i="1" dirty="0" smtClean="0">
                        <a:solidFill>
                          <a:prstClr val="black"/>
                        </a:solidFill>
                        <a:latin typeface="Cambria Math"/>
                        <a:ea typeface="Cambria Math"/>
                      </a:rPr>
                      <m:t>≠</m:t>
                    </m:r>
                    <m:r>
                      <a:rPr lang="en-US" sz="2500" i="1" dirty="0" smtClean="0">
                        <a:solidFill>
                          <a:prstClr val="black"/>
                        </a:solidFill>
                        <a:latin typeface="Cambria Math"/>
                      </a:rPr>
                      <m:t>0</m:t>
                    </m:r>
                  </m:oMath>
                </a14:m>
                <a:r>
                  <a:rPr lang="en-US" sz="2500" dirty="0">
                    <a:solidFill>
                      <a:prstClr val="black"/>
                    </a:solidFill>
                  </a:rPr>
                  <a:t>, then the function defined by:</a:t>
                </a:r>
              </a:p>
              <a:p>
                <a:endParaRPr lang="en-US" sz="1200" i="1" dirty="0" smtClean="0">
                  <a:solidFill>
                    <a:srgbClr val="0070C0"/>
                  </a:solidFill>
                  <a:latin typeface="Cambria Math"/>
                </a:endParaRPr>
              </a:p>
              <a:p>
                <a14:m>
                  <m:oMathPara xmlns:m="http://schemas.openxmlformats.org/officeDocument/2006/math">
                    <m:oMathParaPr>
                      <m:jc m:val="centerGroup"/>
                    </m:oMathParaPr>
                    <m:oMath xmlns:m="http://schemas.openxmlformats.org/officeDocument/2006/math">
                      <m:sSup>
                        <m:sSupPr>
                          <m:ctrlPr>
                            <a:rPr lang="en-US" sz="2500" i="1" dirty="0">
                              <a:solidFill>
                                <a:srgbClr val="0070C0"/>
                              </a:solidFill>
                              <a:latin typeface="Cambria Math"/>
                            </a:rPr>
                          </m:ctrlPr>
                        </m:sSupPr>
                        <m:e>
                          <m:r>
                            <a:rPr lang="en-US" sz="2500" i="1" dirty="0">
                              <a:solidFill>
                                <a:srgbClr val="0070C0"/>
                              </a:solidFill>
                              <a:latin typeface="Cambria Math"/>
                            </a:rPr>
                            <m:t>𝑧</m:t>
                          </m:r>
                        </m:e>
                        <m:sup>
                          <m:r>
                            <a:rPr lang="en-US" sz="2500" i="1" dirty="0">
                              <a:solidFill>
                                <a:srgbClr val="0070C0"/>
                              </a:solidFill>
                              <a:latin typeface="Cambria Math"/>
                            </a:rPr>
                            <m:t>𝛼</m:t>
                          </m:r>
                        </m:sup>
                      </m:sSup>
                      <m:r>
                        <a:rPr lang="en-US" sz="2500" i="1" dirty="0">
                          <a:solidFill>
                            <a:srgbClr val="0070C0"/>
                          </a:solidFill>
                          <a:latin typeface="Cambria Math"/>
                        </a:rPr>
                        <m:t>=</m:t>
                      </m:r>
                      <m:sSup>
                        <m:sSupPr>
                          <m:ctrlPr>
                            <a:rPr lang="en-US" sz="2500" i="1" dirty="0">
                              <a:solidFill>
                                <a:srgbClr val="0070C0"/>
                              </a:solidFill>
                              <a:latin typeface="Cambria Math"/>
                            </a:rPr>
                          </m:ctrlPr>
                        </m:sSupPr>
                        <m:e>
                          <m:r>
                            <a:rPr lang="en-US" sz="2500" i="1" dirty="0">
                              <a:solidFill>
                                <a:srgbClr val="0070C0"/>
                              </a:solidFill>
                              <a:latin typeface="Cambria Math"/>
                            </a:rPr>
                            <m:t>𝑒</m:t>
                          </m:r>
                        </m:e>
                        <m:sup>
                          <m:r>
                            <a:rPr lang="en-US" sz="2500" i="1" dirty="0">
                              <a:solidFill>
                                <a:srgbClr val="0070C0"/>
                              </a:solidFill>
                              <a:latin typeface="Cambria Math"/>
                            </a:rPr>
                            <m:t>𝛼</m:t>
                          </m:r>
                          <m:func>
                            <m:funcPr>
                              <m:ctrlPr>
                                <a:rPr lang="en-US" sz="2500" i="1" dirty="0">
                                  <a:solidFill>
                                    <a:srgbClr val="0070C0"/>
                                  </a:solidFill>
                                  <a:latin typeface="Cambria Math"/>
                                </a:rPr>
                              </m:ctrlPr>
                            </m:funcPr>
                            <m:fName>
                              <m:r>
                                <m:rPr>
                                  <m:sty m:val="p"/>
                                </m:rPr>
                                <a:rPr lang="en-US" sz="2500" dirty="0" smtClean="0">
                                  <a:solidFill>
                                    <a:srgbClr val="0070C0"/>
                                  </a:solidFill>
                                  <a:latin typeface="Cambria Math"/>
                                </a:rPr>
                                <m:t>L</m:t>
                              </m:r>
                              <m:r>
                                <m:rPr>
                                  <m:sty m:val="p"/>
                                </m:rPr>
                                <a:rPr lang="en-US" sz="2500" dirty="0">
                                  <a:solidFill>
                                    <a:srgbClr val="0070C0"/>
                                  </a:solidFill>
                                  <a:latin typeface="Cambria Math"/>
                                </a:rPr>
                                <m:t>n</m:t>
                              </m:r>
                            </m:fName>
                            <m:e>
                              <m:r>
                                <a:rPr lang="en-US" sz="2500" i="1" dirty="0">
                                  <a:solidFill>
                                    <a:srgbClr val="0070C0"/>
                                  </a:solidFill>
                                  <a:latin typeface="Cambria Math"/>
                                </a:rPr>
                                <m:t>𝑧</m:t>
                              </m:r>
                            </m:e>
                          </m:func>
                        </m:sup>
                      </m:sSup>
                      <m:r>
                        <a:rPr lang="en-US" sz="2500" dirty="0" smtClean="0">
                          <a:solidFill>
                            <a:srgbClr val="0070C0"/>
                          </a:solidFill>
                          <a:latin typeface="Cambria Math"/>
                        </a:rPr>
                        <m:t>,</m:t>
                      </m:r>
                      <m:r>
                        <a:rPr lang="en-US" sz="2500" dirty="0">
                          <a:solidFill>
                            <a:srgbClr val="0070C0"/>
                          </a:solidFill>
                          <a:latin typeface="Cambria Math"/>
                        </a:rPr>
                        <m:t>       (</m:t>
                      </m:r>
                      <m:r>
                        <a:rPr lang="en-US" sz="2500" dirty="0" smtClean="0">
                          <a:solidFill>
                            <a:srgbClr val="0070C0"/>
                          </a:solidFill>
                          <a:latin typeface="Cambria Math"/>
                        </a:rPr>
                        <m:t>2</m:t>
                      </m:r>
                      <m:r>
                        <a:rPr lang="en-US" sz="2500" dirty="0">
                          <a:solidFill>
                            <a:srgbClr val="0070C0"/>
                          </a:solidFill>
                          <a:latin typeface="Cambria Math"/>
                        </a:rPr>
                        <m:t>)</m:t>
                      </m:r>
                    </m:oMath>
                  </m:oMathPara>
                </a14:m>
                <a:endParaRPr lang="en-US" sz="2500" dirty="0">
                  <a:solidFill>
                    <a:srgbClr val="0070C0"/>
                  </a:solidFill>
                </a:endParaRPr>
              </a:p>
              <a:p>
                <a:endParaRPr lang="en-US" sz="1200" dirty="0" smtClean="0">
                  <a:solidFill>
                    <a:prstClr val="black"/>
                  </a:solidFill>
                </a:endParaRPr>
              </a:p>
              <a:p>
                <a:r>
                  <a:rPr lang="en-US" sz="2500" dirty="0" smtClean="0">
                    <a:solidFill>
                      <a:prstClr val="black"/>
                    </a:solidFill>
                  </a:rPr>
                  <a:t>is </a:t>
                </a:r>
                <a:r>
                  <a:rPr lang="en-US" sz="2500" dirty="0">
                    <a:solidFill>
                      <a:prstClr val="black"/>
                    </a:solidFill>
                  </a:rPr>
                  <a:t>called the </a:t>
                </a:r>
                <a:r>
                  <a:rPr lang="en-US" sz="2500" b="1" dirty="0">
                    <a:solidFill>
                      <a:prstClr val="black"/>
                    </a:solidFill>
                  </a:rPr>
                  <a:t>principal value of the complex power </a:t>
                </a:r>
                <a14:m>
                  <m:oMath xmlns:m="http://schemas.openxmlformats.org/officeDocument/2006/math">
                    <m:sSup>
                      <m:sSupPr>
                        <m:ctrlPr>
                          <a:rPr lang="en-US" sz="2500" i="1" dirty="0">
                            <a:solidFill>
                              <a:prstClr val="black"/>
                            </a:solidFill>
                            <a:latin typeface="Cambria Math"/>
                          </a:rPr>
                        </m:ctrlPr>
                      </m:sSupPr>
                      <m:e>
                        <m:r>
                          <a:rPr lang="en-US" sz="2500" i="1" dirty="0">
                            <a:solidFill>
                              <a:prstClr val="black"/>
                            </a:solidFill>
                            <a:latin typeface="Cambria Math"/>
                          </a:rPr>
                          <m:t>𝑧</m:t>
                        </m:r>
                      </m:e>
                      <m:sup>
                        <m:r>
                          <a:rPr lang="en-US" sz="2500" i="1" dirty="0">
                            <a:solidFill>
                              <a:prstClr val="black"/>
                            </a:solidFill>
                            <a:latin typeface="Cambria Math"/>
                          </a:rPr>
                          <m:t>𝛼</m:t>
                        </m:r>
                      </m:sup>
                    </m:sSup>
                  </m:oMath>
                </a14:m>
                <a:r>
                  <a:rPr lang="en-US" sz="2500" dirty="0">
                    <a:solidFill>
                      <a:prstClr val="black"/>
                    </a:solidFill>
                  </a:rPr>
                  <a:t>.</a:t>
                </a:r>
                <a14:m>
                  <m:oMath xmlns:m="http://schemas.openxmlformats.org/officeDocument/2006/math">
                    <m:r>
                      <a:rPr lang="en-US" sz="2500" i="1" dirty="0" smtClean="0">
                        <a:solidFill>
                          <a:srgbClr val="0070C0"/>
                        </a:solidFill>
                        <a:latin typeface="Cambria Math"/>
                      </a:rPr>
                      <m:t> </m:t>
                    </m:r>
                  </m:oMath>
                </a14:m>
                <a:endParaRPr lang="en-US" sz="2500" dirty="0">
                  <a:solidFill>
                    <a:prstClr val="black"/>
                  </a:solidFill>
                </a:endParaRPr>
              </a:p>
              <a:p>
                <a:endParaRPr lang="en-US" sz="2500" dirty="0">
                  <a:solidFill>
                    <a:prstClr val="black"/>
                  </a:solidFill>
                </a:endParaRPr>
              </a:p>
              <a:p>
                <a:r>
                  <a:rPr lang="en-US" sz="2500" b="1" dirty="0">
                    <a:solidFill>
                      <a:srgbClr val="0070C0"/>
                    </a:solidFill>
                  </a:rPr>
                  <a:t>Example: </a:t>
                </a:r>
                <a:r>
                  <a:rPr lang="en-US" sz="2500" dirty="0">
                    <a:solidFill>
                      <a:prstClr val="black"/>
                    </a:solidFill>
                  </a:rPr>
                  <a:t>Find the principal value of each complex power:</a:t>
                </a:r>
              </a:p>
              <a:p>
                <a:r>
                  <a:rPr lang="en-US" sz="2500" dirty="0">
                    <a:solidFill>
                      <a:prstClr val="black"/>
                    </a:solidFill>
                  </a:rPr>
                  <a:t>	     </a:t>
                </a:r>
                <a:endParaRPr lang="en-US" sz="2500" dirty="0" smtClean="0">
                  <a:solidFill>
                    <a:prstClr val="black"/>
                  </a:solidFill>
                </a:endParaRPr>
              </a:p>
              <a:p>
                <a:r>
                  <a:rPr lang="en-US" sz="2500" dirty="0">
                    <a:solidFill>
                      <a:prstClr val="black"/>
                    </a:solidFill>
                  </a:rPr>
                  <a:t>	</a:t>
                </a:r>
                <a:r>
                  <a:rPr lang="en-US" sz="2500" dirty="0" smtClean="0">
                    <a:solidFill>
                      <a:prstClr val="black"/>
                    </a:solidFill>
                  </a:rPr>
                  <a:t>	(</a:t>
                </a:r>
                <a:r>
                  <a:rPr lang="en-US" sz="2500" b="1" dirty="0">
                    <a:solidFill>
                      <a:prstClr val="black"/>
                    </a:solidFill>
                  </a:rPr>
                  <a:t>a</a:t>
                </a:r>
                <a:r>
                  <a:rPr lang="en-US" sz="2500" dirty="0">
                    <a:solidFill>
                      <a:prstClr val="black"/>
                    </a:solidFill>
                  </a:rPr>
                  <a:t>) </a:t>
                </a:r>
                <a14:m>
                  <m:oMath xmlns:m="http://schemas.openxmlformats.org/officeDocument/2006/math">
                    <m:sSup>
                      <m:sSupPr>
                        <m:ctrlPr>
                          <a:rPr lang="en-US" sz="2500" i="1" dirty="0" smtClean="0">
                            <a:solidFill>
                              <a:prstClr val="black"/>
                            </a:solidFill>
                            <a:latin typeface="Cambria Math"/>
                          </a:rPr>
                        </m:ctrlPr>
                      </m:sSupPr>
                      <m:e>
                        <m:r>
                          <a:rPr lang="en-US" sz="2500" i="1" dirty="0" smtClean="0">
                            <a:solidFill>
                              <a:prstClr val="black"/>
                            </a:solidFill>
                            <a:latin typeface="Cambria Math"/>
                          </a:rPr>
                          <m:t>(−3)</m:t>
                        </m:r>
                      </m:e>
                      <m:sup>
                        <m:r>
                          <a:rPr lang="en-US" sz="2500" i="1" dirty="0" smtClean="0">
                            <a:solidFill>
                              <a:prstClr val="black"/>
                            </a:solidFill>
                            <a:latin typeface="Cambria Math"/>
                          </a:rPr>
                          <m:t>𝑖</m:t>
                        </m:r>
                        <m:r>
                          <a:rPr lang="en-US" sz="2500" i="1" dirty="0" smtClean="0">
                            <a:solidFill>
                              <a:prstClr val="black"/>
                            </a:solidFill>
                            <a:latin typeface="Cambria Math"/>
                          </a:rPr>
                          <m:t>/</m:t>
                        </m:r>
                        <m:r>
                          <a:rPr lang="en-US" sz="2500" i="1" dirty="0">
                            <a:solidFill>
                              <a:prstClr val="black"/>
                            </a:solidFill>
                            <a:latin typeface="Cambria Math" panose="02040503050406030204" pitchFamily="18" charset="0"/>
                          </a:rPr>
                          <m:t>𝜋</m:t>
                        </m:r>
                      </m:sup>
                    </m:sSup>
                  </m:oMath>
                </a14:m>
                <a:r>
                  <a:rPr lang="en-US" sz="2500" i="1" dirty="0">
                    <a:solidFill>
                      <a:prstClr val="black"/>
                    </a:solidFill>
                  </a:rPr>
                  <a:t>          </a:t>
                </a:r>
                <a:r>
                  <a:rPr lang="en-US" sz="2500" dirty="0">
                    <a:solidFill>
                      <a:prstClr val="black"/>
                    </a:solidFill>
                  </a:rPr>
                  <a:t>(</a:t>
                </a:r>
                <a:r>
                  <a:rPr lang="en-US" sz="2500" b="1" dirty="0">
                    <a:solidFill>
                      <a:prstClr val="black"/>
                    </a:solidFill>
                  </a:rPr>
                  <a:t>b</a:t>
                </a:r>
                <a:r>
                  <a:rPr lang="en-US" sz="2500" dirty="0">
                    <a:solidFill>
                      <a:prstClr val="black"/>
                    </a:solidFill>
                  </a:rPr>
                  <a:t>) </a:t>
                </a:r>
                <a14:m>
                  <m:oMath xmlns:m="http://schemas.openxmlformats.org/officeDocument/2006/math">
                    <m:sSup>
                      <m:sSupPr>
                        <m:ctrlPr>
                          <a:rPr lang="en-US" sz="2500" i="1" dirty="0">
                            <a:solidFill>
                              <a:prstClr val="black"/>
                            </a:solidFill>
                            <a:latin typeface="Cambria Math"/>
                          </a:rPr>
                        </m:ctrlPr>
                      </m:sSupPr>
                      <m:e>
                        <m:r>
                          <a:rPr lang="en-US" sz="2500" i="1" dirty="0">
                            <a:solidFill>
                              <a:prstClr val="black"/>
                            </a:solidFill>
                            <a:latin typeface="Cambria Math"/>
                          </a:rPr>
                          <m:t>(</m:t>
                        </m:r>
                        <m:r>
                          <a:rPr lang="en-US" sz="2500" i="1" dirty="0" smtClean="0">
                            <a:solidFill>
                              <a:prstClr val="black"/>
                            </a:solidFill>
                            <a:latin typeface="Cambria Math"/>
                          </a:rPr>
                          <m:t>2</m:t>
                        </m:r>
                        <m:r>
                          <a:rPr lang="en-US" sz="2500" i="1" dirty="0">
                            <a:solidFill>
                              <a:prstClr val="black"/>
                            </a:solidFill>
                            <a:latin typeface="Cambria Math"/>
                          </a:rPr>
                          <m:t>𝑖</m:t>
                        </m:r>
                        <m:r>
                          <a:rPr lang="en-US" sz="2500" i="1" dirty="0">
                            <a:solidFill>
                              <a:prstClr val="black"/>
                            </a:solidFill>
                            <a:latin typeface="Cambria Math"/>
                          </a:rPr>
                          <m:t>)</m:t>
                        </m:r>
                      </m:e>
                      <m:sup>
                        <m:r>
                          <a:rPr lang="en-US" sz="2500" i="1" dirty="0" smtClean="0">
                            <a:solidFill>
                              <a:prstClr val="black"/>
                            </a:solidFill>
                            <a:latin typeface="Cambria Math"/>
                          </a:rPr>
                          <m:t>1−</m:t>
                        </m:r>
                        <m:r>
                          <a:rPr lang="en-US" sz="2500" i="1" dirty="0">
                            <a:solidFill>
                              <a:prstClr val="black"/>
                            </a:solidFill>
                            <a:latin typeface="Cambria Math"/>
                          </a:rPr>
                          <m:t>𝑖</m:t>
                        </m:r>
                      </m:sup>
                    </m:sSup>
                  </m:oMath>
                </a14:m>
                <a:r>
                  <a:rPr lang="en-US" sz="2500" i="1" dirty="0">
                    <a:solidFill>
                      <a:prstClr val="black"/>
                    </a:solidFill>
                  </a:rPr>
                  <a:t>.</a:t>
                </a:r>
                <a:endParaRPr lang="en-US" sz="2500" dirty="0">
                  <a:solidFill>
                    <a:prstClr val="black"/>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589807" y="974982"/>
                <a:ext cx="11273642" cy="3175934"/>
              </a:xfrm>
              <a:prstGeom prst="rect">
                <a:avLst/>
              </a:prstGeom>
              <a:blipFill rotWithShape="1">
                <a:blip r:embed="rId2"/>
                <a:stretch>
                  <a:fillRect l="-919" t="-1344" b="-3839"/>
                </a:stretch>
              </a:blipFill>
            </p:spPr>
            <p:txBody>
              <a:bodyPr/>
              <a:lstStyle/>
              <a:p>
                <a:r>
                  <a:rPr lang="en-US">
                    <a:noFill/>
                  </a:rPr>
                  <a:t> </a:t>
                </a:r>
              </a:p>
            </p:txBody>
          </p:sp>
        </mc:Fallback>
      </mc:AlternateContent>
    </p:spTree>
    <p:extLst>
      <p:ext uri="{BB962C8B-B14F-4D97-AF65-F5344CB8AC3E}">
        <p14:creationId xmlns:p14="http://schemas.microsoft.com/office/powerpoint/2010/main" val="199917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328245" y="914400"/>
                <a:ext cx="11418277" cy="5399876"/>
              </a:xfrm>
              <a:prstGeom prst="rect">
                <a:avLst/>
              </a:prstGeom>
            </p:spPr>
            <p:txBody>
              <a:bodyPr wrap="square">
                <a:spAutoFit/>
              </a:bodyPr>
              <a:lstStyle/>
              <a:p>
                <a:pPr algn="just"/>
                <a:r>
                  <a:rPr lang="en-US" sz="3500" dirty="0" smtClean="0">
                    <a:solidFill>
                      <a:srgbClr val="0070C0"/>
                    </a:solidFill>
                  </a:rPr>
                  <a:t>Determine the images of the following sets under the mapping </a:t>
                </a:r>
                <a14:m>
                  <m:oMath xmlns:m="http://schemas.openxmlformats.org/officeDocument/2006/math">
                    <m:r>
                      <a:rPr lang="en-US" sz="3500" i="1" smtClean="0">
                        <a:solidFill>
                          <a:srgbClr val="0070C0"/>
                        </a:solidFill>
                        <a:latin typeface="Cambria Math"/>
                      </a:rPr>
                      <m:t>𝑤</m:t>
                    </m:r>
                    <m:r>
                      <a:rPr lang="en-US" sz="3500" i="1" smtClean="0">
                        <a:solidFill>
                          <a:srgbClr val="0070C0"/>
                        </a:solidFill>
                        <a:latin typeface="Cambria Math"/>
                      </a:rPr>
                      <m:t>=</m:t>
                    </m:r>
                    <m:r>
                      <m:rPr>
                        <m:sty m:val="p"/>
                      </m:rPr>
                      <a:rPr lang="en-US" sz="3500" smtClean="0">
                        <a:solidFill>
                          <a:srgbClr val="0070C0"/>
                        </a:solidFill>
                        <a:latin typeface="Cambria Math"/>
                      </a:rPr>
                      <m:t>Ln</m:t>
                    </m:r>
                    <m:r>
                      <a:rPr lang="en-US" sz="3500" i="1" smtClean="0">
                        <a:solidFill>
                          <a:srgbClr val="0070C0"/>
                        </a:solidFill>
                        <a:latin typeface="Cambria Math"/>
                      </a:rPr>
                      <m:t> </m:t>
                    </m:r>
                    <m:r>
                      <a:rPr lang="en-US" sz="3500" i="1" smtClean="0">
                        <a:solidFill>
                          <a:srgbClr val="0070C0"/>
                        </a:solidFill>
                        <a:latin typeface="Cambria Math"/>
                      </a:rPr>
                      <m:t>𝑧</m:t>
                    </m:r>
                  </m:oMath>
                </a14:m>
                <a:r>
                  <a:rPr lang="en-US" sz="4000" dirty="0" smtClean="0">
                    <a:solidFill>
                      <a:srgbClr val="0070C0"/>
                    </a:solidFill>
                  </a:rPr>
                  <a:t>: </a:t>
                </a:r>
                <a:endParaRPr lang="en-US" sz="4000" dirty="0">
                  <a:solidFill>
                    <a:srgbClr val="0070C0"/>
                  </a:solidFill>
                </a:endParaRPr>
              </a:p>
              <a:p>
                <a:pPr marL="971550" lvl="1" indent="-514350" algn="just">
                  <a:lnSpc>
                    <a:spcPct val="150000"/>
                  </a:lnSpc>
                  <a:buFont typeface="+mj-lt"/>
                  <a:buAutoNum type="arabicPeriod"/>
                </a:pPr>
                <a14:m>
                  <m:oMath xmlns:m="http://schemas.openxmlformats.org/officeDocument/2006/math">
                    <m:d>
                      <m:dPr>
                        <m:begChr m:val="{"/>
                        <m:endChr m:val="}"/>
                        <m:ctrlPr>
                          <a:rPr lang="en-US" sz="2600" i="1" smtClean="0">
                            <a:solidFill>
                              <a:prstClr val="black"/>
                            </a:solidFill>
                            <a:latin typeface="Cambria Math"/>
                          </a:rPr>
                        </m:ctrlPr>
                      </m:dPr>
                      <m:e>
                        <m:r>
                          <a:rPr lang="en-US" sz="2600" i="1" smtClean="0">
                            <a:solidFill>
                              <a:prstClr val="black"/>
                            </a:solidFill>
                            <a:latin typeface="Cambria Math"/>
                          </a:rPr>
                          <m:t>𝑧</m:t>
                        </m:r>
                        <m:r>
                          <a:rPr lang="en-US" sz="2600" i="1" smtClean="0">
                            <a:solidFill>
                              <a:prstClr val="black"/>
                            </a:solidFill>
                            <a:latin typeface="Cambria Math"/>
                          </a:rPr>
                          <m:t>=</m:t>
                        </m:r>
                        <m:r>
                          <a:rPr lang="en-US" sz="2600" i="1" smtClean="0">
                            <a:solidFill>
                              <a:prstClr val="black"/>
                            </a:solidFill>
                            <a:latin typeface="Cambria Math"/>
                          </a:rPr>
                          <m:t>𝑟</m:t>
                        </m:r>
                        <m:sSup>
                          <m:sSupPr>
                            <m:ctrlPr>
                              <a:rPr lang="en-US" sz="2600" i="1" smtClean="0">
                                <a:solidFill>
                                  <a:prstClr val="black"/>
                                </a:solidFill>
                                <a:latin typeface="Cambria Math"/>
                              </a:rPr>
                            </m:ctrlPr>
                          </m:sSupPr>
                          <m:e>
                            <m:r>
                              <a:rPr lang="en-US" sz="2600" i="1" smtClean="0">
                                <a:solidFill>
                                  <a:prstClr val="black"/>
                                </a:solidFill>
                                <a:latin typeface="Cambria Math"/>
                              </a:rPr>
                              <m:t>𝑒</m:t>
                            </m:r>
                          </m:e>
                          <m:sup>
                            <m:r>
                              <a:rPr lang="en-US" sz="2600" i="1" smtClean="0">
                                <a:solidFill>
                                  <a:prstClr val="black"/>
                                </a:solidFill>
                                <a:latin typeface="Cambria Math"/>
                              </a:rPr>
                              <m:t>𝑖</m:t>
                            </m:r>
                            <m:r>
                              <a:rPr lang="en-US" sz="2600" i="1" smtClean="0">
                                <a:solidFill>
                                  <a:prstClr val="black"/>
                                </a:solidFill>
                                <a:latin typeface="Cambria Math"/>
                                <a:ea typeface="Cambria Math"/>
                              </a:rPr>
                              <m:t>𝜃</m:t>
                            </m:r>
                          </m:sup>
                        </m:sSup>
                        <m:r>
                          <a:rPr lang="en-US" sz="2600" i="1" smtClean="0">
                            <a:solidFill>
                              <a:prstClr val="black"/>
                            </a:solidFill>
                            <a:latin typeface="Cambria Math"/>
                          </a:rPr>
                          <m:t>:</m:t>
                        </m:r>
                        <m:r>
                          <a:rPr lang="en-US" sz="2600" i="1" smtClean="0">
                            <a:solidFill>
                              <a:prstClr val="black"/>
                            </a:solidFill>
                            <a:latin typeface="Cambria Math"/>
                          </a:rPr>
                          <m:t>𝑟</m:t>
                        </m:r>
                        <m:r>
                          <a:rPr lang="en-US" sz="2600" i="1" smtClean="0">
                            <a:solidFill>
                              <a:prstClr val="black"/>
                            </a:solidFill>
                            <a:latin typeface="Cambria Math"/>
                          </a:rPr>
                          <m:t>&gt;0, </m:t>
                        </m:r>
                        <m:r>
                          <a:rPr lang="en-US" sz="2600" i="1" smtClean="0">
                            <a:solidFill>
                              <a:prstClr val="black"/>
                            </a:solidFill>
                            <a:latin typeface="Cambria Math"/>
                            <a:ea typeface="Cambria Math"/>
                          </a:rPr>
                          <m:t>𝜃</m:t>
                        </m:r>
                        <m:r>
                          <a:rPr lang="en-US" sz="2600" i="1" smtClean="0">
                            <a:solidFill>
                              <a:prstClr val="black"/>
                            </a:solidFill>
                            <a:latin typeface="Cambria Math"/>
                            <a:ea typeface="Cambria Math"/>
                          </a:rPr>
                          <m:t>=</m:t>
                        </m:r>
                        <m:f>
                          <m:fPr>
                            <m:ctrlPr>
                              <a:rPr lang="en-US" sz="2600" i="1" smtClean="0">
                                <a:solidFill>
                                  <a:prstClr val="black"/>
                                </a:solidFill>
                                <a:latin typeface="Cambria Math"/>
                                <a:ea typeface="Cambria Math"/>
                              </a:rPr>
                            </m:ctrlPr>
                          </m:fPr>
                          <m:num>
                            <m:r>
                              <a:rPr lang="en-US" sz="2600" i="1" smtClean="0">
                                <a:solidFill>
                                  <a:prstClr val="black"/>
                                </a:solidFill>
                                <a:latin typeface="Cambria Math"/>
                                <a:ea typeface="Cambria Math"/>
                              </a:rPr>
                              <m:t>𝜋</m:t>
                            </m:r>
                          </m:num>
                          <m:den>
                            <m:r>
                              <a:rPr lang="en-US" sz="2600" i="1" smtClean="0">
                                <a:solidFill>
                                  <a:prstClr val="black"/>
                                </a:solidFill>
                                <a:latin typeface="Cambria Math"/>
                                <a:ea typeface="Cambria Math"/>
                              </a:rPr>
                              <m:t>3</m:t>
                            </m:r>
                          </m:den>
                        </m:f>
                      </m:e>
                    </m:d>
                    <m:r>
                      <a:rPr lang="en-US" sz="2600" i="1" smtClean="0">
                        <a:solidFill>
                          <a:prstClr val="black"/>
                        </a:solidFill>
                        <a:latin typeface="Cambria Math"/>
                        <a:ea typeface="Cambria Math"/>
                      </a:rPr>
                      <m:t>.</m:t>
                    </m:r>
                  </m:oMath>
                </a14:m>
                <a:endParaRPr lang="en-US" sz="2600" dirty="0" smtClean="0">
                  <a:solidFill>
                    <a:prstClr val="black"/>
                  </a:solidFill>
                  <a:ea typeface="Cambria Math"/>
                </a:endParaRPr>
              </a:p>
              <a:p>
                <a:pPr marL="971550" lvl="1" indent="-514350" algn="just">
                  <a:lnSpc>
                    <a:spcPct val="150000"/>
                  </a:lnSpc>
                  <a:buFont typeface="+mj-lt"/>
                  <a:buAutoNum type="arabicPeriod"/>
                </a:pPr>
                <a14:m>
                  <m:oMath xmlns:m="http://schemas.openxmlformats.org/officeDocument/2006/math">
                    <m:d>
                      <m:dPr>
                        <m:begChr m:val="{"/>
                        <m:endChr m:val="}"/>
                        <m:ctrlPr>
                          <a:rPr lang="en-US" sz="2600" i="1">
                            <a:solidFill>
                              <a:prstClr val="black"/>
                            </a:solidFill>
                            <a:latin typeface="Cambria Math"/>
                          </a:rPr>
                        </m:ctrlPr>
                      </m:dPr>
                      <m:e>
                        <m:r>
                          <a:rPr lang="en-US" sz="2600" i="1">
                            <a:solidFill>
                              <a:prstClr val="black"/>
                            </a:solidFill>
                            <a:latin typeface="Cambria Math"/>
                          </a:rPr>
                          <m:t>𝑧</m:t>
                        </m:r>
                        <m:r>
                          <a:rPr lang="en-US" sz="2600" i="1">
                            <a:solidFill>
                              <a:prstClr val="black"/>
                            </a:solidFill>
                            <a:latin typeface="Cambria Math"/>
                          </a:rPr>
                          <m:t>=2</m:t>
                        </m:r>
                        <m:sSup>
                          <m:sSupPr>
                            <m:ctrlPr>
                              <a:rPr lang="en-US" sz="2600" i="1">
                                <a:solidFill>
                                  <a:prstClr val="black"/>
                                </a:solidFill>
                                <a:latin typeface="Cambria Math"/>
                              </a:rPr>
                            </m:ctrlPr>
                          </m:sSupPr>
                          <m:e>
                            <m:r>
                              <a:rPr lang="en-US" sz="2600" i="1">
                                <a:solidFill>
                                  <a:prstClr val="black"/>
                                </a:solidFill>
                                <a:latin typeface="Cambria Math"/>
                              </a:rPr>
                              <m:t>𝑒</m:t>
                            </m:r>
                          </m:e>
                          <m:sup>
                            <m:r>
                              <a:rPr lang="en-US" sz="2600" i="1">
                                <a:solidFill>
                                  <a:prstClr val="black"/>
                                </a:solidFill>
                                <a:latin typeface="Cambria Math"/>
                              </a:rPr>
                              <m:t>𝑖</m:t>
                            </m:r>
                            <m:r>
                              <a:rPr lang="en-US" sz="2600" i="1">
                                <a:solidFill>
                                  <a:prstClr val="black"/>
                                </a:solidFill>
                                <a:latin typeface="Cambria Math"/>
                                <a:ea typeface="Cambria Math"/>
                              </a:rPr>
                              <m:t>𝜃</m:t>
                            </m:r>
                          </m:sup>
                        </m:sSup>
                        <m:r>
                          <a:rPr lang="en-US" sz="2600" i="1">
                            <a:solidFill>
                              <a:prstClr val="black"/>
                            </a:solidFill>
                            <a:latin typeface="Cambria Math"/>
                          </a:rPr>
                          <m:t>:</m:t>
                        </m:r>
                        <m:f>
                          <m:fPr>
                            <m:ctrlPr>
                              <a:rPr lang="en-US" sz="2600" i="1">
                                <a:solidFill>
                                  <a:prstClr val="black"/>
                                </a:solidFill>
                                <a:latin typeface="Cambria Math"/>
                                <a:ea typeface="Cambria Math"/>
                              </a:rPr>
                            </m:ctrlPr>
                          </m:fPr>
                          <m:num>
                            <m:r>
                              <a:rPr lang="en-US" sz="2600" i="1" smtClean="0">
                                <a:solidFill>
                                  <a:prstClr val="black"/>
                                </a:solidFill>
                                <a:latin typeface="Cambria Math"/>
                                <a:ea typeface="Cambria Math"/>
                              </a:rPr>
                              <m:t>−</m:t>
                            </m:r>
                            <m:r>
                              <a:rPr lang="en-US" sz="2600" i="1">
                                <a:solidFill>
                                  <a:prstClr val="black"/>
                                </a:solidFill>
                                <a:latin typeface="Cambria Math"/>
                                <a:ea typeface="Cambria Math"/>
                              </a:rPr>
                              <m:t>𝜋</m:t>
                            </m:r>
                          </m:num>
                          <m:den>
                            <m:r>
                              <a:rPr lang="en-US" sz="2600" i="1" smtClean="0">
                                <a:solidFill>
                                  <a:prstClr val="black"/>
                                </a:solidFill>
                                <a:latin typeface="Cambria Math"/>
                                <a:ea typeface="Cambria Math"/>
                              </a:rPr>
                              <m:t>2</m:t>
                            </m:r>
                          </m:den>
                        </m:f>
                        <m:r>
                          <a:rPr lang="en-US" sz="2600" i="1" smtClean="0">
                            <a:solidFill>
                              <a:prstClr val="black"/>
                            </a:solidFill>
                            <a:latin typeface="Cambria Math"/>
                            <a:ea typeface="Cambria Math"/>
                          </a:rPr>
                          <m:t>≤</m:t>
                        </m:r>
                        <m:r>
                          <a:rPr lang="en-US" sz="2600" i="1">
                            <a:solidFill>
                              <a:prstClr val="black"/>
                            </a:solidFill>
                            <a:latin typeface="Cambria Math"/>
                            <a:ea typeface="Cambria Math"/>
                          </a:rPr>
                          <m:t>𝜃</m:t>
                        </m:r>
                        <m:r>
                          <a:rPr lang="en-US" sz="2600" i="1">
                            <a:solidFill>
                              <a:prstClr val="black"/>
                            </a:solidFill>
                            <a:latin typeface="Cambria Math"/>
                            <a:ea typeface="Cambria Math"/>
                          </a:rPr>
                          <m:t>≤</m:t>
                        </m:r>
                        <m:f>
                          <m:fPr>
                            <m:ctrlPr>
                              <a:rPr lang="en-US" sz="2600" i="1">
                                <a:solidFill>
                                  <a:prstClr val="black"/>
                                </a:solidFill>
                                <a:latin typeface="Cambria Math"/>
                                <a:ea typeface="Cambria Math"/>
                              </a:rPr>
                            </m:ctrlPr>
                          </m:fPr>
                          <m:num>
                            <m:r>
                              <a:rPr lang="en-US" sz="2600" i="1">
                                <a:solidFill>
                                  <a:prstClr val="black"/>
                                </a:solidFill>
                                <a:latin typeface="Cambria Math"/>
                                <a:ea typeface="Cambria Math"/>
                              </a:rPr>
                              <m:t>𝜋</m:t>
                            </m:r>
                          </m:num>
                          <m:den>
                            <m:r>
                              <a:rPr lang="en-US" sz="2600" i="1" smtClean="0">
                                <a:solidFill>
                                  <a:prstClr val="black"/>
                                </a:solidFill>
                                <a:latin typeface="Cambria Math"/>
                                <a:ea typeface="Cambria Math"/>
                              </a:rPr>
                              <m:t>2</m:t>
                            </m:r>
                          </m:den>
                        </m:f>
                      </m:e>
                    </m:d>
                    <m:r>
                      <a:rPr lang="en-US" sz="2600" i="1">
                        <a:solidFill>
                          <a:prstClr val="black"/>
                        </a:solidFill>
                        <a:latin typeface="Cambria Math"/>
                        <a:ea typeface="Cambria Math"/>
                      </a:rPr>
                      <m:t>.</m:t>
                    </m:r>
                  </m:oMath>
                </a14:m>
                <a:endParaRPr lang="en-US" sz="2600" dirty="0">
                  <a:solidFill>
                    <a:prstClr val="black"/>
                  </a:solidFill>
                  <a:ea typeface="Cambria Math"/>
                </a:endParaRPr>
              </a:p>
              <a:p>
                <a:pPr marL="971550" lvl="1" indent="-514350" algn="just">
                  <a:lnSpc>
                    <a:spcPct val="150000"/>
                  </a:lnSpc>
                  <a:buFont typeface="+mj-lt"/>
                  <a:buAutoNum type="arabicPeriod"/>
                </a:pPr>
                <a14:m>
                  <m:oMath xmlns:m="http://schemas.openxmlformats.org/officeDocument/2006/math">
                    <m:d>
                      <m:dPr>
                        <m:begChr m:val="{"/>
                        <m:endChr m:val="}"/>
                        <m:ctrlPr>
                          <a:rPr lang="en-US" sz="2600" i="1">
                            <a:solidFill>
                              <a:prstClr val="black"/>
                            </a:solidFill>
                            <a:latin typeface="Cambria Math"/>
                          </a:rPr>
                        </m:ctrlPr>
                      </m:dPr>
                      <m:e>
                        <m:r>
                          <a:rPr lang="en-US" sz="2600" i="1">
                            <a:solidFill>
                              <a:prstClr val="black"/>
                            </a:solidFill>
                            <a:latin typeface="Cambria Math"/>
                          </a:rPr>
                          <m:t>𝑧</m:t>
                        </m:r>
                        <m:r>
                          <a:rPr lang="en-US" sz="2600" i="1">
                            <a:solidFill>
                              <a:prstClr val="black"/>
                            </a:solidFill>
                            <a:latin typeface="Cambria Math"/>
                          </a:rPr>
                          <m:t>=</m:t>
                        </m:r>
                        <m:r>
                          <a:rPr lang="en-US" sz="2600" i="1">
                            <a:solidFill>
                              <a:prstClr val="black"/>
                            </a:solidFill>
                            <a:latin typeface="Cambria Math"/>
                          </a:rPr>
                          <m:t>𝑟</m:t>
                        </m:r>
                        <m:sSup>
                          <m:sSupPr>
                            <m:ctrlPr>
                              <a:rPr lang="en-US" sz="2600" i="1">
                                <a:solidFill>
                                  <a:prstClr val="black"/>
                                </a:solidFill>
                                <a:latin typeface="Cambria Math"/>
                              </a:rPr>
                            </m:ctrlPr>
                          </m:sSupPr>
                          <m:e>
                            <m:r>
                              <a:rPr lang="en-US" sz="2600" i="1">
                                <a:solidFill>
                                  <a:prstClr val="black"/>
                                </a:solidFill>
                                <a:latin typeface="Cambria Math"/>
                              </a:rPr>
                              <m:t>𝑒</m:t>
                            </m:r>
                          </m:e>
                          <m:sup>
                            <m:r>
                              <a:rPr lang="en-US" sz="2600" i="1">
                                <a:solidFill>
                                  <a:prstClr val="black"/>
                                </a:solidFill>
                                <a:latin typeface="Cambria Math"/>
                              </a:rPr>
                              <m:t>𝑖</m:t>
                            </m:r>
                            <m:r>
                              <a:rPr lang="en-US" sz="2600" i="1">
                                <a:solidFill>
                                  <a:prstClr val="black"/>
                                </a:solidFill>
                                <a:latin typeface="Cambria Math"/>
                                <a:ea typeface="Cambria Math"/>
                              </a:rPr>
                              <m:t>𝜃</m:t>
                            </m:r>
                          </m:sup>
                        </m:sSup>
                        <m:r>
                          <a:rPr lang="en-US" sz="2600" i="1">
                            <a:solidFill>
                              <a:prstClr val="black"/>
                            </a:solidFill>
                            <a:latin typeface="Cambria Math"/>
                          </a:rPr>
                          <m:t>:</m:t>
                        </m:r>
                        <m:r>
                          <a:rPr lang="en-US" sz="2600" i="1" smtClean="0">
                            <a:solidFill>
                              <a:prstClr val="black"/>
                            </a:solidFill>
                            <a:latin typeface="Cambria Math"/>
                            <a:ea typeface="Cambria Math"/>
                          </a:rPr>
                          <m:t>1</m:t>
                        </m:r>
                        <m:r>
                          <a:rPr lang="en-US" sz="2600" i="1">
                            <a:solidFill>
                              <a:prstClr val="black"/>
                            </a:solidFill>
                            <a:latin typeface="Cambria Math"/>
                            <a:ea typeface="Cambria Math"/>
                          </a:rPr>
                          <m:t>≤</m:t>
                        </m:r>
                        <m:r>
                          <a:rPr lang="en-US" sz="2600" i="1">
                            <a:solidFill>
                              <a:prstClr val="black"/>
                            </a:solidFill>
                            <a:latin typeface="Cambria Math"/>
                            <a:ea typeface="Cambria Math"/>
                          </a:rPr>
                          <m:t>𝜃</m:t>
                        </m:r>
                        <m:r>
                          <a:rPr lang="en-US" sz="2600" i="1">
                            <a:solidFill>
                              <a:prstClr val="black"/>
                            </a:solidFill>
                            <a:latin typeface="Cambria Math"/>
                            <a:ea typeface="Cambria Math"/>
                          </a:rPr>
                          <m:t>≤2,</m:t>
                        </m:r>
                        <m:f>
                          <m:fPr>
                            <m:ctrlPr>
                              <a:rPr lang="en-US" sz="2600" i="1">
                                <a:solidFill>
                                  <a:prstClr val="black"/>
                                </a:solidFill>
                                <a:latin typeface="Cambria Math"/>
                                <a:ea typeface="Cambria Math"/>
                              </a:rPr>
                            </m:ctrlPr>
                          </m:fPr>
                          <m:num>
                            <m:r>
                              <a:rPr lang="en-US" sz="2600" i="1">
                                <a:solidFill>
                                  <a:prstClr val="black"/>
                                </a:solidFill>
                                <a:latin typeface="Cambria Math"/>
                                <a:ea typeface="Cambria Math"/>
                              </a:rPr>
                              <m:t>𝜋</m:t>
                            </m:r>
                          </m:num>
                          <m:den>
                            <m:r>
                              <a:rPr lang="en-US" sz="2600" i="1" smtClean="0">
                                <a:solidFill>
                                  <a:prstClr val="black"/>
                                </a:solidFill>
                                <a:latin typeface="Cambria Math"/>
                                <a:ea typeface="Cambria Math"/>
                              </a:rPr>
                              <m:t>4</m:t>
                            </m:r>
                          </m:den>
                        </m:f>
                        <m:r>
                          <a:rPr lang="en-US" sz="2600" i="1">
                            <a:solidFill>
                              <a:prstClr val="black"/>
                            </a:solidFill>
                            <a:latin typeface="Cambria Math"/>
                            <a:ea typeface="Cambria Math"/>
                          </a:rPr>
                          <m:t>≤</m:t>
                        </m:r>
                        <m:r>
                          <a:rPr lang="en-US" sz="2600" i="1">
                            <a:solidFill>
                              <a:prstClr val="black"/>
                            </a:solidFill>
                            <a:latin typeface="Cambria Math"/>
                            <a:ea typeface="Cambria Math"/>
                          </a:rPr>
                          <m:t>𝜃</m:t>
                        </m:r>
                        <m:r>
                          <a:rPr lang="en-US" sz="2600" i="1">
                            <a:solidFill>
                              <a:prstClr val="black"/>
                            </a:solidFill>
                            <a:latin typeface="Cambria Math"/>
                            <a:ea typeface="Cambria Math"/>
                          </a:rPr>
                          <m:t>≤</m:t>
                        </m:r>
                        <m:f>
                          <m:fPr>
                            <m:ctrlPr>
                              <a:rPr lang="en-US" sz="2600" i="1">
                                <a:solidFill>
                                  <a:prstClr val="black"/>
                                </a:solidFill>
                                <a:latin typeface="Cambria Math"/>
                                <a:ea typeface="Cambria Math"/>
                              </a:rPr>
                            </m:ctrlPr>
                          </m:fPr>
                          <m:num>
                            <m:r>
                              <a:rPr lang="en-US" sz="2600" i="1" smtClean="0">
                                <a:solidFill>
                                  <a:prstClr val="black"/>
                                </a:solidFill>
                                <a:latin typeface="Cambria Math"/>
                                <a:ea typeface="Cambria Math"/>
                              </a:rPr>
                              <m:t>3</m:t>
                            </m:r>
                            <m:r>
                              <a:rPr lang="en-US" sz="2600" i="1">
                                <a:solidFill>
                                  <a:prstClr val="black"/>
                                </a:solidFill>
                                <a:latin typeface="Cambria Math"/>
                                <a:ea typeface="Cambria Math"/>
                              </a:rPr>
                              <m:t>𝜋</m:t>
                            </m:r>
                          </m:num>
                          <m:den>
                            <m:r>
                              <a:rPr lang="en-US" sz="2600" i="1" smtClean="0">
                                <a:solidFill>
                                  <a:prstClr val="black"/>
                                </a:solidFill>
                                <a:latin typeface="Cambria Math"/>
                                <a:ea typeface="Cambria Math"/>
                              </a:rPr>
                              <m:t>4</m:t>
                            </m:r>
                          </m:den>
                        </m:f>
                      </m:e>
                    </m:d>
                    <m:r>
                      <a:rPr lang="en-US" sz="2600" i="1">
                        <a:solidFill>
                          <a:prstClr val="black"/>
                        </a:solidFill>
                        <a:latin typeface="Cambria Math"/>
                        <a:ea typeface="Cambria Math"/>
                      </a:rPr>
                      <m:t>.</m:t>
                    </m:r>
                  </m:oMath>
                </a14:m>
                <a:endParaRPr lang="en-US" sz="2600" dirty="0">
                  <a:solidFill>
                    <a:prstClr val="black"/>
                  </a:solidFill>
                  <a:ea typeface="Cambria Math"/>
                </a:endParaRPr>
              </a:p>
              <a:p>
                <a:pPr marL="971550" lvl="1" indent="-514350" algn="just">
                  <a:lnSpc>
                    <a:spcPct val="150000"/>
                  </a:lnSpc>
                  <a:buFont typeface="+mj-lt"/>
                  <a:buAutoNum type="arabicPeriod"/>
                </a:pPr>
                <a14:m>
                  <m:oMath xmlns:m="http://schemas.openxmlformats.org/officeDocument/2006/math">
                    <m:d>
                      <m:dPr>
                        <m:begChr m:val="{"/>
                        <m:endChr m:val="}"/>
                        <m:ctrlPr>
                          <a:rPr lang="en-US" sz="2600" i="1">
                            <a:solidFill>
                              <a:prstClr val="black"/>
                            </a:solidFill>
                            <a:latin typeface="Cambria Math"/>
                          </a:rPr>
                        </m:ctrlPr>
                      </m:dPr>
                      <m:e>
                        <m:r>
                          <a:rPr lang="en-US" sz="2600" i="1">
                            <a:solidFill>
                              <a:prstClr val="black"/>
                            </a:solidFill>
                            <a:latin typeface="Cambria Math"/>
                          </a:rPr>
                          <m:t>𝑧</m:t>
                        </m:r>
                        <m:r>
                          <a:rPr lang="en-US" sz="2600" i="1">
                            <a:solidFill>
                              <a:prstClr val="black"/>
                            </a:solidFill>
                            <a:latin typeface="Cambria Math"/>
                          </a:rPr>
                          <m:t>=</m:t>
                        </m:r>
                        <m:r>
                          <a:rPr lang="en-US" sz="2600" i="1">
                            <a:solidFill>
                              <a:prstClr val="black"/>
                            </a:solidFill>
                            <a:latin typeface="Cambria Math"/>
                          </a:rPr>
                          <m:t>𝑟</m:t>
                        </m:r>
                        <m:sSup>
                          <m:sSupPr>
                            <m:ctrlPr>
                              <a:rPr lang="en-US" sz="2600" i="1">
                                <a:solidFill>
                                  <a:prstClr val="black"/>
                                </a:solidFill>
                                <a:latin typeface="Cambria Math"/>
                              </a:rPr>
                            </m:ctrlPr>
                          </m:sSupPr>
                          <m:e>
                            <m:r>
                              <a:rPr lang="en-US" sz="2600" i="1">
                                <a:solidFill>
                                  <a:prstClr val="black"/>
                                </a:solidFill>
                                <a:latin typeface="Cambria Math"/>
                              </a:rPr>
                              <m:t>𝑒</m:t>
                            </m:r>
                          </m:e>
                          <m:sup>
                            <m:r>
                              <a:rPr lang="en-US" sz="2600" i="1">
                                <a:solidFill>
                                  <a:prstClr val="black"/>
                                </a:solidFill>
                                <a:latin typeface="Cambria Math"/>
                              </a:rPr>
                              <m:t>𝑖</m:t>
                            </m:r>
                            <m:r>
                              <a:rPr lang="en-US" sz="2600" i="1">
                                <a:solidFill>
                                  <a:prstClr val="black"/>
                                </a:solidFill>
                                <a:latin typeface="Cambria Math"/>
                                <a:ea typeface="Cambria Math"/>
                              </a:rPr>
                              <m:t>𝜃</m:t>
                            </m:r>
                          </m:sup>
                        </m:sSup>
                        <m:r>
                          <a:rPr lang="en-US" sz="2600" i="1">
                            <a:solidFill>
                              <a:prstClr val="black"/>
                            </a:solidFill>
                            <a:latin typeface="Cambria Math"/>
                          </a:rPr>
                          <m:t>:</m:t>
                        </m:r>
                        <m:r>
                          <a:rPr lang="en-US" sz="2600" i="1" smtClean="0">
                            <a:solidFill>
                              <a:prstClr val="black"/>
                            </a:solidFill>
                            <a:latin typeface="Cambria Math"/>
                            <a:ea typeface="Cambria Math"/>
                          </a:rPr>
                          <m:t>2</m:t>
                        </m:r>
                        <m:r>
                          <a:rPr lang="en-US" sz="2600" i="1">
                            <a:solidFill>
                              <a:prstClr val="black"/>
                            </a:solidFill>
                            <a:latin typeface="Cambria Math"/>
                            <a:ea typeface="Cambria Math"/>
                          </a:rPr>
                          <m:t>≤</m:t>
                        </m:r>
                        <m:r>
                          <a:rPr lang="en-US" sz="2600" i="1">
                            <a:solidFill>
                              <a:prstClr val="black"/>
                            </a:solidFill>
                            <a:latin typeface="Cambria Math"/>
                            <a:ea typeface="Cambria Math"/>
                          </a:rPr>
                          <m:t>𝜃</m:t>
                        </m:r>
                        <m:r>
                          <a:rPr lang="en-US" sz="2600" i="1">
                            <a:solidFill>
                              <a:prstClr val="black"/>
                            </a:solidFill>
                            <a:latin typeface="Cambria Math"/>
                            <a:ea typeface="Cambria Math"/>
                          </a:rPr>
                          <m:t>≤4,−</m:t>
                        </m:r>
                        <m:r>
                          <a:rPr lang="en-US" sz="2600" i="1">
                            <a:solidFill>
                              <a:prstClr val="black"/>
                            </a:solidFill>
                            <a:latin typeface="Cambria Math"/>
                            <a:ea typeface="Cambria Math"/>
                          </a:rPr>
                          <m:t>𝜋</m:t>
                        </m:r>
                        <m:r>
                          <a:rPr lang="en-US" sz="2600" i="1">
                            <a:solidFill>
                              <a:prstClr val="black"/>
                            </a:solidFill>
                            <a:latin typeface="Cambria Math"/>
                            <a:ea typeface="Cambria Math"/>
                          </a:rPr>
                          <m:t>≤</m:t>
                        </m:r>
                        <m:r>
                          <a:rPr lang="en-US" sz="2600" i="1">
                            <a:solidFill>
                              <a:prstClr val="black"/>
                            </a:solidFill>
                            <a:latin typeface="Cambria Math"/>
                            <a:ea typeface="Cambria Math"/>
                          </a:rPr>
                          <m:t>𝜃</m:t>
                        </m:r>
                        <m:r>
                          <a:rPr lang="en-US" sz="2600" i="1">
                            <a:solidFill>
                              <a:prstClr val="black"/>
                            </a:solidFill>
                            <a:latin typeface="Cambria Math"/>
                            <a:ea typeface="Cambria Math"/>
                          </a:rPr>
                          <m:t>≤0</m:t>
                        </m:r>
                      </m:e>
                    </m:d>
                    <m:r>
                      <a:rPr lang="en-US" sz="2600" i="1">
                        <a:solidFill>
                          <a:prstClr val="black"/>
                        </a:solidFill>
                        <a:latin typeface="Cambria Math"/>
                        <a:ea typeface="Cambria Math"/>
                      </a:rPr>
                      <m:t>.</m:t>
                    </m:r>
                  </m:oMath>
                </a14:m>
                <a:endParaRPr lang="en-US" sz="2600" dirty="0">
                  <a:solidFill>
                    <a:prstClr val="black"/>
                  </a:solidFill>
                  <a:ea typeface="Cambria Math"/>
                </a:endParaRPr>
              </a:p>
              <a:p>
                <a:pPr algn="just"/>
                <a:r>
                  <a:rPr lang="en-US" sz="2600" dirty="0">
                    <a:solidFill>
                      <a:prstClr val="black"/>
                    </a:solidFill>
                  </a:rPr>
                  <a:t>		</a:t>
                </a:r>
              </a:p>
              <a:p>
                <a:pPr algn="just"/>
                <a:endParaRPr lang="en-US" sz="2600" dirty="0">
                  <a:solidFill>
                    <a:prstClr val="black"/>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328245" y="914400"/>
                <a:ext cx="11418277" cy="5399876"/>
              </a:xfrm>
              <a:prstGeom prst="rect">
                <a:avLst/>
              </a:prstGeom>
              <a:blipFill rotWithShape="1">
                <a:blip r:embed="rId2"/>
                <a:stretch>
                  <a:fillRect l="-1602" t="-1693" r="-1548"/>
                </a:stretch>
              </a:blipFill>
            </p:spPr>
            <p:txBody>
              <a:bodyPr/>
              <a:lstStyle/>
              <a:p>
                <a:r>
                  <a:rPr lang="en-US">
                    <a:noFill/>
                  </a:rPr>
                  <a:t> </a:t>
                </a:r>
              </a:p>
            </p:txBody>
          </p:sp>
        </mc:Fallback>
      </mc:AlternateContent>
      <p:sp>
        <p:nvSpPr>
          <p:cNvPr id="7" name="Title 1">
            <a:extLst>
              <a:ext uri="{FF2B5EF4-FFF2-40B4-BE49-F238E27FC236}">
                <a16:creationId xmlns="" xmlns:a16="http://schemas.microsoft.com/office/drawing/2014/main" id="{FBCBB2DD-094D-419E-9B63-E481E650CE0C}"/>
              </a:ext>
            </a:extLst>
          </p:cNvPr>
          <p:cNvSpPr>
            <a:spLocks noGrp="1"/>
          </p:cNvSpPr>
          <p:nvPr>
            <p:ph type="title"/>
          </p:nvPr>
        </p:nvSpPr>
        <p:spPr>
          <a:xfrm>
            <a:off x="187569" y="249964"/>
            <a:ext cx="11828585" cy="615104"/>
          </a:xfrm>
        </p:spPr>
        <p:txBody>
          <a:bodyPr>
            <a:noAutofit/>
          </a:bodyPr>
          <a:lstStyle/>
          <a:p>
            <a:pPr algn="ctr"/>
            <a:r>
              <a:rPr lang="en-US" sz="4000" b="1" dirty="0">
                <a:solidFill>
                  <a:srgbClr val="0070C0"/>
                </a:solidFill>
                <a:latin typeface="+mn-lt"/>
              </a:rPr>
              <a:t>Practice Questions</a:t>
            </a:r>
          </a:p>
        </p:txBody>
      </p:sp>
    </p:spTree>
    <p:extLst>
      <p:ext uri="{BB962C8B-B14F-4D97-AF65-F5344CB8AC3E}">
        <p14:creationId xmlns:p14="http://schemas.microsoft.com/office/powerpoint/2010/main" val="4104425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itle 1">
                <a:extLst>
                  <a:ext uri="{FF2B5EF4-FFF2-40B4-BE49-F238E27FC236}">
                    <a16:creationId xmlns="" xmlns:a16="http://schemas.microsoft.com/office/drawing/2014/main" id="{CFEA38B1-974B-483D-8CA2-260A678EC70A}"/>
                  </a:ext>
                </a:extLst>
              </p:cNvPr>
              <p:cNvSpPr txBox="1">
                <a:spLocks/>
              </p:cNvSpPr>
              <p:nvPr/>
            </p:nvSpPr>
            <p:spPr>
              <a:xfrm>
                <a:off x="352301" y="196637"/>
                <a:ext cx="10515600" cy="66948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70C0"/>
                    </a:solidFill>
                  </a:rPr>
                  <a:t>Branches of </a:t>
                </a:r>
                <a14:m>
                  <m:oMath xmlns:m="http://schemas.openxmlformats.org/officeDocument/2006/math">
                    <m:sSup>
                      <m:sSupPr>
                        <m:ctrlPr>
                          <a:rPr lang="en-US" b="1" i="1" dirty="0" smtClean="0">
                            <a:solidFill>
                              <a:srgbClr val="0070C0"/>
                            </a:solidFill>
                            <a:latin typeface="Cambria Math"/>
                          </a:rPr>
                        </m:ctrlPr>
                      </m:sSupPr>
                      <m:e>
                        <m:r>
                          <a:rPr lang="en-US" b="1" i="1" dirty="0">
                            <a:solidFill>
                              <a:srgbClr val="0070C0"/>
                            </a:solidFill>
                            <a:latin typeface="Cambria Math"/>
                          </a:rPr>
                          <m:t>𝒛</m:t>
                        </m:r>
                      </m:e>
                      <m:sup>
                        <m:r>
                          <a:rPr lang="en-US" b="1" i="1" dirty="0">
                            <a:solidFill>
                              <a:srgbClr val="0070C0"/>
                            </a:solidFill>
                            <a:latin typeface="Cambria Math"/>
                          </a:rPr>
                          <m:t>𝜶</m:t>
                        </m:r>
                      </m:sup>
                    </m:sSup>
                  </m:oMath>
                </a14:m>
                <a:r>
                  <a:rPr lang="en-US" b="1" dirty="0">
                    <a:solidFill>
                      <a:srgbClr val="0070C0"/>
                    </a:solidFill>
                  </a:rPr>
                  <a:t> </a:t>
                </a:r>
                <a:endParaRPr lang="en-US" dirty="0">
                  <a:solidFill>
                    <a:srgbClr val="0070C0"/>
                  </a:solidFill>
                </a:endParaRPr>
              </a:p>
            </p:txBody>
          </p:sp>
        </mc:Choice>
        <mc:Fallback xmlns="">
          <p:sp>
            <p:nvSpPr>
              <p:cNvPr id="6" name="Title 1">
                <a:extLst>
                  <a:ext uri="{FF2B5EF4-FFF2-40B4-BE49-F238E27FC236}">
                    <a16:creationId xmlns:a16="http://schemas.microsoft.com/office/drawing/2014/main" id="{CFEA38B1-974B-483D-8CA2-260A678EC70A}"/>
                  </a:ext>
                </a:extLst>
              </p:cNvPr>
              <p:cNvSpPr txBox="1">
                <a:spLocks noRot="1" noChangeAspect="1" noMove="1" noResize="1" noEditPoints="1" noAdjustHandles="1" noChangeArrowheads="1" noChangeShapeType="1" noTextEdit="1"/>
              </p:cNvSpPr>
              <p:nvPr/>
            </p:nvSpPr>
            <p:spPr>
              <a:xfrm>
                <a:off x="352301" y="196637"/>
                <a:ext cx="10515600" cy="669489"/>
              </a:xfrm>
              <a:prstGeom prst="rect">
                <a:avLst/>
              </a:prstGeom>
              <a:blipFill>
                <a:blip r:embed="rId2"/>
                <a:stretch>
                  <a:fillRect l="-2377" t="-28182" b="-4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439387" y="866126"/>
                <a:ext cx="11600213" cy="5635261"/>
              </a:xfrm>
              <a:prstGeom prst="rect">
                <a:avLst/>
              </a:prstGeom>
            </p:spPr>
            <p:txBody>
              <a:bodyPr wrap="square">
                <a:spAutoFit/>
              </a:bodyPr>
              <a:lstStyle/>
              <a:p>
                <a:pPr algn="just"/>
                <a:r>
                  <a:rPr lang="en-US" sz="2400" dirty="0">
                    <a:solidFill>
                      <a:prstClr val="black"/>
                    </a:solidFill>
                  </a:rPr>
                  <a:t>In general, the principal value of a complex power </a:t>
                </a:r>
                <a14:m>
                  <m:oMath xmlns:m="http://schemas.openxmlformats.org/officeDocument/2006/math">
                    <m:sSup>
                      <m:sSupPr>
                        <m:ctrlPr>
                          <a:rPr lang="en-US" sz="2400" i="1" dirty="0">
                            <a:solidFill>
                              <a:prstClr val="black"/>
                            </a:solidFill>
                            <a:latin typeface="Cambria Math"/>
                          </a:rPr>
                        </m:ctrlPr>
                      </m:sSupPr>
                      <m:e>
                        <m:r>
                          <a:rPr lang="en-US" sz="2400" i="1" dirty="0">
                            <a:solidFill>
                              <a:prstClr val="black"/>
                            </a:solidFill>
                            <a:latin typeface="Cambria Math"/>
                          </a:rPr>
                          <m:t>𝑧</m:t>
                        </m:r>
                      </m:e>
                      <m:sup>
                        <m:r>
                          <a:rPr lang="en-US" sz="2400" i="1" dirty="0">
                            <a:solidFill>
                              <a:prstClr val="black"/>
                            </a:solidFill>
                            <a:latin typeface="Cambria Math"/>
                          </a:rPr>
                          <m:t>𝛼</m:t>
                        </m:r>
                      </m:sup>
                    </m:sSup>
                  </m:oMath>
                </a14:m>
                <a:r>
                  <a:rPr lang="en-US" sz="2400" i="1" dirty="0">
                    <a:solidFill>
                      <a:prstClr val="black"/>
                    </a:solidFill>
                  </a:rPr>
                  <a:t> </a:t>
                </a:r>
                <a:r>
                  <a:rPr lang="en-US" sz="2400" dirty="0">
                    <a:solidFill>
                      <a:prstClr val="black"/>
                    </a:solidFill>
                  </a:rPr>
                  <a:t>defined by </a:t>
                </a:r>
                <a14:m>
                  <m:oMath xmlns:m="http://schemas.openxmlformats.org/officeDocument/2006/math">
                    <m:r>
                      <a:rPr lang="en-US" sz="2400" i="1" dirty="0" smtClean="0">
                        <a:solidFill>
                          <a:prstClr val="black"/>
                        </a:solidFill>
                        <a:latin typeface="Cambria Math"/>
                      </a:rPr>
                      <m:t>(2)</m:t>
                    </m:r>
                  </m:oMath>
                </a14:m>
                <a:r>
                  <a:rPr lang="en-US" sz="2400" dirty="0">
                    <a:solidFill>
                      <a:prstClr val="black"/>
                    </a:solidFill>
                  </a:rPr>
                  <a:t> is not a continuous function on the complex plane because the function </a:t>
                </a:r>
                <a14:m>
                  <m:oMath xmlns:m="http://schemas.openxmlformats.org/officeDocument/2006/math">
                    <m:r>
                      <m:rPr>
                        <m:sty m:val="p"/>
                      </m:rPr>
                      <a:rPr lang="en-US" sz="2400" dirty="0" smtClean="0">
                        <a:solidFill>
                          <a:prstClr val="black"/>
                        </a:solidFill>
                        <a:latin typeface="Cambria Math"/>
                      </a:rPr>
                      <m:t>Ln</m:t>
                    </m:r>
                    <m:r>
                      <a:rPr lang="en-US" sz="2400" i="1" dirty="0" smtClean="0">
                        <a:solidFill>
                          <a:prstClr val="black"/>
                        </a:solidFill>
                        <a:latin typeface="Cambria Math"/>
                      </a:rPr>
                      <m:t> </m:t>
                    </m:r>
                    <m:r>
                      <a:rPr lang="en-US" sz="2400" i="1" dirty="0" smtClean="0">
                        <a:solidFill>
                          <a:prstClr val="black"/>
                        </a:solidFill>
                        <a:latin typeface="Cambria Math"/>
                      </a:rPr>
                      <m:t>𝑧</m:t>
                    </m:r>
                  </m:oMath>
                </a14:m>
                <a:r>
                  <a:rPr lang="en-US" sz="2400" i="1" dirty="0">
                    <a:solidFill>
                      <a:prstClr val="black"/>
                    </a:solidFill>
                  </a:rPr>
                  <a:t> </a:t>
                </a:r>
                <a:r>
                  <a:rPr lang="en-US" sz="2400" dirty="0">
                    <a:solidFill>
                      <a:prstClr val="black"/>
                    </a:solidFill>
                  </a:rPr>
                  <a:t>is not continuous on the complex plane. However, since the function </a:t>
                </a:r>
                <a14:m>
                  <m:oMath xmlns:m="http://schemas.openxmlformats.org/officeDocument/2006/math">
                    <m:sSup>
                      <m:sSupPr>
                        <m:ctrlPr>
                          <a:rPr lang="en-US" sz="2400" i="1" dirty="0">
                            <a:solidFill>
                              <a:prstClr val="black"/>
                            </a:solidFill>
                            <a:latin typeface="Cambria Math"/>
                          </a:rPr>
                        </m:ctrlPr>
                      </m:sSupPr>
                      <m:e>
                        <m:r>
                          <a:rPr lang="en-US" sz="2400" i="1" dirty="0" smtClean="0">
                            <a:solidFill>
                              <a:prstClr val="black"/>
                            </a:solidFill>
                            <a:latin typeface="Cambria Math"/>
                          </a:rPr>
                          <m:t>𝑒</m:t>
                        </m:r>
                      </m:e>
                      <m:sup>
                        <m:r>
                          <a:rPr lang="en-US" sz="2400" i="1" dirty="0">
                            <a:solidFill>
                              <a:prstClr val="black"/>
                            </a:solidFill>
                            <a:latin typeface="Cambria Math"/>
                          </a:rPr>
                          <m:t>𝛼</m:t>
                        </m:r>
                        <m:r>
                          <a:rPr lang="en-US" sz="2400" i="1" dirty="0" smtClean="0">
                            <a:solidFill>
                              <a:prstClr val="black"/>
                            </a:solidFill>
                            <a:latin typeface="Cambria Math"/>
                          </a:rPr>
                          <m:t>𝑧</m:t>
                        </m:r>
                      </m:sup>
                    </m:sSup>
                  </m:oMath>
                </a14:m>
                <a:r>
                  <a:rPr lang="en-US" sz="2400" i="1" dirty="0">
                    <a:solidFill>
                      <a:prstClr val="black"/>
                    </a:solidFill>
                  </a:rPr>
                  <a:t> </a:t>
                </a:r>
                <a:r>
                  <a:rPr lang="en-US" sz="2400" dirty="0">
                    <a:solidFill>
                      <a:prstClr val="black"/>
                    </a:solidFill>
                  </a:rPr>
                  <a:t>is continuous on the entire complex plane, and since the function </a:t>
                </a:r>
                <a14:m>
                  <m:oMath xmlns:m="http://schemas.openxmlformats.org/officeDocument/2006/math">
                    <m:r>
                      <m:rPr>
                        <m:sty m:val="p"/>
                      </m:rPr>
                      <a:rPr lang="en-US" sz="2400" dirty="0" smtClean="0">
                        <a:solidFill>
                          <a:prstClr val="black"/>
                        </a:solidFill>
                        <a:latin typeface="Cambria Math"/>
                      </a:rPr>
                      <m:t>Ln</m:t>
                    </m:r>
                    <m:r>
                      <a:rPr lang="en-US" sz="2400" i="1" dirty="0" smtClean="0">
                        <a:solidFill>
                          <a:prstClr val="black"/>
                        </a:solidFill>
                        <a:latin typeface="Cambria Math"/>
                      </a:rPr>
                      <m:t> </m:t>
                    </m:r>
                    <m:r>
                      <a:rPr lang="en-US" sz="2400" i="1" dirty="0">
                        <a:solidFill>
                          <a:prstClr val="black"/>
                        </a:solidFill>
                        <a:latin typeface="Cambria Math"/>
                      </a:rPr>
                      <m:t>𝑧</m:t>
                    </m:r>
                  </m:oMath>
                </a14:m>
                <a:r>
                  <a:rPr lang="en-US" sz="2400" i="1" dirty="0">
                    <a:solidFill>
                      <a:prstClr val="black"/>
                    </a:solidFill>
                  </a:rPr>
                  <a:t> </a:t>
                </a:r>
                <a:r>
                  <a:rPr lang="en-US" sz="2400" dirty="0">
                    <a:solidFill>
                      <a:prstClr val="black"/>
                    </a:solidFill>
                  </a:rPr>
                  <a:t>is continuous on the domain </a:t>
                </a:r>
                <a14:m>
                  <m:oMath xmlns:m="http://schemas.openxmlformats.org/officeDocument/2006/math">
                    <m:r>
                      <a:rPr lang="en-US" sz="2400" i="1" dirty="0" smtClean="0">
                        <a:solidFill>
                          <a:prstClr val="black"/>
                        </a:solidFill>
                        <a:latin typeface="Cambria Math"/>
                      </a:rPr>
                      <m:t>|</m:t>
                    </m:r>
                    <m:r>
                      <a:rPr lang="en-US" sz="2400" i="1" dirty="0" smtClean="0">
                        <a:solidFill>
                          <a:prstClr val="black"/>
                        </a:solidFill>
                        <a:latin typeface="Cambria Math"/>
                      </a:rPr>
                      <m:t>𝑧</m:t>
                    </m:r>
                    <m:r>
                      <a:rPr lang="en-US" sz="2400" i="1" dirty="0" smtClean="0">
                        <a:solidFill>
                          <a:prstClr val="black"/>
                        </a:solidFill>
                        <a:latin typeface="Cambria Math"/>
                      </a:rPr>
                      <m:t>| &gt; 0, −</m:t>
                    </m:r>
                    <m:r>
                      <a:rPr lang="en-US" sz="2400" i="1" dirty="0" smtClean="0">
                        <a:solidFill>
                          <a:prstClr val="black"/>
                        </a:solidFill>
                        <a:latin typeface="Cambria Math"/>
                      </a:rPr>
                      <m:t>𝜋</m:t>
                    </m:r>
                    <m:r>
                      <a:rPr lang="en-US" sz="2400" i="1" dirty="0" smtClean="0">
                        <a:solidFill>
                          <a:prstClr val="black"/>
                        </a:solidFill>
                        <a:latin typeface="Cambria Math"/>
                      </a:rPr>
                      <m:t> &lt; </m:t>
                    </m:r>
                    <m:r>
                      <m:rPr>
                        <m:sty m:val="p"/>
                      </m:rPr>
                      <a:rPr lang="en-US" sz="2400" i="1" dirty="0" err="1">
                        <a:solidFill>
                          <a:prstClr val="black"/>
                        </a:solidFill>
                        <a:latin typeface="Cambria Math"/>
                      </a:rPr>
                      <m:t>arg</m:t>
                    </m:r>
                    <m:r>
                      <a:rPr lang="en-US" sz="2400" i="1" dirty="0">
                        <a:solidFill>
                          <a:prstClr val="black"/>
                        </a:solidFill>
                        <a:latin typeface="Cambria Math"/>
                      </a:rPr>
                      <m:t>⁡(</m:t>
                    </m:r>
                    <m:r>
                      <a:rPr lang="en-US" sz="2400" i="1" dirty="0">
                        <a:solidFill>
                          <a:prstClr val="black"/>
                        </a:solidFill>
                        <a:latin typeface="Cambria Math"/>
                      </a:rPr>
                      <m:t>𝑧</m:t>
                    </m:r>
                    <m:r>
                      <a:rPr lang="en-US" sz="2400" i="1" dirty="0">
                        <a:solidFill>
                          <a:prstClr val="black"/>
                        </a:solidFill>
                        <a:latin typeface="Cambria Math"/>
                      </a:rPr>
                      <m:t>) &lt; </m:t>
                    </m:r>
                    <m:r>
                      <a:rPr lang="en-US" sz="2400" i="1" dirty="0">
                        <a:solidFill>
                          <a:prstClr val="black"/>
                        </a:solidFill>
                        <a:latin typeface="Cambria Math"/>
                      </a:rPr>
                      <m:t>𝜋</m:t>
                    </m:r>
                    <m:r>
                      <a:rPr lang="en-US" sz="2400" i="1" dirty="0">
                        <a:solidFill>
                          <a:prstClr val="black"/>
                        </a:solidFill>
                        <a:latin typeface="Cambria Math"/>
                      </a:rPr>
                      <m:t>,</m:t>
                    </m:r>
                  </m:oMath>
                </a14:m>
                <a:r>
                  <a:rPr lang="en-US" sz="2400" dirty="0">
                    <a:solidFill>
                      <a:prstClr val="black"/>
                    </a:solidFill>
                  </a:rPr>
                  <a:t> it follows that </a:t>
                </a:r>
                <a14:m>
                  <m:oMath xmlns:m="http://schemas.openxmlformats.org/officeDocument/2006/math">
                    <m:sSup>
                      <m:sSupPr>
                        <m:ctrlPr>
                          <a:rPr lang="en-US" sz="2400" i="1" dirty="0" smtClean="0">
                            <a:solidFill>
                              <a:srgbClr val="0070C0"/>
                            </a:solidFill>
                            <a:latin typeface="Cambria Math"/>
                          </a:rPr>
                        </m:ctrlPr>
                      </m:sSupPr>
                      <m:e>
                        <m:r>
                          <a:rPr lang="en-US" sz="2400" i="1" dirty="0">
                            <a:solidFill>
                              <a:srgbClr val="0070C0"/>
                            </a:solidFill>
                            <a:latin typeface="Cambria Math"/>
                          </a:rPr>
                          <m:t>𝑧</m:t>
                        </m:r>
                      </m:e>
                      <m:sup>
                        <m:r>
                          <a:rPr lang="en-US" sz="2400" i="1" dirty="0">
                            <a:solidFill>
                              <a:srgbClr val="0070C0"/>
                            </a:solidFill>
                            <a:latin typeface="Cambria Math"/>
                          </a:rPr>
                          <m:t>𝛼</m:t>
                        </m:r>
                      </m:sup>
                    </m:sSup>
                  </m:oMath>
                </a14:m>
                <a:r>
                  <a:rPr lang="en-US" sz="2400" i="1" dirty="0">
                    <a:solidFill>
                      <a:srgbClr val="0070C0"/>
                    </a:solidFill>
                  </a:rPr>
                  <a:t> </a:t>
                </a:r>
                <a:r>
                  <a:rPr lang="en-US" sz="2400" dirty="0">
                    <a:solidFill>
                      <a:prstClr val="black"/>
                    </a:solidFill>
                  </a:rPr>
                  <a:t>is continuous on the domain </a:t>
                </a:r>
                <a14:m>
                  <m:oMath xmlns:m="http://schemas.openxmlformats.org/officeDocument/2006/math">
                    <m:r>
                      <a:rPr lang="en-US" sz="2400" i="1" dirty="0" smtClean="0">
                        <a:solidFill>
                          <a:srgbClr val="0070C0"/>
                        </a:solidFill>
                        <a:latin typeface="Cambria Math"/>
                      </a:rPr>
                      <m:t>|</m:t>
                    </m:r>
                    <m:r>
                      <a:rPr lang="en-US" sz="2400" i="1" dirty="0" smtClean="0">
                        <a:solidFill>
                          <a:srgbClr val="0070C0"/>
                        </a:solidFill>
                        <a:latin typeface="Cambria Math"/>
                      </a:rPr>
                      <m:t>𝑧</m:t>
                    </m:r>
                    <m:r>
                      <a:rPr lang="en-US" sz="2400" i="1" dirty="0" smtClean="0">
                        <a:solidFill>
                          <a:srgbClr val="0070C0"/>
                        </a:solidFill>
                        <a:latin typeface="Cambria Math"/>
                      </a:rPr>
                      <m:t>| &gt; 0, −</m:t>
                    </m:r>
                    <m:r>
                      <a:rPr lang="en-US" sz="2400" i="1" dirty="0" smtClean="0">
                        <a:solidFill>
                          <a:srgbClr val="0070C0"/>
                        </a:solidFill>
                        <a:latin typeface="Cambria Math"/>
                      </a:rPr>
                      <m:t>𝜋</m:t>
                    </m:r>
                    <m:r>
                      <a:rPr lang="en-US" sz="2400" i="1" dirty="0" smtClean="0">
                        <a:solidFill>
                          <a:srgbClr val="0070C0"/>
                        </a:solidFill>
                        <a:latin typeface="Cambria Math"/>
                      </a:rPr>
                      <m:t> &lt; </m:t>
                    </m:r>
                    <m:r>
                      <m:rPr>
                        <m:sty m:val="p"/>
                      </m:rPr>
                      <a:rPr lang="en-US" sz="2400" i="1" dirty="0" err="1">
                        <a:solidFill>
                          <a:srgbClr val="0070C0"/>
                        </a:solidFill>
                        <a:latin typeface="Cambria Math"/>
                      </a:rPr>
                      <m:t>arg</m:t>
                    </m:r>
                    <m:r>
                      <a:rPr lang="en-US" sz="2400" i="1" dirty="0">
                        <a:solidFill>
                          <a:srgbClr val="0070C0"/>
                        </a:solidFill>
                        <a:latin typeface="Cambria Math"/>
                      </a:rPr>
                      <m:t>⁡(</m:t>
                    </m:r>
                    <m:r>
                      <a:rPr lang="en-US" sz="2400" i="1" dirty="0">
                        <a:solidFill>
                          <a:srgbClr val="0070C0"/>
                        </a:solidFill>
                        <a:latin typeface="Cambria Math"/>
                      </a:rPr>
                      <m:t>𝑧</m:t>
                    </m:r>
                    <m:r>
                      <a:rPr lang="en-US" sz="2400" i="1" dirty="0">
                        <a:solidFill>
                          <a:srgbClr val="0070C0"/>
                        </a:solidFill>
                        <a:latin typeface="Cambria Math"/>
                      </a:rPr>
                      <m:t>) &lt; </m:t>
                    </m:r>
                    <m:r>
                      <a:rPr lang="en-US" sz="2400" i="1" dirty="0">
                        <a:solidFill>
                          <a:srgbClr val="0070C0"/>
                        </a:solidFill>
                        <a:latin typeface="Cambria Math"/>
                      </a:rPr>
                      <m:t>𝜋</m:t>
                    </m:r>
                    <m:r>
                      <a:rPr lang="en-US" sz="2400" i="1" dirty="0">
                        <a:solidFill>
                          <a:prstClr val="black"/>
                        </a:solidFill>
                        <a:latin typeface="Cambria Math"/>
                      </a:rPr>
                      <m:t>. </m:t>
                    </m:r>
                  </m:oMath>
                </a14:m>
                <a:endParaRPr lang="en-US" sz="2400" dirty="0">
                  <a:solidFill>
                    <a:prstClr val="black"/>
                  </a:solidFill>
                </a:endParaRPr>
              </a:p>
              <a:p>
                <a:pPr algn="just"/>
                <a:r>
                  <a:rPr lang="en-US" sz="2400" dirty="0">
                    <a:solidFill>
                      <a:prstClr val="black"/>
                    </a:solidFill>
                  </a:rPr>
                  <a:t>Using polar coordinates </a:t>
                </a:r>
                <a14:m>
                  <m:oMath xmlns:m="http://schemas.openxmlformats.org/officeDocument/2006/math">
                    <m:r>
                      <a:rPr lang="en-US" sz="2400" i="1" dirty="0" smtClean="0">
                        <a:solidFill>
                          <a:prstClr val="black"/>
                        </a:solidFill>
                        <a:latin typeface="Cambria Math"/>
                      </a:rPr>
                      <m:t>𝑟</m:t>
                    </m:r>
                    <m:r>
                      <a:rPr lang="en-US" sz="2400" i="1" dirty="0" smtClean="0">
                        <a:solidFill>
                          <a:prstClr val="black"/>
                        </a:solidFill>
                        <a:latin typeface="Cambria Math"/>
                      </a:rPr>
                      <m:t> = |</m:t>
                    </m:r>
                    <m:r>
                      <a:rPr lang="en-US" sz="2400" i="1" dirty="0" smtClean="0">
                        <a:solidFill>
                          <a:prstClr val="black"/>
                        </a:solidFill>
                        <a:latin typeface="Cambria Math"/>
                      </a:rPr>
                      <m:t>𝑧</m:t>
                    </m:r>
                    <m:r>
                      <a:rPr lang="en-US" sz="2400" i="1" dirty="0" smtClean="0">
                        <a:solidFill>
                          <a:prstClr val="black"/>
                        </a:solidFill>
                        <a:latin typeface="Cambria Math"/>
                      </a:rPr>
                      <m:t>|</m:t>
                    </m:r>
                  </m:oMath>
                </a14:m>
                <a:r>
                  <a:rPr lang="en-US" sz="2400" i="1" dirty="0">
                    <a:solidFill>
                      <a:prstClr val="black"/>
                    </a:solidFill>
                  </a:rPr>
                  <a:t> </a:t>
                </a:r>
                <a:r>
                  <a:rPr lang="en-US" sz="2400" dirty="0">
                    <a:solidFill>
                      <a:prstClr val="black"/>
                    </a:solidFill>
                  </a:rPr>
                  <a:t>and </a:t>
                </a:r>
                <a14:m>
                  <m:oMath xmlns:m="http://schemas.openxmlformats.org/officeDocument/2006/math">
                    <m:r>
                      <a:rPr lang="en-US" sz="2400" i="1" dirty="0" smtClean="0">
                        <a:solidFill>
                          <a:prstClr val="black"/>
                        </a:solidFill>
                        <a:latin typeface="Cambria Math"/>
                      </a:rPr>
                      <m:t>𝜃</m:t>
                    </m:r>
                    <m:r>
                      <a:rPr lang="en-US" sz="2400" i="1" dirty="0" smtClean="0">
                        <a:solidFill>
                          <a:prstClr val="black"/>
                        </a:solidFill>
                        <a:latin typeface="Cambria Math"/>
                      </a:rPr>
                      <m:t> =</m:t>
                    </m:r>
                    <m:func>
                      <m:funcPr>
                        <m:ctrlPr>
                          <a:rPr lang="en-US" sz="2400" i="1" dirty="0">
                            <a:solidFill>
                              <a:prstClr val="black"/>
                            </a:solidFill>
                            <a:latin typeface="Cambria Math"/>
                          </a:rPr>
                        </m:ctrlPr>
                      </m:funcPr>
                      <m:fName>
                        <m:r>
                          <m:rPr>
                            <m:sty m:val="p"/>
                          </m:rPr>
                          <a:rPr lang="en-US" sz="2400" dirty="0" err="1">
                            <a:solidFill>
                              <a:prstClr val="black"/>
                            </a:solidFill>
                            <a:latin typeface="Cambria Math"/>
                          </a:rPr>
                          <m:t>arg</m:t>
                        </m:r>
                      </m:fName>
                      <m:e>
                        <m:d>
                          <m:dPr>
                            <m:ctrlPr>
                              <a:rPr lang="en-US" sz="2400" i="1" dirty="0">
                                <a:solidFill>
                                  <a:prstClr val="black"/>
                                </a:solidFill>
                                <a:latin typeface="Cambria Math"/>
                              </a:rPr>
                            </m:ctrlPr>
                          </m:dPr>
                          <m:e>
                            <m:r>
                              <a:rPr lang="en-US" sz="2400" i="1" dirty="0">
                                <a:solidFill>
                                  <a:prstClr val="black"/>
                                </a:solidFill>
                                <a:latin typeface="Cambria Math"/>
                              </a:rPr>
                              <m:t>𝑧</m:t>
                            </m:r>
                          </m:e>
                        </m:d>
                      </m:e>
                    </m:func>
                    <m:r>
                      <a:rPr lang="en-US" sz="2400" i="1" dirty="0" smtClean="0">
                        <a:solidFill>
                          <a:prstClr val="black"/>
                        </a:solidFill>
                        <a:latin typeface="Cambria Math" panose="02040503050406030204" pitchFamily="18" charset="0"/>
                      </a:rPr>
                      <m:t>,</m:t>
                    </m:r>
                  </m:oMath>
                </a14:m>
                <a:r>
                  <a:rPr lang="en-US" sz="2400" dirty="0">
                    <a:solidFill>
                      <a:prstClr val="black"/>
                    </a:solidFill>
                  </a:rPr>
                  <a:t> it is found that the function defined by:</a:t>
                </a:r>
              </a:p>
              <a:p>
                <a:pPr algn="just"/>
                <a:endParaRPr lang="en-US" sz="1100" i="1" dirty="0">
                  <a:solidFill>
                    <a:srgbClr val="0070C0"/>
                  </a:solidFill>
                  <a:latin typeface="Cambria Math"/>
                </a:endParaRPr>
              </a:p>
              <a:p>
                <a:pPr algn="just"/>
                <a14:m>
                  <m:oMathPara xmlns:m="http://schemas.openxmlformats.org/officeDocument/2006/math">
                    <m:oMathParaPr>
                      <m:jc m:val="centerGroup"/>
                    </m:oMathParaPr>
                    <m:oMath xmlns:m="http://schemas.openxmlformats.org/officeDocument/2006/math">
                      <m:sSub>
                        <m:sSubPr>
                          <m:ctrlPr>
                            <a:rPr lang="en-US" sz="2400" i="1" dirty="0" smtClean="0">
                              <a:solidFill>
                                <a:srgbClr val="0070C0"/>
                              </a:solidFill>
                              <a:latin typeface="Cambria Math"/>
                            </a:rPr>
                          </m:ctrlPr>
                        </m:sSubPr>
                        <m:e>
                          <m:r>
                            <a:rPr lang="en-US" sz="2400" i="1" dirty="0" smtClean="0">
                              <a:solidFill>
                                <a:srgbClr val="0070C0"/>
                              </a:solidFill>
                              <a:latin typeface="Cambria Math"/>
                            </a:rPr>
                            <m:t>𝑓</m:t>
                          </m:r>
                        </m:e>
                        <m:sub>
                          <m:r>
                            <a:rPr lang="en-US" sz="2400" i="1" dirty="0" smtClean="0">
                              <a:solidFill>
                                <a:srgbClr val="0070C0"/>
                              </a:solidFill>
                              <a:latin typeface="Cambria Math"/>
                            </a:rPr>
                            <m:t>1</m:t>
                          </m:r>
                        </m:sub>
                      </m:sSub>
                      <m:d>
                        <m:dPr>
                          <m:ctrlPr>
                            <a:rPr lang="en-US" sz="2400" i="1" dirty="0" smtClean="0">
                              <a:solidFill>
                                <a:srgbClr val="0070C0"/>
                              </a:solidFill>
                              <a:latin typeface="Cambria Math"/>
                            </a:rPr>
                          </m:ctrlPr>
                        </m:dPr>
                        <m:e>
                          <m:r>
                            <a:rPr lang="en-US" sz="2400" i="1" dirty="0" smtClean="0">
                              <a:solidFill>
                                <a:srgbClr val="0070C0"/>
                              </a:solidFill>
                              <a:latin typeface="Cambria Math"/>
                            </a:rPr>
                            <m:t>𝑧</m:t>
                          </m:r>
                        </m:e>
                      </m:d>
                      <m:r>
                        <a:rPr lang="en-US" sz="2400" i="1" dirty="0" smtClean="0">
                          <a:solidFill>
                            <a:srgbClr val="0070C0"/>
                          </a:solidFill>
                          <a:latin typeface="Cambria Math"/>
                        </a:rPr>
                        <m:t>=</m:t>
                      </m:r>
                      <m:sSup>
                        <m:sSupPr>
                          <m:ctrlPr>
                            <a:rPr lang="en-US" sz="2400" i="1" dirty="0">
                              <a:solidFill>
                                <a:srgbClr val="0070C0"/>
                              </a:solidFill>
                              <a:latin typeface="Cambria Math"/>
                            </a:rPr>
                          </m:ctrlPr>
                        </m:sSupPr>
                        <m:e>
                          <m:r>
                            <a:rPr lang="en-US" sz="2400" i="1" dirty="0">
                              <a:solidFill>
                                <a:srgbClr val="0070C0"/>
                              </a:solidFill>
                              <a:latin typeface="Cambria Math"/>
                            </a:rPr>
                            <m:t>𝑒</m:t>
                          </m:r>
                        </m:e>
                        <m:sup>
                          <m:r>
                            <a:rPr lang="en-US" sz="2400" i="1" dirty="0">
                              <a:solidFill>
                                <a:srgbClr val="0070C0"/>
                              </a:solidFill>
                              <a:latin typeface="Cambria Math"/>
                            </a:rPr>
                            <m:t>𝛼</m:t>
                          </m:r>
                          <m:d>
                            <m:dPr>
                              <m:ctrlPr>
                                <a:rPr lang="el-GR" sz="2400" i="1" dirty="0">
                                  <a:solidFill>
                                    <a:srgbClr val="0070C0"/>
                                  </a:solidFill>
                                  <a:latin typeface="Cambria Math"/>
                                </a:rPr>
                              </m:ctrlPr>
                            </m:dPr>
                            <m:e>
                              <m:sSub>
                                <m:sSubPr>
                                  <m:ctrlPr>
                                    <a:rPr lang="en-US" sz="2400" i="1" dirty="0">
                                      <a:solidFill>
                                        <a:srgbClr val="0070C0"/>
                                      </a:solidFill>
                                      <a:latin typeface="Cambria Math"/>
                                    </a:rPr>
                                  </m:ctrlPr>
                                </m:sSubPr>
                                <m:e>
                                  <m:r>
                                    <m:rPr>
                                      <m:sty m:val="p"/>
                                    </m:rPr>
                                    <a:rPr lang="en-US" sz="2400" dirty="0">
                                      <a:solidFill>
                                        <a:srgbClr val="0070C0"/>
                                      </a:solidFill>
                                      <a:latin typeface="Cambria Math"/>
                                    </a:rPr>
                                    <m:t>log</m:t>
                                  </m:r>
                                </m:e>
                                <m:sub>
                                  <m:r>
                                    <a:rPr lang="en-US" sz="2400" i="1" dirty="0">
                                      <a:solidFill>
                                        <a:srgbClr val="0070C0"/>
                                      </a:solidFill>
                                      <a:latin typeface="Cambria Math"/>
                                    </a:rPr>
                                    <m:t>𝑒</m:t>
                                  </m:r>
                                </m:sub>
                              </m:sSub>
                              <m:r>
                                <a:rPr lang="en-US" sz="2400" i="1" dirty="0">
                                  <a:solidFill>
                                    <a:srgbClr val="0070C0"/>
                                  </a:solidFill>
                                  <a:latin typeface="Cambria Math"/>
                                </a:rPr>
                                <m:t> </m:t>
                              </m:r>
                              <m:r>
                                <a:rPr lang="en-US" sz="2400" i="1" dirty="0" err="1">
                                  <a:solidFill>
                                    <a:srgbClr val="0070C0"/>
                                  </a:solidFill>
                                  <a:latin typeface="Cambria Math"/>
                                </a:rPr>
                                <m:t>𝑟</m:t>
                              </m:r>
                              <m:r>
                                <a:rPr lang="en-US" sz="2400" i="1" dirty="0">
                                  <a:solidFill>
                                    <a:srgbClr val="0070C0"/>
                                  </a:solidFill>
                                  <a:latin typeface="Cambria Math"/>
                                </a:rPr>
                                <m:t>+</m:t>
                              </m:r>
                              <m:r>
                                <a:rPr lang="en-US" sz="2400" i="1" dirty="0">
                                  <a:solidFill>
                                    <a:srgbClr val="0070C0"/>
                                  </a:solidFill>
                                  <a:latin typeface="Cambria Math"/>
                                </a:rPr>
                                <m:t>𝑖</m:t>
                              </m:r>
                              <m:r>
                                <a:rPr lang="el-GR" sz="2400" i="1" dirty="0">
                                  <a:solidFill>
                                    <a:srgbClr val="0070C0"/>
                                  </a:solidFill>
                                  <a:latin typeface="Cambria Math"/>
                                </a:rPr>
                                <m:t>𝜃</m:t>
                              </m:r>
                            </m:e>
                          </m:d>
                        </m:sup>
                      </m:sSup>
                      <m:r>
                        <a:rPr lang="en-US" sz="2400" i="1" dirty="0" smtClean="0">
                          <a:solidFill>
                            <a:srgbClr val="0070C0"/>
                          </a:solidFill>
                          <a:latin typeface="Cambria Math"/>
                        </a:rPr>
                        <m:t>,</m:t>
                      </m:r>
                      <m:r>
                        <a:rPr lang="el-GR" sz="2400" i="1" dirty="0">
                          <a:solidFill>
                            <a:srgbClr val="0070C0"/>
                          </a:solidFill>
                          <a:latin typeface="Cambria Math"/>
                        </a:rPr>
                        <m:t> −</m:t>
                      </m:r>
                      <m:r>
                        <a:rPr lang="el-GR" sz="2400" i="1" dirty="0">
                          <a:solidFill>
                            <a:srgbClr val="0070C0"/>
                          </a:solidFill>
                          <a:latin typeface="Cambria Math"/>
                        </a:rPr>
                        <m:t>𝜋</m:t>
                      </m:r>
                      <m:r>
                        <a:rPr lang="el-GR" sz="2400" i="1" dirty="0">
                          <a:solidFill>
                            <a:srgbClr val="0070C0"/>
                          </a:solidFill>
                          <a:latin typeface="Cambria Math"/>
                        </a:rPr>
                        <m:t> &lt; </m:t>
                      </m:r>
                      <m:r>
                        <a:rPr lang="el-GR" sz="2400" i="1" dirty="0">
                          <a:solidFill>
                            <a:srgbClr val="0070C0"/>
                          </a:solidFill>
                          <a:latin typeface="Cambria Math"/>
                        </a:rPr>
                        <m:t>𝜃</m:t>
                      </m:r>
                      <m:r>
                        <a:rPr lang="el-GR" sz="2400" i="1" dirty="0">
                          <a:solidFill>
                            <a:srgbClr val="0070C0"/>
                          </a:solidFill>
                          <a:latin typeface="Cambria Math"/>
                        </a:rPr>
                        <m:t> &lt; </m:t>
                      </m:r>
                      <m:r>
                        <a:rPr lang="el-GR" sz="2400" i="1" dirty="0">
                          <a:solidFill>
                            <a:srgbClr val="0070C0"/>
                          </a:solidFill>
                          <a:latin typeface="Cambria Math"/>
                        </a:rPr>
                        <m:t>𝜋</m:t>
                      </m:r>
                      <m:r>
                        <a:rPr lang="en-US" sz="2400" i="1" dirty="0" smtClean="0">
                          <a:solidFill>
                            <a:srgbClr val="0070C0"/>
                          </a:solidFill>
                          <a:latin typeface="Cambria Math"/>
                        </a:rPr>
                        <m:t>,</m:t>
                      </m:r>
                      <m:r>
                        <a:rPr lang="en-US" sz="2400" i="1" dirty="0" smtClean="0">
                          <a:solidFill>
                            <a:srgbClr val="0070C0"/>
                          </a:solidFill>
                          <a:latin typeface="Cambria Math" panose="02040503050406030204" pitchFamily="18" charset="0"/>
                        </a:rPr>
                        <m:t>       (3)</m:t>
                      </m:r>
                    </m:oMath>
                  </m:oMathPara>
                </a14:m>
                <a:endParaRPr lang="en-US" sz="2400" dirty="0">
                  <a:solidFill>
                    <a:srgbClr val="0070C0"/>
                  </a:solidFill>
                </a:endParaRPr>
              </a:p>
              <a:p>
                <a:pPr algn="just"/>
                <a:endParaRPr lang="en-US" sz="1050" dirty="0">
                  <a:solidFill>
                    <a:prstClr val="black"/>
                  </a:solidFill>
                </a:endParaRPr>
              </a:p>
              <a:p>
                <a:r>
                  <a:rPr lang="en-US" sz="2400" dirty="0">
                    <a:solidFill>
                      <a:prstClr val="black"/>
                    </a:solidFill>
                  </a:rPr>
                  <a:t>is the </a:t>
                </a:r>
                <a:r>
                  <a:rPr lang="en-US" sz="2400" b="1" dirty="0">
                    <a:solidFill>
                      <a:prstClr val="black"/>
                    </a:solidFill>
                  </a:rPr>
                  <a:t>principal branch</a:t>
                </a:r>
                <a:r>
                  <a:rPr lang="en-US" sz="2400" dirty="0">
                    <a:solidFill>
                      <a:prstClr val="black"/>
                    </a:solidFill>
                  </a:rPr>
                  <a:t> of the multiple-valued function </a:t>
                </a:r>
                <a14:m>
                  <m:oMath xmlns:m="http://schemas.openxmlformats.org/officeDocument/2006/math">
                    <m:r>
                      <a:rPr lang="en-US" sz="2400" i="1" dirty="0" smtClean="0">
                        <a:solidFill>
                          <a:prstClr val="black"/>
                        </a:solidFill>
                        <a:latin typeface="Cambria Math"/>
                      </a:rPr>
                      <m:t>𝐹</m:t>
                    </m:r>
                    <m:r>
                      <a:rPr lang="en-US" sz="2400" i="1" dirty="0" smtClean="0">
                        <a:solidFill>
                          <a:prstClr val="black"/>
                        </a:solidFill>
                        <a:latin typeface="Cambria Math"/>
                      </a:rPr>
                      <m:t>(</m:t>
                    </m:r>
                    <m:r>
                      <a:rPr lang="en-US" sz="2400" i="1" dirty="0" smtClean="0">
                        <a:solidFill>
                          <a:prstClr val="black"/>
                        </a:solidFill>
                        <a:latin typeface="Cambria Math"/>
                      </a:rPr>
                      <m:t>𝑧</m:t>
                    </m:r>
                    <m:r>
                      <a:rPr lang="en-US" sz="2400" i="1" dirty="0" smtClean="0">
                        <a:solidFill>
                          <a:prstClr val="black"/>
                        </a:solidFill>
                        <a:latin typeface="Cambria Math"/>
                      </a:rPr>
                      <m:t>) =</m:t>
                    </m:r>
                    <m:sSup>
                      <m:sSupPr>
                        <m:ctrlPr>
                          <a:rPr lang="en-US" sz="2400" i="1" dirty="0">
                            <a:solidFill>
                              <a:prstClr val="black"/>
                            </a:solidFill>
                            <a:latin typeface="Cambria Math"/>
                          </a:rPr>
                        </m:ctrlPr>
                      </m:sSupPr>
                      <m:e>
                        <m:r>
                          <a:rPr lang="en-US" sz="2400" i="1" dirty="0">
                            <a:solidFill>
                              <a:prstClr val="black"/>
                            </a:solidFill>
                            <a:latin typeface="Cambria Math"/>
                          </a:rPr>
                          <m:t>𝑧</m:t>
                        </m:r>
                      </m:e>
                      <m:sup>
                        <m:r>
                          <a:rPr lang="en-US" sz="2400" i="1" dirty="0">
                            <a:solidFill>
                              <a:prstClr val="black"/>
                            </a:solidFill>
                            <a:latin typeface="Cambria Math"/>
                          </a:rPr>
                          <m:t>𝛼</m:t>
                        </m:r>
                      </m:sup>
                    </m:sSup>
                    <m:r>
                      <a:rPr lang="en-US" sz="2400" i="1" dirty="0">
                        <a:solidFill>
                          <a:prstClr val="black"/>
                        </a:solidFill>
                        <a:latin typeface="Cambria Math"/>
                      </a:rPr>
                      <m:t>=</m:t>
                    </m:r>
                    <m:sSup>
                      <m:sSupPr>
                        <m:ctrlPr>
                          <a:rPr lang="en-US" sz="2400" i="1" dirty="0">
                            <a:solidFill>
                              <a:prstClr val="black"/>
                            </a:solidFill>
                            <a:latin typeface="Cambria Math"/>
                          </a:rPr>
                        </m:ctrlPr>
                      </m:sSupPr>
                      <m:e>
                        <m:r>
                          <a:rPr lang="en-US" sz="2400" i="1" dirty="0">
                            <a:solidFill>
                              <a:prstClr val="black"/>
                            </a:solidFill>
                            <a:latin typeface="Cambria Math"/>
                          </a:rPr>
                          <m:t>𝑒</m:t>
                        </m:r>
                      </m:e>
                      <m:sup>
                        <m:r>
                          <a:rPr lang="en-US" sz="2400" i="1" dirty="0">
                            <a:solidFill>
                              <a:prstClr val="black"/>
                            </a:solidFill>
                            <a:latin typeface="Cambria Math"/>
                          </a:rPr>
                          <m:t>𝛼</m:t>
                        </m:r>
                        <m:func>
                          <m:funcPr>
                            <m:ctrlPr>
                              <a:rPr lang="en-US" sz="2400" i="1" dirty="0">
                                <a:solidFill>
                                  <a:prstClr val="black"/>
                                </a:solidFill>
                                <a:latin typeface="Cambria Math"/>
                              </a:rPr>
                            </m:ctrlPr>
                          </m:funcPr>
                          <m:fName>
                            <m:r>
                              <m:rPr>
                                <m:sty m:val="p"/>
                              </m:rPr>
                              <a:rPr lang="en-US" sz="2400" dirty="0">
                                <a:solidFill>
                                  <a:prstClr val="black"/>
                                </a:solidFill>
                                <a:latin typeface="Cambria Math"/>
                              </a:rPr>
                              <m:t>ln</m:t>
                            </m:r>
                          </m:fName>
                          <m:e>
                            <m:r>
                              <a:rPr lang="en-US" sz="2400" i="1" dirty="0">
                                <a:solidFill>
                                  <a:prstClr val="black"/>
                                </a:solidFill>
                                <a:latin typeface="Cambria Math"/>
                              </a:rPr>
                              <m:t>𝑧</m:t>
                            </m:r>
                          </m:e>
                        </m:func>
                      </m:sup>
                    </m:sSup>
                  </m:oMath>
                </a14:m>
                <a:r>
                  <a:rPr lang="en-US" sz="2400" dirty="0">
                    <a:solidFill>
                      <a:prstClr val="black"/>
                    </a:solidFill>
                  </a:rPr>
                  <a:t>. Its </a:t>
                </a:r>
                <a:r>
                  <a:rPr lang="en-US" sz="2400" b="1" dirty="0">
                    <a:solidFill>
                      <a:prstClr val="black"/>
                    </a:solidFill>
                  </a:rPr>
                  <a:t>branch cut</a:t>
                </a:r>
                <a:r>
                  <a:rPr lang="en-US" sz="2400" dirty="0">
                    <a:solidFill>
                      <a:prstClr val="black"/>
                    </a:solidFill>
                  </a:rPr>
                  <a:t> is the non-positive real axis, and </a:t>
                </a:r>
                <a14:m>
                  <m:oMath xmlns:m="http://schemas.openxmlformats.org/officeDocument/2006/math">
                    <m:r>
                      <a:rPr lang="en-US" sz="2400" i="1" dirty="0" smtClean="0">
                        <a:solidFill>
                          <a:prstClr val="black"/>
                        </a:solidFill>
                        <a:latin typeface="Cambria Math"/>
                      </a:rPr>
                      <m:t>𝑧</m:t>
                    </m:r>
                    <m:r>
                      <a:rPr lang="en-US" sz="2400" i="1" dirty="0" smtClean="0">
                        <a:solidFill>
                          <a:prstClr val="black"/>
                        </a:solidFill>
                        <a:latin typeface="Cambria Math"/>
                      </a:rPr>
                      <m:t> = 0 </m:t>
                    </m:r>
                  </m:oMath>
                </a14:m>
                <a:r>
                  <a:rPr lang="en-US" sz="2400" dirty="0">
                    <a:solidFill>
                      <a:prstClr val="black"/>
                    </a:solidFill>
                  </a:rPr>
                  <a:t>is a </a:t>
                </a:r>
                <a:r>
                  <a:rPr lang="en-US" sz="2400" b="1" dirty="0">
                    <a:solidFill>
                      <a:prstClr val="black"/>
                    </a:solidFill>
                  </a:rPr>
                  <a:t>branch point</a:t>
                </a:r>
                <a:r>
                  <a:rPr lang="en-US" sz="2400" dirty="0">
                    <a:solidFill>
                      <a:prstClr val="black"/>
                    </a:solidFill>
                  </a:rPr>
                  <a:t>. Other branches of the multiple-valued function </a:t>
                </a:r>
                <a14:m>
                  <m:oMath xmlns:m="http://schemas.openxmlformats.org/officeDocument/2006/math">
                    <m:r>
                      <a:rPr lang="en-US" sz="2400" i="1" dirty="0">
                        <a:solidFill>
                          <a:prstClr val="black"/>
                        </a:solidFill>
                        <a:latin typeface="Cambria Math"/>
                      </a:rPr>
                      <m:t>𝐹</m:t>
                    </m:r>
                    <m:r>
                      <a:rPr lang="en-US" sz="2400" i="1" dirty="0">
                        <a:solidFill>
                          <a:prstClr val="black"/>
                        </a:solidFill>
                        <a:latin typeface="Cambria Math"/>
                      </a:rPr>
                      <m:t>(</m:t>
                    </m:r>
                    <m:r>
                      <a:rPr lang="en-US" sz="2400" i="1" dirty="0">
                        <a:solidFill>
                          <a:prstClr val="black"/>
                        </a:solidFill>
                        <a:latin typeface="Cambria Math"/>
                      </a:rPr>
                      <m:t>𝑧</m:t>
                    </m:r>
                    <m:r>
                      <a:rPr lang="en-US" sz="2400" i="1" dirty="0">
                        <a:solidFill>
                          <a:prstClr val="black"/>
                        </a:solidFill>
                        <a:latin typeface="Cambria Math"/>
                      </a:rPr>
                      <m:t>) =</m:t>
                    </m:r>
                    <m:sSup>
                      <m:sSupPr>
                        <m:ctrlPr>
                          <a:rPr lang="en-US" sz="2400" i="1" dirty="0">
                            <a:solidFill>
                              <a:prstClr val="black"/>
                            </a:solidFill>
                            <a:latin typeface="Cambria Math"/>
                          </a:rPr>
                        </m:ctrlPr>
                      </m:sSupPr>
                      <m:e>
                        <m:r>
                          <a:rPr lang="en-US" sz="2400" i="1" dirty="0">
                            <a:solidFill>
                              <a:prstClr val="black"/>
                            </a:solidFill>
                            <a:latin typeface="Cambria Math"/>
                          </a:rPr>
                          <m:t>𝑧</m:t>
                        </m:r>
                      </m:e>
                      <m:sup>
                        <m:r>
                          <a:rPr lang="en-US" sz="2400" i="1" dirty="0">
                            <a:solidFill>
                              <a:prstClr val="black"/>
                            </a:solidFill>
                            <a:latin typeface="Cambria Math"/>
                          </a:rPr>
                          <m:t>𝛼</m:t>
                        </m:r>
                      </m:sup>
                    </m:sSup>
                    <m:r>
                      <a:rPr lang="en-US" sz="2400" i="1" dirty="0">
                        <a:solidFill>
                          <a:prstClr val="black"/>
                        </a:solidFill>
                        <a:latin typeface="Cambria Math" panose="02040503050406030204" pitchFamily="18" charset="0"/>
                      </a:rPr>
                      <m:t> </m:t>
                    </m:r>
                  </m:oMath>
                </a14:m>
                <a:r>
                  <a:rPr lang="en-US" sz="2400" dirty="0">
                    <a:solidFill>
                      <a:prstClr val="black"/>
                    </a:solidFill>
                  </a:rPr>
                  <a:t>can be defined using the formula in </a:t>
                </a:r>
                <a14:m>
                  <m:oMath xmlns:m="http://schemas.openxmlformats.org/officeDocument/2006/math">
                    <m:r>
                      <a:rPr lang="en-US" sz="2400" i="1" dirty="0" smtClean="0">
                        <a:solidFill>
                          <a:prstClr val="black"/>
                        </a:solidFill>
                        <a:latin typeface="Cambria Math" panose="02040503050406030204" pitchFamily="18" charset="0"/>
                      </a:rPr>
                      <m:t>(3)</m:t>
                    </m:r>
                  </m:oMath>
                </a14:m>
                <a:r>
                  <a:rPr lang="en-US" sz="2400" dirty="0">
                    <a:solidFill>
                      <a:prstClr val="black"/>
                    </a:solidFill>
                  </a:rPr>
                  <a:t> with a different interval of length </a:t>
                </a:r>
                <a14:m>
                  <m:oMath xmlns:m="http://schemas.openxmlformats.org/officeDocument/2006/math">
                    <m:r>
                      <a:rPr lang="en-US" sz="2400" i="1" dirty="0" smtClean="0">
                        <a:solidFill>
                          <a:prstClr val="black"/>
                        </a:solidFill>
                        <a:latin typeface="Cambria Math" panose="02040503050406030204" pitchFamily="18" charset="0"/>
                      </a:rPr>
                      <m:t>2</m:t>
                    </m:r>
                    <m:r>
                      <a:rPr lang="en-US" sz="2400" i="1" dirty="0" smtClean="0">
                        <a:solidFill>
                          <a:prstClr val="black"/>
                        </a:solidFill>
                        <a:latin typeface="Cambria Math" panose="02040503050406030204" pitchFamily="18" charset="0"/>
                      </a:rPr>
                      <m:t>𝜋</m:t>
                    </m:r>
                  </m:oMath>
                </a14:m>
                <a:r>
                  <a:rPr lang="en-US" sz="2400" i="1" dirty="0">
                    <a:solidFill>
                      <a:prstClr val="black"/>
                    </a:solidFill>
                  </a:rPr>
                  <a:t> </a:t>
                </a:r>
                <a:r>
                  <a:rPr lang="en-US" sz="2400" dirty="0">
                    <a:solidFill>
                      <a:prstClr val="black"/>
                    </a:solidFill>
                  </a:rPr>
                  <a:t>defining </a:t>
                </a:r>
                <a14:m>
                  <m:oMath xmlns:m="http://schemas.openxmlformats.org/officeDocument/2006/math">
                    <m:r>
                      <a:rPr lang="en-US" sz="2400" i="1" dirty="0" smtClean="0">
                        <a:solidFill>
                          <a:prstClr val="black"/>
                        </a:solidFill>
                        <a:latin typeface="Cambria Math" panose="02040503050406030204" pitchFamily="18" charset="0"/>
                      </a:rPr>
                      <m:t>𝜃</m:t>
                    </m:r>
                  </m:oMath>
                </a14:m>
                <a:r>
                  <a:rPr lang="en-US" sz="2400" dirty="0">
                    <a:solidFill>
                      <a:prstClr val="black"/>
                    </a:solidFill>
                  </a:rPr>
                  <a:t>. For example, </a:t>
                </a:r>
              </a:p>
              <a:p>
                <a14:m>
                  <m:oMathPara xmlns:m="http://schemas.openxmlformats.org/officeDocument/2006/math">
                    <m:oMathParaPr>
                      <m:jc m:val="centerGroup"/>
                    </m:oMathParaPr>
                    <m:oMath xmlns:m="http://schemas.openxmlformats.org/officeDocument/2006/math">
                      <m:sSub>
                        <m:sSubPr>
                          <m:ctrlPr>
                            <a:rPr lang="en-US" sz="2400" i="1" dirty="0">
                              <a:solidFill>
                                <a:srgbClr val="0070C0"/>
                              </a:solidFill>
                              <a:latin typeface="Cambria Math"/>
                            </a:rPr>
                          </m:ctrlPr>
                        </m:sSubPr>
                        <m:e>
                          <m:r>
                            <a:rPr lang="en-US" sz="2400" i="1" dirty="0">
                              <a:solidFill>
                                <a:srgbClr val="0070C0"/>
                              </a:solidFill>
                              <a:latin typeface="Cambria Math"/>
                            </a:rPr>
                            <m:t>𝑓</m:t>
                          </m:r>
                        </m:e>
                        <m:sub>
                          <m:r>
                            <a:rPr lang="en-US" sz="2400" i="1" dirty="0" smtClean="0">
                              <a:solidFill>
                                <a:srgbClr val="0070C0"/>
                              </a:solidFill>
                              <a:latin typeface="Cambria Math" panose="02040503050406030204" pitchFamily="18" charset="0"/>
                            </a:rPr>
                            <m:t>2</m:t>
                          </m:r>
                        </m:sub>
                      </m:sSub>
                      <m:d>
                        <m:dPr>
                          <m:ctrlPr>
                            <a:rPr lang="en-US" sz="2400" i="1" dirty="0">
                              <a:solidFill>
                                <a:srgbClr val="0070C0"/>
                              </a:solidFill>
                              <a:latin typeface="Cambria Math"/>
                            </a:rPr>
                          </m:ctrlPr>
                        </m:dPr>
                        <m:e>
                          <m:r>
                            <a:rPr lang="en-US" sz="2400" i="1" dirty="0">
                              <a:solidFill>
                                <a:srgbClr val="0070C0"/>
                              </a:solidFill>
                              <a:latin typeface="Cambria Math"/>
                            </a:rPr>
                            <m:t>𝑧</m:t>
                          </m:r>
                        </m:e>
                      </m:d>
                      <m:r>
                        <a:rPr lang="en-US" sz="2400" i="1" dirty="0">
                          <a:solidFill>
                            <a:srgbClr val="0070C0"/>
                          </a:solidFill>
                          <a:latin typeface="Cambria Math"/>
                        </a:rPr>
                        <m:t>=</m:t>
                      </m:r>
                      <m:sSup>
                        <m:sSupPr>
                          <m:ctrlPr>
                            <a:rPr lang="en-US" sz="2400" i="1" dirty="0">
                              <a:solidFill>
                                <a:srgbClr val="0070C0"/>
                              </a:solidFill>
                              <a:latin typeface="Cambria Math"/>
                            </a:rPr>
                          </m:ctrlPr>
                        </m:sSupPr>
                        <m:e>
                          <m:r>
                            <a:rPr lang="en-US" sz="2400" i="1" dirty="0">
                              <a:solidFill>
                                <a:srgbClr val="0070C0"/>
                              </a:solidFill>
                              <a:latin typeface="Cambria Math"/>
                            </a:rPr>
                            <m:t>𝑒</m:t>
                          </m:r>
                        </m:e>
                        <m:sup>
                          <m:r>
                            <a:rPr lang="en-US" sz="2400" i="1" dirty="0">
                              <a:solidFill>
                                <a:srgbClr val="0070C0"/>
                              </a:solidFill>
                              <a:latin typeface="Cambria Math"/>
                            </a:rPr>
                            <m:t>𝛼</m:t>
                          </m:r>
                          <m:d>
                            <m:dPr>
                              <m:ctrlPr>
                                <a:rPr lang="el-GR" sz="2400" i="1" dirty="0">
                                  <a:solidFill>
                                    <a:srgbClr val="0070C0"/>
                                  </a:solidFill>
                                  <a:latin typeface="Cambria Math"/>
                                </a:rPr>
                              </m:ctrlPr>
                            </m:dPr>
                            <m:e>
                              <m:sSub>
                                <m:sSubPr>
                                  <m:ctrlPr>
                                    <a:rPr lang="en-US" sz="2400" i="1" dirty="0">
                                      <a:solidFill>
                                        <a:srgbClr val="0070C0"/>
                                      </a:solidFill>
                                      <a:latin typeface="Cambria Math"/>
                                    </a:rPr>
                                  </m:ctrlPr>
                                </m:sSubPr>
                                <m:e>
                                  <m:r>
                                    <m:rPr>
                                      <m:sty m:val="p"/>
                                    </m:rPr>
                                    <a:rPr lang="en-US" sz="2400" dirty="0">
                                      <a:solidFill>
                                        <a:srgbClr val="0070C0"/>
                                      </a:solidFill>
                                      <a:latin typeface="Cambria Math"/>
                                    </a:rPr>
                                    <m:t>log</m:t>
                                  </m:r>
                                </m:e>
                                <m:sub>
                                  <m:r>
                                    <a:rPr lang="en-US" sz="2400" i="1" dirty="0">
                                      <a:solidFill>
                                        <a:srgbClr val="0070C0"/>
                                      </a:solidFill>
                                      <a:latin typeface="Cambria Math"/>
                                    </a:rPr>
                                    <m:t>𝑒</m:t>
                                  </m:r>
                                </m:sub>
                              </m:sSub>
                              <m:r>
                                <a:rPr lang="en-US" sz="2400" i="1" dirty="0">
                                  <a:solidFill>
                                    <a:srgbClr val="0070C0"/>
                                  </a:solidFill>
                                  <a:latin typeface="Cambria Math"/>
                                </a:rPr>
                                <m:t> </m:t>
                              </m:r>
                              <m:r>
                                <a:rPr lang="en-US" sz="2400" i="1" dirty="0" err="1">
                                  <a:solidFill>
                                    <a:srgbClr val="0070C0"/>
                                  </a:solidFill>
                                  <a:latin typeface="Cambria Math"/>
                                </a:rPr>
                                <m:t>𝑟</m:t>
                              </m:r>
                              <m:r>
                                <a:rPr lang="en-US" sz="2400" i="1" dirty="0">
                                  <a:solidFill>
                                    <a:srgbClr val="0070C0"/>
                                  </a:solidFill>
                                  <a:latin typeface="Cambria Math"/>
                                </a:rPr>
                                <m:t>+</m:t>
                              </m:r>
                              <m:r>
                                <a:rPr lang="en-US" sz="2400" i="1" dirty="0">
                                  <a:solidFill>
                                    <a:srgbClr val="0070C0"/>
                                  </a:solidFill>
                                  <a:latin typeface="Cambria Math"/>
                                </a:rPr>
                                <m:t>𝑖</m:t>
                              </m:r>
                              <m:r>
                                <a:rPr lang="el-GR" sz="2400" i="1" dirty="0">
                                  <a:solidFill>
                                    <a:srgbClr val="0070C0"/>
                                  </a:solidFill>
                                  <a:latin typeface="Cambria Math"/>
                                </a:rPr>
                                <m:t>𝜃</m:t>
                              </m:r>
                            </m:e>
                          </m:d>
                        </m:sup>
                      </m:sSup>
                      <m:r>
                        <a:rPr lang="en-US" sz="2400" i="1" dirty="0">
                          <a:solidFill>
                            <a:srgbClr val="0070C0"/>
                          </a:solidFill>
                          <a:latin typeface="Cambria Math"/>
                        </a:rPr>
                        <m:t>,</m:t>
                      </m:r>
                      <m:r>
                        <a:rPr lang="el-GR" sz="2400" i="1" dirty="0">
                          <a:solidFill>
                            <a:srgbClr val="0070C0"/>
                          </a:solidFill>
                          <a:latin typeface="Cambria Math"/>
                        </a:rPr>
                        <m:t> −</m:t>
                      </m:r>
                      <m:r>
                        <a:rPr lang="el-GR" sz="2400" i="1" dirty="0">
                          <a:solidFill>
                            <a:srgbClr val="0070C0"/>
                          </a:solidFill>
                          <a:latin typeface="Cambria Math"/>
                        </a:rPr>
                        <m:t>𝜋</m:t>
                      </m:r>
                      <m:r>
                        <a:rPr lang="en-US" sz="2400" i="1" dirty="0" smtClean="0">
                          <a:solidFill>
                            <a:srgbClr val="0070C0"/>
                          </a:solidFill>
                          <a:latin typeface="Cambria Math" panose="02040503050406030204" pitchFamily="18" charset="0"/>
                        </a:rPr>
                        <m:t>/4</m:t>
                      </m:r>
                      <m:r>
                        <a:rPr lang="el-GR" sz="2400" i="1" dirty="0">
                          <a:solidFill>
                            <a:srgbClr val="0070C0"/>
                          </a:solidFill>
                          <a:latin typeface="Cambria Math"/>
                        </a:rPr>
                        <m:t> &lt; </m:t>
                      </m:r>
                      <m:r>
                        <a:rPr lang="el-GR" sz="2400" i="1" dirty="0">
                          <a:solidFill>
                            <a:srgbClr val="0070C0"/>
                          </a:solidFill>
                          <a:latin typeface="Cambria Math"/>
                        </a:rPr>
                        <m:t>𝜃</m:t>
                      </m:r>
                      <m:r>
                        <a:rPr lang="el-GR" sz="2400" i="1" dirty="0">
                          <a:solidFill>
                            <a:srgbClr val="0070C0"/>
                          </a:solidFill>
                          <a:latin typeface="Cambria Math"/>
                        </a:rPr>
                        <m:t> &lt;7</m:t>
                      </m:r>
                      <m:r>
                        <a:rPr lang="el-GR" sz="2400" i="1" dirty="0">
                          <a:solidFill>
                            <a:srgbClr val="0070C0"/>
                          </a:solidFill>
                          <a:latin typeface="Cambria Math"/>
                        </a:rPr>
                        <m:t>𝜋</m:t>
                      </m:r>
                      <m:r>
                        <a:rPr lang="en-US" sz="2400" i="1" dirty="0" smtClean="0">
                          <a:solidFill>
                            <a:srgbClr val="0070C0"/>
                          </a:solidFill>
                          <a:latin typeface="Cambria Math" panose="02040503050406030204" pitchFamily="18" charset="0"/>
                        </a:rPr>
                        <m:t>4</m:t>
                      </m:r>
                      <m:r>
                        <a:rPr lang="en-US" sz="2400" i="1" dirty="0">
                          <a:solidFill>
                            <a:srgbClr val="0070C0"/>
                          </a:solidFill>
                          <a:latin typeface="Cambria Math"/>
                        </a:rPr>
                        <m:t>,</m:t>
                      </m:r>
                    </m:oMath>
                  </m:oMathPara>
                </a14:m>
                <a:endParaRPr lang="en-US" sz="2400" i="1" dirty="0">
                  <a:solidFill>
                    <a:prstClr val="black"/>
                  </a:solidFill>
                </a:endParaRPr>
              </a:p>
              <a:p>
                <a:r>
                  <a:rPr lang="en-US" sz="2400" dirty="0">
                    <a:solidFill>
                      <a:prstClr val="black"/>
                    </a:solidFill>
                  </a:rPr>
                  <a:t>defines a branch of </a:t>
                </a:r>
                <a14:m>
                  <m:oMath xmlns:m="http://schemas.openxmlformats.org/officeDocument/2006/math">
                    <m:r>
                      <a:rPr lang="en-US" sz="2400" i="1" dirty="0" smtClean="0">
                        <a:solidFill>
                          <a:prstClr val="black"/>
                        </a:solidFill>
                        <a:latin typeface="Cambria Math" panose="02040503050406030204" pitchFamily="18" charset="0"/>
                      </a:rPr>
                      <m:t>𝐹</m:t>
                    </m:r>
                    <m:r>
                      <a:rPr lang="en-US" sz="2400" i="1" dirty="0" smtClean="0">
                        <a:solidFill>
                          <a:prstClr val="black"/>
                        </a:solidFill>
                        <a:latin typeface="Cambria Math" panose="02040503050406030204" pitchFamily="18" charset="0"/>
                      </a:rPr>
                      <m:t>(</m:t>
                    </m:r>
                    <m:r>
                      <a:rPr lang="en-US" sz="2400" i="1" dirty="0" smtClean="0">
                        <a:solidFill>
                          <a:prstClr val="black"/>
                        </a:solidFill>
                        <a:latin typeface="Cambria Math" panose="02040503050406030204" pitchFamily="18" charset="0"/>
                      </a:rPr>
                      <m:t>𝑧</m:t>
                    </m:r>
                    <m:r>
                      <a:rPr lang="en-US" sz="2400" i="1" dirty="0" smtClean="0">
                        <a:solidFill>
                          <a:prstClr val="black"/>
                        </a:solidFill>
                        <a:latin typeface="Cambria Math" panose="02040503050406030204" pitchFamily="18" charset="0"/>
                      </a:rPr>
                      <m:t>)</m:t>
                    </m:r>
                  </m:oMath>
                </a14:m>
                <a:r>
                  <a:rPr lang="en-US" sz="2400" i="1" dirty="0">
                    <a:solidFill>
                      <a:prstClr val="black"/>
                    </a:solidFill>
                  </a:rPr>
                  <a:t> </a:t>
                </a:r>
                <a:r>
                  <a:rPr lang="en-US" sz="2400" dirty="0">
                    <a:solidFill>
                      <a:prstClr val="black"/>
                    </a:solidFill>
                  </a:rPr>
                  <a:t>whose branch cut is the ray </a:t>
                </a:r>
                <a14:m>
                  <m:oMath xmlns:m="http://schemas.openxmlformats.org/officeDocument/2006/math">
                    <m:r>
                      <m:rPr>
                        <m:sty m:val="p"/>
                      </m:rPr>
                      <a:rPr lang="en-US" sz="2400" i="1" dirty="0" smtClean="0">
                        <a:solidFill>
                          <a:prstClr val="black"/>
                        </a:solidFill>
                        <a:latin typeface="Cambria Math" panose="02040503050406030204" pitchFamily="18" charset="0"/>
                      </a:rPr>
                      <m:t>arg</m:t>
                    </m:r>
                    <m:r>
                      <a:rPr lang="en-US" sz="2400" i="1" dirty="0">
                        <a:solidFill>
                          <a:prstClr val="black"/>
                        </a:solidFill>
                        <a:latin typeface="Cambria Math" panose="02040503050406030204" pitchFamily="18" charset="0"/>
                      </a:rPr>
                      <m:t>⁡(</m:t>
                    </m:r>
                    <m:r>
                      <a:rPr lang="en-US" sz="2400" i="1" dirty="0">
                        <a:solidFill>
                          <a:prstClr val="black"/>
                        </a:solidFill>
                        <a:latin typeface="Cambria Math" panose="02040503050406030204" pitchFamily="18" charset="0"/>
                      </a:rPr>
                      <m:t>𝑧</m:t>
                    </m:r>
                    <m:r>
                      <a:rPr lang="en-US" sz="2400" i="1" dirty="0" smtClean="0">
                        <a:solidFill>
                          <a:prstClr val="black"/>
                        </a:solidFill>
                        <a:latin typeface="Cambria Math" panose="02040503050406030204" pitchFamily="18" charset="0"/>
                      </a:rPr>
                      <m:t>)=−</m:t>
                    </m:r>
                    <m:r>
                      <a:rPr lang="en-US" sz="2400" i="1" dirty="0">
                        <a:solidFill>
                          <a:prstClr val="black"/>
                        </a:solidFill>
                        <a:latin typeface="Cambria Math" panose="02040503050406030204" pitchFamily="18" charset="0"/>
                      </a:rPr>
                      <m:t>𝜋</m:t>
                    </m:r>
                    <m:r>
                      <a:rPr lang="en-US" sz="2400" i="1" dirty="0">
                        <a:solidFill>
                          <a:prstClr val="black"/>
                        </a:solidFill>
                        <a:latin typeface="Cambria Math" panose="02040503050406030204" pitchFamily="18" charset="0"/>
                      </a:rPr>
                      <m:t>/4</m:t>
                    </m:r>
                  </m:oMath>
                </a14:m>
                <a:r>
                  <a:rPr lang="en-US" sz="2400" dirty="0">
                    <a:solidFill>
                      <a:prstClr val="black"/>
                    </a:solidFill>
                  </a:rPr>
                  <a:t> together with the branch point </a:t>
                </a:r>
                <a14:m>
                  <m:oMath xmlns:m="http://schemas.openxmlformats.org/officeDocument/2006/math">
                    <m:r>
                      <a:rPr lang="en-US" sz="2400" i="1" dirty="0" smtClean="0">
                        <a:solidFill>
                          <a:prstClr val="black"/>
                        </a:solidFill>
                        <a:latin typeface="Cambria Math" panose="02040503050406030204" pitchFamily="18" charset="0"/>
                      </a:rPr>
                      <m:t>𝑧</m:t>
                    </m:r>
                    <m:r>
                      <a:rPr lang="en-US" sz="2400" i="1" dirty="0" smtClean="0">
                        <a:solidFill>
                          <a:prstClr val="black"/>
                        </a:solidFill>
                        <a:latin typeface="Cambria Math" panose="02040503050406030204" pitchFamily="18" charset="0"/>
                      </a:rPr>
                      <m:t>=0</m:t>
                    </m:r>
                  </m:oMath>
                </a14:m>
                <a:r>
                  <a:rPr lang="en-US" sz="2400" dirty="0">
                    <a:solidFill>
                      <a:prstClr val="black"/>
                    </a:solidFill>
                  </a:rPr>
                  <a:t>.</a:t>
                </a:r>
                <a:endParaRPr lang="en-US" sz="2400" dirty="0">
                  <a:solidFill>
                    <a:srgbClr val="0070C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439387" y="866126"/>
                <a:ext cx="11600213" cy="5635261"/>
              </a:xfrm>
              <a:prstGeom prst="rect">
                <a:avLst/>
              </a:prstGeom>
              <a:blipFill>
                <a:blip r:embed="rId3"/>
                <a:stretch>
                  <a:fillRect l="-788" t="-865" r="-841" b="-1946"/>
                </a:stretch>
              </a:blipFill>
            </p:spPr>
            <p:txBody>
              <a:bodyPr/>
              <a:lstStyle/>
              <a:p>
                <a:r>
                  <a:rPr lang="en-US">
                    <a:noFill/>
                  </a:rPr>
                  <a:t> </a:t>
                </a:r>
              </a:p>
            </p:txBody>
          </p:sp>
        </mc:Fallback>
      </mc:AlternateContent>
    </p:spTree>
    <p:extLst>
      <p:ext uri="{BB962C8B-B14F-4D97-AF65-F5344CB8AC3E}">
        <p14:creationId xmlns:p14="http://schemas.microsoft.com/office/powerpoint/2010/main" val="2947144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CFEA38B1-974B-483D-8CA2-260A678EC70A}"/>
              </a:ext>
            </a:extLst>
          </p:cNvPr>
          <p:cNvSpPr txBox="1">
            <a:spLocks/>
          </p:cNvSpPr>
          <p:nvPr/>
        </p:nvSpPr>
        <p:spPr>
          <a:xfrm>
            <a:off x="352301" y="196637"/>
            <a:ext cx="10515600" cy="66948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70C0"/>
                </a:solidFill>
              </a:rPr>
              <a:t>Analyticity</a:t>
            </a:r>
            <a:endParaRPr lang="en-US" dirty="0">
              <a:solidFill>
                <a:srgbClr val="0070C0"/>
              </a:solidFill>
            </a:endParaRPr>
          </a:p>
        </p:txBody>
      </p:sp>
      <mc:AlternateContent xmlns:mc="http://schemas.openxmlformats.org/markup-compatibility/2006" xmlns:a14="http://schemas.microsoft.com/office/drawing/2010/main">
        <mc:Choice Requires="a14">
          <p:sp>
            <p:nvSpPr>
              <p:cNvPr id="2" name="Rectangle 1"/>
              <p:cNvSpPr/>
              <p:nvPr/>
            </p:nvSpPr>
            <p:spPr>
              <a:xfrm>
                <a:off x="439387" y="866126"/>
                <a:ext cx="11600213" cy="4991431"/>
              </a:xfrm>
              <a:prstGeom prst="rect">
                <a:avLst/>
              </a:prstGeom>
            </p:spPr>
            <p:txBody>
              <a:bodyPr wrap="square">
                <a:spAutoFit/>
              </a:bodyPr>
              <a:lstStyle/>
              <a:p>
                <a:pPr algn="just"/>
                <a:r>
                  <a:rPr lang="en-US" sz="2400" dirty="0">
                    <a:solidFill>
                      <a:prstClr val="black"/>
                    </a:solidFill>
                  </a:rPr>
                  <a:t>The function defined by:</a:t>
                </a:r>
              </a:p>
              <a:p>
                <a:pPr algn="just"/>
                <a:endParaRPr lang="en-US" sz="1100" i="1" dirty="0">
                  <a:solidFill>
                    <a:srgbClr val="0070C0"/>
                  </a:solidFill>
                  <a:latin typeface="Cambria Math"/>
                </a:endParaRPr>
              </a:p>
              <a:p>
                <a:pPr algn="just"/>
                <a14:m>
                  <m:oMathPara xmlns:m="http://schemas.openxmlformats.org/officeDocument/2006/math">
                    <m:oMathParaPr>
                      <m:jc m:val="centerGroup"/>
                    </m:oMathParaPr>
                    <m:oMath xmlns:m="http://schemas.openxmlformats.org/officeDocument/2006/math">
                      <m:sSub>
                        <m:sSubPr>
                          <m:ctrlPr>
                            <a:rPr lang="en-US" sz="2400" i="1" dirty="0" smtClean="0">
                              <a:solidFill>
                                <a:srgbClr val="0070C0"/>
                              </a:solidFill>
                              <a:latin typeface="Cambria Math"/>
                            </a:rPr>
                          </m:ctrlPr>
                        </m:sSubPr>
                        <m:e>
                          <m:r>
                            <a:rPr lang="en-US" sz="2400" i="1" dirty="0" smtClean="0">
                              <a:solidFill>
                                <a:srgbClr val="0070C0"/>
                              </a:solidFill>
                              <a:latin typeface="Cambria Math"/>
                            </a:rPr>
                            <m:t>𝑓</m:t>
                          </m:r>
                        </m:e>
                        <m:sub>
                          <m:r>
                            <a:rPr lang="en-US" sz="2400" i="1" dirty="0" smtClean="0">
                              <a:solidFill>
                                <a:srgbClr val="0070C0"/>
                              </a:solidFill>
                              <a:latin typeface="Cambria Math"/>
                            </a:rPr>
                            <m:t>1</m:t>
                          </m:r>
                        </m:sub>
                      </m:sSub>
                      <m:d>
                        <m:dPr>
                          <m:ctrlPr>
                            <a:rPr lang="en-US" sz="2400" i="1" dirty="0" smtClean="0">
                              <a:solidFill>
                                <a:srgbClr val="0070C0"/>
                              </a:solidFill>
                              <a:latin typeface="Cambria Math"/>
                            </a:rPr>
                          </m:ctrlPr>
                        </m:dPr>
                        <m:e>
                          <m:r>
                            <a:rPr lang="en-US" sz="2400" i="1" dirty="0" smtClean="0">
                              <a:solidFill>
                                <a:srgbClr val="0070C0"/>
                              </a:solidFill>
                              <a:latin typeface="Cambria Math"/>
                            </a:rPr>
                            <m:t>𝑧</m:t>
                          </m:r>
                        </m:e>
                      </m:d>
                      <m:r>
                        <a:rPr lang="en-US" sz="2400" i="1" dirty="0" smtClean="0">
                          <a:solidFill>
                            <a:srgbClr val="0070C0"/>
                          </a:solidFill>
                          <a:latin typeface="Cambria Math"/>
                        </a:rPr>
                        <m:t>=</m:t>
                      </m:r>
                      <m:sSup>
                        <m:sSupPr>
                          <m:ctrlPr>
                            <a:rPr lang="en-US" sz="2400" i="1" dirty="0">
                              <a:solidFill>
                                <a:srgbClr val="0070C0"/>
                              </a:solidFill>
                              <a:latin typeface="Cambria Math"/>
                            </a:rPr>
                          </m:ctrlPr>
                        </m:sSupPr>
                        <m:e>
                          <m:r>
                            <a:rPr lang="en-US" sz="2400" i="1" dirty="0">
                              <a:solidFill>
                                <a:srgbClr val="0070C0"/>
                              </a:solidFill>
                              <a:latin typeface="Cambria Math"/>
                            </a:rPr>
                            <m:t>𝑒</m:t>
                          </m:r>
                        </m:e>
                        <m:sup>
                          <m:r>
                            <a:rPr lang="en-US" sz="2400" i="1" dirty="0">
                              <a:solidFill>
                                <a:srgbClr val="0070C0"/>
                              </a:solidFill>
                              <a:latin typeface="Cambria Math"/>
                            </a:rPr>
                            <m:t>𝛼</m:t>
                          </m:r>
                          <m:d>
                            <m:dPr>
                              <m:ctrlPr>
                                <a:rPr lang="el-GR" sz="2400" i="1" dirty="0">
                                  <a:solidFill>
                                    <a:srgbClr val="0070C0"/>
                                  </a:solidFill>
                                  <a:latin typeface="Cambria Math"/>
                                </a:rPr>
                              </m:ctrlPr>
                            </m:dPr>
                            <m:e>
                              <m:sSub>
                                <m:sSubPr>
                                  <m:ctrlPr>
                                    <a:rPr lang="en-US" sz="2400" i="1" dirty="0">
                                      <a:solidFill>
                                        <a:srgbClr val="0070C0"/>
                                      </a:solidFill>
                                      <a:latin typeface="Cambria Math"/>
                                    </a:rPr>
                                  </m:ctrlPr>
                                </m:sSubPr>
                                <m:e>
                                  <m:r>
                                    <m:rPr>
                                      <m:sty m:val="p"/>
                                    </m:rPr>
                                    <a:rPr lang="en-US" sz="2400" dirty="0">
                                      <a:solidFill>
                                        <a:srgbClr val="0070C0"/>
                                      </a:solidFill>
                                      <a:latin typeface="Cambria Math"/>
                                    </a:rPr>
                                    <m:t>log</m:t>
                                  </m:r>
                                </m:e>
                                <m:sub>
                                  <m:r>
                                    <a:rPr lang="en-US" sz="2400" i="1" dirty="0">
                                      <a:solidFill>
                                        <a:srgbClr val="0070C0"/>
                                      </a:solidFill>
                                      <a:latin typeface="Cambria Math"/>
                                    </a:rPr>
                                    <m:t>𝑒</m:t>
                                  </m:r>
                                </m:sub>
                              </m:sSub>
                              <m:r>
                                <a:rPr lang="en-US" sz="2400" i="1" dirty="0">
                                  <a:solidFill>
                                    <a:srgbClr val="0070C0"/>
                                  </a:solidFill>
                                  <a:latin typeface="Cambria Math"/>
                                </a:rPr>
                                <m:t> </m:t>
                              </m:r>
                              <m:r>
                                <a:rPr lang="en-US" sz="2400" i="1" dirty="0" err="1">
                                  <a:solidFill>
                                    <a:srgbClr val="0070C0"/>
                                  </a:solidFill>
                                  <a:latin typeface="Cambria Math"/>
                                </a:rPr>
                                <m:t>𝑟</m:t>
                              </m:r>
                              <m:r>
                                <a:rPr lang="en-US" sz="2400" i="1" dirty="0">
                                  <a:solidFill>
                                    <a:srgbClr val="0070C0"/>
                                  </a:solidFill>
                                  <a:latin typeface="Cambria Math"/>
                                </a:rPr>
                                <m:t>+</m:t>
                              </m:r>
                              <m:r>
                                <a:rPr lang="en-US" sz="2400" i="1" dirty="0">
                                  <a:solidFill>
                                    <a:srgbClr val="0070C0"/>
                                  </a:solidFill>
                                  <a:latin typeface="Cambria Math"/>
                                </a:rPr>
                                <m:t>𝑖</m:t>
                              </m:r>
                              <m:r>
                                <a:rPr lang="el-GR" sz="2400" i="1" dirty="0">
                                  <a:solidFill>
                                    <a:srgbClr val="0070C0"/>
                                  </a:solidFill>
                                  <a:latin typeface="Cambria Math"/>
                                </a:rPr>
                                <m:t>𝜃</m:t>
                              </m:r>
                            </m:e>
                          </m:d>
                        </m:sup>
                      </m:sSup>
                      <m:r>
                        <a:rPr lang="en-US" sz="2400" i="1" dirty="0" smtClean="0">
                          <a:solidFill>
                            <a:srgbClr val="0070C0"/>
                          </a:solidFill>
                          <a:latin typeface="Cambria Math"/>
                        </a:rPr>
                        <m:t>,</m:t>
                      </m:r>
                      <m:r>
                        <a:rPr lang="el-GR" sz="2400" i="1" dirty="0">
                          <a:solidFill>
                            <a:srgbClr val="0070C0"/>
                          </a:solidFill>
                          <a:latin typeface="Cambria Math"/>
                        </a:rPr>
                        <m:t> −</m:t>
                      </m:r>
                      <m:r>
                        <a:rPr lang="el-GR" sz="2400" i="1" dirty="0">
                          <a:solidFill>
                            <a:srgbClr val="0070C0"/>
                          </a:solidFill>
                          <a:latin typeface="Cambria Math"/>
                        </a:rPr>
                        <m:t>𝜋</m:t>
                      </m:r>
                      <m:r>
                        <a:rPr lang="el-GR" sz="2400" i="1" dirty="0">
                          <a:solidFill>
                            <a:srgbClr val="0070C0"/>
                          </a:solidFill>
                          <a:latin typeface="Cambria Math"/>
                        </a:rPr>
                        <m:t> &lt; </m:t>
                      </m:r>
                      <m:r>
                        <a:rPr lang="el-GR" sz="2400" i="1" dirty="0">
                          <a:solidFill>
                            <a:srgbClr val="0070C0"/>
                          </a:solidFill>
                          <a:latin typeface="Cambria Math"/>
                        </a:rPr>
                        <m:t>𝜃</m:t>
                      </m:r>
                      <m:r>
                        <a:rPr lang="el-GR" sz="2400" i="1" dirty="0">
                          <a:solidFill>
                            <a:srgbClr val="0070C0"/>
                          </a:solidFill>
                          <a:latin typeface="Cambria Math"/>
                        </a:rPr>
                        <m:t> &lt; </m:t>
                      </m:r>
                      <m:r>
                        <a:rPr lang="el-GR" sz="2400" i="1" dirty="0">
                          <a:solidFill>
                            <a:srgbClr val="0070C0"/>
                          </a:solidFill>
                          <a:latin typeface="Cambria Math"/>
                        </a:rPr>
                        <m:t>𝜋</m:t>
                      </m:r>
                      <m:r>
                        <a:rPr lang="en-US" sz="2400" i="1" dirty="0" smtClean="0">
                          <a:solidFill>
                            <a:srgbClr val="0070C0"/>
                          </a:solidFill>
                          <a:latin typeface="Cambria Math"/>
                        </a:rPr>
                        <m:t>,</m:t>
                      </m:r>
                      <m:r>
                        <a:rPr lang="en-US" sz="2400" i="1" dirty="0" smtClean="0">
                          <a:solidFill>
                            <a:srgbClr val="0070C0"/>
                          </a:solidFill>
                          <a:latin typeface="Cambria Math" panose="02040503050406030204" pitchFamily="18" charset="0"/>
                        </a:rPr>
                        <m:t>      (3)</m:t>
                      </m:r>
                    </m:oMath>
                  </m:oMathPara>
                </a14:m>
                <a:endParaRPr lang="en-US" sz="2400" dirty="0">
                  <a:solidFill>
                    <a:srgbClr val="0070C0"/>
                  </a:solidFill>
                </a:endParaRPr>
              </a:p>
              <a:p>
                <a:pPr algn="just"/>
                <a:endParaRPr lang="en-US" sz="1050" dirty="0">
                  <a:solidFill>
                    <a:prstClr val="black"/>
                  </a:solidFill>
                </a:endParaRPr>
              </a:p>
              <a:p>
                <a:pPr algn="just"/>
                <a:r>
                  <a:rPr lang="en-US" sz="2400" dirty="0">
                    <a:solidFill>
                      <a:prstClr val="black"/>
                    </a:solidFill>
                  </a:rPr>
                  <a:t>is the </a:t>
                </a:r>
                <a:r>
                  <a:rPr lang="en-US" sz="2400" b="1" dirty="0">
                    <a:solidFill>
                      <a:prstClr val="black"/>
                    </a:solidFill>
                  </a:rPr>
                  <a:t>principal branch</a:t>
                </a:r>
                <a:r>
                  <a:rPr lang="en-US" sz="2400" dirty="0">
                    <a:solidFill>
                      <a:prstClr val="black"/>
                    </a:solidFill>
                  </a:rPr>
                  <a:t> of the multiple-valued function </a:t>
                </a:r>
                <a14:m>
                  <m:oMath xmlns:m="http://schemas.openxmlformats.org/officeDocument/2006/math">
                    <m:r>
                      <a:rPr lang="en-US" sz="2400" i="1" dirty="0" smtClean="0">
                        <a:solidFill>
                          <a:prstClr val="black"/>
                        </a:solidFill>
                        <a:latin typeface="Cambria Math"/>
                      </a:rPr>
                      <m:t>𝐹</m:t>
                    </m:r>
                    <m:r>
                      <a:rPr lang="en-US" sz="2400" i="1" dirty="0" smtClean="0">
                        <a:solidFill>
                          <a:prstClr val="black"/>
                        </a:solidFill>
                        <a:latin typeface="Cambria Math"/>
                      </a:rPr>
                      <m:t>(</m:t>
                    </m:r>
                    <m:r>
                      <a:rPr lang="en-US" sz="2400" i="1" dirty="0" smtClean="0">
                        <a:solidFill>
                          <a:prstClr val="black"/>
                        </a:solidFill>
                        <a:latin typeface="Cambria Math"/>
                      </a:rPr>
                      <m:t>𝑧</m:t>
                    </m:r>
                    <m:r>
                      <a:rPr lang="en-US" sz="2400" i="1" dirty="0" smtClean="0">
                        <a:solidFill>
                          <a:prstClr val="black"/>
                        </a:solidFill>
                        <a:latin typeface="Cambria Math"/>
                      </a:rPr>
                      <m:t>) =</m:t>
                    </m:r>
                    <m:sSup>
                      <m:sSupPr>
                        <m:ctrlPr>
                          <a:rPr lang="en-US" sz="2400" i="1" dirty="0">
                            <a:solidFill>
                              <a:prstClr val="black"/>
                            </a:solidFill>
                            <a:latin typeface="Cambria Math"/>
                          </a:rPr>
                        </m:ctrlPr>
                      </m:sSupPr>
                      <m:e>
                        <m:r>
                          <a:rPr lang="en-US" sz="2400" i="1" dirty="0">
                            <a:solidFill>
                              <a:prstClr val="black"/>
                            </a:solidFill>
                            <a:latin typeface="Cambria Math"/>
                          </a:rPr>
                          <m:t>𝑧</m:t>
                        </m:r>
                      </m:e>
                      <m:sup>
                        <m:r>
                          <a:rPr lang="en-US" sz="2400" i="1" dirty="0">
                            <a:solidFill>
                              <a:prstClr val="black"/>
                            </a:solidFill>
                            <a:latin typeface="Cambria Math"/>
                          </a:rPr>
                          <m:t>𝛼</m:t>
                        </m:r>
                      </m:sup>
                    </m:sSup>
                    <m:r>
                      <a:rPr lang="en-US" sz="2400" i="1" dirty="0">
                        <a:solidFill>
                          <a:prstClr val="black"/>
                        </a:solidFill>
                        <a:latin typeface="Cambria Math"/>
                      </a:rPr>
                      <m:t>=</m:t>
                    </m:r>
                    <m:sSup>
                      <m:sSupPr>
                        <m:ctrlPr>
                          <a:rPr lang="en-US" sz="2400" i="1" dirty="0">
                            <a:solidFill>
                              <a:prstClr val="black"/>
                            </a:solidFill>
                            <a:latin typeface="Cambria Math"/>
                          </a:rPr>
                        </m:ctrlPr>
                      </m:sSupPr>
                      <m:e>
                        <m:r>
                          <a:rPr lang="en-US" sz="2400" i="1" dirty="0">
                            <a:solidFill>
                              <a:prstClr val="black"/>
                            </a:solidFill>
                            <a:latin typeface="Cambria Math"/>
                          </a:rPr>
                          <m:t>𝑒</m:t>
                        </m:r>
                      </m:e>
                      <m:sup>
                        <m:r>
                          <a:rPr lang="en-US" sz="2400" i="1" dirty="0">
                            <a:solidFill>
                              <a:prstClr val="black"/>
                            </a:solidFill>
                            <a:latin typeface="Cambria Math"/>
                          </a:rPr>
                          <m:t>𝛼</m:t>
                        </m:r>
                        <m:func>
                          <m:funcPr>
                            <m:ctrlPr>
                              <a:rPr lang="en-US" sz="2400" i="1" dirty="0">
                                <a:solidFill>
                                  <a:prstClr val="black"/>
                                </a:solidFill>
                                <a:latin typeface="Cambria Math"/>
                              </a:rPr>
                            </m:ctrlPr>
                          </m:funcPr>
                          <m:fName>
                            <m:r>
                              <m:rPr>
                                <m:sty m:val="p"/>
                              </m:rPr>
                              <a:rPr lang="en-US" sz="2400" dirty="0">
                                <a:solidFill>
                                  <a:prstClr val="black"/>
                                </a:solidFill>
                                <a:latin typeface="Cambria Math"/>
                              </a:rPr>
                              <m:t>ln</m:t>
                            </m:r>
                          </m:fName>
                          <m:e>
                            <m:r>
                              <a:rPr lang="en-US" sz="2400" i="1" dirty="0">
                                <a:solidFill>
                                  <a:prstClr val="black"/>
                                </a:solidFill>
                                <a:latin typeface="Cambria Math"/>
                              </a:rPr>
                              <m:t>𝑧</m:t>
                            </m:r>
                          </m:e>
                        </m:func>
                      </m:sup>
                    </m:sSup>
                  </m:oMath>
                </a14:m>
                <a:r>
                  <a:rPr lang="en-US" sz="2400" dirty="0">
                    <a:solidFill>
                      <a:prstClr val="black"/>
                    </a:solidFill>
                  </a:rPr>
                  <a:t>. The branch </a:t>
                </a:r>
                <a14:m>
                  <m:oMath xmlns:m="http://schemas.openxmlformats.org/officeDocument/2006/math">
                    <m:sSub>
                      <m:sSubPr>
                        <m:ctrlPr>
                          <a:rPr lang="en-US" sz="2400" i="1" dirty="0">
                            <a:solidFill>
                              <a:prstClr val="black"/>
                            </a:solidFill>
                            <a:latin typeface="Cambria Math"/>
                          </a:rPr>
                        </m:ctrlPr>
                      </m:sSubPr>
                      <m:e>
                        <m:r>
                          <a:rPr lang="en-US" sz="2400" i="1" dirty="0">
                            <a:solidFill>
                              <a:prstClr val="black"/>
                            </a:solidFill>
                            <a:latin typeface="Cambria Math"/>
                          </a:rPr>
                          <m:t>𝑓</m:t>
                        </m:r>
                      </m:e>
                      <m:sub>
                        <m:r>
                          <a:rPr lang="en-US" sz="2400" i="1" dirty="0">
                            <a:solidFill>
                              <a:prstClr val="black"/>
                            </a:solidFill>
                            <a:latin typeface="Cambria Math"/>
                          </a:rPr>
                          <m:t>1</m:t>
                        </m:r>
                      </m:sub>
                    </m:sSub>
                  </m:oMath>
                </a14:m>
                <a:r>
                  <a:rPr lang="en-US" sz="2400" dirty="0">
                    <a:solidFill>
                      <a:prstClr val="black"/>
                    </a:solidFill>
                  </a:rPr>
                  <a:t> defined by </a:t>
                </a:r>
                <a14:m>
                  <m:oMath xmlns:m="http://schemas.openxmlformats.org/officeDocument/2006/math">
                    <m:r>
                      <a:rPr lang="en-US" sz="2400" i="1" dirty="0" smtClean="0">
                        <a:solidFill>
                          <a:prstClr val="black"/>
                        </a:solidFill>
                        <a:latin typeface="Cambria Math" panose="02040503050406030204" pitchFamily="18" charset="0"/>
                      </a:rPr>
                      <m:t>(3)</m:t>
                    </m:r>
                  </m:oMath>
                </a14:m>
                <a:r>
                  <a:rPr lang="en-US" sz="2400" dirty="0">
                    <a:solidFill>
                      <a:prstClr val="black"/>
                    </a:solidFill>
                  </a:rPr>
                  <a:t> agrees with the principal value of </a:t>
                </a:r>
                <a14:m>
                  <m:oMath xmlns:m="http://schemas.openxmlformats.org/officeDocument/2006/math">
                    <m:sSup>
                      <m:sSupPr>
                        <m:ctrlPr>
                          <a:rPr lang="en-US" sz="2400" i="1" dirty="0">
                            <a:solidFill>
                              <a:prstClr val="black"/>
                            </a:solidFill>
                            <a:latin typeface="Cambria Math"/>
                          </a:rPr>
                        </m:ctrlPr>
                      </m:sSupPr>
                      <m:e>
                        <m:r>
                          <a:rPr lang="en-US" sz="2400" i="1" dirty="0">
                            <a:solidFill>
                              <a:prstClr val="black"/>
                            </a:solidFill>
                            <a:latin typeface="Cambria Math"/>
                          </a:rPr>
                          <m:t>𝑧</m:t>
                        </m:r>
                      </m:e>
                      <m:sup>
                        <m:r>
                          <a:rPr lang="en-US" sz="2400" i="1" dirty="0">
                            <a:solidFill>
                              <a:prstClr val="black"/>
                            </a:solidFill>
                            <a:latin typeface="Cambria Math"/>
                          </a:rPr>
                          <m:t>𝛼</m:t>
                        </m:r>
                      </m:sup>
                    </m:sSup>
                  </m:oMath>
                </a14:m>
                <a:r>
                  <a:rPr lang="en-US" sz="2400" i="1" dirty="0">
                    <a:solidFill>
                      <a:prstClr val="black"/>
                    </a:solidFill>
                  </a:rPr>
                  <a:t> </a:t>
                </a:r>
                <a:r>
                  <a:rPr lang="en-US" sz="2400" dirty="0">
                    <a:solidFill>
                      <a:prstClr val="black"/>
                    </a:solidFill>
                  </a:rPr>
                  <a:t>defined by </a:t>
                </a:r>
                <a14:m>
                  <m:oMath xmlns:m="http://schemas.openxmlformats.org/officeDocument/2006/math">
                    <m:r>
                      <a:rPr lang="en-US" sz="2400" i="1" dirty="0" smtClean="0">
                        <a:solidFill>
                          <a:prstClr val="black"/>
                        </a:solidFill>
                        <a:latin typeface="Cambria Math" panose="02040503050406030204" pitchFamily="18" charset="0"/>
                      </a:rPr>
                      <m:t>(2)</m:t>
                    </m:r>
                  </m:oMath>
                </a14:m>
                <a:r>
                  <a:rPr lang="en-US" sz="2400" dirty="0">
                    <a:solidFill>
                      <a:prstClr val="black"/>
                    </a:solidFill>
                  </a:rPr>
                  <a:t> on the domain </a:t>
                </a:r>
                <a14:m>
                  <m:oMath xmlns:m="http://schemas.openxmlformats.org/officeDocument/2006/math">
                    <m:r>
                      <a:rPr lang="en-US" sz="2400" i="1" dirty="0" smtClean="0">
                        <a:solidFill>
                          <a:prstClr val="black"/>
                        </a:solidFill>
                        <a:latin typeface="Cambria Math" panose="02040503050406030204" pitchFamily="18" charset="0"/>
                      </a:rPr>
                      <m:t>|</m:t>
                    </m:r>
                    <m:r>
                      <a:rPr lang="en-US" sz="2400" i="1" dirty="0" smtClean="0">
                        <a:solidFill>
                          <a:prstClr val="black"/>
                        </a:solidFill>
                        <a:latin typeface="Cambria Math" panose="02040503050406030204" pitchFamily="18" charset="0"/>
                      </a:rPr>
                      <m:t>𝑧</m:t>
                    </m:r>
                    <m:r>
                      <a:rPr lang="en-US" sz="2400" i="1" dirty="0" smtClean="0">
                        <a:solidFill>
                          <a:prstClr val="black"/>
                        </a:solidFill>
                        <a:latin typeface="Cambria Math" panose="02040503050406030204" pitchFamily="18" charset="0"/>
                      </a:rPr>
                      <m:t>|&gt;0</m:t>
                    </m:r>
                  </m:oMath>
                </a14:m>
                <a:r>
                  <a:rPr lang="en-US" sz="2400" dirty="0">
                    <a:solidFill>
                      <a:prstClr val="black"/>
                    </a:solidFill>
                  </a:rPr>
                  <a:t>, </a:t>
                </a:r>
                <a14:m>
                  <m:oMath xmlns:m="http://schemas.openxmlformats.org/officeDocument/2006/math">
                    <m:r>
                      <a:rPr lang="en-US" sz="2400" i="1" dirty="0" smtClean="0">
                        <a:solidFill>
                          <a:prstClr val="black"/>
                        </a:solidFill>
                        <a:latin typeface="Cambria Math" panose="02040503050406030204" pitchFamily="18" charset="0"/>
                      </a:rPr>
                      <m:t>−</m:t>
                    </m:r>
                    <m:r>
                      <a:rPr lang="en-US" sz="2400" i="1" dirty="0" smtClean="0">
                        <a:solidFill>
                          <a:prstClr val="black"/>
                        </a:solidFill>
                        <a:latin typeface="Cambria Math" panose="02040503050406030204" pitchFamily="18" charset="0"/>
                      </a:rPr>
                      <m:t>𝜋</m:t>
                    </m:r>
                    <m:r>
                      <a:rPr lang="en-US" sz="2400" i="1" dirty="0" smtClean="0">
                        <a:solidFill>
                          <a:prstClr val="black"/>
                        </a:solidFill>
                        <a:latin typeface="Cambria Math" panose="02040503050406030204" pitchFamily="18" charset="0"/>
                      </a:rPr>
                      <m:t> &lt; </m:t>
                    </m:r>
                    <m:r>
                      <m:rPr>
                        <m:sty m:val="p"/>
                      </m:rPr>
                      <a:rPr lang="en-US" sz="2400" i="1" dirty="0" err="1">
                        <a:solidFill>
                          <a:prstClr val="black"/>
                        </a:solidFill>
                        <a:latin typeface="Cambria Math" panose="02040503050406030204" pitchFamily="18" charset="0"/>
                      </a:rPr>
                      <m:t>arg</m:t>
                    </m:r>
                    <m:r>
                      <a:rPr lang="en-US" sz="2400" i="1" dirty="0">
                        <a:solidFill>
                          <a:prstClr val="black"/>
                        </a:solidFill>
                        <a:latin typeface="Cambria Math" panose="02040503050406030204" pitchFamily="18" charset="0"/>
                      </a:rPr>
                      <m:t>⁡(</m:t>
                    </m:r>
                    <m:r>
                      <a:rPr lang="en-US" sz="2400" i="1" dirty="0">
                        <a:solidFill>
                          <a:prstClr val="black"/>
                        </a:solidFill>
                        <a:latin typeface="Cambria Math" panose="02040503050406030204" pitchFamily="18" charset="0"/>
                      </a:rPr>
                      <m:t>𝑧</m:t>
                    </m:r>
                    <m:r>
                      <a:rPr lang="en-US" sz="2400" i="1" dirty="0">
                        <a:solidFill>
                          <a:prstClr val="black"/>
                        </a:solidFill>
                        <a:latin typeface="Cambria Math" panose="02040503050406030204" pitchFamily="18" charset="0"/>
                      </a:rPr>
                      <m:t>) &lt; </m:t>
                    </m:r>
                    <m:r>
                      <a:rPr lang="en-US" sz="2400" i="1" dirty="0">
                        <a:solidFill>
                          <a:prstClr val="black"/>
                        </a:solidFill>
                        <a:latin typeface="Cambria Math" panose="02040503050406030204" pitchFamily="18" charset="0"/>
                      </a:rPr>
                      <m:t>𝜋</m:t>
                    </m:r>
                  </m:oMath>
                </a14:m>
                <a:r>
                  <a:rPr lang="en-US" sz="2400" dirty="0">
                    <a:solidFill>
                      <a:prstClr val="black"/>
                    </a:solidFill>
                  </a:rPr>
                  <a:t>. Consequently, the derivative of </a:t>
                </a:r>
                <a14:m>
                  <m:oMath xmlns:m="http://schemas.openxmlformats.org/officeDocument/2006/math">
                    <m:sSub>
                      <m:sSubPr>
                        <m:ctrlPr>
                          <a:rPr lang="en-US" sz="2400" i="1" dirty="0">
                            <a:solidFill>
                              <a:prstClr val="black"/>
                            </a:solidFill>
                            <a:latin typeface="Cambria Math"/>
                          </a:rPr>
                        </m:ctrlPr>
                      </m:sSubPr>
                      <m:e>
                        <m:r>
                          <a:rPr lang="en-US" sz="2400" i="1" dirty="0">
                            <a:solidFill>
                              <a:prstClr val="black"/>
                            </a:solidFill>
                            <a:latin typeface="Cambria Math"/>
                          </a:rPr>
                          <m:t>𝑓</m:t>
                        </m:r>
                      </m:e>
                      <m:sub>
                        <m:r>
                          <a:rPr lang="en-US" sz="2400" i="1" dirty="0">
                            <a:solidFill>
                              <a:prstClr val="black"/>
                            </a:solidFill>
                            <a:latin typeface="Cambria Math"/>
                          </a:rPr>
                          <m:t>1</m:t>
                        </m:r>
                      </m:sub>
                    </m:sSub>
                  </m:oMath>
                </a14:m>
                <a:r>
                  <a:rPr lang="en-US" sz="2400" dirty="0">
                    <a:solidFill>
                      <a:prstClr val="black"/>
                    </a:solidFill>
                  </a:rPr>
                  <a:t> can be found using the chain rule:</a:t>
                </a:r>
              </a:p>
              <a:p>
                <a:pPr algn="just"/>
                <a14:m>
                  <m:oMathPara xmlns:m="http://schemas.openxmlformats.org/officeDocument/2006/math">
                    <m:oMathParaPr>
                      <m:jc m:val="centerGroup"/>
                    </m:oMathParaPr>
                    <m:oMath xmlns:m="http://schemas.openxmlformats.org/officeDocument/2006/math">
                      <m:sSup>
                        <m:sSupPr>
                          <m:ctrlPr>
                            <a:rPr lang="en-US" sz="2400" i="1" dirty="0">
                              <a:solidFill>
                                <a:srgbClr val="0070C0"/>
                              </a:solidFill>
                              <a:latin typeface="Cambria Math"/>
                            </a:rPr>
                          </m:ctrlPr>
                        </m:sSupPr>
                        <m:e>
                          <m:sSub>
                            <m:sSubPr>
                              <m:ctrlPr>
                                <a:rPr lang="en-US" sz="2400" i="1" dirty="0">
                                  <a:solidFill>
                                    <a:srgbClr val="0070C0"/>
                                  </a:solidFill>
                                  <a:latin typeface="Cambria Math"/>
                                </a:rPr>
                              </m:ctrlPr>
                            </m:sSubPr>
                            <m:e>
                              <m:r>
                                <a:rPr lang="en-US" sz="2400" i="1" dirty="0">
                                  <a:solidFill>
                                    <a:srgbClr val="0070C0"/>
                                  </a:solidFill>
                                  <a:latin typeface="Cambria Math"/>
                                </a:rPr>
                                <m:t>𝑓</m:t>
                              </m:r>
                            </m:e>
                            <m:sub>
                              <m:r>
                                <a:rPr lang="en-US" sz="2400" i="1" dirty="0">
                                  <a:solidFill>
                                    <a:srgbClr val="0070C0"/>
                                  </a:solidFill>
                                  <a:latin typeface="Cambria Math"/>
                                </a:rPr>
                                <m:t>1</m:t>
                              </m:r>
                            </m:sub>
                          </m:sSub>
                        </m:e>
                        <m:sup>
                          <m:r>
                            <a:rPr lang="en-US" sz="2400" i="1" dirty="0" smtClean="0">
                              <a:solidFill>
                                <a:srgbClr val="0070C0"/>
                              </a:solidFill>
                              <a:latin typeface="Cambria Math" panose="02040503050406030204" pitchFamily="18" charset="0"/>
                            </a:rPr>
                            <m:t>′</m:t>
                          </m:r>
                        </m:sup>
                      </m:sSup>
                      <m:d>
                        <m:dPr>
                          <m:ctrlPr>
                            <a:rPr lang="en-US" sz="2400" i="1" dirty="0" smtClean="0">
                              <a:solidFill>
                                <a:srgbClr val="0070C0"/>
                              </a:solidFill>
                              <a:latin typeface="Cambria Math"/>
                            </a:rPr>
                          </m:ctrlPr>
                        </m:dPr>
                        <m:e>
                          <m:r>
                            <a:rPr lang="en-US" sz="2400" i="1" dirty="0" smtClean="0">
                              <a:solidFill>
                                <a:srgbClr val="0070C0"/>
                              </a:solidFill>
                              <a:latin typeface="Cambria Math" panose="02040503050406030204" pitchFamily="18" charset="0"/>
                            </a:rPr>
                            <m:t>𝑧</m:t>
                          </m:r>
                        </m:e>
                      </m:d>
                      <m:r>
                        <a:rPr lang="en-US" sz="2400" i="1" smtClean="0">
                          <a:solidFill>
                            <a:srgbClr val="0070C0"/>
                          </a:solidFill>
                          <a:latin typeface="Cambria Math" panose="02040503050406030204" pitchFamily="18" charset="0"/>
                        </a:rPr>
                        <m:t>=</m:t>
                      </m:r>
                      <m:f>
                        <m:fPr>
                          <m:ctrlPr>
                            <a:rPr lang="en-US" sz="2400" i="1">
                              <a:solidFill>
                                <a:srgbClr val="0070C0"/>
                              </a:solidFill>
                              <a:latin typeface="Cambria Math"/>
                            </a:rPr>
                          </m:ctrlPr>
                        </m:fPr>
                        <m:num>
                          <m:r>
                            <a:rPr lang="en-US" sz="2400" i="1">
                              <a:solidFill>
                                <a:srgbClr val="0070C0"/>
                              </a:solidFill>
                              <a:latin typeface="Cambria Math"/>
                            </a:rPr>
                            <m:t>𝑑</m:t>
                          </m:r>
                        </m:num>
                        <m:den>
                          <m:r>
                            <a:rPr lang="en-US" sz="2400" i="1">
                              <a:solidFill>
                                <a:srgbClr val="0070C0"/>
                              </a:solidFill>
                              <a:latin typeface="Cambria Math"/>
                            </a:rPr>
                            <m:t>𝑑𝑧</m:t>
                          </m:r>
                        </m:den>
                      </m:f>
                      <m:d>
                        <m:dPr>
                          <m:ctrlPr>
                            <a:rPr lang="en-US" sz="2400" i="1">
                              <a:solidFill>
                                <a:srgbClr val="0070C0"/>
                              </a:solidFill>
                              <a:latin typeface="Cambria Math"/>
                            </a:rPr>
                          </m:ctrlPr>
                        </m:dPr>
                        <m:e>
                          <m:sSup>
                            <m:sSupPr>
                              <m:ctrlPr>
                                <a:rPr lang="en-US" sz="2400" i="1" dirty="0">
                                  <a:solidFill>
                                    <a:srgbClr val="0070C0"/>
                                  </a:solidFill>
                                  <a:latin typeface="Cambria Math"/>
                                </a:rPr>
                              </m:ctrlPr>
                            </m:sSupPr>
                            <m:e>
                              <m:r>
                                <a:rPr lang="en-US" sz="2400" i="1" dirty="0" smtClean="0">
                                  <a:solidFill>
                                    <a:srgbClr val="0070C0"/>
                                  </a:solidFill>
                                  <a:latin typeface="Cambria Math" panose="02040503050406030204" pitchFamily="18" charset="0"/>
                                </a:rPr>
                                <m:t>𝑒</m:t>
                              </m:r>
                            </m:e>
                            <m:sup>
                              <m:r>
                                <a:rPr lang="en-US" sz="2400" i="1" dirty="0">
                                  <a:solidFill>
                                    <a:srgbClr val="0070C0"/>
                                  </a:solidFill>
                                  <a:latin typeface="Cambria Math"/>
                                </a:rPr>
                                <m:t>𝛼</m:t>
                              </m:r>
                              <m:r>
                                <m:rPr>
                                  <m:sty m:val="p"/>
                                </m:rPr>
                                <a:rPr lang="en-US" sz="2400" dirty="0" smtClean="0">
                                  <a:solidFill>
                                    <a:srgbClr val="0070C0"/>
                                  </a:solidFill>
                                  <a:latin typeface="Cambria Math" panose="02040503050406030204" pitchFamily="18" charset="0"/>
                                </a:rPr>
                                <m:t>Ln</m:t>
                              </m:r>
                              <m:r>
                                <a:rPr lang="en-US" sz="2400" i="1" dirty="0" smtClean="0">
                                  <a:solidFill>
                                    <a:srgbClr val="0070C0"/>
                                  </a:solidFill>
                                  <a:latin typeface="Cambria Math" panose="02040503050406030204" pitchFamily="18" charset="0"/>
                                </a:rPr>
                                <m:t> </m:t>
                              </m:r>
                              <m:r>
                                <a:rPr lang="en-US" sz="2400" i="1" dirty="0" smtClean="0">
                                  <a:solidFill>
                                    <a:srgbClr val="0070C0"/>
                                  </a:solidFill>
                                  <a:latin typeface="Cambria Math" panose="02040503050406030204" pitchFamily="18" charset="0"/>
                                </a:rPr>
                                <m:t>𝑧</m:t>
                              </m:r>
                            </m:sup>
                          </m:sSup>
                        </m:e>
                      </m:d>
                      <m:r>
                        <a:rPr lang="en-US" sz="2400" dirty="0">
                          <a:solidFill>
                            <a:srgbClr val="0070C0"/>
                          </a:solidFill>
                          <a:latin typeface="Cambria Math"/>
                        </a:rPr>
                        <m:t>=</m:t>
                      </m:r>
                      <m:sSup>
                        <m:sSupPr>
                          <m:ctrlPr>
                            <a:rPr lang="en-US" sz="2400" i="1" dirty="0">
                              <a:solidFill>
                                <a:srgbClr val="0070C0"/>
                              </a:solidFill>
                              <a:latin typeface="Cambria Math"/>
                            </a:rPr>
                          </m:ctrlPr>
                        </m:sSupPr>
                        <m:e>
                          <m:r>
                            <a:rPr lang="en-US" sz="2400" i="1" dirty="0">
                              <a:solidFill>
                                <a:srgbClr val="0070C0"/>
                              </a:solidFill>
                              <a:latin typeface="Cambria Math" panose="02040503050406030204" pitchFamily="18" charset="0"/>
                            </a:rPr>
                            <m:t>𝑒</m:t>
                          </m:r>
                        </m:e>
                        <m:sup>
                          <m:r>
                            <a:rPr lang="en-US" sz="2400" i="1" dirty="0">
                              <a:solidFill>
                                <a:srgbClr val="0070C0"/>
                              </a:solidFill>
                              <a:latin typeface="Cambria Math"/>
                            </a:rPr>
                            <m:t>𝛼</m:t>
                          </m:r>
                          <m:r>
                            <m:rPr>
                              <m:sty m:val="p"/>
                            </m:rPr>
                            <a:rPr lang="en-US" sz="2400" dirty="0">
                              <a:solidFill>
                                <a:srgbClr val="0070C0"/>
                              </a:solidFill>
                              <a:latin typeface="Cambria Math" panose="02040503050406030204" pitchFamily="18" charset="0"/>
                            </a:rPr>
                            <m:t>Ln</m:t>
                          </m:r>
                          <m:r>
                            <a:rPr lang="en-US" sz="2400" i="1" dirty="0">
                              <a:solidFill>
                                <a:srgbClr val="0070C0"/>
                              </a:solidFill>
                              <a:latin typeface="Cambria Math" panose="02040503050406030204" pitchFamily="18" charset="0"/>
                            </a:rPr>
                            <m:t> </m:t>
                          </m:r>
                          <m:r>
                            <a:rPr lang="en-US" sz="2400" i="1" dirty="0">
                              <a:solidFill>
                                <a:srgbClr val="0070C0"/>
                              </a:solidFill>
                              <a:latin typeface="Cambria Math" panose="02040503050406030204" pitchFamily="18" charset="0"/>
                            </a:rPr>
                            <m:t>𝑧</m:t>
                          </m:r>
                        </m:sup>
                      </m:sSup>
                      <m:f>
                        <m:fPr>
                          <m:ctrlPr>
                            <a:rPr lang="en-US" sz="2400" i="1">
                              <a:solidFill>
                                <a:srgbClr val="0070C0"/>
                              </a:solidFill>
                              <a:latin typeface="Cambria Math"/>
                            </a:rPr>
                          </m:ctrlPr>
                        </m:fPr>
                        <m:num>
                          <m:r>
                            <a:rPr lang="en-US" sz="2400" i="1">
                              <a:solidFill>
                                <a:srgbClr val="0070C0"/>
                              </a:solidFill>
                              <a:latin typeface="Cambria Math"/>
                            </a:rPr>
                            <m:t>𝑑</m:t>
                          </m:r>
                        </m:num>
                        <m:den>
                          <m:r>
                            <a:rPr lang="en-US" sz="2400" i="1">
                              <a:solidFill>
                                <a:srgbClr val="0070C0"/>
                              </a:solidFill>
                              <a:latin typeface="Cambria Math"/>
                            </a:rPr>
                            <m:t>𝑑𝑧</m:t>
                          </m:r>
                        </m:den>
                      </m:f>
                      <m:d>
                        <m:dPr>
                          <m:begChr m:val="["/>
                          <m:endChr m:val="]"/>
                          <m:ctrlPr>
                            <a:rPr lang="en-US" sz="2400" i="1" smtClean="0">
                              <a:solidFill>
                                <a:srgbClr val="0070C0"/>
                              </a:solidFill>
                              <a:latin typeface="Cambria Math"/>
                            </a:rPr>
                          </m:ctrlPr>
                        </m:dPr>
                        <m:e>
                          <m:r>
                            <a:rPr lang="en-US" sz="2400" i="1" dirty="0">
                              <a:solidFill>
                                <a:srgbClr val="0070C0"/>
                              </a:solidFill>
                              <a:latin typeface="Cambria Math"/>
                            </a:rPr>
                            <m:t>𝛼</m:t>
                          </m:r>
                          <m:r>
                            <m:rPr>
                              <m:sty m:val="p"/>
                            </m:rPr>
                            <a:rPr lang="en-US" sz="2400" dirty="0">
                              <a:solidFill>
                                <a:srgbClr val="0070C0"/>
                              </a:solidFill>
                              <a:latin typeface="Cambria Math" panose="02040503050406030204" pitchFamily="18" charset="0"/>
                            </a:rPr>
                            <m:t>Ln</m:t>
                          </m:r>
                          <m:r>
                            <a:rPr lang="en-US" sz="2400" i="1" dirty="0">
                              <a:solidFill>
                                <a:srgbClr val="0070C0"/>
                              </a:solidFill>
                              <a:latin typeface="Cambria Math" panose="02040503050406030204" pitchFamily="18" charset="0"/>
                            </a:rPr>
                            <m:t> </m:t>
                          </m:r>
                          <m:r>
                            <a:rPr lang="en-US" sz="2400" i="1" dirty="0">
                              <a:solidFill>
                                <a:srgbClr val="0070C0"/>
                              </a:solidFill>
                              <a:latin typeface="Cambria Math" panose="02040503050406030204" pitchFamily="18" charset="0"/>
                            </a:rPr>
                            <m:t>𝑧</m:t>
                          </m:r>
                        </m:e>
                      </m:d>
                      <m:r>
                        <a:rPr lang="en-US" sz="2400" i="1" smtClean="0">
                          <a:solidFill>
                            <a:srgbClr val="0070C0"/>
                          </a:solidFill>
                          <a:latin typeface="Cambria Math" panose="02040503050406030204" pitchFamily="18" charset="0"/>
                        </a:rPr>
                        <m:t>=</m:t>
                      </m:r>
                      <m:sSup>
                        <m:sSupPr>
                          <m:ctrlPr>
                            <a:rPr lang="en-US" sz="2400" i="1" dirty="0">
                              <a:solidFill>
                                <a:srgbClr val="0070C0"/>
                              </a:solidFill>
                              <a:latin typeface="Cambria Math"/>
                            </a:rPr>
                          </m:ctrlPr>
                        </m:sSupPr>
                        <m:e>
                          <m:r>
                            <a:rPr lang="en-US" sz="2400" i="1" dirty="0">
                              <a:solidFill>
                                <a:srgbClr val="0070C0"/>
                              </a:solidFill>
                              <a:latin typeface="Cambria Math" panose="02040503050406030204" pitchFamily="18" charset="0"/>
                            </a:rPr>
                            <m:t>𝑒</m:t>
                          </m:r>
                        </m:e>
                        <m:sup>
                          <m:r>
                            <a:rPr lang="en-US" sz="2400" i="1" dirty="0">
                              <a:solidFill>
                                <a:srgbClr val="0070C0"/>
                              </a:solidFill>
                              <a:latin typeface="Cambria Math"/>
                            </a:rPr>
                            <m:t>𝛼</m:t>
                          </m:r>
                          <m:r>
                            <m:rPr>
                              <m:sty m:val="p"/>
                            </m:rPr>
                            <a:rPr lang="en-US" sz="2400" dirty="0">
                              <a:solidFill>
                                <a:srgbClr val="0070C0"/>
                              </a:solidFill>
                              <a:latin typeface="Cambria Math" panose="02040503050406030204" pitchFamily="18" charset="0"/>
                            </a:rPr>
                            <m:t>Ln</m:t>
                          </m:r>
                          <m:r>
                            <a:rPr lang="en-US" sz="2400" i="1" dirty="0">
                              <a:solidFill>
                                <a:srgbClr val="0070C0"/>
                              </a:solidFill>
                              <a:latin typeface="Cambria Math" panose="02040503050406030204" pitchFamily="18" charset="0"/>
                            </a:rPr>
                            <m:t> </m:t>
                          </m:r>
                          <m:r>
                            <a:rPr lang="en-US" sz="2400" i="1" dirty="0">
                              <a:solidFill>
                                <a:srgbClr val="0070C0"/>
                              </a:solidFill>
                              <a:latin typeface="Cambria Math" panose="02040503050406030204" pitchFamily="18" charset="0"/>
                            </a:rPr>
                            <m:t>𝑧</m:t>
                          </m:r>
                        </m:sup>
                      </m:sSup>
                      <m:r>
                        <m:rPr>
                          <m:nor/>
                        </m:rPr>
                        <a:rPr lang="en-US" sz="2400" i="1" dirty="0" smtClean="0">
                          <a:solidFill>
                            <a:srgbClr val="0070C0"/>
                          </a:solidFill>
                          <a:latin typeface="Cambria Math" panose="02040503050406030204" pitchFamily="18" charset="0"/>
                        </a:rPr>
                        <m:t> </m:t>
                      </m:r>
                      <m:r>
                        <m:rPr>
                          <m:nor/>
                        </m:rPr>
                        <a:rPr lang="el-GR" sz="2400" i="1" dirty="0">
                          <a:solidFill>
                            <a:srgbClr val="0070C0"/>
                          </a:solidFill>
                        </a:rPr>
                        <m:t>α</m:t>
                      </m:r>
                      <m:sSup>
                        <m:sSupPr>
                          <m:ctrlPr>
                            <a:rPr lang="en-US" sz="2400" i="1" dirty="0">
                              <a:solidFill>
                                <a:srgbClr val="0070C0"/>
                              </a:solidFill>
                              <a:latin typeface="Cambria Math"/>
                            </a:rPr>
                          </m:ctrlPr>
                        </m:sSupPr>
                        <m:e>
                          <m:r>
                            <a:rPr lang="en-US" sz="2400" i="1" dirty="0">
                              <a:solidFill>
                                <a:srgbClr val="0070C0"/>
                              </a:solidFill>
                              <a:latin typeface="Cambria Math"/>
                            </a:rPr>
                            <m:t>𝑧</m:t>
                          </m:r>
                        </m:e>
                        <m:sup>
                          <m:r>
                            <a:rPr lang="en-US" sz="2400" i="1" dirty="0">
                              <a:solidFill>
                                <a:srgbClr val="0070C0"/>
                              </a:solidFill>
                              <a:latin typeface="Cambria Math"/>
                            </a:rPr>
                            <m:t>−1</m:t>
                          </m:r>
                        </m:sup>
                      </m:sSup>
                      <m:r>
                        <a:rPr lang="en-US" sz="2400" i="1" dirty="0" smtClean="0">
                          <a:solidFill>
                            <a:srgbClr val="0070C0"/>
                          </a:solidFill>
                          <a:latin typeface="Cambria Math" panose="02040503050406030204" pitchFamily="18" charset="0"/>
                        </a:rPr>
                        <m:t>.</m:t>
                      </m:r>
                    </m:oMath>
                  </m:oMathPara>
                </a14:m>
                <a:endParaRPr lang="en-US" sz="2400" dirty="0">
                  <a:solidFill>
                    <a:prstClr val="black"/>
                  </a:solidFill>
                </a:endParaRPr>
              </a:p>
              <a:p>
                <a:pPr algn="just"/>
                <a:r>
                  <a:rPr lang="en-US" sz="2400" dirty="0">
                    <a:solidFill>
                      <a:prstClr val="black"/>
                    </a:solidFill>
                  </a:rPr>
                  <a:t>Using the principal value </a:t>
                </a:r>
                <a14:m>
                  <m:oMath xmlns:m="http://schemas.openxmlformats.org/officeDocument/2006/math">
                    <m:sSup>
                      <m:sSupPr>
                        <m:ctrlPr>
                          <a:rPr lang="en-US" sz="2400" i="1" dirty="0">
                            <a:solidFill>
                              <a:prstClr val="black"/>
                            </a:solidFill>
                            <a:latin typeface="Cambria Math"/>
                          </a:rPr>
                        </m:ctrlPr>
                      </m:sSupPr>
                      <m:e>
                        <m:r>
                          <a:rPr lang="en-US" sz="2400" i="1" dirty="0">
                            <a:solidFill>
                              <a:prstClr val="black"/>
                            </a:solidFill>
                            <a:latin typeface="Cambria Math"/>
                          </a:rPr>
                          <m:t>𝑧</m:t>
                        </m:r>
                      </m:e>
                      <m:sup>
                        <m:r>
                          <a:rPr lang="en-US" sz="2400" i="1" dirty="0">
                            <a:solidFill>
                              <a:prstClr val="black"/>
                            </a:solidFill>
                            <a:latin typeface="Cambria Math"/>
                          </a:rPr>
                          <m:t>𝛼</m:t>
                        </m:r>
                      </m:sup>
                    </m:sSup>
                    <m:r>
                      <a:rPr lang="en-US" sz="2400" i="1" dirty="0">
                        <a:solidFill>
                          <a:prstClr val="black"/>
                        </a:solidFill>
                        <a:latin typeface="Cambria Math"/>
                      </a:rPr>
                      <m:t>=</m:t>
                    </m:r>
                    <m:sSup>
                      <m:sSupPr>
                        <m:ctrlPr>
                          <a:rPr lang="en-US" sz="2400" i="1" dirty="0">
                            <a:solidFill>
                              <a:prstClr val="black"/>
                            </a:solidFill>
                            <a:latin typeface="Cambria Math"/>
                          </a:rPr>
                        </m:ctrlPr>
                      </m:sSupPr>
                      <m:e>
                        <m:r>
                          <a:rPr lang="en-US" sz="2400" i="1" dirty="0">
                            <a:solidFill>
                              <a:prstClr val="black"/>
                            </a:solidFill>
                            <a:latin typeface="Cambria Math"/>
                          </a:rPr>
                          <m:t>𝑒</m:t>
                        </m:r>
                      </m:e>
                      <m:sup>
                        <m:r>
                          <a:rPr lang="en-US" sz="2400" i="1" dirty="0">
                            <a:solidFill>
                              <a:prstClr val="black"/>
                            </a:solidFill>
                            <a:latin typeface="Cambria Math"/>
                          </a:rPr>
                          <m:t>𝛼</m:t>
                        </m:r>
                        <m:func>
                          <m:funcPr>
                            <m:ctrlPr>
                              <a:rPr lang="en-US" sz="2400" i="1" dirty="0">
                                <a:solidFill>
                                  <a:prstClr val="black"/>
                                </a:solidFill>
                                <a:latin typeface="Cambria Math"/>
                              </a:rPr>
                            </m:ctrlPr>
                          </m:funcPr>
                          <m:fName>
                            <m:r>
                              <m:rPr>
                                <m:sty m:val="p"/>
                              </m:rPr>
                              <a:rPr lang="en-US" sz="2400" dirty="0" smtClean="0">
                                <a:solidFill>
                                  <a:prstClr val="black"/>
                                </a:solidFill>
                                <a:latin typeface="Cambria Math" panose="02040503050406030204" pitchFamily="18" charset="0"/>
                              </a:rPr>
                              <m:t>L</m:t>
                            </m:r>
                            <m:r>
                              <m:rPr>
                                <m:sty m:val="p"/>
                              </m:rPr>
                              <a:rPr lang="en-US" sz="2400" dirty="0">
                                <a:solidFill>
                                  <a:prstClr val="black"/>
                                </a:solidFill>
                                <a:latin typeface="Cambria Math"/>
                              </a:rPr>
                              <m:t>n</m:t>
                            </m:r>
                          </m:fName>
                          <m:e>
                            <m:r>
                              <a:rPr lang="en-US" sz="2400" i="1" dirty="0">
                                <a:solidFill>
                                  <a:prstClr val="black"/>
                                </a:solidFill>
                                <a:latin typeface="Cambria Math"/>
                              </a:rPr>
                              <m:t>𝑧</m:t>
                            </m:r>
                          </m:e>
                        </m:func>
                      </m:sup>
                    </m:sSup>
                    <m:r>
                      <a:rPr lang="en-US" sz="2400" i="1" dirty="0" smtClean="0">
                        <a:solidFill>
                          <a:prstClr val="black"/>
                        </a:solidFill>
                        <a:latin typeface="Cambria Math" panose="02040503050406030204" pitchFamily="18" charset="0"/>
                      </a:rPr>
                      <m:t>,</m:t>
                    </m:r>
                  </m:oMath>
                </a14:m>
                <a:r>
                  <a:rPr lang="en-US" sz="2400" dirty="0">
                    <a:solidFill>
                      <a:prstClr val="black"/>
                    </a:solidFill>
                  </a:rPr>
                  <a:t> the above equation simplifies to </a:t>
                </a:r>
                <a14:m>
                  <m:oMath xmlns:m="http://schemas.openxmlformats.org/officeDocument/2006/math">
                    <m:sSup>
                      <m:sSupPr>
                        <m:ctrlPr>
                          <a:rPr lang="en-US" sz="2400" i="1" dirty="0" smtClean="0">
                            <a:solidFill>
                              <a:prstClr val="black"/>
                            </a:solidFill>
                            <a:latin typeface="Cambria Math"/>
                          </a:rPr>
                        </m:ctrlPr>
                      </m:sSupPr>
                      <m:e>
                        <m:sSub>
                          <m:sSubPr>
                            <m:ctrlPr>
                              <a:rPr lang="en-US" sz="2400" i="1" dirty="0">
                                <a:solidFill>
                                  <a:prstClr val="black"/>
                                </a:solidFill>
                                <a:latin typeface="Cambria Math"/>
                              </a:rPr>
                            </m:ctrlPr>
                          </m:sSubPr>
                          <m:e>
                            <m:r>
                              <a:rPr lang="en-US" sz="2400" i="1" dirty="0">
                                <a:solidFill>
                                  <a:prstClr val="black"/>
                                </a:solidFill>
                                <a:latin typeface="Cambria Math"/>
                              </a:rPr>
                              <m:t>𝑓</m:t>
                            </m:r>
                          </m:e>
                          <m:sub>
                            <m:r>
                              <a:rPr lang="en-US" sz="2400" i="1" dirty="0">
                                <a:solidFill>
                                  <a:prstClr val="black"/>
                                </a:solidFill>
                                <a:latin typeface="Cambria Math"/>
                              </a:rPr>
                              <m:t>1</m:t>
                            </m:r>
                          </m:sub>
                        </m:sSub>
                      </m:e>
                      <m:sup>
                        <m:r>
                          <a:rPr lang="en-US" sz="2400" i="1" dirty="0">
                            <a:solidFill>
                              <a:prstClr val="black"/>
                            </a:solidFill>
                            <a:latin typeface="Cambria Math" panose="02040503050406030204" pitchFamily="18" charset="0"/>
                          </a:rPr>
                          <m:t>′</m:t>
                        </m:r>
                      </m:sup>
                    </m:sSup>
                    <m:d>
                      <m:dPr>
                        <m:ctrlPr>
                          <a:rPr lang="en-US" sz="2400" i="1" dirty="0">
                            <a:solidFill>
                              <a:prstClr val="black"/>
                            </a:solidFill>
                            <a:latin typeface="Cambria Math"/>
                          </a:rPr>
                        </m:ctrlPr>
                      </m:dPr>
                      <m:e>
                        <m:r>
                          <a:rPr lang="en-US" sz="2400" i="1" dirty="0">
                            <a:solidFill>
                              <a:prstClr val="black"/>
                            </a:solidFill>
                            <a:latin typeface="Cambria Math" panose="02040503050406030204" pitchFamily="18" charset="0"/>
                          </a:rPr>
                          <m:t>𝑧</m:t>
                        </m:r>
                      </m:e>
                    </m:d>
                    <m:r>
                      <a:rPr lang="en-US" sz="2400" i="1">
                        <a:solidFill>
                          <a:prstClr val="black"/>
                        </a:solidFill>
                        <a:latin typeface="Cambria Math" panose="02040503050406030204" pitchFamily="18" charset="0"/>
                      </a:rPr>
                      <m:t>=</m:t>
                    </m:r>
                    <m:r>
                      <m:rPr>
                        <m:nor/>
                      </m:rPr>
                      <a:rPr lang="el-GR" sz="2400" i="1" dirty="0">
                        <a:solidFill>
                          <a:prstClr val="black"/>
                        </a:solidFill>
                      </a:rPr>
                      <m:t>α</m:t>
                    </m:r>
                    <m:sSup>
                      <m:sSupPr>
                        <m:ctrlPr>
                          <a:rPr lang="en-US" sz="2400" i="1" dirty="0">
                            <a:solidFill>
                              <a:prstClr val="black"/>
                            </a:solidFill>
                            <a:latin typeface="Cambria Math"/>
                          </a:rPr>
                        </m:ctrlPr>
                      </m:sSupPr>
                      <m:e>
                        <m:r>
                          <a:rPr lang="en-US" sz="2400" i="1" dirty="0">
                            <a:solidFill>
                              <a:prstClr val="black"/>
                            </a:solidFill>
                            <a:latin typeface="Cambria Math"/>
                          </a:rPr>
                          <m:t>𝑧</m:t>
                        </m:r>
                      </m:e>
                      <m:sup>
                        <m:r>
                          <m:rPr>
                            <m:nor/>
                          </m:rPr>
                          <a:rPr lang="el-GR" sz="2400" i="1" dirty="0">
                            <a:solidFill>
                              <a:prstClr val="black"/>
                            </a:solidFill>
                          </a:rPr>
                          <m:t>α</m:t>
                        </m:r>
                        <m:r>
                          <a:rPr lang="en-US" sz="2400" i="1" dirty="0">
                            <a:solidFill>
                              <a:prstClr val="black"/>
                            </a:solidFill>
                            <a:latin typeface="Cambria Math"/>
                          </a:rPr>
                          <m:t>−1</m:t>
                        </m:r>
                      </m:sup>
                    </m:sSup>
                  </m:oMath>
                </a14:m>
                <a:r>
                  <a:rPr lang="el-GR" sz="2400" dirty="0">
                    <a:solidFill>
                      <a:prstClr val="black"/>
                    </a:solidFill>
                  </a:rPr>
                  <a:t>. </a:t>
                </a:r>
                <a:r>
                  <a:rPr lang="en-US" sz="2400" dirty="0">
                    <a:solidFill>
                      <a:prstClr val="black"/>
                    </a:solidFill>
                  </a:rPr>
                  <a:t>Thus, on the domain </a:t>
                </a:r>
                <a14:m>
                  <m:oMath xmlns:m="http://schemas.openxmlformats.org/officeDocument/2006/math">
                    <m:r>
                      <a:rPr lang="en-US" sz="2400" i="1" dirty="0" smtClean="0">
                        <a:solidFill>
                          <a:prstClr val="black"/>
                        </a:solidFill>
                        <a:latin typeface="Cambria Math"/>
                      </a:rPr>
                      <m:t>|</m:t>
                    </m:r>
                    <m:r>
                      <a:rPr lang="en-US" sz="2400" i="1" dirty="0" smtClean="0">
                        <a:solidFill>
                          <a:prstClr val="black"/>
                        </a:solidFill>
                        <a:latin typeface="Cambria Math"/>
                      </a:rPr>
                      <m:t>𝑧</m:t>
                    </m:r>
                    <m:r>
                      <a:rPr lang="en-US" sz="2400" i="1" dirty="0" smtClean="0">
                        <a:solidFill>
                          <a:prstClr val="black"/>
                        </a:solidFill>
                        <a:latin typeface="Cambria Math"/>
                      </a:rPr>
                      <m:t>| &gt; 0, −</m:t>
                    </m:r>
                    <m:r>
                      <a:rPr lang="en-US" sz="2400" i="1" dirty="0" smtClean="0">
                        <a:solidFill>
                          <a:prstClr val="black"/>
                        </a:solidFill>
                        <a:latin typeface="Cambria Math"/>
                      </a:rPr>
                      <m:t>𝜋</m:t>
                    </m:r>
                    <m:r>
                      <a:rPr lang="en-US" sz="2400" i="1" dirty="0" smtClean="0">
                        <a:solidFill>
                          <a:prstClr val="black"/>
                        </a:solidFill>
                        <a:latin typeface="Cambria Math"/>
                      </a:rPr>
                      <m:t> &lt; </m:t>
                    </m:r>
                    <m:r>
                      <m:rPr>
                        <m:sty m:val="p"/>
                      </m:rPr>
                      <a:rPr lang="en-US" sz="2400" i="1" dirty="0" err="1">
                        <a:solidFill>
                          <a:prstClr val="black"/>
                        </a:solidFill>
                        <a:latin typeface="Cambria Math"/>
                      </a:rPr>
                      <m:t>arg</m:t>
                    </m:r>
                    <m:r>
                      <a:rPr lang="en-US" sz="2400" i="1" dirty="0">
                        <a:solidFill>
                          <a:prstClr val="black"/>
                        </a:solidFill>
                        <a:latin typeface="Cambria Math"/>
                      </a:rPr>
                      <m:t>⁡(</m:t>
                    </m:r>
                    <m:r>
                      <a:rPr lang="en-US" sz="2400" i="1" dirty="0">
                        <a:solidFill>
                          <a:prstClr val="black"/>
                        </a:solidFill>
                        <a:latin typeface="Cambria Math"/>
                      </a:rPr>
                      <m:t>𝑧</m:t>
                    </m:r>
                    <m:r>
                      <a:rPr lang="en-US" sz="2400" i="1" dirty="0">
                        <a:solidFill>
                          <a:prstClr val="black"/>
                        </a:solidFill>
                        <a:latin typeface="Cambria Math"/>
                      </a:rPr>
                      <m:t>) &lt; </m:t>
                    </m:r>
                    <m:r>
                      <a:rPr lang="en-US" sz="2400" i="1" dirty="0">
                        <a:solidFill>
                          <a:prstClr val="black"/>
                        </a:solidFill>
                        <a:latin typeface="Cambria Math"/>
                      </a:rPr>
                      <m:t>𝜋</m:t>
                    </m:r>
                    <m:r>
                      <a:rPr lang="en-US" sz="2400" i="1" dirty="0">
                        <a:solidFill>
                          <a:prstClr val="black"/>
                        </a:solidFill>
                        <a:latin typeface="Cambria Math"/>
                      </a:rPr>
                      <m:t>, </m:t>
                    </m:r>
                  </m:oMath>
                </a14:m>
                <a:r>
                  <a:rPr lang="en-US" sz="2400" dirty="0">
                    <a:solidFill>
                      <a:prstClr val="black"/>
                    </a:solidFill>
                  </a:rPr>
                  <a:t>the principal value of the complex power </a:t>
                </a:r>
                <a14:m>
                  <m:oMath xmlns:m="http://schemas.openxmlformats.org/officeDocument/2006/math">
                    <m:sSup>
                      <m:sSupPr>
                        <m:ctrlPr>
                          <a:rPr lang="en-US" sz="2400" i="1" dirty="0">
                            <a:solidFill>
                              <a:prstClr val="black"/>
                            </a:solidFill>
                            <a:latin typeface="Cambria Math"/>
                          </a:rPr>
                        </m:ctrlPr>
                      </m:sSupPr>
                      <m:e>
                        <m:r>
                          <a:rPr lang="en-US" sz="2400" i="1" dirty="0">
                            <a:solidFill>
                              <a:prstClr val="black"/>
                            </a:solidFill>
                            <a:latin typeface="Cambria Math"/>
                          </a:rPr>
                          <m:t>𝑧</m:t>
                        </m:r>
                      </m:e>
                      <m:sup>
                        <m:r>
                          <a:rPr lang="en-US" sz="2400" i="1" dirty="0">
                            <a:solidFill>
                              <a:prstClr val="black"/>
                            </a:solidFill>
                            <a:latin typeface="Cambria Math"/>
                          </a:rPr>
                          <m:t>𝛼</m:t>
                        </m:r>
                      </m:sup>
                    </m:sSup>
                  </m:oMath>
                </a14:m>
                <a:r>
                  <a:rPr lang="en-US" sz="2400" i="1" dirty="0">
                    <a:solidFill>
                      <a:prstClr val="black"/>
                    </a:solidFill>
                  </a:rPr>
                  <a:t> </a:t>
                </a:r>
                <a:r>
                  <a:rPr lang="en-US" sz="2400" dirty="0">
                    <a:solidFill>
                      <a:prstClr val="black"/>
                    </a:solidFill>
                  </a:rPr>
                  <a:t>is differentiable and</a:t>
                </a:r>
              </a:p>
              <a:p>
                <a:pPr algn="just"/>
                <a14:m>
                  <m:oMathPara xmlns:m="http://schemas.openxmlformats.org/officeDocument/2006/math">
                    <m:oMathParaPr>
                      <m:jc m:val="centerGroup"/>
                    </m:oMathParaPr>
                    <m:oMath xmlns:m="http://schemas.openxmlformats.org/officeDocument/2006/math">
                      <m:f>
                        <m:fPr>
                          <m:ctrlPr>
                            <a:rPr lang="en-US" sz="2400" i="1" smtClean="0">
                              <a:solidFill>
                                <a:srgbClr val="0070C0"/>
                              </a:solidFill>
                              <a:latin typeface="Cambria Math"/>
                            </a:rPr>
                          </m:ctrlPr>
                        </m:fPr>
                        <m:num>
                          <m:r>
                            <a:rPr lang="en-US" sz="2400" i="1" smtClean="0">
                              <a:solidFill>
                                <a:srgbClr val="0070C0"/>
                              </a:solidFill>
                              <a:latin typeface="Cambria Math"/>
                            </a:rPr>
                            <m:t>𝑑</m:t>
                          </m:r>
                        </m:num>
                        <m:den>
                          <m:r>
                            <a:rPr lang="en-US" sz="2400" i="1" smtClean="0">
                              <a:solidFill>
                                <a:srgbClr val="0070C0"/>
                              </a:solidFill>
                              <a:latin typeface="Cambria Math"/>
                            </a:rPr>
                            <m:t>𝑑𝑧</m:t>
                          </m:r>
                        </m:den>
                      </m:f>
                      <m:d>
                        <m:dPr>
                          <m:ctrlPr>
                            <a:rPr lang="en-US" sz="2400" i="1" smtClean="0">
                              <a:solidFill>
                                <a:srgbClr val="0070C0"/>
                              </a:solidFill>
                              <a:latin typeface="Cambria Math"/>
                            </a:rPr>
                          </m:ctrlPr>
                        </m:dPr>
                        <m:e>
                          <m:sSup>
                            <m:sSupPr>
                              <m:ctrlPr>
                                <a:rPr lang="en-US" sz="2400" i="1" dirty="0">
                                  <a:solidFill>
                                    <a:srgbClr val="0070C0"/>
                                  </a:solidFill>
                                  <a:latin typeface="Cambria Math"/>
                                </a:rPr>
                              </m:ctrlPr>
                            </m:sSupPr>
                            <m:e>
                              <m:r>
                                <a:rPr lang="en-US" sz="2400" i="1" dirty="0">
                                  <a:solidFill>
                                    <a:srgbClr val="0070C0"/>
                                  </a:solidFill>
                                  <a:latin typeface="Cambria Math"/>
                                </a:rPr>
                                <m:t>𝑧</m:t>
                              </m:r>
                            </m:e>
                            <m:sup>
                              <m:r>
                                <a:rPr lang="en-US" sz="2400" i="1" dirty="0">
                                  <a:solidFill>
                                    <a:srgbClr val="0070C0"/>
                                  </a:solidFill>
                                  <a:latin typeface="Cambria Math"/>
                                </a:rPr>
                                <m:t>𝛼</m:t>
                              </m:r>
                            </m:sup>
                          </m:sSup>
                        </m:e>
                      </m:d>
                      <m:r>
                        <a:rPr lang="en-US" sz="2400" dirty="0" smtClean="0">
                          <a:solidFill>
                            <a:srgbClr val="0070C0"/>
                          </a:solidFill>
                          <a:latin typeface="Cambria Math"/>
                        </a:rPr>
                        <m:t>=</m:t>
                      </m:r>
                      <m:r>
                        <m:rPr>
                          <m:nor/>
                        </m:rPr>
                        <a:rPr lang="el-GR" sz="2400" i="1" dirty="0">
                          <a:solidFill>
                            <a:srgbClr val="0070C0"/>
                          </a:solidFill>
                        </a:rPr>
                        <m:t>α</m:t>
                      </m:r>
                      <m:sSup>
                        <m:sSupPr>
                          <m:ctrlPr>
                            <a:rPr lang="en-US" sz="2400" i="1" dirty="0">
                              <a:solidFill>
                                <a:srgbClr val="0070C0"/>
                              </a:solidFill>
                              <a:latin typeface="Cambria Math"/>
                            </a:rPr>
                          </m:ctrlPr>
                        </m:sSupPr>
                        <m:e>
                          <m:r>
                            <a:rPr lang="en-US" sz="2400" i="1" dirty="0">
                              <a:solidFill>
                                <a:srgbClr val="0070C0"/>
                              </a:solidFill>
                              <a:latin typeface="Cambria Math"/>
                            </a:rPr>
                            <m:t>𝑧</m:t>
                          </m:r>
                        </m:e>
                        <m:sup>
                          <m:r>
                            <a:rPr lang="en-US" sz="2400" i="1" dirty="0">
                              <a:solidFill>
                                <a:srgbClr val="0070C0"/>
                              </a:solidFill>
                              <a:latin typeface="Cambria Math"/>
                            </a:rPr>
                            <m:t>𝛼</m:t>
                          </m:r>
                          <m:r>
                            <a:rPr lang="en-US" sz="2400" i="1" dirty="0" smtClean="0">
                              <a:solidFill>
                                <a:srgbClr val="0070C0"/>
                              </a:solidFill>
                              <a:latin typeface="Cambria Math"/>
                            </a:rPr>
                            <m:t>−1</m:t>
                          </m:r>
                        </m:sup>
                      </m:sSup>
                      <m:r>
                        <a:rPr lang="en-US" sz="2400" i="1" dirty="0" smtClean="0">
                          <a:solidFill>
                            <a:srgbClr val="0070C0"/>
                          </a:solidFill>
                          <a:latin typeface="Cambria Math"/>
                        </a:rPr>
                        <m:t>.</m:t>
                      </m:r>
                    </m:oMath>
                  </m:oMathPara>
                </a14:m>
                <a:endParaRPr lang="en-US" sz="2400" dirty="0">
                  <a:solidFill>
                    <a:srgbClr val="0070C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439387" y="866126"/>
                <a:ext cx="11600213" cy="4991431"/>
              </a:xfrm>
              <a:prstGeom prst="rect">
                <a:avLst/>
              </a:prstGeom>
              <a:blipFill>
                <a:blip r:embed="rId2"/>
                <a:stretch>
                  <a:fillRect l="-788" t="-977" r="-8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439387" y="5857557"/>
                <a:ext cx="11483439" cy="489493"/>
              </a:xfrm>
              <a:prstGeom prst="rect">
                <a:avLst/>
              </a:prstGeom>
            </p:spPr>
            <p:txBody>
              <a:bodyPr wrap="square">
                <a:spAutoFit/>
              </a:bodyPr>
              <a:lstStyle/>
              <a:p>
                <a:r>
                  <a:rPr lang="en-US" sz="2500" b="1" dirty="0">
                    <a:solidFill>
                      <a:srgbClr val="0070C0"/>
                    </a:solidFill>
                  </a:rPr>
                  <a:t>Example: </a:t>
                </a:r>
                <a:r>
                  <a:rPr lang="en-US" sz="2500" dirty="0">
                    <a:solidFill>
                      <a:prstClr val="black"/>
                    </a:solidFill>
                  </a:rPr>
                  <a:t>Find the derivative of the principal value </a:t>
                </a:r>
                <a14:m>
                  <m:oMath xmlns:m="http://schemas.openxmlformats.org/officeDocument/2006/math">
                    <m:sSup>
                      <m:sSupPr>
                        <m:ctrlPr>
                          <a:rPr lang="en-US" sz="2500" i="1" dirty="0">
                            <a:solidFill>
                              <a:prstClr val="black"/>
                            </a:solidFill>
                            <a:latin typeface="Cambria Math"/>
                          </a:rPr>
                        </m:ctrlPr>
                      </m:sSupPr>
                      <m:e>
                        <m:r>
                          <a:rPr lang="en-US" sz="2500" i="1" dirty="0">
                            <a:solidFill>
                              <a:prstClr val="black"/>
                            </a:solidFill>
                            <a:latin typeface="Cambria Math"/>
                          </a:rPr>
                          <m:t>𝑧</m:t>
                        </m:r>
                      </m:e>
                      <m:sup>
                        <m:r>
                          <a:rPr lang="en-US" sz="2500" i="1" dirty="0" smtClean="0">
                            <a:solidFill>
                              <a:prstClr val="black"/>
                            </a:solidFill>
                            <a:latin typeface="Cambria Math"/>
                          </a:rPr>
                          <m:t>𝑖</m:t>
                        </m:r>
                      </m:sup>
                    </m:sSup>
                  </m:oMath>
                </a14:m>
                <a:r>
                  <a:rPr lang="en-US" sz="2500" i="1" dirty="0">
                    <a:solidFill>
                      <a:prstClr val="black"/>
                    </a:solidFill>
                  </a:rPr>
                  <a:t> </a:t>
                </a:r>
                <a:r>
                  <a:rPr lang="en-US" sz="2500" dirty="0">
                    <a:solidFill>
                      <a:prstClr val="black"/>
                    </a:solidFill>
                  </a:rPr>
                  <a:t>at the point </a:t>
                </a:r>
                <a14:m>
                  <m:oMath xmlns:m="http://schemas.openxmlformats.org/officeDocument/2006/math">
                    <m:r>
                      <a:rPr lang="en-US" sz="2500" i="1" dirty="0" smtClean="0">
                        <a:solidFill>
                          <a:prstClr val="black"/>
                        </a:solidFill>
                        <a:latin typeface="Cambria Math"/>
                      </a:rPr>
                      <m:t>𝑧</m:t>
                    </m:r>
                    <m:r>
                      <a:rPr lang="en-US" sz="2500" i="1" dirty="0" smtClean="0">
                        <a:solidFill>
                          <a:prstClr val="black"/>
                        </a:solidFill>
                        <a:latin typeface="Cambria Math"/>
                      </a:rPr>
                      <m:t> = 1+</m:t>
                    </m:r>
                    <m:r>
                      <a:rPr lang="en-US" sz="2500" i="1" dirty="0" smtClean="0">
                        <a:solidFill>
                          <a:prstClr val="black"/>
                        </a:solidFill>
                        <a:latin typeface="Cambria Math"/>
                      </a:rPr>
                      <m:t>𝑖</m:t>
                    </m:r>
                    <m:r>
                      <a:rPr lang="en-US" sz="2500" i="1" dirty="0">
                        <a:solidFill>
                          <a:prstClr val="black"/>
                        </a:solidFill>
                        <a:latin typeface="Cambria Math"/>
                      </a:rPr>
                      <m:t>.</m:t>
                    </m:r>
                  </m:oMath>
                </a14:m>
                <a:endParaRPr lang="en-US" sz="2500" dirty="0">
                  <a:solidFill>
                    <a:prstClr val="black"/>
                  </a:solidFill>
                </a:endParaRPr>
              </a:p>
            </p:txBody>
          </p:sp>
        </mc:Choice>
        <mc:Fallback xmlns="">
          <p:sp>
            <p:nvSpPr>
              <p:cNvPr id="3" name="Rectangle 2"/>
              <p:cNvSpPr>
                <a:spLocks noRot="1" noChangeAspect="1" noMove="1" noResize="1" noEditPoints="1" noAdjustHandles="1" noChangeArrowheads="1" noChangeShapeType="1" noTextEdit="1"/>
              </p:cNvSpPr>
              <p:nvPr/>
            </p:nvSpPr>
            <p:spPr>
              <a:xfrm>
                <a:off x="439387" y="5857557"/>
                <a:ext cx="11483439" cy="489493"/>
              </a:xfrm>
              <a:prstGeom prst="rect">
                <a:avLst/>
              </a:prstGeom>
              <a:blipFill>
                <a:blip r:embed="rId3"/>
                <a:stretch>
                  <a:fillRect l="-849" t="-7500" b="-30000"/>
                </a:stretch>
              </a:blipFill>
            </p:spPr>
            <p:txBody>
              <a:bodyPr/>
              <a:lstStyle/>
              <a:p>
                <a:r>
                  <a:rPr lang="en-US">
                    <a:noFill/>
                  </a:rPr>
                  <a:t> </a:t>
                </a:r>
              </a:p>
            </p:txBody>
          </p:sp>
        </mc:Fallback>
      </mc:AlternateContent>
    </p:spTree>
    <p:extLst>
      <p:ext uri="{BB962C8B-B14F-4D97-AF65-F5344CB8AC3E}">
        <p14:creationId xmlns:p14="http://schemas.microsoft.com/office/powerpoint/2010/main" val="3880337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8246" y="1134699"/>
            <a:ext cx="11418277" cy="1908215"/>
          </a:xfrm>
          <a:prstGeom prst="rect">
            <a:avLst/>
          </a:prstGeom>
        </p:spPr>
        <p:txBody>
          <a:bodyPr wrap="square">
            <a:spAutoFit/>
          </a:bodyPr>
          <a:lstStyle/>
          <a:p>
            <a:pPr marL="457200" indent="-457200" algn="just">
              <a:buFont typeface="Arial" pitchFamily="34" charset="0"/>
              <a:buChar char="•"/>
            </a:pPr>
            <a:r>
              <a:rPr lang="en-US" sz="3500" dirty="0">
                <a:solidFill>
                  <a:srgbClr val="0070C0"/>
                </a:solidFill>
              </a:rPr>
              <a:t>Exercise 4.2:</a:t>
            </a:r>
            <a:r>
              <a:rPr lang="en-US" sz="4000" dirty="0">
                <a:solidFill>
                  <a:srgbClr val="0070C0"/>
                </a:solidFill>
              </a:rPr>
              <a:t> </a:t>
            </a:r>
          </a:p>
          <a:p>
            <a:pPr algn="just"/>
            <a:r>
              <a:rPr lang="en-US" sz="2600" dirty="0">
                <a:solidFill>
                  <a:prstClr val="black"/>
                </a:solidFill>
              </a:rPr>
              <a:t>		Q-1 to Q-18 </a:t>
            </a:r>
          </a:p>
          <a:p>
            <a:pPr algn="just"/>
            <a:endParaRPr lang="en-US" sz="2600" dirty="0">
              <a:solidFill>
                <a:prstClr val="black"/>
              </a:solidFill>
            </a:endParaRPr>
          </a:p>
          <a:p>
            <a:pPr algn="just"/>
            <a:endParaRPr lang="en-US" sz="2600" dirty="0">
              <a:solidFill>
                <a:prstClr val="black"/>
              </a:solidFill>
            </a:endParaRPr>
          </a:p>
        </p:txBody>
      </p:sp>
      <p:sp>
        <p:nvSpPr>
          <p:cNvPr id="7" name="Title 1">
            <a:extLst>
              <a:ext uri="{FF2B5EF4-FFF2-40B4-BE49-F238E27FC236}">
                <a16:creationId xmlns="" xmlns:a16="http://schemas.microsoft.com/office/drawing/2014/main" id="{FBCBB2DD-094D-419E-9B63-E481E650CE0C}"/>
              </a:ext>
            </a:extLst>
          </p:cNvPr>
          <p:cNvSpPr>
            <a:spLocks noGrp="1"/>
          </p:cNvSpPr>
          <p:nvPr>
            <p:ph type="title"/>
          </p:nvPr>
        </p:nvSpPr>
        <p:spPr>
          <a:xfrm>
            <a:off x="187569" y="249964"/>
            <a:ext cx="11828585" cy="615104"/>
          </a:xfrm>
        </p:spPr>
        <p:txBody>
          <a:bodyPr>
            <a:noAutofit/>
          </a:bodyPr>
          <a:lstStyle/>
          <a:p>
            <a:pPr algn="ctr"/>
            <a:r>
              <a:rPr lang="en-US" sz="4000" b="1" dirty="0">
                <a:solidFill>
                  <a:srgbClr val="0070C0"/>
                </a:solidFill>
                <a:latin typeface="+mn-lt"/>
              </a:rPr>
              <a:t>Practice Questions</a:t>
            </a:r>
          </a:p>
        </p:txBody>
      </p:sp>
    </p:spTree>
    <p:extLst>
      <p:ext uri="{BB962C8B-B14F-4D97-AF65-F5344CB8AC3E}">
        <p14:creationId xmlns:p14="http://schemas.microsoft.com/office/powerpoint/2010/main" val="3491127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8C73A342-F58A-4A5A-8399-CBD04201E7DF}"/>
              </a:ext>
            </a:extLst>
          </p:cNvPr>
          <p:cNvSpPr txBox="1">
            <a:spLocks/>
          </p:cNvSpPr>
          <p:nvPr/>
        </p:nvSpPr>
        <p:spPr>
          <a:xfrm>
            <a:off x="556591" y="366594"/>
            <a:ext cx="10515600" cy="66948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70C0"/>
                </a:solidFill>
                <a:latin typeface="+mn-lt"/>
              </a:rPr>
              <a:t>Complex Exponential Function</a:t>
            </a:r>
            <a:endParaRPr lang="en-US" dirty="0">
              <a:solidFill>
                <a:srgbClr val="0070C0"/>
              </a:solidFill>
              <a:latin typeface="+mn-lt"/>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 xmlns:a16="http://schemas.microsoft.com/office/drawing/2014/main" id="{461A587F-6C25-4B55-8B7C-A5D415EB96A0}"/>
                  </a:ext>
                </a:extLst>
              </p:cNvPr>
              <p:cNvSpPr/>
              <p:nvPr/>
            </p:nvSpPr>
            <p:spPr>
              <a:xfrm>
                <a:off x="702365" y="1036083"/>
                <a:ext cx="11131826" cy="4522135"/>
              </a:xfrm>
              <a:prstGeom prst="rect">
                <a:avLst/>
              </a:prstGeom>
            </p:spPr>
            <p:txBody>
              <a:bodyPr wrap="square">
                <a:spAutoFit/>
              </a:bodyPr>
              <a:lstStyle/>
              <a:p>
                <a:pPr marL="342900" indent="-342900">
                  <a:buFont typeface="Arial" panose="020B0604020202020204" pitchFamily="34" charset="0"/>
                  <a:buChar char="•"/>
                </a:pPr>
                <a:r>
                  <a:rPr lang="en-US" sz="2400" dirty="0">
                    <a:solidFill>
                      <a:srgbClr val="000000"/>
                    </a:solidFill>
                  </a:rPr>
                  <a:t>The function </a:t>
                </a:r>
                <a14:m>
                  <m:oMath xmlns:m="http://schemas.openxmlformats.org/officeDocument/2006/math">
                    <m:sSup>
                      <m:sSupPr>
                        <m:ctrlPr>
                          <a:rPr lang="en-US" sz="2400" i="1" dirty="0" smtClean="0">
                            <a:solidFill>
                              <a:srgbClr val="000000"/>
                            </a:solidFill>
                            <a:latin typeface="Cambria Math"/>
                          </a:rPr>
                        </m:ctrlPr>
                      </m:sSupPr>
                      <m:e>
                        <m:r>
                          <a:rPr lang="en-US" sz="2400" b="0" i="1" dirty="0" smtClean="0">
                            <a:solidFill>
                              <a:srgbClr val="000000"/>
                            </a:solidFill>
                            <a:latin typeface="Cambria Math" panose="02040503050406030204" pitchFamily="18" charset="0"/>
                          </a:rPr>
                          <m:t>𝑒</m:t>
                        </m:r>
                      </m:e>
                      <m:sup>
                        <m:r>
                          <a:rPr lang="en-US" sz="2400" b="0" i="1" dirty="0" smtClean="0">
                            <a:solidFill>
                              <a:srgbClr val="000000"/>
                            </a:solidFill>
                            <a:latin typeface="Cambria Math" panose="02040503050406030204" pitchFamily="18" charset="0"/>
                          </a:rPr>
                          <m:t>𝑧</m:t>
                        </m:r>
                      </m:sup>
                    </m:sSup>
                  </m:oMath>
                </a14:m>
                <a:r>
                  <a:rPr lang="en-US" sz="2400" i="1" dirty="0">
                    <a:solidFill>
                      <a:srgbClr val="000000"/>
                    </a:solidFill>
                  </a:rPr>
                  <a:t> </a:t>
                </a:r>
                <a:r>
                  <a:rPr lang="en-US" sz="2400" dirty="0">
                    <a:solidFill>
                      <a:srgbClr val="000000"/>
                    </a:solidFill>
                  </a:rPr>
                  <a:t>defined by:</a:t>
                </a:r>
              </a:p>
              <a:p>
                <a:pPr algn="ctr"/>
                <a:r>
                  <a:rPr lang="en-US" sz="2400" dirty="0">
                    <a:solidFill>
                      <a:srgbClr val="000000"/>
                    </a:solidFill>
                  </a:rPr>
                  <a:t> </a:t>
                </a:r>
                <a14:m>
                  <m:oMath xmlns:m="http://schemas.openxmlformats.org/officeDocument/2006/math">
                    <m:sSup>
                      <m:sSupPr>
                        <m:ctrlPr>
                          <a:rPr lang="es-ES" sz="2400" i="1" dirty="0" smtClean="0">
                            <a:solidFill>
                              <a:srgbClr val="0070C0"/>
                            </a:solidFill>
                            <a:latin typeface="Cambria Math"/>
                          </a:rPr>
                        </m:ctrlPr>
                      </m:sSupPr>
                      <m:e>
                        <m:r>
                          <a:rPr lang="en-US" sz="2400" b="0" i="1" dirty="0" smtClean="0">
                            <a:solidFill>
                              <a:srgbClr val="0070C0"/>
                            </a:solidFill>
                            <a:latin typeface="Cambria Math" panose="02040503050406030204" pitchFamily="18" charset="0"/>
                          </a:rPr>
                          <m:t>𝑒</m:t>
                        </m:r>
                      </m:e>
                      <m:sup>
                        <m:r>
                          <a:rPr lang="en-US" sz="2400" b="0" i="1" dirty="0" smtClean="0">
                            <a:solidFill>
                              <a:srgbClr val="0070C0"/>
                            </a:solidFill>
                            <a:latin typeface="Cambria Math" panose="02040503050406030204" pitchFamily="18" charset="0"/>
                          </a:rPr>
                          <m:t>𝑧</m:t>
                        </m:r>
                      </m:sup>
                    </m:sSup>
                    <m:r>
                      <a:rPr lang="es-ES" sz="2400" i="1" dirty="0">
                        <a:solidFill>
                          <a:srgbClr val="0070C0"/>
                        </a:solidFill>
                        <a:latin typeface="Cambria Math" panose="02040503050406030204" pitchFamily="18" charset="0"/>
                      </a:rPr>
                      <m:t>=</m:t>
                    </m:r>
                    <m:sSup>
                      <m:sSupPr>
                        <m:ctrlPr>
                          <a:rPr lang="es-ES" sz="2400" i="1" dirty="0">
                            <a:solidFill>
                              <a:srgbClr val="0070C0"/>
                            </a:solidFill>
                            <a:latin typeface="Cambria Math"/>
                          </a:rPr>
                        </m:ctrlPr>
                      </m:sSupPr>
                      <m:e>
                        <m:r>
                          <a:rPr lang="en-US" sz="2400" i="1" dirty="0">
                            <a:solidFill>
                              <a:srgbClr val="0070C0"/>
                            </a:solidFill>
                            <a:latin typeface="Cambria Math" panose="02040503050406030204" pitchFamily="18" charset="0"/>
                          </a:rPr>
                          <m:t>𝑒</m:t>
                        </m:r>
                      </m:e>
                      <m:sup>
                        <m:r>
                          <a:rPr lang="en-US" sz="2400" b="0" i="1" dirty="0" smtClean="0">
                            <a:solidFill>
                              <a:srgbClr val="0070C0"/>
                            </a:solidFill>
                            <a:latin typeface="Cambria Math" panose="02040503050406030204" pitchFamily="18" charset="0"/>
                          </a:rPr>
                          <m:t>𝑥</m:t>
                        </m:r>
                      </m:sup>
                    </m:sSup>
                    <m:r>
                      <m:rPr>
                        <m:sty m:val="p"/>
                      </m:rPr>
                      <a:rPr lang="es-ES" sz="2400" i="1" dirty="0">
                        <a:solidFill>
                          <a:srgbClr val="0070C0"/>
                        </a:solidFill>
                        <a:latin typeface="Cambria Math" panose="02040503050406030204" pitchFamily="18" charset="0"/>
                      </a:rPr>
                      <m:t>cos</m:t>
                    </m:r>
                    <m:r>
                      <a:rPr lang="es-ES" sz="2400" i="1" dirty="0">
                        <a:solidFill>
                          <a:srgbClr val="0070C0"/>
                        </a:solidFill>
                        <a:latin typeface="Cambria Math" panose="02040503050406030204" pitchFamily="18" charset="0"/>
                      </a:rPr>
                      <m:t>⁡</m:t>
                    </m:r>
                    <m:r>
                      <a:rPr lang="es-ES" sz="2400" i="1" dirty="0">
                        <a:solidFill>
                          <a:srgbClr val="0070C0"/>
                        </a:solidFill>
                        <a:latin typeface="Cambria Math" panose="02040503050406030204" pitchFamily="18" charset="0"/>
                      </a:rPr>
                      <m:t>𝑦</m:t>
                    </m:r>
                    <m:r>
                      <a:rPr lang="es-ES" sz="2400" i="1" dirty="0">
                        <a:solidFill>
                          <a:srgbClr val="0070C0"/>
                        </a:solidFill>
                        <a:latin typeface="Cambria Math" panose="02040503050406030204" pitchFamily="18" charset="0"/>
                      </a:rPr>
                      <m:t>+</m:t>
                    </m:r>
                    <m:r>
                      <a:rPr lang="es-ES" sz="2400" i="1" dirty="0" err="1">
                        <a:solidFill>
                          <a:srgbClr val="0070C0"/>
                        </a:solidFill>
                        <a:latin typeface="Cambria Math" panose="02040503050406030204" pitchFamily="18" charset="0"/>
                      </a:rPr>
                      <m:t>𝑖</m:t>
                    </m:r>
                    <m:sSup>
                      <m:sSupPr>
                        <m:ctrlPr>
                          <a:rPr lang="es-ES" sz="2400" i="1" dirty="0">
                            <a:solidFill>
                              <a:srgbClr val="0070C0"/>
                            </a:solidFill>
                            <a:latin typeface="Cambria Math"/>
                          </a:rPr>
                        </m:ctrlPr>
                      </m:sSupPr>
                      <m:e>
                        <m:r>
                          <a:rPr lang="en-US" sz="2400" i="1" dirty="0">
                            <a:solidFill>
                              <a:srgbClr val="0070C0"/>
                            </a:solidFill>
                            <a:latin typeface="Cambria Math" panose="02040503050406030204" pitchFamily="18" charset="0"/>
                          </a:rPr>
                          <m:t>𝑒</m:t>
                        </m:r>
                      </m:e>
                      <m:sup>
                        <m:r>
                          <a:rPr lang="en-US" sz="2400" b="0" i="1" dirty="0" smtClean="0">
                            <a:solidFill>
                              <a:srgbClr val="0070C0"/>
                            </a:solidFill>
                            <a:latin typeface="Cambria Math" panose="02040503050406030204" pitchFamily="18" charset="0"/>
                          </a:rPr>
                          <m:t>𝑥</m:t>
                        </m:r>
                      </m:sup>
                    </m:sSup>
                    <m:r>
                      <m:rPr>
                        <m:sty m:val="p"/>
                      </m:rPr>
                      <a:rPr lang="es-ES" sz="2400" i="1" dirty="0">
                        <a:solidFill>
                          <a:srgbClr val="0070C0"/>
                        </a:solidFill>
                        <a:latin typeface="Cambria Math" panose="02040503050406030204" pitchFamily="18" charset="0"/>
                      </a:rPr>
                      <m:t>sin</m:t>
                    </m:r>
                    <m:r>
                      <a:rPr lang="es-ES" sz="2400" i="1" dirty="0">
                        <a:solidFill>
                          <a:srgbClr val="0070C0"/>
                        </a:solidFill>
                        <a:latin typeface="Cambria Math" panose="02040503050406030204" pitchFamily="18" charset="0"/>
                      </a:rPr>
                      <m:t>⁡</m:t>
                    </m:r>
                    <m:r>
                      <a:rPr lang="es-ES" sz="2400" i="1" dirty="0">
                        <a:solidFill>
                          <a:srgbClr val="0070C0"/>
                        </a:solidFill>
                        <a:latin typeface="Cambria Math" panose="02040503050406030204" pitchFamily="18" charset="0"/>
                      </a:rPr>
                      <m:t>𝑦</m:t>
                    </m:r>
                    <m:r>
                      <a:rPr lang="es-ES" sz="2400" i="1" dirty="0">
                        <a:solidFill>
                          <a:srgbClr val="0070C0"/>
                        </a:solidFill>
                        <a:latin typeface="Cambria Math" panose="02040503050406030204" pitchFamily="18" charset="0"/>
                      </a:rPr>
                      <m:t>    (1)</m:t>
                    </m:r>
                  </m:oMath>
                </a14:m>
                <a:endParaRPr lang="es-ES" sz="2400" dirty="0">
                  <a:solidFill>
                    <a:srgbClr val="0070C0"/>
                  </a:solidFill>
                </a:endParaRPr>
              </a:p>
              <a:p>
                <a:r>
                  <a:rPr lang="en-US" sz="2400" dirty="0">
                    <a:solidFill>
                      <a:srgbClr val="000000"/>
                    </a:solidFill>
                  </a:rPr>
                  <a:t>     is called the </a:t>
                </a:r>
                <a:r>
                  <a:rPr lang="en-US" sz="2400" b="1" dirty="0">
                    <a:solidFill>
                      <a:srgbClr val="000000"/>
                    </a:solidFill>
                  </a:rPr>
                  <a:t>complex exponential function</a:t>
                </a:r>
                <a:r>
                  <a:rPr lang="en-US" sz="2400" dirty="0">
                    <a:solidFill>
                      <a:srgbClr val="000000"/>
                    </a:solidFill>
                  </a:rPr>
                  <a:t>.</a:t>
                </a:r>
              </a:p>
              <a:p>
                <a:endParaRPr lang="en-US" sz="2400" dirty="0">
                  <a:solidFill>
                    <a:srgbClr val="000000"/>
                  </a:solidFill>
                </a:endParaRPr>
              </a:p>
              <a:p>
                <a:pPr marL="285750" indent="-285750">
                  <a:buFont typeface="Arial" panose="020B0604020202020204" pitchFamily="34" charset="0"/>
                  <a:buChar char="•"/>
                </a:pPr>
                <a:r>
                  <a:rPr lang="en-US" sz="2400" dirty="0"/>
                  <a:t>The exponential function </a:t>
                </a:r>
                <a14:m>
                  <m:oMath xmlns:m="http://schemas.openxmlformats.org/officeDocument/2006/math">
                    <m:sSup>
                      <m:sSupPr>
                        <m:ctrlPr>
                          <a:rPr lang="en-US" sz="2400" i="1" dirty="0">
                            <a:solidFill>
                              <a:srgbClr val="000000"/>
                            </a:solidFill>
                            <a:latin typeface="Cambria Math"/>
                          </a:rPr>
                        </m:ctrlPr>
                      </m:sSupPr>
                      <m:e>
                        <m:r>
                          <a:rPr lang="en-US" sz="2400" i="1" dirty="0">
                            <a:solidFill>
                              <a:srgbClr val="000000"/>
                            </a:solidFill>
                            <a:latin typeface="Cambria Math" panose="02040503050406030204" pitchFamily="18" charset="0"/>
                          </a:rPr>
                          <m:t>𝑒</m:t>
                        </m:r>
                      </m:e>
                      <m:sup>
                        <m:r>
                          <a:rPr lang="en-US" sz="2400" i="1" dirty="0">
                            <a:solidFill>
                              <a:srgbClr val="000000"/>
                            </a:solidFill>
                            <a:latin typeface="Cambria Math" panose="02040503050406030204" pitchFamily="18" charset="0"/>
                          </a:rPr>
                          <m:t>𝑧</m:t>
                        </m:r>
                      </m:sup>
                    </m:sSup>
                  </m:oMath>
                </a14:m>
                <a:r>
                  <a:rPr lang="en-US" sz="2400" i="1" dirty="0"/>
                  <a:t> </a:t>
                </a:r>
                <a:r>
                  <a:rPr lang="en-US" sz="2400" dirty="0"/>
                  <a:t>is analytic everywhere and its derivative is given by:</a:t>
                </a:r>
              </a:p>
              <a:p>
                <a:pPr algn="ctr"/>
                <a14:m>
                  <m:oMathPara xmlns:m="http://schemas.openxmlformats.org/officeDocument/2006/math">
                    <m:oMathParaPr>
                      <m:jc m:val="centerGroup"/>
                    </m:oMathParaPr>
                    <m:oMath xmlns:m="http://schemas.openxmlformats.org/officeDocument/2006/math">
                      <m:f>
                        <m:fPr>
                          <m:ctrlPr>
                            <a:rPr lang="en-US" sz="2400" i="1" smtClean="0">
                              <a:solidFill>
                                <a:srgbClr val="0070C0"/>
                              </a:solidFill>
                              <a:latin typeface="Cambria Math"/>
                            </a:rPr>
                          </m:ctrlPr>
                        </m:fPr>
                        <m:num>
                          <m:r>
                            <a:rPr lang="en-US" sz="2400" b="0" i="1" smtClean="0">
                              <a:solidFill>
                                <a:srgbClr val="0070C0"/>
                              </a:solidFill>
                              <a:latin typeface="Cambria Math" panose="02040503050406030204" pitchFamily="18" charset="0"/>
                            </a:rPr>
                            <m:t>𝑑</m:t>
                          </m:r>
                        </m:num>
                        <m:den>
                          <m:r>
                            <a:rPr lang="en-US" sz="2400" b="0" i="1" smtClean="0">
                              <a:solidFill>
                                <a:srgbClr val="0070C0"/>
                              </a:solidFill>
                              <a:latin typeface="Cambria Math" panose="02040503050406030204" pitchFamily="18" charset="0"/>
                            </a:rPr>
                            <m:t>𝑑𝑧</m:t>
                          </m:r>
                        </m:den>
                      </m:f>
                      <m:d>
                        <m:dPr>
                          <m:ctrlPr>
                            <a:rPr lang="en-US" sz="2400" b="0" i="1" smtClean="0">
                              <a:solidFill>
                                <a:srgbClr val="0070C0"/>
                              </a:solidFill>
                              <a:latin typeface="Cambria Math"/>
                            </a:rPr>
                          </m:ctrlPr>
                        </m:dPr>
                        <m:e>
                          <m:sSup>
                            <m:sSupPr>
                              <m:ctrlPr>
                                <a:rPr lang="en-US" sz="2400" i="1" dirty="0">
                                  <a:solidFill>
                                    <a:srgbClr val="0070C0"/>
                                  </a:solidFill>
                                  <a:latin typeface="Cambria Math"/>
                                </a:rPr>
                              </m:ctrlPr>
                            </m:sSupPr>
                            <m:e>
                              <m:r>
                                <a:rPr lang="en-US" sz="2400" i="1" dirty="0">
                                  <a:solidFill>
                                    <a:srgbClr val="0070C0"/>
                                  </a:solidFill>
                                  <a:latin typeface="Cambria Math" panose="02040503050406030204" pitchFamily="18" charset="0"/>
                                </a:rPr>
                                <m:t>𝑒</m:t>
                              </m:r>
                            </m:e>
                            <m:sup>
                              <m:r>
                                <a:rPr lang="en-US" sz="2400" i="1" dirty="0">
                                  <a:solidFill>
                                    <a:srgbClr val="0070C0"/>
                                  </a:solidFill>
                                  <a:latin typeface="Cambria Math" panose="02040503050406030204" pitchFamily="18" charset="0"/>
                                </a:rPr>
                                <m:t>𝑧</m:t>
                              </m:r>
                            </m:sup>
                          </m:sSup>
                        </m:e>
                      </m:d>
                      <m:r>
                        <a:rPr lang="en-US" sz="2400" b="0" i="1" smtClean="0">
                          <a:solidFill>
                            <a:srgbClr val="0070C0"/>
                          </a:solidFill>
                          <a:latin typeface="Cambria Math" panose="02040503050406030204" pitchFamily="18" charset="0"/>
                        </a:rPr>
                        <m:t>=</m:t>
                      </m:r>
                      <m:sSup>
                        <m:sSupPr>
                          <m:ctrlPr>
                            <a:rPr lang="en-US" sz="2400" i="1" dirty="0">
                              <a:solidFill>
                                <a:srgbClr val="0070C0"/>
                              </a:solidFill>
                              <a:latin typeface="Cambria Math"/>
                            </a:rPr>
                          </m:ctrlPr>
                        </m:sSupPr>
                        <m:e>
                          <m:r>
                            <a:rPr lang="en-US" sz="2400" i="1" dirty="0">
                              <a:solidFill>
                                <a:srgbClr val="0070C0"/>
                              </a:solidFill>
                              <a:latin typeface="Cambria Math" panose="02040503050406030204" pitchFamily="18" charset="0"/>
                            </a:rPr>
                            <m:t>𝑒</m:t>
                          </m:r>
                        </m:e>
                        <m:sup>
                          <m:r>
                            <a:rPr lang="en-US" sz="2400" i="1" dirty="0">
                              <a:solidFill>
                                <a:srgbClr val="0070C0"/>
                              </a:solidFill>
                              <a:latin typeface="Cambria Math" panose="02040503050406030204" pitchFamily="18" charset="0"/>
                            </a:rPr>
                            <m:t>𝑧</m:t>
                          </m:r>
                        </m:sup>
                      </m:sSup>
                      <m:r>
                        <a:rPr lang="en-US" sz="2400" b="0" i="1" dirty="0" smtClean="0">
                          <a:solidFill>
                            <a:srgbClr val="0070C0"/>
                          </a:solidFill>
                          <a:latin typeface="Cambria Math"/>
                        </a:rPr>
                        <m:t>.            (2)</m:t>
                      </m:r>
                    </m:oMath>
                  </m:oMathPara>
                </a14:m>
                <a:endParaRPr lang="en-US" sz="2400" dirty="0">
                  <a:solidFill>
                    <a:srgbClr val="0070C0"/>
                  </a:solidFill>
                </a:endParaRPr>
              </a:p>
              <a:p>
                <a:endParaRPr lang="en-US" sz="2400" dirty="0">
                  <a:solidFill>
                    <a:srgbClr val="0070C0"/>
                  </a:solidFill>
                </a:endParaRPr>
              </a:p>
              <a:p>
                <a:r>
                  <a:rPr lang="en-US" sz="2400" dirty="0">
                    <a:solidFill>
                      <a:srgbClr val="0070C0"/>
                    </a:solidFill>
                  </a:rPr>
                  <a:t>Examples:</a:t>
                </a:r>
                <a:r>
                  <a:rPr lang="en-US" sz="2400" dirty="0"/>
                  <a:t> Find the derivative of each of the following functions:</a:t>
                </a:r>
              </a:p>
              <a:p>
                <a:endParaRPr lang="en-US" sz="1100" dirty="0"/>
              </a:p>
              <a:p>
                <a:r>
                  <a:rPr lang="en-US" sz="2400" dirty="0"/>
                  <a:t>(</a:t>
                </a:r>
                <a:r>
                  <a:rPr lang="en-US" sz="2400" b="1" dirty="0"/>
                  <a:t>a</a:t>
                </a:r>
                <a:r>
                  <a:rPr lang="en-US" sz="2400" dirty="0"/>
                  <a:t>)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a:rPr>
                        </m:ctrlPr>
                      </m:dPr>
                      <m:e>
                        <m:r>
                          <a:rPr lang="en-US" sz="2400" b="0" i="1" smtClean="0">
                            <a:latin typeface="Cambria Math" panose="02040503050406030204" pitchFamily="18" charset="0"/>
                          </a:rPr>
                          <m:t>𝑧</m:t>
                        </m:r>
                      </m:e>
                    </m:d>
                    <m:r>
                      <a:rPr lang="en-US" sz="2400" b="0" i="1" smtClean="0">
                        <a:latin typeface="Cambria Math" panose="02040503050406030204" pitchFamily="18" charset="0"/>
                      </a:rPr>
                      <m:t>=</m:t>
                    </m:r>
                    <m:r>
                      <a:rPr lang="en-US" sz="2400" b="0" i="1" smtClean="0">
                        <a:latin typeface="Cambria Math" panose="02040503050406030204" pitchFamily="18" charset="0"/>
                      </a:rPr>
                      <m:t>𝑖</m:t>
                    </m:r>
                    <m:sSup>
                      <m:sSupPr>
                        <m:ctrlPr>
                          <a:rPr lang="en-US" sz="2400" b="0" i="1" smtClean="0">
                            <a:latin typeface="Cambria Math"/>
                          </a:rPr>
                        </m:ctrlPr>
                      </m:sSupPr>
                      <m:e>
                        <m:r>
                          <a:rPr lang="en-US" sz="2400" b="0" i="1" smtClean="0">
                            <a:latin typeface="Cambria Math" panose="02040503050406030204" pitchFamily="18" charset="0"/>
                          </a:rPr>
                          <m:t>𝑧</m:t>
                        </m:r>
                      </m:e>
                      <m:sup>
                        <m:r>
                          <a:rPr lang="en-US" sz="2400" b="0" i="1" smtClean="0">
                            <a:latin typeface="Cambria Math" panose="02040503050406030204" pitchFamily="18" charset="0"/>
                          </a:rPr>
                          <m:t>4</m:t>
                        </m:r>
                      </m:sup>
                    </m:sSup>
                    <m:r>
                      <a:rPr lang="en-US" sz="2400" b="0" i="1" smtClean="0">
                        <a:latin typeface="Cambria Math" panose="02040503050406030204" pitchFamily="18" charset="0"/>
                      </a:rPr>
                      <m:t>(</m:t>
                    </m:r>
                    <m:sSup>
                      <m:sSupPr>
                        <m:ctrlPr>
                          <a:rPr lang="en-US" sz="2400" i="1">
                            <a:latin typeface="Cambria Math"/>
                          </a:rPr>
                        </m:ctrlPr>
                      </m:sSupPr>
                      <m:e>
                        <m:r>
                          <a:rPr lang="en-US" sz="2400" i="1">
                            <a:latin typeface="Cambria Math" panose="02040503050406030204" pitchFamily="18" charset="0"/>
                          </a:rPr>
                          <m:t>𝑧</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i="1">
                            <a:latin typeface="Cambria Math"/>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𝑧</m:t>
                        </m:r>
                      </m:sup>
                    </m:sSup>
                    <m:r>
                      <a:rPr lang="en-US" sz="2400" b="0" i="1" smtClean="0">
                        <a:latin typeface="Cambria Math" panose="02040503050406030204" pitchFamily="18" charset="0"/>
                      </a:rPr>
                      <m:t>)</m:t>
                    </m:r>
                  </m:oMath>
                </a14:m>
                <a:r>
                  <a:rPr lang="en-US" sz="2400" dirty="0"/>
                  <a:t> </a:t>
                </a:r>
              </a:p>
              <a:p>
                <a:endParaRPr lang="en-US" sz="1200" dirty="0"/>
              </a:p>
              <a:p>
                <a:r>
                  <a:rPr lang="pl-PL" sz="2400" dirty="0"/>
                  <a:t>(</a:t>
                </a:r>
                <a:r>
                  <a:rPr lang="pl-PL" sz="2400" b="1" dirty="0"/>
                  <a:t>b</a:t>
                </a:r>
                <a:r>
                  <a:rPr lang="pl-PL" sz="2400" dirty="0"/>
                  <a:t>) </a:t>
                </a:r>
                <a14:m>
                  <m:oMath xmlns:m="http://schemas.openxmlformats.org/officeDocument/2006/math">
                    <m:r>
                      <a:rPr lang="en-US" sz="2400" i="1">
                        <a:latin typeface="Cambria Math" panose="02040503050406030204" pitchFamily="18" charset="0"/>
                      </a:rPr>
                      <m:t>𝑓</m:t>
                    </m:r>
                    <m:d>
                      <m:dPr>
                        <m:ctrlPr>
                          <a:rPr lang="en-US" sz="2400" i="1">
                            <a:latin typeface="Cambria Math"/>
                          </a:rPr>
                        </m:ctrlPr>
                      </m:dPr>
                      <m:e>
                        <m:r>
                          <a:rPr lang="en-US" sz="2400" i="1">
                            <a:latin typeface="Cambria Math" panose="02040503050406030204" pitchFamily="18" charset="0"/>
                          </a:rPr>
                          <m:t>𝑧</m:t>
                        </m:r>
                      </m:e>
                    </m:d>
                    <m:r>
                      <a:rPr lang="en-US" sz="2400" i="1">
                        <a:latin typeface="Cambria Math" panose="02040503050406030204" pitchFamily="18" charset="0"/>
                      </a:rPr>
                      <m:t>=</m:t>
                    </m:r>
                    <m:sSup>
                      <m:sSupPr>
                        <m:ctrlPr>
                          <a:rPr lang="en-US" sz="2400" i="1">
                            <a:latin typeface="Cambria Math"/>
                          </a:rPr>
                        </m:ctrlPr>
                      </m:sSupPr>
                      <m:e>
                        <m:r>
                          <a:rPr lang="en-US" sz="2400" b="0" i="1" smtClean="0">
                            <a:latin typeface="Cambria Math" panose="02040503050406030204" pitchFamily="18" charset="0"/>
                          </a:rPr>
                          <m:t>𝑒</m:t>
                        </m:r>
                      </m:e>
                      <m:sup>
                        <m:sSup>
                          <m:sSupPr>
                            <m:ctrlPr>
                              <a:rPr lang="en-US" sz="2400" i="1">
                                <a:latin typeface="Cambria Math"/>
                              </a:rPr>
                            </m:ctrlPr>
                          </m:sSupPr>
                          <m:e>
                            <m:r>
                              <a:rPr lang="en-US" sz="2400" i="1">
                                <a:latin typeface="Cambria Math" panose="02040503050406030204" pitchFamily="18" charset="0"/>
                              </a:rPr>
                              <m:t>𝑧</m:t>
                            </m:r>
                          </m:e>
                          <m:sup>
                            <m:r>
                              <a:rPr lang="en-US" sz="2400" i="1">
                                <a:latin typeface="Cambria Math" panose="02040503050406030204" pitchFamily="18" charset="0"/>
                              </a:rPr>
                              <m:t>2</m:t>
                            </m:r>
                          </m:sup>
                        </m:sSup>
                        <m:r>
                          <a:rPr lang="en-US" sz="2400" b="0" i="1" smtClean="0">
                            <a:latin typeface="Cambria Math" panose="02040503050406030204" pitchFamily="18" charset="0"/>
                          </a:rPr>
                          <m:t>−</m:t>
                        </m:r>
                        <m:d>
                          <m:dPr>
                            <m:ctrlPr>
                              <a:rPr lang="en-US" sz="2400" b="0" i="1" smtClean="0">
                                <a:latin typeface="Cambria Math"/>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𝑖</m:t>
                            </m:r>
                          </m:e>
                        </m:d>
                        <m:r>
                          <a:rPr lang="en-US" sz="2400" b="0" i="1" smtClean="0">
                            <a:latin typeface="Cambria Math" panose="02040503050406030204" pitchFamily="18" charset="0"/>
                          </a:rPr>
                          <m:t>𝑧</m:t>
                        </m:r>
                        <m:r>
                          <a:rPr lang="en-US" sz="2400" b="0" i="1" smtClean="0">
                            <a:latin typeface="Cambria Math" panose="02040503050406030204" pitchFamily="18" charset="0"/>
                          </a:rPr>
                          <m:t>+3</m:t>
                        </m:r>
                      </m:sup>
                    </m:sSup>
                  </m:oMath>
                </a14:m>
                <a:endParaRPr lang="en-US" sz="2400" dirty="0"/>
              </a:p>
            </p:txBody>
          </p:sp>
        </mc:Choice>
        <mc:Fallback xmlns="">
          <p:sp>
            <p:nvSpPr>
              <p:cNvPr id="2" name="Rectangle 1">
                <a:extLst>
                  <a:ext uri="{FF2B5EF4-FFF2-40B4-BE49-F238E27FC236}">
                    <a16:creationId xmlns:a16="http://schemas.microsoft.com/office/drawing/2014/main" xmlns:a14="http://schemas.microsoft.com/office/drawing/2010/main" xmlns="" id="{461A587F-6C25-4B55-8B7C-A5D415EB96A0}"/>
                  </a:ext>
                </a:extLst>
              </p:cNvPr>
              <p:cNvSpPr>
                <a:spLocks noRot="1" noChangeAspect="1" noMove="1" noResize="1" noEditPoints="1" noAdjustHandles="1" noChangeArrowheads="1" noChangeShapeType="1" noTextEdit="1"/>
              </p:cNvSpPr>
              <p:nvPr/>
            </p:nvSpPr>
            <p:spPr>
              <a:xfrm>
                <a:off x="702365" y="1036083"/>
                <a:ext cx="11131826" cy="4522135"/>
              </a:xfrm>
              <a:prstGeom prst="rect">
                <a:avLst/>
              </a:prstGeom>
              <a:blipFill rotWithShape="1">
                <a:blip r:embed="rId2"/>
                <a:stretch>
                  <a:fillRect l="-821" t="-1078" b="-2156"/>
                </a:stretch>
              </a:blipFill>
            </p:spPr>
            <p:txBody>
              <a:bodyPr/>
              <a:lstStyle/>
              <a:p>
                <a:r>
                  <a:rPr lang="en-US">
                    <a:noFill/>
                  </a:rPr>
                  <a:t> </a:t>
                </a:r>
              </a:p>
            </p:txBody>
          </p:sp>
        </mc:Fallback>
      </mc:AlternateContent>
    </p:spTree>
    <p:extLst>
      <p:ext uri="{BB962C8B-B14F-4D97-AF65-F5344CB8AC3E}">
        <p14:creationId xmlns:p14="http://schemas.microsoft.com/office/powerpoint/2010/main" val="10871378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CFEA38B1-974B-483D-8CA2-260A678EC70A}"/>
              </a:ext>
            </a:extLst>
          </p:cNvPr>
          <p:cNvSpPr txBox="1">
            <a:spLocks/>
          </p:cNvSpPr>
          <p:nvPr/>
        </p:nvSpPr>
        <p:spPr>
          <a:xfrm>
            <a:off x="392555" y="420067"/>
            <a:ext cx="10515600" cy="66948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70C0"/>
                </a:solidFill>
              </a:rPr>
              <a:t>4.3 Trigonometric and Hyperbolic Functions</a:t>
            </a:r>
            <a:endParaRPr lang="en-US" dirty="0">
              <a:solidFill>
                <a:srgbClr val="0070C0"/>
              </a:solidFill>
            </a:endParaRPr>
          </a:p>
        </p:txBody>
      </p:sp>
      <mc:AlternateContent xmlns:mc="http://schemas.openxmlformats.org/markup-compatibility/2006" xmlns:a14="http://schemas.microsoft.com/office/drawing/2010/main">
        <mc:Choice Requires="a14">
          <p:sp>
            <p:nvSpPr>
              <p:cNvPr id="4" name="Rectangle 3"/>
              <p:cNvSpPr/>
              <p:nvPr/>
            </p:nvSpPr>
            <p:spPr>
              <a:xfrm>
                <a:off x="589807" y="1078886"/>
                <a:ext cx="11273642" cy="3170099"/>
              </a:xfrm>
              <a:prstGeom prst="rect">
                <a:avLst/>
              </a:prstGeom>
            </p:spPr>
            <p:txBody>
              <a:bodyPr wrap="square">
                <a:spAutoFit/>
              </a:bodyPr>
              <a:lstStyle/>
              <a:p>
                <a:pPr marL="342900" indent="-342900">
                  <a:buFont typeface="Arial" pitchFamily="34" charset="0"/>
                  <a:buChar char="•"/>
                </a:pPr>
                <a:r>
                  <a:rPr lang="en-US" sz="2500" dirty="0">
                    <a:solidFill>
                      <a:prstClr val="black"/>
                    </a:solidFill>
                  </a:rPr>
                  <a:t>We will now define the complex trigonometric and hyperbolic functions. </a:t>
                </a:r>
              </a:p>
              <a:p>
                <a:pPr marL="342900" indent="-342900">
                  <a:buFont typeface="Arial" pitchFamily="34" charset="0"/>
                  <a:buChar char="•"/>
                </a:pPr>
                <a:endParaRPr lang="en-US" sz="2500" dirty="0">
                  <a:solidFill>
                    <a:prstClr val="black"/>
                  </a:solidFill>
                </a:endParaRPr>
              </a:p>
              <a:p>
                <a:pPr marL="342900" indent="-342900">
                  <a:buFont typeface="Arial" pitchFamily="34" charset="0"/>
                  <a:buChar char="•"/>
                </a:pPr>
                <a:r>
                  <a:rPr lang="en-US" sz="2500" dirty="0">
                    <a:solidFill>
                      <a:prstClr val="black"/>
                    </a:solidFill>
                  </a:rPr>
                  <a:t>Analogous to the complex functions </a:t>
                </a:r>
                <a14:m>
                  <m:oMath xmlns:m="http://schemas.openxmlformats.org/officeDocument/2006/math">
                    <m:sSup>
                      <m:sSupPr>
                        <m:ctrlPr>
                          <a:rPr lang="en-US" sz="2500" i="1" dirty="0" smtClean="0">
                            <a:solidFill>
                              <a:prstClr val="black"/>
                            </a:solidFill>
                            <a:latin typeface="Cambria Math"/>
                          </a:rPr>
                        </m:ctrlPr>
                      </m:sSupPr>
                      <m:e>
                        <m:r>
                          <a:rPr lang="en-US" sz="2500" i="1" dirty="0" smtClean="0">
                            <a:solidFill>
                              <a:prstClr val="black"/>
                            </a:solidFill>
                            <a:latin typeface="Cambria Math"/>
                          </a:rPr>
                          <m:t>𝑒</m:t>
                        </m:r>
                      </m:e>
                      <m:sup>
                        <m:r>
                          <a:rPr lang="en-US" sz="2500" i="1" dirty="0" smtClean="0">
                            <a:solidFill>
                              <a:prstClr val="black"/>
                            </a:solidFill>
                            <a:latin typeface="Cambria Math"/>
                          </a:rPr>
                          <m:t>𝑧</m:t>
                        </m:r>
                      </m:sup>
                    </m:sSup>
                  </m:oMath>
                </a14:m>
                <a:r>
                  <a:rPr lang="en-US" sz="2500" i="1" dirty="0">
                    <a:solidFill>
                      <a:prstClr val="black"/>
                    </a:solidFill>
                  </a:rPr>
                  <a:t> </a:t>
                </a:r>
                <a:r>
                  <a:rPr lang="en-US" sz="2500" dirty="0">
                    <a:solidFill>
                      <a:prstClr val="black"/>
                    </a:solidFill>
                  </a:rPr>
                  <a:t>and </a:t>
                </a:r>
                <a14:m>
                  <m:oMath xmlns:m="http://schemas.openxmlformats.org/officeDocument/2006/math">
                    <m:r>
                      <m:rPr>
                        <m:sty m:val="p"/>
                      </m:rPr>
                      <a:rPr lang="en-US" sz="2500" dirty="0" smtClean="0">
                        <a:solidFill>
                          <a:prstClr val="black"/>
                        </a:solidFill>
                        <a:latin typeface="Cambria Math"/>
                      </a:rPr>
                      <m:t>Ln</m:t>
                    </m:r>
                    <m:r>
                      <a:rPr lang="en-US" sz="2500" i="1" dirty="0" smtClean="0">
                        <a:solidFill>
                          <a:prstClr val="black"/>
                        </a:solidFill>
                        <a:latin typeface="Cambria Math"/>
                      </a:rPr>
                      <m:t> </m:t>
                    </m:r>
                    <m:r>
                      <a:rPr lang="en-US" sz="2500" i="1" dirty="0" smtClean="0">
                        <a:solidFill>
                          <a:prstClr val="black"/>
                        </a:solidFill>
                        <a:latin typeface="Cambria Math"/>
                      </a:rPr>
                      <m:t>𝑧</m:t>
                    </m:r>
                  </m:oMath>
                </a14:m>
                <a:r>
                  <a:rPr lang="en-US" sz="2500" dirty="0">
                    <a:solidFill>
                      <a:prstClr val="black"/>
                    </a:solidFill>
                  </a:rPr>
                  <a:t>, these functions also agree with their real counterparts for real input. </a:t>
                </a:r>
              </a:p>
              <a:p>
                <a:pPr marL="342900" indent="-342900">
                  <a:buFont typeface="Arial" pitchFamily="34" charset="0"/>
                  <a:buChar char="•"/>
                </a:pPr>
                <a:endParaRPr lang="en-US" sz="2500" dirty="0">
                  <a:solidFill>
                    <a:prstClr val="black"/>
                  </a:solidFill>
                </a:endParaRPr>
              </a:p>
              <a:p>
                <a:pPr marL="342900" indent="-342900">
                  <a:buFont typeface="Arial" pitchFamily="34" charset="0"/>
                  <a:buChar char="•"/>
                </a:pPr>
                <a:r>
                  <a:rPr lang="en-US" sz="2500" dirty="0">
                    <a:solidFill>
                      <a:prstClr val="black"/>
                    </a:solidFill>
                  </a:rPr>
                  <a:t>In addition, we will show that the complex trigonometric and hyperbolic functions have the same derivatives and satisfy many of the same identities as the real trigonometric and hyperbolic functions.</a:t>
                </a:r>
              </a:p>
            </p:txBody>
          </p:sp>
        </mc:Choice>
        <mc:Fallback xmlns="">
          <p:sp>
            <p:nvSpPr>
              <p:cNvPr id="4" name="Rectangle 3"/>
              <p:cNvSpPr>
                <a:spLocks noRot="1" noChangeAspect="1" noMove="1" noResize="1" noEditPoints="1" noAdjustHandles="1" noChangeArrowheads="1" noChangeShapeType="1" noTextEdit="1"/>
              </p:cNvSpPr>
              <p:nvPr/>
            </p:nvSpPr>
            <p:spPr>
              <a:xfrm>
                <a:off x="589807" y="1078886"/>
                <a:ext cx="11273642" cy="3170099"/>
              </a:xfrm>
              <a:prstGeom prst="rect">
                <a:avLst/>
              </a:prstGeom>
              <a:blipFill>
                <a:blip r:embed="rId2"/>
                <a:stretch>
                  <a:fillRect l="-811" t="-1538" b="-3654"/>
                </a:stretch>
              </a:blipFill>
            </p:spPr>
            <p:txBody>
              <a:bodyPr/>
              <a:lstStyle/>
              <a:p>
                <a:r>
                  <a:rPr lang="en-US">
                    <a:noFill/>
                  </a:rPr>
                  <a:t> </a:t>
                </a:r>
              </a:p>
            </p:txBody>
          </p:sp>
        </mc:Fallback>
      </mc:AlternateContent>
    </p:spTree>
    <p:extLst>
      <p:ext uri="{BB962C8B-B14F-4D97-AF65-F5344CB8AC3E}">
        <p14:creationId xmlns:p14="http://schemas.microsoft.com/office/powerpoint/2010/main" val="15777904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CFEA38B1-974B-483D-8CA2-260A678EC70A}"/>
              </a:ext>
            </a:extLst>
          </p:cNvPr>
          <p:cNvSpPr txBox="1">
            <a:spLocks/>
          </p:cNvSpPr>
          <p:nvPr/>
        </p:nvSpPr>
        <p:spPr>
          <a:xfrm>
            <a:off x="302181" y="135059"/>
            <a:ext cx="10515600" cy="66948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800" b="1" dirty="0">
                <a:solidFill>
                  <a:srgbClr val="0070C0"/>
                </a:solidFill>
              </a:rPr>
              <a:t>Complex Trigonometric Functions</a:t>
            </a:r>
            <a:endParaRPr lang="en-US" sz="3800" dirty="0">
              <a:solidFill>
                <a:srgbClr val="0070C0"/>
              </a:solidFill>
            </a:endParaRPr>
          </a:p>
        </p:txBody>
      </p:sp>
      <mc:AlternateContent xmlns:mc="http://schemas.openxmlformats.org/markup-compatibility/2006" xmlns:a14="http://schemas.microsoft.com/office/drawing/2010/main">
        <mc:Choice Requires="a14">
          <p:sp>
            <p:nvSpPr>
              <p:cNvPr id="4" name="Rectangle 3"/>
              <p:cNvSpPr/>
              <p:nvPr/>
            </p:nvSpPr>
            <p:spPr>
              <a:xfrm>
                <a:off x="392554" y="609333"/>
                <a:ext cx="11601523" cy="3858300"/>
              </a:xfrm>
              <a:prstGeom prst="rect">
                <a:avLst/>
              </a:prstGeom>
            </p:spPr>
            <p:txBody>
              <a:bodyPr wrap="square">
                <a:spAutoFit/>
              </a:bodyPr>
              <a:lstStyle/>
              <a:p>
                <a:pPr algn="just"/>
                <a:r>
                  <a:rPr lang="en-US" sz="2400" dirty="0">
                    <a:solidFill>
                      <a:prstClr val="black"/>
                    </a:solidFill>
                  </a:rPr>
                  <a:t>The complex </a:t>
                </a:r>
                <a:r>
                  <a:rPr lang="en-US" sz="2400" b="1" dirty="0">
                    <a:solidFill>
                      <a:prstClr val="black"/>
                    </a:solidFill>
                  </a:rPr>
                  <a:t>sine </a:t>
                </a:r>
                <a:r>
                  <a:rPr lang="en-US" sz="2400" dirty="0">
                    <a:solidFill>
                      <a:prstClr val="black"/>
                    </a:solidFill>
                  </a:rPr>
                  <a:t>and </a:t>
                </a:r>
                <a:r>
                  <a:rPr lang="en-US" sz="2400" b="1" dirty="0">
                    <a:solidFill>
                      <a:prstClr val="black"/>
                    </a:solidFill>
                  </a:rPr>
                  <a:t>cosine </a:t>
                </a:r>
                <a:r>
                  <a:rPr lang="en-US" sz="2400" dirty="0">
                    <a:solidFill>
                      <a:prstClr val="black"/>
                    </a:solidFill>
                  </a:rPr>
                  <a:t>functions are defined as:</a:t>
                </a:r>
              </a:p>
              <a:p>
                <a:pPr algn="ctr"/>
                <a14:m>
                  <m:oMath xmlns:m="http://schemas.openxmlformats.org/officeDocument/2006/math">
                    <m:func>
                      <m:funcPr>
                        <m:ctrlPr>
                          <a:rPr lang="en-US" sz="2400" i="1" smtClean="0">
                            <a:solidFill>
                              <a:srgbClr val="0070C0"/>
                            </a:solidFill>
                            <a:latin typeface="Cambria Math"/>
                          </a:rPr>
                        </m:ctrlPr>
                      </m:funcPr>
                      <m:fName>
                        <m:r>
                          <m:rPr>
                            <m:sty m:val="p"/>
                          </m:rPr>
                          <a:rPr lang="en-US" sz="2400" smtClean="0">
                            <a:solidFill>
                              <a:srgbClr val="0070C0"/>
                            </a:solidFill>
                            <a:latin typeface="Cambria Math"/>
                          </a:rPr>
                          <m:t>sin</m:t>
                        </m:r>
                      </m:fName>
                      <m:e>
                        <m:r>
                          <a:rPr lang="en-US" sz="2400" i="1" smtClean="0">
                            <a:solidFill>
                              <a:srgbClr val="0070C0"/>
                            </a:solidFill>
                            <a:latin typeface="Cambria Math"/>
                          </a:rPr>
                          <m:t>𝑧</m:t>
                        </m:r>
                      </m:e>
                    </m:func>
                    <m:r>
                      <a:rPr lang="en-US" sz="2400" i="1" smtClean="0">
                        <a:solidFill>
                          <a:srgbClr val="0070C0"/>
                        </a:solidFill>
                        <a:latin typeface="Cambria Math"/>
                      </a:rPr>
                      <m:t>=</m:t>
                    </m:r>
                    <m:f>
                      <m:fPr>
                        <m:ctrlPr>
                          <a:rPr lang="en-US" sz="2400" i="1" smtClean="0">
                            <a:solidFill>
                              <a:srgbClr val="0070C0"/>
                            </a:solidFill>
                            <a:latin typeface="Cambria Math"/>
                          </a:rPr>
                        </m:ctrlPr>
                      </m:fPr>
                      <m:num>
                        <m:sSup>
                          <m:sSupPr>
                            <m:ctrlPr>
                              <a:rPr lang="en-US" sz="2400" i="1" smtClean="0">
                                <a:solidFill>
                                  <a:srgbClr val="0070C0"/>
                                </a:solidFill>
                                <a:latin typeface="Cambria Math"/>
                              </a:rPr>
                            </m:ctrlPr>
                          </m:sSupPr>
                          <m:e>
                            <m:r>
                              <a:rPr lang="en-US" sz="2400" i="1" smtClean="0">
                                <a:solidFill>
                                  <a:srgbClr val="0070C0"/>
                                </a:solidFill>
                                <a:latin typeface="Cambria Math"/>
                              </a:rPr>
                              <m:t>𝑒</m:t>
                            </m:r>
                          </m:e>
                          <m:sup>
                            <m:r>
                              <a:rPr lang="en-US" sz="2400" i="1" smtClean="0">
                                <a:solidFill>
                                  <a:srgbClr val="0070C0"/>
                                </a:solidFill>
                                <a:latin typeface="Cambria Math"/>
                              </a:rPr>
                              <m:t>𝑖𝑧</m:t>
                            </m:r>
                          </m:sup>
                        </m:sSup>
                        <m:r>
                          <a:rPr lang="en-US" sz="2400" i="1" smtClean="0">
                            <a:solidFill>
                              <a:srgbClr val="0070C0"/>
                            </a:solidFill>
                            <a:latin typeface="Cambria Math"/>
                          </a:rPr>
                          <m:t>−</m:t>
                        </m:r>
                        <m:sSup>
                          <m:sSupPr>
                            <m:ctrlPr>
                              <a:rPr lang="en-US" sz="2400" i="1">
                                <a:solidFill>
                                  <a:srgbClr val="0070C0"/>
                                </a:solidFill>
                                <a:latin typeface="Cambria Math"/>
                              </a:rPr>
                            </m:ctrlPr>
                          </m:sSupPr>
                          <m:e>
                            <m:r>
                              <a:rPr lang="en-US" sz="2400" i="1">
                                <a:solidFill>
                                  <a:srgbClr val="0070C0"/>
                                </a:solidFill>
                                <a:latin typeface="Cambria Math"/>
                              </a:rPr>
                              <m:t>𝑒</m:t>
                            </m:r>
                          </m:e>
                          <m:sup>
                            <m:r>
                              <a:rPr lang="en-US" sz="2400" i="1" smtClean="0">
                                <a:solidFill>
                                  <a:srgbClr val="0070C0"/>
                                </a:solidFill>
                                <a:latin typeface="Cambria Math"/>
                              </a:rPr>
                              <m:t>−</m:t>
                            </m:r>
                            <m:r>
                              <a:rPr lang="en-US" sz="2400" i="1">
                                <a:solidFill>
                                  <a:srgbClr val="0070C0"/>
                                </a:solidFill>
                                <a:latin typeface="Cambria Math"/>
                              </a:rPr>
                              <m:t>𝑖𝑧</m:t>
                            </m:r>
                          </m:sup>
                        </m:sSup>
                      </m:num>
                      <m:den>
                        <m:r>
                          <a:rPr lang="en-US" sz="2400" i="1" smtClean="0">
                            <a:solidFill>
                              <a:srgbClr val="0070C0"/>
                            </a:solidFill>
                            <a:latin typeface="Cambria Math"/>
                          </a:rPr>
                          <m:t>2</m:t>
                        </m:r>
                        <m:r>
                          <a:rPr lang="en-US" sz="2400" i="1" smtClean="0">
                            <a:solidFill>
                              <a:srgbClr val="0070C0"/>
                            </a:solidFill>
                            <a:latin typeface="Cambria Math"/>
                          </a:rPr>
                          <m:t>𝑖</m:t>
                        </m:r>
                      </m:den>
                    </m:f>
                    <m:r>
                      <a:rPr lang="en-US" sz="2400" i="1" smtClean="0">
                        <a:solidFill>
                          <a:srgbClr val="0070C0"/>
                        </a:solidFill>
                        <a:latin typeface="Cambria Math"/>
                      </a:rPr>
                      <m:t>,</m:t>
                    </m:r>
                  </m:oMath>
                </a14:m>
                <a:r>
                  <a:rPr lang="en-US" sz="2400" dirty="0">
                    <a:solidFill>
                      <a:prstClr val="black"/>
                    </a:solidFill>
                  </a:rPr>
                  <a:t>     and      </a:t>
                </a:r>
                <a14:m>
                  <m:oMath xmlns:m="http://schemas.openxmlformats.org/officeDocument/2006/math">
                    <m:func>
                      <m:funcPr>
                        <m:ctrlPr>
                          <a:rPr lang="en-US" sz="2400" i="1">
                            <a:solidFill>
                              <a:srgbClr val="0070C0"/>
                            </a:solidFill>
                            <a:latin typeface="Cambria Math"/>
                          </a:rPr>
                        </m:ctrlPr>
                      </m:funcPr>
                      <m:fName>
                        <m:r>
                          <m:rPr>
                            <m:sty m:val="p"/>
                          </m:rPr>
                          <a:rPr lang="en-US" sz="2400" smtClean="0">
                            <a:solidFill>
                              <a:srgbClr val="0070C0"/>
                            </a:solidFill>
                            <a:latin typeface="Cambria Math"/>
                          </a:rPr>
                          <m:t>cos</m:t>
                        </m:r>
                      </m:fName>
                      <m:e>
                        <m:r>
                          <a:rPr lang="en-US" sz="2400" i="1">
                            <a:solidFill>
                              <a:srgbClr val="0070C0"/>
                            </a:solidFill>
                            <a:latin typeface="Cambria Math"/>
                          </a:rPr>
                          <m:t>𝑧</m:t>
                        </m:r>
                      </m:e>
                    </m:func>
                    <m:r>
                      <a:rPr lang="en-US" sz="2400" i="1">
                        <a:solidFill>
                          <a:srgbClr val="0070C0"/>
                        </a:solidFill>
                        <a:latin typeface="Cambria Math"/>
                      </a:rPr>
                      <m:t>=</m:t>
                    </m:r>
                    <m:f>
                      <m:fPr>
                        <m:ctrlPr>
                          <a:rPr lang="en-US" sz="2400" i="1">
                            <a:solidFill>
                              <a:srgbClr val="0070C0"/>
                            </a:solidFill>
                            <a:latin typeface="Cambria Math"/>
                          </a:rPr>
                        </m:ctrlPr>
                      </m:fPr>
                      <m:num>
                        <m:sSup>
                          <m:sSupPr>
                            <m:ctrlPr>
                              <a:rPr lang="en-US" sz="2400" i="1">
                                <a:solidFill>
                                  <a:srgbClr val="0070C0"/>
                                </a:solidFill>
                                <a:latin typeface="Cambria Math"/>
                              </a:rPr>
                            </m:ctrlPr>
                          </m:sSupPr>
                          <m:e>
                            <m:r>
                              <a:rPr lang="en-US" sz="2400" i="1">
                                <a:solidFill>
                                  <a:srgbClr val="0070C0"/>
                                </a:solidFill>
                                <a:latin typeface="Cambria Math"/>
                              </a:rPr>
                              <m:t>𝑒</m:t>
                            </m:r>
                          </m:e>
                          <m:sup>
                            <m:r>
                              <a:rPr lang="en-US" sz="2400" i="1">
                                <a:solidFill>
                                  <a:srgbClr val="0070C0"/>
                                </a:solidFill>
                                <a:latin typeface="Cambria Math"/>
                              </a:rPr>
                              <m:t>𝑖𝑧</m:t>
                            </m:r>
                          </m:sup>
                        </m:sSup>
                        <m:r>
                          <a:rPr lang="en-US" sz="2400" i="1" smtClean="0">
                            <a:solidFill>
                              <a:srgbClr val="0070C0"/>
                            </a:solidFill>
                            <a:latin typeface="Cambria Math"/>
                          </a:rPr>
                          <m:t>+</m:t>
                        </m:r>
                        <m:sSup>
                          <m:sSupPr>
                            <m:ctrlPr>
                              <a:rPr lang="en-US" sz="2400" i="1">
                                <a:solidFill>
                                  <a:srgbClr val="0070C0"/>
                                </a:solidFill>
                                <a:latin typeface="Cambria Math"/>
                              </a:rPr>
                            </m:ctrlPr>
                          </m:sSupPr>
                          <m:e>
                            <m:r>
                              <a:rPr lang="en-US" sz="2400" i="1">
                                <a:solidFill>
                                  <a:srgbClr val="0070C0"/>
                                </a:solidFill>
                                <a:latin typeface="Cambria Math"/>
                              </a:rPr>
                              <m:t>𝑒</m:t>
                            </m:r>
                          </m:e>
                          <m:sup>
                            <m:r>
                              <a:rPr lang="en-US" sz="2400" i="1">
                                <a:solidFill>
                                  <a:srgbClr val="0070C0"/>
                                </a:solidFill>
                                <a:latin typeface="Cambria Math"/>
                              </a:rPr>
                              <m:t>−</m:t>
                            </m:r>
                            <m:r>
                              <a:rPr lang="en-US" sz="2400" i="1">
                                <a:solidFill>
                                  <a:srgbClr val="0070C0"/>
                                </a:solidFill>
                                <a:latin typeface="Cambria Math"/>
                              </a:rPr>
                              <m:t>𝑖𝑧</m:t>
                            </m:r>
                          </m:sup>
                        </m:sSup>
                      </m:num>
                      <m:den>
                        <m:r>
                          <a:rPr lang="en-US" sz="2400" i="1">
                            <a:solidFill>
                              <a:srgbClr val="0070C0"/>
                            </a:solidFill>
                            <a:latin typeface="Cambria Math"/>
                          </a:rPr>
                          <m:t>2</m:t>
                        </m:r>
                      </m:den>
                    </m:f>
                  </m:oMath>
                </a14:m>
                <a:r>
                  <a:rPr lang="en-US" sz="2400" dirty="0">
                    <a:solidFill>
                      <a:srgbClr val="0070C0"/>
                    </a:solidFill>
                  </a:rPr>
                  <a:t>.</a:t>
                </a:r>
              </a:p>
              <a:p>
                <a:pPr algn="just"/>
                <a:r>
                  <a:rPr lang="en-US" sz="2400" dirty="0">
                    <a:solidFill>
                      <a:prstClr val="black"/>
                    </a:solidFill>
                  </a:rPr>
                  <a:t>The complex sine and cosine functions agree with the real sine and cosine functions for real input. Analogous to real trigonometric functions, we can define the complex tangent, cotangent, secant, and cosecant functions using the complex sine and cosine. These functions also agree with their real counterparts for real input.</a:t>
                </a:r>
                <a:endParaRPr lang="en-US" sz="2400" dirty="0">
                  <a:solidFill>
                    <a:srgbClr val="0070C0"/>
                  </a:solidFill>
                </a:endParaRPr>
              </a:p>
              <a:p>
                <a:pPr algn="just"/>
                <a:endParaRPr lang="en-US" sz="1050" dirty="0">
                  <a:solidFill>
                    <a:prstClr val="black"/>
                  </a:solidFill>
                </a:endParaRPr>
              </a:p>
              <a:p>
                <a:r>
                  <a:rPr lang="en-US" sz="2400" b="1" dirty="0">
                    <a:solidFill>
                      <a:srgbClr val="0070C0"/>
                    </a:solidFill>
                  </a:rPr>
                  <a:t>Example: </a:t>
                </a:r>
                <a:r>
                  <a:rPr lang="en-US" sz="2400" dirty="0">
                    <a:solidFill>
                      <a:prstClr val="black"/>
                    </a:solidFill>
                  </a:rPr>
                  <a:t>In each of the following, express the value of the given trigonometric function 		     in the form </a:t>
                </a:r>
                <a14:m>
                  <m:oMath xmlns:m="http://schemas.openxmlformats.org/officeDocument/2006/math">
                    <m:r>
                      <a:rPr lang="en-US" sz="2400" i="1" dirty="0" smtClean="0">
                        <a:solidFill>
                          <a:prstClr val="black"/>
                        </a:solidFill>
                        <a:latin typeface="Cambria Math" panose="02040503050406030204" pitchFamily="18" charset="0"/>
                      </a:rPr>
                      <m:t>𝑎</m:t>
                    </m:r>
                    <m:r>
                      <a:rPr lang="en-US" sz="2400" i="1" dirty="0" smtClean="0">
                        <a:solidFill>
                          <a:prstClr val="black"/>
                        </a:solidFill>
                        <a:latin typeface="Cambria Math" panose="02040503050406030204" pitchFamily="18" charset="0"/>
                      </a:rPr>
                      <m:t>+</m:t>
                    </m:r>
                    <m:r>
                      <a:rPr lang="en-US" sz="2400" i="1" dirty="0" smtClean="0">
                        <a:solidFill>
                          <a:prstClr val="black"/>
                        </a:solidFill>
                        <a:latin typeface="Cambria Math" panose="02040503050406030204" pitchFamily="18" charset="0"/>
                      </a:rPr>
                      <m:t>𝑖𝑏</m:t>
                    </m:r>
                  </m:oMath>
                </a14:m>
                <a:r>
                  <a:rPr lang="en-US" sz="2400" dirty="0">
                    <a:solidFill>
                      <a:prstClr val="black"/>
                    </a:solidFill>
                  </a:rPr>
                  <a:t>.</a:t>
                </a:r>
              </a:p>
              <a:p>
                <a:r>
                  <a:rPr lang="en-US" sz="2400" dirty="0">
                    <a:solidFill>
                      <a:prstClr val="black"/>
                    </a:solidFill>
                  </a:rPr>
                  <a:t>		(</a:t>
                </a:r>
                <a:r>
                  <a:rPr lang="en-US" sz="2400" b="1" dirty="0">
                    <a:solidFill>
                      <a:prstClr val="black"/>
                    </a:solidFill>
                  </a:rPr>
                  <a:t>a</a:t>
                </a:r>
                <a:r>
                  <a:rPr lang="en-US" sz="2400" dirty="0">
                    <a:solidFill>
                      <a:prstClr val="black"/>
                    </a:solidFill>
                  </a:rPr>
                  <a:t>) </a:t>
                </a:r>
                <a14:m>
                  <m:oMath xmlns:m="http://schemas.openxmlformats.org/officeDocument/2006/math">
                    <m:r>
                      <m:rPr>
                        <m:sty m:val="p"/>
                      </m:rPr>
                      <a:rPr lang="en-US" sz="2400" i="1" dirty="0" smtClean="0">
                        <a:solidFill>
                          <a:prstClr val="black"/>
                        </a:solidFill>
                        <a:latin typeface="Cambria Math"/>
                      </a:rPr>
                      <m:t>cos</m:t>
                    </m:r>
                    <m:r>
                      <a:rPr lang="en-US" sz="2400" i="1" dirty="0">
                        <a:solidFill>
                          <a:prstClr val="black"/>
                        </a:solidFill>
                        <a:latin typeface="Cambria Math"/>
                      </a:rPr>
                      <m:t>⁡</m:t>
                    </m:r>
                    <m:r>
                      <a:rPr lang="en-US" sz="2400" i="1" dirty="0">
                        <a:solidFill>
                          <a:prstClr val="black"/>
                        </a:solidFill>
                        <a:latin typeface="Cambria Math"/>
                      </a:rPr>
                      <m:t>𝑖</m:t>
                    </m:r>
                  </m:oMath>
                </a14:m>
                <a:r>
                  <a:rPr lang="en-US" sz="2400" i="1" dirty="0">
                    <a:solidFill>
                      <a:prstClr val="black"/>
                    </a:solidFill>
                  </a:rPr>
                  <a:t>        </a:t>
                </a:r>
                <a:r>
                  <a:rPr lang="en-US" sz="2400" dirty="0">
                    <a:solidFill>
                      <a:prstClr val="black"/>
                    </a:solidFill>
                  </a:rPr>
                  <a:t>(</a:t>
                </a:r>
                <a:r>
                  <a:rPr lang="en-US" sz="2400" b="1" dirty="0">
                    <a:solidFill>
                      <a:prstClr val="black"/>
                    </a:solidFill>
                  </a:rPr>
                  <a:t>b</a:t>
                </a:r>
                <a:r>
                  <a:rPr lang="en-US" sz="2400" dirty="0">
                    <a:solidFill>
                      <a:prstClr val="black"/>
                    </a:solidFill>
                  </a:rPr>
                  <a:t>) </a:t>
                </a:r>
                <a14:m>
                  <m:oMath xmlns:m="http://schemas.openxmlformats.org/officeDocument/2006/math">
                    <m:r>
                      <m:rPr>
                        <m:sty m:val="p"/>
                      </m:rPr>
                      <a:rPr lang="en-US" sz="2400" i="1" dirty="0" smtClean="0">
                        <a:solidFill>
                          <a:prstClr val="black"/>
                        </a:solidFill>
                        <a:latin typeface="Cambria Math"/>
                      </a:rPr>
                      <m:t>sin</m:t>
                    </m:r>
                    <m:r>
                      <a:rPr lang="en-US" sz="2400" i="1" dirty="0" smtClean="0">
                        <a:solidFill>
                          <a:prstClr val="black"/>
                        </a:solidFill>
                        <a:latin typeface="Cambria Math"/>
                      </a:rPr>
                      <m:t>⁡(2 + </m:t>
                    </m:r>
                    <m:r>
                      <a:rPr lang="en-US" sz="2400" i="1" dirty="0" smtClean="0">
                        <a:solidFill>
                          <a:prstClr val="black"/>
                        </a:solidFill>
                        <a:latin typeface="Cambria Math"/>
                      </a:rPr>
                      <m:t>𝑖</m:t>
                    </m:r>
                    <m:r>
                      <a:rPr lang="en-US" sz="2400" i="1" dirty="0" smtClean="0">
                        <a:solidFill>
                          <a:prstClr val="black"/>
                        </a:solidFill>
                        <a:latin typeface="Cambria Math"/>
                      </a:rPr>
                      <m:t>)</m:t>
                    </m:r>
                  </m:oMath>
                </a14:m>
                <a:r>
                  <a:rPr lang="en-US" sz="2400" dirty="0">
                    <a:solidFill>
                      <a:prstClr val="black"/>
                    </a:solidFill>
                  </a:rPr>
                  <a:t>         (</a:t>
                </a:r>
                <a:r>
                  <a:rPr lang="en-US" sz="2400" b="1" dirty="0">
                    <a:solidFill>
                      <a:prstClr val="black"/>
                    </a:solidFill>
                  </a:rPr>
                  <a:t>c</a:t>
                </a:r>
                <a:r>
                  <a:rPr lang="en-US" sz="2400" dirty="0">
                    <a:solidFill>
                      <a:prstClr val="black"/>
                    </a:solidFill>
                  </a:rPr>
                  <a:t>) </a:t>
                </a:r>
                <a14:m>
                  <m:oMath xmlns:m="http://schemas.openxmlformats.org/officeDocument/2006/math">
                    <m:r>
                      <m:rPr>
                        <m:sty m:val="p"/>
                      </m:rPr>
                      <a:rPr lang="en-US" sz="2400" i="1" dirty="0" smtClean="0">
                        <a:solidFill>
                          <a:prstClr val="black"/>
                        </a:solidFill>
                        <a:latin typeface="Cambria Math"/>
                      </a:rPr>
                      <m:t>tan</m:t>
                    </m:r>
                    <m:r>
                      <a:rPr lang="en-US" sz="2400" i="1" dirty="0" smtClean="0">
                        <a:solidFill>
                          <a:prstClr val="black"/>
                        </a:solidFill>
                        <a:latin typeface="Cambria Math"/>
                      </a:rPr>
                      <m:t>⁡(</m:t>
                    </m:r>
                    <m:r>
                      <a:rPr lang="el-GR" sz="2400" i="1" dirty="0">
                        <a:solidFill>
                          <a:prstClr val="black"/>
                        </a:solidFill>
                        <a:latin typeface="Cambria Math"/>
                      </a:rPr>
                      <m:t>𝜋</m:t>
                    </m:r>
                    <m:r>
                      <a:rPr lang="el-GR" sz="2400" i="1" dirty="0">
                        <a:solidFill>
                          <a:prstClr val="black"/>
                        </a:solidFill>
                        <a:latin typeface="Cambria Math"/>
                      </a:rPr>
                      <m:t> − 2</m:t>
                    </m:r>
                    <m:r>
                      <a:rPr lang="en-US" sz="2400" i="1" dirty="0">
                        <a:solidFill>
                          <a:prstClr val="black"/>
                        </a:solidFill>
                        <a:latin typeface="Cambria Math"/>
                      </a:rPr>
                      <m:t>𝑖</m:t>
                    </m:r>
                    <m:r>
                      <a:rPr lang="en-US" sz="2400" i="1" dirty="0">
                        <a:solidFill>
                          <a:prstClr val="black"/>
                        </a:solidFill>
                        <a:latin typeface="Cambria Math"/>
                      </a:rPr>
                      <m:t>)</m:t>
                    </m:r>
                  </m:oMath>
                </a14:m>
                <a:endParaRPr lang="en-US" sz="2400" dirty="0">
                  <a:solidFill>
                    <a:prstClr val="black"/>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392554" y="609333"/>
                <a:ext cx="11601523" cy="3858300"/>
              </a:xfrm>
              <a:prstGeom prst="rect">
                <a:avLst/>
              </a:prstGeom>
              <a:blipFill>
                <a:blip r:embed="rId2"/>
                <a:stretch>
                  <a:fillRect l="-788" t="-1264" r="-788" b="-1264"/>
                </a:stretch>
              </a:blipFill>
            </p:spPr>
            <p:txBody>
              <a:bodyPr/>
              <a:lstStyle/>
              <a:p>
                <a:r>
                  <a:rPr lang="en-US">
                    <a:noFill/>
                  </a:rPr>
                  <a:t> </a:t>
                </a:r>
              </a:p>
            </p:txBody>
          </p:sp>
        </mc:Fallback>
      </mc:AlternateContent>
      <p:sp>
        <p:nvSpPr>
          <p:cNvPr id="7" name="Title 1">
            <a:extLst>
              <a:ext uri="{FF2B5EF4-FFF2-40B4-BE49-F238E27FC236}">
                <a16:creationId xmlns="" xmlns:a16="http://schemas.microsoft.com/office/drawing/2014/main" id="{CFEA38B1-974B-483D-8CA2-260A678EC70A}"/>
              </a:ext>
            </a:extLst>
          </p:cNvPr>
          <p:cNvSpPr txBox="1">
            <a:spLocks/>
          </p:cNvSpPr>
          <p:nvPr/>
        </p:nvSpPr>
        <p:spPr>
          <a:xfrm>
            <a:off x="416976" y="4335621"/>
            <a:ext cx="10286009" cy="66948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800" b="1" dirty="0">
                <a:solidFill>
                  <a:srgbClr val="0070C0"/>
                </a:solidFill>
              </a:rPr>
              <a:t>Periodicity</a:t>
            </a:r>
            <a:endParaRPr lang="en-US" sz="3800" dirty="0">
              <a:solidFill>
                <a:srgbClr val="0070C0"/>
              </a:solidFill>
            </a:endParaRPr>
          </a:p>
        </p:txBody>
      </p:sp>
      <mc:AlternateContent xmlns:mc="http://schemas.openxmlformats.org/markup-compatibility/2006" xmlns:a14="http://schemas.microsoft.com/office/drawing/2010/main">
        <mc:Choice Requires="a14">
          <p:sp>
            <p:nvSpPr>
              <p:cNvPr id="8" name="Rectangle 7"/>
              <p:cNvSpPr/>
              <p:nvPr/>
            </p:nvSpPr>
            <p:spPr>
              <a:xfrm>
                <a:off x="496143" y="4874482"/>
                <a:ext cx="11497934" cy="1892826"/>
              </a:xfrm>
              <a:prstGeom prst="rect">
                <a:avLst/>
              </a:prstGeom>
            </p:spPr>
            <p:txBody>
              <a:bodyPr wrap="square">
                <a:spAutoFit/>
              </a:bodyPr>
              <a:lstStyle/>
              <a:p>
                <a:r>
                  <a:rPr lang="en-US" sz="2400" dirty="0">
                    <a:solidFill>
                      <a:prstClr val="black"/>
                    </a:solidFill>
                  </a:rPr>
                  <a:t>The complex sine and cosine are periodic functions with a real period of </a:t>
                </a:r>
                <a14:m>
                  <m:oMath xmlns:m="http://schemas.openxmlformats.org/officeDocument/2006/math">
                    <m:r>
                      <a:rPr lang="en-US" sz="2400" i="1" dirty="0" smtClean="0">
                        <a:solidFill>
                          <a:prstClr val="black"/>
                        </a:solidFill>
                        <a:latin typeface="Cambria Math"/>
                      </a:rPr>
                      <m:t>2</m:t>
                    </m:r>
                    <m:r>
                      <a:rPr lang="en-US" sz="2400" i="1" dirty="0" smtClean="0">
                        <a:solidFill>
                          <a:prstClr val="black"/>
                        </a:solidFill>
                        <a:latin typeface="Cambria Math"/>
                      </a:rPr>
                      <m:t>𝜋</m:t>
                    </m:r>
                    <m:r>
                      <a:rPr lang="en-US" sz="2400" dirty="0" smtClean="0">
                        <a:solidFill>
                          <a:prstClr val="black"/>
                        </a:solidFill>
                        <a:latin typeface="Cambria Math"/>
                      </a:rPr>
                      <m:t>,</m:t>
                    </m:r>
                  </m:oMath>
                </a14:m>
                <a:r>
                  <a:rPr lang="en-US" sz="2400" dirty="0">
                    <a:solidFill>
                      <a:prstClr val="black"/>
                    </a:solidFill>
                  </a:rPr>
                  <a:t> i.e.,</a:t>
                </a:r>
              </a:p>
              <a:p>
                <a:pPr algn="ctr"/>
                <a:endParaRPr lang="en-US" sz="700" i="1" dirty="0">
                  <a:solidFill>
                    <a:srgbClr val="0070C0"/>
                  </a:solidFill>
                  <a:latin typeface="Cambria Math"/>
                </a:endParaRPr>
              </a:p>
              <a:p>
                <a:pPr algn="ctr"/>
                <a14:m>
                  <m:oMath xmlns:m="http://schemas.openxmlformats.org/officeDocument/2006/math">
                    <m:r>
                      <m:rPr>
                        <m:sty m:val="p"/>
                      </m:rPr>
                      <a:rPr lang="pl-PL" sz="2400" i="1" dirty="0" smtClean="0">
                        <a:solidFill>
                          <a:srgbClr val="0070C0"/>
                        </a:solidFill>
                        <a:latin typeface="Cambria Math"/>
                      </a:rPr>
                      <m:t>sin</m:t>
                    </m:r>
                    <m:r>
                      <a:rPr lang="pl-PL" sz="2400" i="1" dirty="0" smtClean="0">
                        <a:solidFill>
                          <a:srgbClr val="0070C0"/>
                        </a:solidFill>
                        <a:latin typeface="Cambria Math"/>
                      </a:rPr>
                      <m:t>⁡(</m:t>
                    </m:r>
                    <m:r>
                      <a:rPr lang="pl-PL" sz="2400" i="1" dirty="0" smtClean="0">
                        <a:solidFill>
                          <a:srgbClr val="0070C0"/>
                        </a:solidFill>
                        <a:latin typeface="Cambria Math"/>
                      </a:rPr>
                      <m:t>𝑧</m:t>
                    </m:r>
                    <m:r>
                      <a:rPr lang="pl-PL" sz="2400" i="1" dirty="0" smtClean="0">
                        <a:solidFill>
                          <a:srgbClr val="0070C0"/>
                        </a:solidFill>
                        <a:latin typeface="Cambria Math"/>
                      </a:rPr>
                      <m:t> + 2</m:t>
                    </m:r>
                    <m:r>
                      <a:rPr lang="pl-PL" sz="2400" i="1" dirty="0" smtClean="0">
                        <a:solidFill>
                          <a:srgbClr val="0070C0"/>
                        </a:solidFill>
                        <a:latin typeface="Cambria Math"/>
                      </a:rPr>
                      <m:t>𝜋</m:t>
                    </m:r>
                    <m:r>
                      <a:rPr lang="pl-PL" sz="2400" i="1" dirty="0" smtClean="0">
                        <a:solidFill>
                          <a:srgbClr val="0070C0"/>
                        </a:solidFill>
                        <a:latin typeface="Cambria Math"/>
                      </a:rPr>
                      <m:t>) = </m:t>
                    </m:r>
                    <m:r>
                      <m:rPr>
                        <m:sty m:val="p"/>
                      </m:rPr>
                      <a:rPr lang="pl-PL" sz="2400" i="1" dirty="0" smtClean="0">
                        <a:solidFill>
                          <a:srgbClr val="0070C0"/>
                        </a:solidFill>
                        <a:latin typeface="Cambria Math"/>
                      </a:rPr>
                      <m:t>sin</m:t>
                    </m:r>
                    <m:r>
                      <a:rPr lang="pl-PL" sz="2400" i="1" dirty="0" smtClean="0">
                        <a:solidFill>
                          <a:srgbClr val="0070C0"/>
                        </a:solidFill>
                        <a:latin typeface="Cambria Math"/>
                      </a:rPr>
                      <m:t>⁡</m:t>
                    </m:r>
                    <m:r>
                      <a:rPr lang="pl-PL" sz="2400" i="1" dirty="0" smtClean="0">
                        <a:solidFill>
                          <a:srgbClr val="0070C0"/>
                        </a:solidFill>
                        <a:latin typeface="Cambria Math"/>
                      </a:rPr>
                      <m:t>𝑧</m:t>
                    </m:r>
                    <m:r>
                      <a:rPr lang="pl-PL" sz="2400" i="1" dirty="0" smtClean="0">
                        <a:solidFill>
                          <a:srgbClr val="0070C0"/>
                        </a:solidFill>
                        <a:latin typeface="Cambria Math"/>
                      </a:rPr>
                      <m:t> </m:t>
                    </m:r>
                  </m:oMath>
                </a14:m>
                <a:r>
                  <a:rPr lang="en-US" sz="2400" dirty="0">
                    <a:solidFill>
                      <a:prstClr val="black"/>
                    </a:solidFill>
                  </a:rPr>
                  <a:t> </a:t>
                </a:r>
                <a:r>
                  <a:rPr lang="pl-PL" sz="2400" dirty="0">
                    <a:solidFill>
                      <a:prstClr val="black"/>
                    </a:solidFill>
                  </a:rPr>
                  <a:t>and </a:t>
                </a:r>
                <a:r>
                  <a:rPr lang="en-US" sz="2400" dirty="0">
                    <a:solidFill>
                      <a:prstClr val="black"/>
                    </a:solidFill>
                  </a:rPr>
                  <a:t> </a:t>
                </a:r>
                <a14:m>
                  <m:oMath xmlns:m="http://schemas.openxmlformats.org/officeDocument/2006/math">
                    <m:func>
                      <m:funcPr>
                        <m:ctrlPr>
                          <a:rPr lang="pl-PL" sz="2400" i="1" dirty="0" smtClean="0">
                            <a:solidFill>
                              <a:srgbClr val="0070C0"/>
                            </a:solidFill>
                            <a:latin typeface="Cambria Math"/>
                          </a:rPr>
                        </m:ctrlPr>
                      </m:funcPr>
                      <m:fName>
                        <m:r>
                          <m:rPr>
                            <m:sty m:val="p"/>
                          </m:rPr>
                          <a:rPr lang="pl-PL" sz="2400" dirty="0" smtClean="0">
                            <a:solidFill>
                              <a:srgbClr val="0070C0"/>
                            </a:solidFill>
                            <a:latin typeface="Cambria Math"/>
                          </a:rPr>
                          <m:t>cos</m:t>
                        </m:r>
                      </m:fName>
                      <m:e>
                        <m:d>
                          <m:dPr>
                            <m:ctrlPr>
                              <a:rPr lang="pl-PL" sz="2400" i="1" dirty="0" smtClean="0">
                                <a:solidFill>
                                  <a:srgbClr val="0070C0"/>
                                </a:solidFill>
                                <a:latin typeface="Cambria Math"/>
                              </a:rPr>
                            </m:ctrlPr>
                          </m:dPr>
                          <m:e>
                            <m:r>
                              <a:rPr lang="pl-PL" sz="2400" i="1" dirty="0" smtClean="0">
                                <a:solidFill>
                                  <a:srgbClr val="0070C0"/>
                                </a:solidFill>
                                <a:latin typeface="Cambria Math"/>
                              </a:rPr>
                              <m:t> </m:t>
                            </m:r>
                            <m:r>
                              <a:rPr lang="pl-PL" sz="2400" i="1" dirty="0" smtClean="0">
                                <a:solidFill>
                                  <a:srgbClr val="0070C0"/>
                                </a:solidFill>
                                <a:latin typeface="Cambria Math"/>
                              </a:rPr>
                              <m:t>𝑧</m:t>
                            </m:r>
                            <m:r>
                              <a:rPr lang="pl-PL" sz="2400" i="1" dirty="0" smtClean="0">
                                <a:solidFill>
                                  <a:srgbClr val="0070C0"/>
                                </a:solidFill>
                                <a:latin typeface="Cambria Math"/>
                              </a:rPr>
                              <m:t> + 2</m:t>
                            </m:r>
                            <m:r>
                              <a:rPr lang="pl-PL" sz="2400" i="1" dirty="0" smtClean="0">
                                <a:solidFill>
                                  <a:srgbClr val="0070C0"/>
                                </a:solidFill>
                                <a:latin typeface="Cambria Math"/>
                              </a:rPr>
                              <m:t>𝜋</m:t>
                            </m:r>
                          </m:e>
                        </m:d>
                      </m:e>
                    </m:func>
                    <m:r>
                      <a:rPr lang="pl-PL" sz="2400" i="1" dirty="0" smtClean="0">
                        <a:solidFill>
                          <a:srgbClr val="0070C0"/>
                        </a:solidFill>
                        <a:latin typeface="Cambria Math"/>
                      </a:rPr>
                      <m:t>=</m:t>
                    </m:r>
                    <m:func>
                      <m:funcPr>
                        <m:ctrlPr>
                          <a:rPr lang="pl-PL" sz="2400" i="1" dirty="0" smtClean="0">
                            <a:solidFill>
                              <a:srgbClr val="0070C0"/>
                            </a:solidFill>
                            <a:latin typeface="Cambria Math"/>
                          </a:rPr>
                        </m:ctrlPr>
                      </m:funcPr>
                      <m:fName>
                        <m:r>
                          <m:rPr>
                            <m:sty m:val="p"/>
                          </m:rPr>
                          <a:rPr lang="pl-PL" sz="2400" dirty="0" smtClean="0">
                            <a:solidFill>
                              <a:srgbClr val="0070C0"/>
                            </a:solidFill>
                            <a:latin typeface="Cambria Math"/>
                          </a:rPr>
                          <m:t>cos</m:t>
                        </m:r>
                      </m:fName>
                      <m:e>
                        <m:r>
                          <a:rPr lang="pl-PL" sz="2400" i="1" dirty="0" smtClean="0">
                            <a:solidFill>
                              <a:srgbClr val="0070C0"/>
                            </a:solidFill>
                            <a:latin typeface="Cambria Math"/>
                          </a:rPr>
                          <m:t>𝑧</m:t>
                        </m:r>
                      </m:e>
                    </m:func>
                    <m:r>
                      <a:rPr lang="en-US" sz="2400" i="1" dirty="0" smtClean="0">
                        <a:solidFill>
                          <a:srgbClr val="0070C0"/>
                        </a:solidFill>
                        <a:latin typeface="Cambria Math"/>
                      </a:rPr>
                      <m:t>.</m:t>
                    </m:r>
                  </m:oMath>
                </a14:m>
                <a:endParaRPr lang="en-US" sz="2400" dirty="0">
                  <a:solidFill>
                    <a:srgbClr val="0070C0"/>
                  </a:solidFill>
                </a:endParaRPr>
              </a:p>
              <a:p>
                <a:endParaRPr lang="en-US" sz="1100" dirty="0">
                  <a:solidFill>
                    <a:prstClr val="black"/>
                  </a:solidFill>
                </a:endParaRPr>
              </a:p>
              <a:p>
                <a:r>
                  <a:rPr lang="en-US" sz="2400" dirty="0">
                    <a:solidFill>
                      <a:prstClr val="black"/>
                    </a:solidFill>
                  </a:rPr>
                  <a:t>The identities </a:t>
                </a:r>
                <a14:m>
                  <m:oMath xmlns:m="http://schemas.openxmlformats.org/officeDocument/2006/math">
                    <m:r>
                      <m:rPr>
                        <m:sty m:val="p"/>
                      </m:rPr>
                      <a:rPr lang="en-US" sz="2400" i="1" dirty="0" smtClean="0">
                        <a:solidFill>
                          <a:prstClr val="black"/>
                        </a:solidFill>
                        <a:latin typeface="Cambria Math"/>
                      </a:rPr>
                      <m:t>sin</m:t>
                    </m:r>
                    <m:r>
                      <a:rPr lang="en-US" sz="2400" i="1" dirty="0" smtClean="0">
                        <a:solidFill>
                          <a:prstClr val="black"/>
                        </a:solidFill>
                        <a:latin typeface="Cambria Math"/>
                      </a:rPr>
                      <m:t>⁡(</m:t>
                    </m:r>
                    <m:r>
                      <a:rPr lang="en-US" sz="2400" i="1" dirty="0">
                        <a:solidFill>
                          <a:prstClr val="black"/>
                        </a:solidFill>
                        <a:latin typeface="Cambria Math"/>
                      </a:rPr>
                      <m:t>𝑧</m:t>
                    </m:r>
                    <m:r>
                      <a:rPr lang="en-US" sz="2400" i="1" dirty="0">
                        <a:solidFill>
                          <a:prstClr val="black"/>
                        </a:solidFill>
                        <a:latin typeface="Cambria Math"/>
                      </a:rPr>
                      <m:t>+</m:t>
                    </m:r>
                    <m:r>
                      <a:rPr lang="en-US" sz="2400" i="1" dirty="0">
                        <a:solidFill>
                          <a:prstClr val="black"/>
                        </a:solidFill>
                        <a:latin typeface="Cambria Math"/>
                      </a:rPr>
                      <m:t>𝜋</m:t>
                    </m:r>
                    <m:r>
                      <a:rPr lang="en-US" sz="2400" i="1" dirty="0">
                        <a:solidFill>
                          <a:prstClr val="black"/>
                        </a:solidFill>
                        <a:latin typeface="Cambria Math"/>
                      </a:rPr>
                      <m:t>)=−</m:t>
                    </m:r>
                    <m:r>
                      <m:rPr>
                        <m:sty m:val="p"/>
                      </m:rPr>
                      <a:rPr lang="en-US" sz="2400" i="1" dirty="0">
                        <a:solidFill>
                          <a:prstClr val="black"/>
                        </a:solidFill>
                        <a:latin typeface="Cambria Math"/>
                      </a:rPr>
                      <m:t>sin</m:t>
                    </m:r>
                    <m:r>
                      <a:rPr lang="en-US" sz="2400" i="1" dirty="0">
                        <a:solidFill>
                          <a:prstClr val="black"/>
                        </a:solidFill>
                        <a:latin typeface="Cambria Math"/>
                      </a:rPr>
                      <m:t>⁡</m:t>
                    </m:r>
                    <m:r>
                      <a:rPr lang="en-US" sz="2400" i="1" dirty="0">
                        <a:solidFill>
                          <a:prstClr val="black"/>
                        </a:solidFill>
                        <a:latin typeface="Cambria Math"/>
                      </a:rPr>
                      <m:t>𝑧</m:t>
                    </m:r>
                  </m:oMath>
                </a14:m>
                <a:r>
                  <a:rPr lang="en-US" sz="2400" i="1" dirty="0">
                    <a:solidFill>
                      <a:prstClr val="black"/>
                    </a:solidFill>
                  </a:rPr>
                  <a:t> </a:t>
                </a:r>
                <a:r>
                  <a:rPr lang="en-US" sz="2400" dirty="0">
                    <a:solidFill>
                      <a:prstClr val="black"/>
                    </a:solidFill>
                  </a:rPr>
                  <a:t>and </a:t>
                </a:r>
                <a14:m>
                  <m:oMath xmlns:m="http://schemas.openxmlformats.org/officeDocument/2006/math">
                    <m:r>
                      <m:rPr>
                        <m:sty m:val="p"/>
                      </m:rPr>
                      <a:rPr lang="en-US" sz="2400" i="1" dirty="0" smtClean="0">
                        <a:solidFill>
                          <a:prstClr val="black"/>
                        </a:solidFill>
                        <a:latin typeface="Cambria Math"/>
                      </a:rPr>
                      <m:t>cos</m:t>
                    </m:r>
                    <m:r>
                      <a:rPr lang="en-US" sz="2400" i="1" dirty="0">
                        <a:solidFill>
                          <a:prstClr val="black"/>
                        </a:solidFill>
                        <a:latin typeface="Cambria Math"/>
                      </a:rPr>
                      <m:t>⁡(</m:t>
                    </m:r>
                    <m:r>
                      <a:rPr lang="en-US" sz="2400" i="1" dirty="0">
                        <a:solidFill>
                          <a:prstClr val="black"/>
                        </a:solidFill>
                        <a:latin typeface="Cambria Math"/>
                      </a:rPr>
                      <m:t>𝑧</m:t>
                    </m:r>
                    <m:r>
                      <a:rPr lang="en-US" sz="2400" i="1" dirty="0">
                        <a:solidFill>
                          <a:prstClr val="black"/>
                        </a:solidFill>
                        <a:latin typeface="Cambria Math"/>
                      </a:rPr>
                      <m:t>+</m:t>
                    </m:r>
                    <m:r>
                      <a:rPr lang="en-US" sz="2400" i="1" dirty="0">
                        <a:solidFill>
                          <a:prstClr val="black"/>
                        </a:solidFill>
                        <a:latin typeface="Cambria Math"/>
                      </a:rPr>
                      <m:t>𝜋</m:t>
                    </m:r>
                    <m:r>
                      <a:rPr lang="en-US" sz="2400" i="1" dirty="0">
                        <a:solidFill>
                          <a:prstClr val="black"/>
                        </a:solidFill>
                        <a:latin typeface="Cambria Math"/>
                      </a:rPr>
                      <m:t>)=−</m:t>
                    </m:r>
                    <m:r>
                      <m:rPr>
                        <m:sty m:val="p"/>
                      </m:rPr>
                      <a:rPr lang="en-US" sz="2400" i="1" dirty="0" err="1">
                        <a:solidFill>
                          <a:prstClr val="black"/>
                        </a:solidFill>
                        <a:latin typeface="Cambria Math"/>
                      </a:rPr>
                      <m:t>cos</m:t>
                    </m:r>
                    <m:r>
                      <a:rPr lang="en-US" sz="2400" i="1" dirty="0">
                        <a:solidFill>
                          <a:prstClr val="black"/>
                        </a:solidFill>
                        <a:latin typeface="Cambria Math"/>
                      </a:rPr>
                      <m:t>⁡</m:t>
                    </m:r>
                    <m:r>
                      <a:rPr lang="en-US" sz="2400" i="1" dirty="0">
                        <a:solidFill>
                          <a:prstClr val="black"/>
                        </a:solidFill>
                        <a:latin typeface="Cambria Math"/>
                      </a:rPr>
                      <m:t>𝑧</m:t>
                    </m:r>
                  </m:oMath>
                </a14:m>
                <a:r>
                  <a:rPr lang="en-US" sz="2400" i="1" dirty="0">
                    <a:solidFill>
                      <a:prstClr val="black"/>
                    </a:solidFill>
                  </a:rPr>
                  <a:t> </a:t>
                </a:r>
                <a:r>
                  <a:rPr lang="en-US" sz="2400" dirty="0">
                    <a:solidFill>
                      <a:prstClr val="black"/>
                    </a:solidFill>
                  </a:rPr>
                  <a:t>can be used to show that the complex tangent and cotangent are periodic with a real period of </a:t>
                </a:r>
                <a14:m>
                  <m:oMath xmlns:m="http://schemas.openxmlformats.org/officeDocument/2006/math">
                    <m:r>
                      <a:rPr lang="en-US" sz="2400" i="1" dirty="0" smtClean="0">
                        <a:solidFill>
                          <a:prstClr val="black"/>
                        </a:solidFill>
                        <a:latin typeface="Cambria Math"/>
                      </a:rPr>
                      <m:t>𝜋</m:t>
                    </m:r>
                  </m:oMath>
                </a14:m>
                <a:r>
                  <a:rPr lang="en-US" sz="2400" dirty="0">
                    <a:solidFill>
                      <a:prstClr val="black"/>
                    </a:solidFill>
                  </a:rPr>
                  <a:t>.</a:t>
                </a:r>
                <a:endParaRPr lang="en-US" sz="2400" dirty="0">
                  <a:solidFill>
                    <a:srgbClr val="0070C0"/>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496143" y="4874482"/>
                <a:ext cx="11497934" cy="1892826"/>
              </a:xfrm>
              <a:prstGeom prst="rect">
                <a:avLst/>
              </a:prstGeom>
              <a:blipFill>
                <a:blip r:embed="rId3"/>
                <a:stretch>
                  <a:fillRect l="-795" t="-2581" r="-424" b="-4194"/>
                </a:stretch>
              </a:blipFill>
            </p:spPr>
            <p:txBody>
              <a:bodyPr/>
              <a:lstStyle/>
              <a:p>
                <a:r>
                  <a:rPr lang="en-US">
                    <a:noFill/>
                  </a:rPr>
                  <a:t> </a:t>
                </a:r>
              </a:p>
            </p:txBody>
          </p:sp>
        </mc:Fallback>
      </mc:AlternateContent>
    </p:spTree>
    <p:extLst>
      <p:ext uri="{BB962C8B-B14F-4D97-AF65-F5344CB8AC3E}">
        <p14:creationId xmlns:p14="http://schemas.microsoft.com/office/powerpoint/2010/main" val="707758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CFEA38B1-974B-483D-8CA2-260A678EC70A}"/>
              </a:ext>
            </a:extLst>
          </p:cNvPr>
          <p:cNvSpPr txBox="1">
            <a:spLocks/>
          </p:cNvSpPr>
          <p:nvPr/>
        </p:nvSpPr>
        <p:spPr>
          <a:xfrm>
            <a:off x="304800" y="142975"/>
            <a:ext cx="10286009" cy="66948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0070C0"/>
                </a:solidFill>
              </a:rPr>
              <a:t>Complex Hyperbolic Functions</a:t>
            </a:r>
            <a:endParaRPr lang="en-US" sz="3800" b="1" dirty="0">
              <a:solidFill>
                <a:srgbClr val="0070C0"/>
              </a:solidFill>
            </a:endParaRPr>
          </a:p>
        </p:txBody>
      </p:sp>
      <mc:AlternateContent xmlns:mc="http://schemas.openxmlformats.org/markup-compatibility/2006" xmlns:a14="http://schemas.microsoft.com/office/drawing/2010/main">
        <mc:Choice Requires="a14">
          <p:sp>
            <p:nvSpPr>
              <p:cNvPr id="2" name="Rectangle 1"/>
              <p:cNvSpPr/>
              <p:nvPr/>
            </p:nvSpPr>
            <p:spPr>
              <a:xfrm>
                <a:off x="502721" y="724230"/>
                <a:ext cx="11689279" cy="3232936"/>
              </a:xfrm>
              <a:prstGeom prst="rect">
                <a:avLst/>
              </a:prstGeom>
            </p:spPr>
            <p:txBody>
              <a:bodyPr wrap="square">
                <a:spAutoFit/>
              </a:bodyPr>
              <a:lstStyle/>
              <a:p>
                <a:pPr algn="just"/>
                <a:r>
                  <a:rPr lang="en-US" sz="2400" dirty="0">
                    <a:solidFill>
                      <a:prstClr val="black"/>
                    </a:solidFill>
                  </a:rPr>
                  <a:t>The complex </a:t>
                </a:r>
                <a:r>
                  <a:rPr lang="en-US" sz="2400" b="1" dirty="0">
                    <a:solidFill>
                      <a:prstClr val="black"/>
                    </a:solidFill>
                  </a:rPr>
                  <a:t>hyperbolic sine </a:t>
                </a:r>
                <a:r>
                  <a:rPr lang="en-US" sz="2400" dirty="0">
                    <a:solidFill>
                      <a:prstClr val="black"/>
                    </a:solidFill>
                  </a:rPr>
                  <a:t>and </a:t>
                </a:r>
                <a:r>
                  <a:rPr lang="en-US" sz="2400" b="1" dirty="0">
                    <a:solidFill>
                      <a:prstClr val="black"/>
                    </a:solidFill>
                  </a:rPr>
                  <a:t>hyperbolic cosine </a:t>
                </a:r>
                <a:r>
                  <a:rPr lang="en-US" sz="2400" dirty="0">
                    <a:solidFill>
                      <a:prstClr val="black"/>
                    </a:solidFill>
                  </a:rPr>
                  <a:t>functions are defined by:</a:t>
                </a:r>
              </a:p>
              <a:p>
                <a:pPr algn="ctr"/>
                <a14:m>
                  <m:oMath xmlns:m="http://schemas.openxmlformats.org/officeDocument/2006/math">
                    <m:func>
                      <m:funcPr>
                        <m:ctrlPr>
                          <a:rPr lang="en-US" sz="2400" i="1">
                            <a:solidFill>
                              <a:srgbClr val="0070C0"/>
                            </a:solidFill>
                            <a:latin typeface="Cambria Math"/>
                          </a:rPr>
                        </m:ctrlPr>
                      </m:funcPr>
                      <m:fName>
                        <m:r>
                          <m:rPr>
                            <m:sty m:val="p"/>
                          </m:rPr>
                          <a:rPr lang="en-US" sz="2400">
                            <a:solidFill>
                              <a:srgbClr val="0070C0"/>
                            </a:solidFill>
                            <a:latin typeface="Cambria Math"/>
                          </a:rPr>
                          <m:t>sin</m:t>
                        </m:r>
                        <m:r>
                          <m:rPr>
                            <m:sty m:val="p"/>
                          </m:rPr>
                          <a:rPr lang="en-US" sz="2400" smtClean="0">
                            <a:solidFill>
                              <a:srgbClr val="0070C0"/>
                            </a:solidFill>
                            <a:latin typeface="Cambria Math"/>
                          </a:rPr>
                          <m:t>h</m:t>
                        </m:r>
                      </m:fName>
                      <m:e>
                        <m:r>
                          <a:rPr lang="en-US" sz="2400" i="1">
                            <a:solidFill>
                              <a:srgbClr val="0070C0"/>
                            </a:solidFill>
                            <a:latin typeface="Cambria Math"/>
                          </a:rPr>
                          <m:t>𝑧</m:t>
                        </m:r>
                      </m:e>
                    </m:func>
                    <m:r>
                      <a:rPr lang="en-US" sz="2400" i="1">
                        <a:solidFill>
                          <a:srgbClr val="0070C0"/>
                        </a:solidFill>
                        <a:latin typeface="Cambria Math"/>
                      </a:rPr>
                      <m:t>=</m:t>
                    </m:r>
                    <m:f>
                      <m:fPr>
                        <m:ctrlPr>
                          <a:rPr lang="en-US" sz="2400" i="1">
                            <a:solidFill>
                              <a:srgbClr val="0070C0"/>
                            </a:solidFill>
                            <a:latin typeface="Cambria Math"/>
                          </a:rPr>
                        </m:ctrlPr>
                      </m:fPr>
                      <m:num>
                        <m:sSup>
                          <m:sSupPr>
                            <m:ctrlPr>
                              <a:rPr lang="en-US" sz="2400" i="1">
                                <a:solidFill>
                                  <a:srgbClr val="0070C0"/>
                                </a:solidFill>
                                <a:latin typeface="Cambria Math"/>
                              </a:rPr>
                            </m:ctrlPr>
                          </m:sSupPr>
                          <m:e>
                            <m:r>
                              <a:rPr lang="en-US" sz="2400" i="1">
                                <a:solidFill>
                                  <a:srgbClr val="0070C0"/>
                                </a:solidFill>
                                <a:latin typeface="Cambria Math"/>
                              </a:rPr>
                              <m:t>𝑒</m:t>
                            </m:r>
                          </m:e>
                          <m:sup>
                            <m:r>
                              <a:rPr lang="en-US" sz="2400" i="1">
                                <a:solidFill>
                                  <a:srgbClr val="0070C0"/>
                                </a:solidFill>
                                <a:latin typeface="Cambria Math"/>
                              </a:rPr>
                              <m:t>𝑧</m:t>
                            </m:r>
                          </m:sup>
                        </m:sSup>
                        <m:r>
                          <a:rPr lang="en-US" sz="2400" i="1">
                            <a:solidFill>
                              <a:srgbClr val="0070C0"/>
                            </a:solidFill>
                            <a:latin typeface="Cambria Math"/>
                          </a:rPr>
                          <m:t>−</m:t>
                        </m:r>
                        <m:sSup>
                          <m:sSupPr>
                            <m:ctrlPr>
                              <a:rPr lang="en-US" sz="2400" i="1">
                                <a:solidFill>
                                  <a:srgbClr val="0070C0"/>
                                </a:solidFill>
                                <a:latin typeface="Cambria Math"/>
                              </a:rPr>
                            </m:ctrlPr>
                          </m:sSupPr>
                          <m:e>
                            <m:r>
                              <a:rPr lang="en-US" sz="2400" i="1">
                                <a:solidFill>
                                  <a:srgbClr val="0070C0"/>
                                </a:solidFill>
                                <a:latin typeface="Cambria Math"/>
                              </a:rPr>
                              <m:t>𝑒</m:t>
                            </m:r>
                          </m:e>
                          <m:sup>
                            <m:r>
                              <a:rPr lang="en-US" sz="2400" i="1">
                                <a:solidFill>
                                  <a:srgbClr val="0070C0"/>
                                </a:solidFill>
                                <a:latin typeface="Cambria Math"/>
                              </a:rPr>
                              <m:t>−</m:t>
                            </m:r>
                            <m:r>
                              <a:rPr lang="en-US" sz="2400" i="1">
                                <a:solidFill>
                                  <a:srgbClr val="0070C0"/>
                                </a:solidFill>
                                <a:latin typeface="Cambria Math"/>
                              </a:rPr>
                              <m:t>𝑧</m:t>
                            </m:r>
                          </m:sup>
                        </m:sSup>
                      </m:num>
                      <m:den>
                        <m:r>
                          <a:rPr lang="en-US" sz="2400" i="1">
                            <a:solidFill>
                              <a:srgbClr val="0070C0"/>
                            </a:solidFill>
                            <a:latin typeface="Cambria Math"/>
                          </a:rPr>
                          <m:t>2</m:t>
                        </m:r>
                      </m:den>
                    </m:f>
                    <m:r>
                      <a:rPr lang="en-US" sz="2400" i="1">
                        <a:solidFill>
                          <a:srgbClr val="0070C0"/>
                        </a:solidFill>
                        <a:latin typeface="Cambria Math"/>
                      </a:rPr>
                      <m:t>,</m:t>
                    </m:r>
                  </m:oMath>
                </a14:m>
                <a:r>
                  <a:rPr lang="en-US" sz="2400" dirty="0">
                    <a:solidFill>
                      <a:prstClr val="black"/>
                    </a:solidFill>
                  </a:rPr>
                  <a:t>     and      </a:t>
                </a:r>
                <a14:m>
                  <m:oMath xmlns:m="http://schemas.openxmlformats.org/officeDocument/2006/math">
                    <m:func>
                      <m:funcPr>
                        <m:ctrlPr>
                          <a:rPr lang="en-US" sz="2400" i="1">
                            <a:solidFill>
                              <a:srgbClr val="0070C0"/>
                            </a:solidFill>
                            <a:latin typeface="Cambria Math"/>
                          </a:rPr>
                        </m:ctrlPr>
                      </m:funcPr>
                      <m:fName>
                        <m:r>
                          <m:rPr>
                            <m:sty m:val="p"/>
                          </m:rPr>
                          <a:rPr lang="en-US" sz="2400">
                            <a:solidFill>
                              <a:srgbClr val="0070C0"/>
                            </a:solidFill>
                            <a:latin typeface="Cambria Math"/>
                          </a:rPr>
                          <m:t>cos</m:t>
                        </m:r>
                        <m:r>
                          <m:rPr>
                            <m:sty m:val="p"/>
                          </m:rPr>
                          <a:rPr lang="en-US" sz="2400" smtClean="0">
                            <a:solidFill>
                              <a:srgbClr val="0070C0"/>
                            </a:solidFill>
                            <a:latin typeface="Cambria Math"/>
                          </a:rPr>
                          <m:t>h</m:t>
                        </m:r>
                      </m:fName>
                      <m:e>
                        <m:r>
                          <a:rPr lang="en-US" sz="2400" i="1">
                            <a:solidFill>
                              <a:srgbClr val="0070C0"/>
                            </a:solidFill>
                            <a:latin typeface="Cambria Math"/>
                          </a:rPr>
                          <m:t>𝑧</m:t>
                        </m:r>
                      </m:e>
                    </m:func>
                    <m:r>
                      <a:rPr lang="en-US" sz="2400" i="1">
                        <a:solidFill>
                          <a:srgbClr val="0070C0"/>
                        </a:solidFill>
                        <a:latin typeface="Cambria Math"/>
                      </a:rPr>
                      <m:t>=</m:t>
                    </m:r>
                    <m:f>
                      <m:fPr>
                        <m:ctrlPr>
                          <a:rPr lang="en-US" sz="2400" i="1">
                            <a:solidFill>
                              <a:srgbClr val="0070C0"/>
                            </a:solidFill>
                            <a:latin typeface="Cambria Math"/>
                          </a:rPr>
                        </m:ctrlPr>
                      </m:fPr>
                      <m:num>
                        <m:sSup>
                          <m:sSupPr>
                            <m:ctrlPr>
                              <a:rPr lang="en-US" sz="2400" i="1">
                                <a:solidFill>
                                  <a:srgbClr val="0070C0"/>
                                </a:solidFill>
                                <a:latin typeface="Cambria Math"/>
                              </a:rPr>
                            </m:ctrlPr>
                          </m:sSupPr>
                          <m:e>
                            <m:r>
                              <a:rPr lang="en-US" sz="2400" i="1">
                                <a:solidFill>
                                  <a:srgbClr val="0070C0"/>
                                </a:solidFill>
                                <a:latin typeface="Cambria Math"/>
                              </a:rPr>
                              <m:t>𝑒</m:t>
                            </m:r>
                          </m:e>
                          <m:sup>
                            <m:r>
                              <a:rPr lang="en-US" sz="2400" i="1">
                                <a:solidFill>
                                  <a:srgbClr val="0070C0"/>
                                </a:solidFill>
                                <a:latin typeface="Cambria Math"/>
                              </a:rPr>
                              <m:t>𝑧</m:t>
                            </m:r>
                          </m:sup>
                        </m:sSup>
                        <m:r>
                          <a:rPr lang="en-US" sz="2400" i="1">
                            <a:solidFill>
                              <a:srgbClr val="0070C0"/>
                            </a:solidFill>
                            <a:latin typeface="Cambria Math"/>
                          </a:rPr>
                          <m:t>+</m:t>
                        </m:r>
                        <m:sSup>
                          <m:sSupPr>
                            <m:ctrlPr>
                              <a:rPr lang="en-US" sz="2400" i="1">
                                <a:solidFill>
                                  <a:srgbClr val="0070C0"/>
                                </a:solidFill>
                                <a:latin typeface="Cambria Math"/>
                              </a:rPr>
                            </m:ctrlPr>
                          </m:sSupPr>
                          <m:e>
                            <m:r>
                              <a:rPr lang="en-US" sz="2400" i="1">
                                <a:solidFill>
                                  <a:srgbClr val="0070C0"/>
                                </a:solidFill>
                                <a:latin typeface="Cambria Math"/>
                              </a:rPr>
                              <m:t>𝑒</m:t>
                            </m:r>
                          </m:e>
                          <m:sup>
                            <m:r>
                              <a:rPr lang="en-US" sz="2400" i="1">
                                <a:solidFill>
                                  <a:srgbClr val="0070C0"/>
                                </a:solidFill>
                                <a:latin typeface="Cambria Math"/>
                              </a:rPr>
                              <m:t>−</m:t>
                            </m:r>
                            <m:r>
                              <a:rPr lang="en-US" sz="2400" i="1">
                                <a:solidFill>
                                  <a:srgbClr val="0070C0"/>
                                </a:solidFill>
                                <a:latin typeface="Cambria Math"/>
                              </a:rPr>
                              <m:t>𝑧</m:t>
                            </m:r>
                          </m:sup>
                        </m:sSup>
                      </m:num>
                      <m:den>
                        <m:r>
                          <a:rPr lang="en-US" sz="2400" i="1">
                            <a:solidFill>
                              <a:srgbClr val="0070C0"/>
                            </a:solidFill>
                            <a:latin typeface="Cambria Math"/>
                          </a:rPr>
                          <m:t>2</m:t>
                        </m:r>
                      </m:den>
                    </m:f>
                  </m:oMath>
                </a14:m>
                <a:r>
                  <a:rPr lang="en-US" sz="2400" dirty="0">
                    <a:solidFill>
                      <a:srgbClr val="0070C0"/>
                    </a:solidFill>
                  </a:rPr>
                  <a:t>.</a:t>
                </a:r>
              </a:p>
              <a:p>
                <a:pPr algn="just"/>
                <a:r>
                  <a:rPr lang="en-US" sz="2400" dirty="0">
                    <a:solidFill>
                      <a:prstClr val="black"/>
                    </a:solidFill>
                  </a:rPr>
                  <a:t>The complex hyperbolic functions agree with the real hyperbolic functions for real input. However, unlike the real hyperbolic functions the complex hyperbolic functions are periodic and have infinitely many zeros. The complex hyperbolic tangent, cotangent, secant, and cosecant can be defined in terms of </a:t>
                </a:r>
                <a14:m>
                  <m:oMath xmlns:m="http://schemas.openxmlformats.org/officeDocument/2006/math">
                    <m:r>
                      <m:rPr>
                        <m:sty m:val="p"/>
                      </m:rPr>
                      <a:rPr lang="en-US" sz="2400" i="1" dirty="0" smtClean="0">
                        <a:solidFill>
                          <a:prstClr val="black"/>
                        </a:solidFill>
                        <a:latin typeface="Cambria Math"/>
                      </a:rPr>
                      <m:t>sinh</m:t>
                    </m:r>
                    <m:r>
                      <a:rPr lang="en-US" sz="2400" i="1" dirty="0">
                        <a:solidFill>
                          <a:prstClr val="black"/>
                        </a:solidFill>
                        <a:latin typeface="Cambria Math"/>
                      </a:rPr>
                      <m:t>⁡</m:t>
                    </m:r>
                    <m:r>
                      <a:rPr lang="en-US" sz="2400" i="1" dirty="0">
                        <a:solidFill>
                          <a:prstClr val="black"/>
                        </a:solidFill>
                        <a:latin typeface="Cambria Math"/>
                      </a:rPr>
                      <m:t>𝑧</m:t>
                    </m:r>
                  </m:oMath>
                </a14:m>
                <a:r>
                  <a:rPr lang="en-US" sz="2400" i="1" dirty="0">
                    <a:solidFill>
                      <a:prstClr val="black"/>
                    </a:solidFill>
                  </a:rPr>
                  <a:t> </a:t>
                </a:r>
                <a:r>
                  <a:rPr lang="en-US" sz="2400" dirty="0">
                    <a:solidFill>
                      <a:prstClr val="black"/>
                    </a:solidFill>
                  </a:rPr>
                  <a:t>and </a:t>
                </a:r>
                <a14:m>
                  <m:oMath xmlns:m="http://schemas.openxmlformats.org/officeDocument/2006/math">
                    <m:func>
                      <m:funcPr>
                        <m:ctrlPr>
                          <a:rPr lang="en-US" sz="2400" i="1" dirty="0">
                            <a:solidFill>
                              <a:prstClr val="black"/>
                            </a:solidFill>
                            <a:latin typeface="Cambria Math"/>
                          </a:rPr>
                        </m:ctrlPr>
                      </m:funcPr>
                      <m:fName>
                        <m:r>
                          <m:rPr>
                            <m:sty m:val="p"/>
                          </m:rPr>
                          <a:rPr lang="en-US" sz="2400" dirty="0" smtClean="0">
                            <a:solidFill>
                              <a:prstClr val="black"/>
                            </a:solidFill>
                            <a:latin typeface="Cambria Math"/>
                          </a:rPr>
                          <m:t>cosh</m:t>
                        </m:r>
                      </m:fName>
                      <m:e>
                        <m:r>
                          <a:rPr lang="en-US" sz="2400" i="1" dirty="0">
                            <a:solidFill>
                              <a:prstClr val="black"/>
                            </a:solidFill>
                            <a:latin typeface="Cambria Math"/>
                          </a:rPr>
                          <m:t>𝑧</m:t>
                        </m:r>
                      </m:e>
                    </m:func>
                  </m:oMath>
                </a14:m>
                <a:r>
                  <a:rPr lang="en-US" sz="2400" dirty="0">
                    <a:solidFill>
                      <a:srgbClr val="0070C0"/>
                    </a:solidFill>
                  </a:rPr>
                  <a:t> </a:t>
                </a:r>
                <a:r>
                  <a:rPr lang="en-US" sz="2400" dirty="0">
                    <a:solidFill>
                      <a:prstClr val="black"/>
                    </a:solidFill>
                  </a:rPr>
                  <a:t>as:</a:t>
                </a:r>
              </a:p>
              <a:p>
                <a:pPr algn="just"/>
                <a:endParaRPr lang="en-US" sz="2400" dirty="0">
                  <a:solidFill>
                    <a:srgbClr val="0070C0"/>
                  </a:solidFill>
                </a:endParaRPr>
              </a:p>
              <a:p>
                <a:pPr algn="just"/>
                <a:endParaRPr lang="en-US" sz="2400" dirty="0">
                  <a:solidFill>
                    <a:prstClr val="black"/>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502721" y="724230"/>
                <a:ext cx="11689279" cy="3232936"/>
              </a:xfrm>
              <a:prstGeom prst="rect">
                <a:avLst/>
              </a:prstGeom>
              <a:blipFill>
                <a:blip r:embed="rId2"/>
                <a:stretch>
                  <a:fillRect l="-782" t="-1509" r="-834"/>
                </a:stretch>
              </a:blipFill>
            </p:spPr>
            <p:txBody>
              <a:bodyPr/>
              <a:lstStyle/>
              <a:p>
                <a:r>
                  <a:rPr lang="en-US">
                    <a:noFill/>
                  </a:rPr>
                  <a:t> </a:t>
                </a:r>
              </a:p>
            </p:txBody>
          </p:sp>
        </mc:Fallback>
      </mc:AlternateContent>
      <p:pic>
        <p:nvPicPr>
          <p:cNvPr id="2050" name="Picture 2"/>
          <p:cNvPicPr>
            <a:picLocks noChangeAspect="1" noChangeArrowheads="1"/>
          </p:cNvPicPr>
          <p:nvPr/>
        </p:nvPicPr>
        <p:blipFill>
          <a:blip r:embed="rId3">
            <a:duotone>
              <a:prstClr val="black"/>
              <a:schemeClr val="accent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813996" y="3310373"/>
            <a:ext cx="9066727" cy="665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Rectangle 2"/>
              <p:cNvSpPr/>
              <p:nvPr/>
            </p:nvSpPr>
            <p:spPr>
              <a:xfrm>
                <a:off x="502721" y="4979608"/>
                <a:ext cx="11536879" cy="1200329"/>
              </a:xfrm>
              <a:prstGeom prst="rect">
                <a:avLst/>
              </a:prstGeom>
            </p:spPr>
            <p:txBody>
              <a:bodyPr wrap="square">
                <a:spAutoFit/>
              </a:bodyPr>
              <a:lstStyle/>
              <a:p>
                <a:pPr algn="just"/>
                <a:r>
                  <a:rPr lang="en-US" sz="2400" dirty="0">
                    <a:solidFill>
                      <a:prstClr val="black"/>
                    </a:solidFill>
                  </a:rPr>
                  <a:t>As functions of a real variable </a:t>
                </a:r>
                <a14:m>
                  <m:oMath xmlns:m="http://schemas.openxmlformats.org/officeDocument/2006/math">
                    <m:r>
                      <a:rPr lang="en-US" sz="2400" i="1" dirty="0" smtClean="0">
                        <a:solidFill>
                          <a:prstClr val="black"/>
                        </a:solidFill>
                        <a:latin typeface="Cambria Math"/>
                      </a:rPr>
                      <m:t>𝑥</m:t>
                    </m:r>
                  </m:oMath>
                </a14:m>
                <a:r>
                  <a:rPr lang="en-US" sz="2400" dirty="0">
                    <a:solidFill>
                      <a:prstClr val="black"/>
                    </a:solidFill>
                  </a:rPr>
                  <a:t>, </a:t>
                </a:r>
                <a14:m>
                  <m:oMath xmlns:m="http://schemas.openxmlformats.org/officeDocument/2006/math">
                    <m:r>
                      <m:rPr>
                        <m:sty m:val="p"/>
                      </m:rPr>
                      <a:rPr lang="en-US" sz="2400" i="1" dirty="0" smtClean="0">
                        <a:solidFill>
                          <a:prstClr val="black"/>
                        </a:solidFill>
                        <a:latin typeface="Cambria Math"/>
                      </a:rPr>
                      <m:t>sinh</m:t>
                    </m:r>
                    <m:r>
                      <a:rPr lang="en-US" sz="2400" i="1" dirty="0">
                        <a:solidFill>
                          <a:prstClr val="black"/>
                        </a:solidFill>
                        <a:latin typeface="Cambria Math"/>
                      </a:rPr>
                      <m:t>⁡</m:t>
                    </m:r>
                    <m:r>
                      <a:rPr lang="en-US" sz="2400" i="1" dirty="0">
                        <a:solidFill>
                          <a:prstClr val="black"/>
                        </a:solidFill>
                        <a:latin typeface="Cambria Math"/>
                      </a:rPr>
                      <m:t>𝑥</m:t>
                    </m:r>
                  </m:oMath>
                </a14:m>
                <a:r>
                  <a:rPr lang="en-US" sz="2400" i="1" dirty="0">
                    <a:solidFill>
                      <a:prstClr val="black"/>
                    </a:solidFill>
                  </a:rPr>
                  <a:t> </a:t>
                </a:r>
                <a:r>
                  <a:rPr lang="en-US" sz="2400" dirty="0">
                    <a:solidFill>
                      <a:prstClr val="black"/>
                    </a:solidFill>
                  </a:rPr>
                  <a:t>and </a:t>
                </a:r>
                <a14:m>
                  <m:oMath xmlns:m="http://schemas.openxmlformats.org/officeDocument/2006/math">
                    <m:r>
                      <m:rPr>
                        <m:sty m:val="p"/>
                      </m:rPr>
                      <a:rPr lang="en-US" sz="2400" i="1" dirty="0" smtClean="0">
                        <a:solidFill>
                          <a:prstClr val="black"/>
                        </a:solidFill>
                        <a:latin typeface="Cambria Math"/>
                      </a:rPr>
                      <m:t>cosh</m:t>
                    </m:r>
                    <m:r>
                      <a:rPr lang="en-US" sz="2400" i="1" dirty="0">
                        <a:solidFill>
                          <a:prstClr val="black"/>
                        </a:solidFill>
                        <a:latin typeface="Cambria Math"/>
                      </a:rPr>
                      <m:t>⁡</m:t>
                    </m:r>
                    <m:r>
                      <a:rPr lang="en-US" sz="2400" i="1" dirty="0">
                        <a:solidFill>
                          <a:prstClr val="black"/>
                        </a:solidFill>
                        <a:latin typeface="Cambria Math"/>
                      </a:rPr>
                      <m:t>𝑥</m:t>
                    </m:r>
                  </m:oMath>
                </a14:m>
                <a:r>
                  <a:rPr lang="en-US" sz="2400" i="1" dirty="0">
                    <a:solidFill>
                      <a:prstClr val="black"/>
                    </a:solidFill>
                  </a:rPr>
                  <a:t> </a:t>
                </a:r>
                <a:r>
                  <a:rPr lang="en-US" sz="2400" dirty="0">
                    <a:solidFill>
                      <a:prstClr val="black"/>
                    </a:solidFill>
                  </a:rPr>
                  <a:t>are not periodic. In contrast, the complex hyperbolic functions </a:t>
                </a:r>
                <a14:m>
                  <m:oMath xmlns:m="http://schemas.openxmlformats.org/officeDocument/2006/math">
                    <m:r>
                      <m:rPr>
                        <m:sty m:val="p"/>
                      </m:rPr>
                      <a:rPr lang="en-US" sz="2400" i="1" dirty="0" smtClean="0">
                        <a:solidFill>
                          <a:prstClr val="black"/>
                        </a:solidFill>
                        <a:latin typeface="Cambria Math"/>
                      </a:rPr>
                      <m:t>sinh</m:t>
                    </m:r>
                    <m:r>
                      <a:rPr lang="en-US" sz="2400" i="1" dirty="0">
                        <a:solidFill>
                          <a:prstClr val="black"/>
                        </a:solidFill>
                        <a:latin typeface="Cambria Math"/>
                      </a:rPr>
                      <m:t>⁡</m:t>
                    </m:r>
                    <m:r>
                      <a:rPr lang="en-US" sz="2400" i="1" dirty="0">
                        <a:solidFill>
                          <a:prstClr val="black"/>
                        </a:solidFill>
                        <a:latin typeface="Cambria Math"/>
                      </a:rPr>
                      <m:t>𝑧</m:t>
                    </m:r>
                  </m:oMath>
                </a14:m>
                <a:r>
                  <a:rPr lang="en-US" sz="2400" i="1" dirty="0">
                    <a:solidFill>
                      <a:prstClr val="black"/>
                    </a:solidFill>
                  </a:rPr>
                  <a:t> </a:t>
                </a:r>
                <a:r>
                  <a:rPr lang="en-US" sz="2400" dirty="0">
                    <a:solidFill>
                      <a:prstClr val="black"/>
                    </a:solidFill>
                  </a:rPr>
                  <a:t>and </a:t>
                </a:r>
                <a14:m>
                  <m:oMath xmlns:m="http://schemas.openxmlformats.org/officeDocument/2006/math">
                    <m:r>
                      <m:rPr>
                        <m:sty m:val="p"/>
                      </m:rPr>
                      <a:rPr lang="en-US" sz="2400" i="1" dirty="0" smtClean="0">
                        <a:solidFill>
                          <a:prstClr val="black"/>
                        </a:solidFill>
                        <a:latin typeface="Cambria Math"/>
                      </a:rPr>
                      <m:t>cosh</m:t>
                    </m:r>
                    <m:r>
                      <a:rPr lang="en-US" sz="2400" i="1" dirty="0">
                        <a:solidFill>
                          <a:prstClr val="black"/>
                        </a:solidFill>
                        <a:latin typeface="Cambria Math"/>
                      </a:rPr>
                      <m:t>⁡</m:t>
                    </m:r>
                    <m:r>
                      <a:rPr lang="en-US" sz="2400" i="1" dirty="0">
                        <a:solidFill>
                          <a:prstClr val="black"/>
                        </a:solidFill>
                        <a:latin typeface="Cambria Math"/>
                      </a:rPr>
                      <m:t>𝑧</m:t>
                    </m:r>
                    <m:r>
                      <a:rPr lang="en-US" sz="2400" i="1" dirty="0">
                        <a:solidFill>
                          <a:prstClr val="black"/>
                        </a:solidFill>
                        <a:latin typeface="Cambria Math"/>
                      </a:rPr>
                      <m:t> </m:t>
                    </m:r>
                  </m:oMath>
                </a14:m>
                <a:r>
                  <a:rPr lang="en-US" sz="2400" dirty="0">
                    <a:solidFill>
                      <a:prstClr val="black"/>
                    </a:solidFill>
                  </a:rPr>
                  <a:t>are periodic. </a:t>
                </a:r>
                <a14:m>
                  <m:oMath xmlns:m="http://schemas.openxmlformats.org/officeDocument/2006/math">
                    <m:r>
                      <m:rPr>
                        <m:sty m:val="p"/>
                      </m:rPr>
                      <a:rPr lang="en-US" sz="2400" i="1" dirty="0">
                        <a:solidFill>
                          <a:prstClr val="black"/>
                        </a:solidFill>
                        <a:latin typeface="Cambria Math"/>
                      </a:rPr>
                      <m:t>sinh</m:t>
                    </m:r>
                    <m:r>
                      <a:rPr lang="en-US" sz="2400" i="1" dirty="0">
                        <a:solidFill>
                          <a:prstClr val="black"/>
                        </a:solidFill>
                        <a:latin typeface="Cambria Math"/>
                      </a:rPr>
                      <m:t>⁡</m:t>
                    </m:r>
                    <m:r>
                      <a:rPr lang="en-US" sz="2400" i="1" dirty="0">
                        <a:solidFill>
                          <a:prstClr val="black"/>
                        </a:solidFill>
                        <a:latin typeface="Cambria Math"/>
                      </a:rPr>
                      <m:t>𝑧</m:t>
                    </m:r>
                  </m:oMath>
                </a14:m>
                <a:r>
                  <a:rPr lang="en-US" sz="2400" i="1" dirty="0">
                    <a:solidFill>
                      <a:prstClr val="black"/>
                    </a:solidFill>
                  </a:rPr>
                  <a:t> </a:t>
                </a:r>
                <a:r>
                  <a:rPr lang="en-US" sz="2400" dirty="0">
                    <a:solidFill>
                      <a:prstClr val="black"/>
                    </a:solidFill>
                  </a:rPr>
                  <a:t>and </a:t>
                </a:r>
                <a14:m>
                  <m:oMath xmlns:m="http://schemas.openxmlformats.org/officeDocument/2006/math">
                    <m:r>
                      <m:rPr>
                        <m:sty m:val="p"/>
                      </m:rPr>
                      <a:rPr lang="en-US" sz="2400" i="1" dirty="0">
                        <a:solidFill>
                          <a:prstClr val="black"/>
                        </a:solidFill>
                        <a:latin typeface="Cambria Math"/>
                      </a:rPr>
                      <m:t>cosh</m:t>
                    </m:r>
                    <m:r>
                      <a:rPr lang="en-US" sz="2400" i="1" dirty="0">
                        <a:solidFill>
                          <a:prstClr val="black"/>
                        </a:solidFill>
                        <a:latin typeface="Cambria Math"/>
                      </a:rPr>
                      <m:t>⁡</m:t>
                    </m:r>
                    <m:r>
                      <a:rPr lang="en-US" sz="2400" i="1" dirty="0">
                        <a:solidFill>
                          <a:prstClr val="black"/>
                        </a:solidFill>
                        <a:latin typeface="Cambria Math"/>
                      </a:rPr>
                      <m:t>𝑧</m:t>
                    </m:r>
                    <m:r>
                      <a:rPr lang="en-US" sz="2400" i="1" dirty="0">
                        <a:solidFill>
                          <a:prstClr val="black"/>
                        </a:solidFill>
                        <a:latin typeface="Cambria Math"/>
                      </a:rPr>
                      <m:t> </m:t>
                    </m:r>
                  </m:oMath>
                </a14:m>
                <a:r>
                  <a:rPr lang="en-US" sz="2400" dirty="0">
                    <a:solidFill>
                      <a:prstClr val="black"/>
                    </a:solidFill>
                  </a:rPr>
                  <a:t>are periodic with fundamental period </a:t>
                </a:r>
                <a14:m>
                  <m:oMath xmlns:m="http://schemas.openxmlformats.org/officeDocument/2006/math">
                    <m:r>
                      <a:rPr lang="en-US" sz="2400" i="1" smtClean="0">
                        <a:solidFill>
                          <a:prstClr val="black"/>
                        </a:solidFill>
                        <a:latin typeface="Cambria Math"/>
                      </a:rPr>
                      <m:t>2</m:t>
                    </m:r>
                    <m:r>
                      <a:rPr lang="en-US" sz="2400" i="1" smtClean="0">
                        <a:solidFill>
                          <a:prstClr val="black"/>
                        </a:solidFill>
                        <a:latin typeface="Cambria Math"/>
                        <a:ea typeface="Cambria Math"/>
                      </a:rPr>
                      <m:t>𝜋</m:t>
                    </m:r>
                    <m:r>
                      <a:rPr lang="en-US" sz="2400" i="1" smtClean="0">
                        <a:solidFill>
                          <a:prstClr val="black"/>
                        </a:solidFill>
                        <a:latin typeface="Cambria Math"/>
                        <a:ea typeface="Cambria Math"/>
                      </a:rPr>
                      <m:t>𝑖</m:t>
                    </m:r>
                  </m:oMath>
                </a14:m>
                <a:r>
                  <a:rPr lang="en-US" sz="2400" dirty="0">
                    <a:solidFill>
                      <a:prstClr val="black"/>
                    </a:solidFill>
                  </a:rPr>
                  <a:t> and </a:t>
                </a:r>
                <a14:m>
                  <m:oMath xmlns:m="http://schemas.openxmlformats.org/officeDocument/2006/math">
                    <m:func>
                      <m:funcPr>
                        <m:ctrlPr>
                          <a:rPr lang="en-US" sz="2400" i="1" smtClean="0">
                            <a:solidFill>
                              <a:prstClr val="black"/>
                            </a:solidFill>
                            <a:latin typeface="Cambria Math"/>
                          </a:rPr>
                        </m:ctrlPr>
                      </m:funcPr>
                      <m:fName>
                        <m:r>
                          <m:rPr>
                            <m:sty m:val="p"/>
                          </m:rPr>
                          <a:rPr lang="en-US" sz="2400" smtClean="0">
                            <a:solidFill>
                              <a:prstClr val="black"/>
                            </a:solidFill>
                            <a:latin typeface="Cambria Math"/>
                          </a:rPr>
                          <m:t>tanh</m:t>
                        </m:r>
                      </m:fName>
                      <m:e>
                        <m:r>
                          <a:rPr lang="en-US" sz="2400" i="1" smtClean="0">
                            <a:solidFill>
                              <a:prstClr val="black"/>
                            </a:solidFill>
                            <a:latin typeface="Cambria Math"/>
                          </a:rPr>
                          <m:t>𝑧</m:t>
                        </m:r>
                      </m:e>
                    </m:func>
                  </m:oMath>
                </a14:m>
                <a:r>
                  <a:rPr lang="en-US" sz="2400" dirty="0">
                    <a:solidFill>
                      <a:prstClr val="black"/>
                    </a:solidFill>
                  </a:rPr>
                  <a:t> is periodic with period </a:t>
                </a:r>
                <a14:m>
                  <m:oMath xmlns:m="http://schemas.openxmlformats.org/officeDocument/2006/math">
                    <m:r>
                      <a:rPr lang="en-US" sz="2400" i="1" smtClean="0">
                        <a:solidFill>
                          <a:prstClr val="black"/>
                        </a:solidFill>
                        <a:latin typeface="Cambria Math"/>
                        <a:ea typeface="Cambria Math"/>
                      </a:rPr>
                      <m:t>𝜋</m:t>
                    </m:r>
                    <m:r>
                      <a:rPr lang="en-US" sz="2400" i="1" smtClean="0">
                        <a:solidFill>
                          <a:prstClr val="black"/>
                        </a:solidFill>
                        <a:latin typeface="Cambria Math"/>
                        <a:ea typeface="Cambria Math"/>
                      </a:rPr>
                      <m:t>𝑖</m:t>
                    </m:r>
                    <m:r>
                      <a:rPr lang="en-US" sz="2400" i="1" smtClean="0">
                        <a:solidFill>
                          <a:prstClr val="black"/>
                        </a:solidFill>
                        <a:latin typeface="Cambria Math"/>
                        <a:ea typeface="Cambria Math"/>
                      </a:rPr>
                      <m:t>.</m:t>
                    </m:r>
                  </m:oMath>
                </a14:m>
                <a:endParaRPr lang="en-US" sz="2400" dirty="0">
                  <a:solidFill>
                    <a:prstClr val="black"/>
                  </a:solidFill>
                </a:endParaRPr>
              </a:p>
            </p:txBody>
          </p:sp>
        </mc:Choice>
        <mc:Fallback xmlns="">
          <p:sp>
            <p:nvSpPr>
              <p:cNvPr id="3" name="Rectangle 2"/>
              <p:cNvSpPr>
                <a:spLocks noRot="1" noChangeAspect="1" noMove="1" noResize="1" noEditPoints="1" noAdjustHandles="1" noChangeArrowheads="1" noChangeShapeType="1" noTextEdit="1"/>
              </p:cNvSpPr>
              <p:nvPr/>
            </p:nvSpPr>
            <p:spPr>
              <a:xfrm>
                <a:off x="502721" y="4979608"/>
                <a:ext cx="11536879" cy="1200329"/>
              </a:xfrm>
              <a:prstGeom prst="rect">
                <a:avLst/>
              </a:prstGeom>
              <a:blipFill>
                <a:blip r:embed="rId5"/>
                <a:stretch>
                  <a:fillRect l="-792" t="-4061" r="-845" b="-10660"/>
                </a:stretch>
              </a:blipFill>
            </p:spPr>
            <p:txBody>
              <a:bodyPr/>
              <a:lstStyle/>
              <a:p>
                <a:r>
                  <a:rPr lang="en-US">
                    <a:noFill/>
                  </a:rPr>
                  <a:t> </a:t>
                </a:r>
              </a:p>
            </p:txBody>
          </p:sp>
        </mc:Fallback>
      </mc:AlternateContent>
      <p:sp>
        <p:nvSpPr>
          <p:cNvPr id="7" name="Title 1">
            <a:extLst>
              <a:ext uri="{FF2B5EF4-FFF2-40B4-BE49-F238E27FC236}">
                <a16:creationId xmlns="" xmlns:a16="http://schemas.microsoft.com/office/drawing/2014/main" id="{CFEA38B1-974B-483D-8CA2-260A678EC70A}"/>
              </a:ext>
            </a:extLst>
          </p:cNvPr>
          <p:cNvSpPr txBox="1">
            <a:spLocks/>
          </p:cNvSpPr>
          <p:nvPr/>
        </p:nvSpPr>
        <p:spPr>
          <a:xfrm>
            <a:off x="502721" y="4124538"/>
            <a:ext cx="10286009" cy="66948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800" b="1" dirty="0">
                <a:solidFill>
                  <a:srgbClr val="0070C0"/>
                </a:solidFill>
              </a:rPr>
              <a:t>Periodicity</a:t>
            </a:r>
            <a:endParaRPr lang="en-US" sz="3800" dirty="0">
              <a:solidFill>
                <a:srgbClr val="0070C0"/>
              </a:solidFill>
            </a:endParaRPr>
          </a:p>
        </p:txBody>
      </p:sp>
    </p:spTree>
    <p:extLst>
      <p:ext uri="{BB962C8B-B14F-4D97-AF65-F5344CB8AC3E}">
        <p14:creationId xmlns:p14="http://schemas.microsoft.com/office/powerpoint/2010/main" val="33626649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CFEA38B1-974B-483D-8CA2-260A678EC70A}"/>
              </a:ext>
            </a:extLst>
          </p:cNvPr>
          <p:cNvSpPr txBox="1">
            <a:spLocks/>
          </p:cNvSpPr>
          <p:nvPr/>
        </p:nvSpPr>
        <p:spPr>
          <a:xfrm>
            <a:off x="440736" y="3429000"/>
            <a:ext cx="10286009" cy="66948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800" b="1" dirty="0">
                <a:solidFill>
                  <a:srgbClr val="0070C0"/>
                </a:solidFill>
              </a:rPr>
              <a:t>Trigonometric Equations</a:t>
            </a:r>
          </a:p>
        </p:txBody>
      </p:sp>
      <mc:AlternateContent xmlns:mc="http://schemas.openxmlformats.org/markup-compatibility/2006" xmlns:a14="http://schemas.microsoft.com/office/drawing/2010/main">
        <mc:Choice Requires="a14">
          <p:sp>
            <p:nvSpPr>
              <p:cNvPr id="2" name="Rectangle 1"/>
              <p:cNvSpPr/>
              <p:nvPr/>
            </p:nvSpPr>
            <p:spPr>
              <a:xfrm>
                <a:off x="557602" y="4160805"/>
                <a:ext cx="11186557" cy="2446824"/>
              </a:xfrm>
              <a:prstGeom prst="rect">
                <a:avLst/>
              </a:prstGeom>
            </p:spPr>
            <p:txBody>
              <a:bodyPr wrap="square">
                <a:spAutoFit/>
              </a:bodyPr>
              <a:lstStyle/>
              <a:p>
                <a:r>
                  <a:rPr lang="en-US" sz="2400" dirty="0">
                    <a:solidFill>
                      <a:prstClr val="black"/>
                    </a:solidFill>
                  </a:rPr>
                  <a:t>We now turn our attention to solve simple trigonometric equations. Since, the complex sine and cosine functions are periodic, there are always infinitely many solutions to equations of the form </a:t>
                </a:r>
                <a14:m>
                  <m:oMath xmlns:m="http://schemas.openxmlformats.org/officeDocument/2006/math">
                    <m:r>
                      <m:rPr>
                        <m:sty m:val="p"/>
                      </m:rPr>
                      <a:rPr lang="en-US" sz="2400" i="1" dirty="0" smtClean="0">
                        <a:solidFill>
                          <a:prstClr val="black"/>
                        </a:solidFill>
                        <a:latin typeface="Cambria Math"/>
                      </a:rPr>
                      <m:t>sin</m:t>
                    </m:r>
                    <m:r>
                      <a:rPr lang="en-US" sz="2400" i="1" dirty="0" smtClean="0">
                        <a:solidFill>
                          <a:prstClr val="black"/>
                        </a:solidFill>
                        <a:latin typeface="Cambria Math"/>
                      </a:rPr>
                      <m:t>⁡</m:t>
                    </m:r>
                    <m:r>
                      <a:rPr lang="en-US" sz="2400" i="1" dirty="0" smtClean="0">
                        <a:solidFill>
                          <a:prstClr val="black"/>
                        </a:solidFill>
                        <a:latin typeface="Cambria Math"/>
                      </a:rPr>
                      <m:t>𝑧</m:t>
                    </m:r>
                    <m:r>
                      <a:rPr lang="en-US" sz="2400" i="1" dirty="0" smtClean="0">
                        <a:solidFill>
                          <a:prstClr val="black"/>
                        </a:solidFill>
                        <a:latin typeface="Cambria Math"/>
                      </a:rPr>
                      <m:t>=</m:t>
                    </m:r>
                    <m:r>
                      <a:rPr lang="en-US" sz="2400" i="1" dirty="0" smtClean="0">
                        <a:solidFill>
                          <a:prstClr val="black"/>
                        </a:solidFill>
                        <a:latin typeface="Cambria Math"/>
                      </a:rPr>
                      <m:t>𝑤</m:t>
                    </m:r>
                  </m:oMath>
                </a14:m>
                <a:r>
                  <a:rPr lang="en-US" sz="2400" i="1" dirty="0">
                    <a:solidFill>
                      <a:prstClr val="black"/>
                    </a:solidFill>
                  </a:rPr>
                  <a:t> </a:t>
                </a:r>
                <a:r>
                  <a:rPr lang="en-US" sz="2400" dirty="0">
                    <a:solidFill>
                      <a:prstClr val="black"/>
                    </a:solidFill>
                  </a:rPr>
                  <a:t>or </a:t>
                </a:r>
                <a14:m>
                  <m:oMath xmlns:m="http://schemas.openxmlformats.org/officeDocument/2006/math">
                    <m:r>
                      <m:rPr>
                        <m:sty m:val="p"/>
                      </m:rPr>
                      <a:rPr lang="en-US" sz="2400" i="1" dirty="0" smtClean="0">
                        <a:solidFill>
                          <a:prstClr val="black"/>
                        </a:solidFill>
                        <a:latin typeface="Cambria Math"/>
                      </a:rPr>
                      <m:t>cos</m:t>
                    </m:r>
                    <m:r>
                      <a:rPr lang="en-US" sz="2400" i="1" dirty="0">
                        <a:solidFill>
                          <a:prstClr val="black"/>
                        </a:solidFill>
                        <a:latin typeface="Cambria Math"/>
                      </a:rPr>
                      <m:t>⁡</m:t>
                    </m:r>
                    <m:r>
                      <a:rPr lang="en-US" sz="2400" i="1" dirty="0" smtClean="0">
                        <a:solidFill>
                          <a:prstClr val="black"/>
                        </a:solidFill>
                        <a:latin typeface="Cambria Math"/>
                      </a:rPr>
                      <m:t>𝑧</m:t>
                    </m:r>
                    <m:r>
                      <a:rPr lang="en-US" sz="2400" i="1" dirty="0" smtClean="0">
                        <a:solidFill>
                          <a:prstClr val="black"/>
                        </a:solidFill>
                        <a:latin typeface="Cambria Math"/>
                      </a:rPr>
                      <m:t>=</m:t>
                    </m:r>
                    <m:r>
                      <a:rPr lang="en-US" sz="2400" i="1" dirty="0" smtClean="0">
                        <a:solidFill>
                          <a:prstClr val="black"/>
                        </a:solidFill>
                        <a:latin typeface="Cambria Math"/>
                      </a:rPr>
                      <m:t>𝑤</m:t>
                    </m:r>
                    <m:r>
                      <a:rPr lang="en-US" sz="2400" i="1" dirty="0">
                        <a:solidFill>
                          <a:prstClr val="black"/>
                        </a:solidFill>
                        <a:latin typeface="Cambria Math"/>
                      </a:rPr>
                      <m:t>.</m:t>
                    </m:r>
                  </m:oMath>
                </a14:m>
                <a:endParaRPr lang="en-US" sz="2400" dirty="0">
                  <a:solidFill>
                    <a:prstClr val="black"/>
                  </a:solidFill>
                </a:endParaRPr>
              </a:p>
              <a:p>
                <a:endParaRPr lang="en-US" sz="700" dirty="0">
                  <a:solidFill>
                    <a:prstClr val="black"/>
                  </a:solidFill>
                </a:endParaRPr>
              </a:p>
              <a:p>
                <a:r>
                  <a:rPr lang="en-US" sz="2400" b="1" dirty="0">
                    <a:solidFill>
                      <a:srgbClr val="0070C0"/>
                    </a:solidFill>
                  </a:rPr>
                  <a:t>Example:</a:t>
                </a:r>
                <a:r>
                  <a:rPr lang="en-US" sz="2400" dirty="0">
                    <a:solidFill>
                      <a:prstClr val="black"/>
                    </a:solidFill>
                  </a:rPr>
                  <a:t> Determine all complex values </a:t>
                </a:r>
                <a14:m>
                  <m:oMath xmlns:m="http://schemas.openxmlformats.org/officeDocument/2006/math">
                    <m:r>
                      <a:rPr lang="en-US" sz="2400" i="1" dirty="0" smtClean="0">
                        <a:solidFill>
                          <a:prstClr val="black"/>
                        </a:solidFill>
                        <a:latin typeface="Cambria Math"/>
                      </a:rPr>
                      <m:t>𝑧</m:t>
                    </m:r>
                  </m:oMath>
                </a14:m>
                <a:r>
                  <a:rPr lang="en-US" sz="2400" i="1" dirty="0">
                    <a:solidFill>
                      <a:prstClr val="black"/>
                    </a:solidFill>
                  </a:rPr>
                  <a:t> </a:t>
                </a:r>
                <a:r>
                  <a:rPr lang="en-US" sz="2400" dirty="0">
                    <a:solidFill>
                      <a:prstClr val="black"/>
                    </a:solidFill>
                  </a:rPr>
                  <a:t>satisfying the given equation:</a:t>
                </a:r>
              </a:p>
              <a:p>
                <a:r>
                  <a:rPr lang="en-US" sz="2400" dirty="0">
                    <a:solidFill>
                      <a:prstClr val="black"/>
                    </a:solidFill>
                  </a:rPr>
                  <a:t>	    (</a:t>
                </a:r>
                <a:r>
                  <a:rPr lang="en-US" sz="2400" b="1" dirty="0">
                    <a:solidFill>
                      <a:prstClr val="black"/>
                    </a:solidFill>
                  </a:rPr>
                  <a:t>a</a:t>
                </a:r>
                <a:r>
                  <a:rPr lang="en-US" sz="2400" dirty="0">
                    <a:solidFill>
                      <a:prstClr val="black"/>
                    </a:solidFill>
                  </a:rPr>
                  <a:t>) </a:t>
                </a:r>
                <a14:m>
                  <m:oMath xmlns:m="http://schemas.openxmlformats.org/officeDocument/2006/math">
                    <m:r>
                      <m:rPr>
                        <m:sty m:val="p"/>
                      </m:rPr>
                      <a:rPr lang="en-US" sz="2400" i="1" dirty="0" smtClean="0">
                        <a:solidFill>
                          <a:prstClr val="black"/>
                        </a:solidFill>
                        <a:latin typeface="Cambria Math"/>
                      </a:rPr>
                      <m:t>sin</m:t>
                    </m:r>
                    <m:r>
                      <a:rPr lang="en-US" sz="2400" i="1" dirty="0" smtClean="0">
                        <a:solidFill>
                          <a:prstClr val="black"/>
                        </a:solidFill>
                        <a:latin typeface="Cambria Math"/>
                      </a:rPr>
                      <m:t>⁡</m:t>
                    </m:r>
                    <m:r>
                      <a:rPr lang="en-US" sz="2400" i="1" dirty="0" smtClean="0">
                        <a:solidFill>
                          <a:prstClr val="black"/>
                        </a:solidFill>
                        <a:latin typeface="Cambria Math"/>
                      </a:rPr>
                      <m:t>𝑧</m:t>
                    </m:r>
                    <m:r>
                      <a:rPr lang="en-US" sz="2400" i="1" dirty="0" smtClean="0">
                        <a:solidFill>
                          <a:prstClr val="black"/>
                        </a:solidFill>
                        <a:latin typeface="Cambria Math"/>
                      </a:rPr>
                      <m:t>=</m:t>
                    </m:r>
                    <m:r>
                      <a:rPr lang="en-US" sz="2400" i="1" dirty="0" smtClean="0">
                        <a:solidFill>
                          <a:prstClr val="black"/>
                        </a:solidFill>
                        <a:latin typeface="Cambria Math"/>
                      </a:rPr>
                      <m:t>𝑖</m:t>
                    </m:r>
                  </m:oMath>
                </a14:m>
                <a:r>
                  <a:rPr lang="en-US" sz="2400" i="1" dirty="0">
                    <a:solidFill>
                      <a:prstClr val="black"/>
                    </a:solidFill>
                  </a:rPr>
                  <a:t>    </a:t>
                </a:r>
                <a:r>
                  <a:rPr lang="en-US" sz="2400" dirty="0">
                    <a:solidFill>
                      <a:prstClr val="black"/>
                    </a:solidFill>
                  </a:rPr>
                  <a:t>(</a:t>
                </a:r>
                <a:r>
                  <a:rPr lang="en-US" sz="2400" b="1" dirty="0">
                    <a:solidFill>
                      <a:prstClr val="black"/>
                    </a:solidFill>
                  </a:rPr>
                  <a:t>b</a:t>
                </a:r>
                <a:r>
                  <a:rPr lang="en-US" sz="2400" dirty="0">
                    <a:solidFill>
                      <a:prstClr val="black"/>
                    </a:solidFill>
                  </a:rPr>
                  <a:t>) </a:t>
                </a:r>
                <a14:m>
                  <m:oMath xmlns:m="http://schemas.openxmlformats.org/officeDocument/2006/math">
                    <m:func>
                      <m:funcPr>
                        <m:ctrlPr>
                          <a:rPr lang="en-US" sz="2400" i="1" dirty="0" smtClean="0">
                            <a:solidFill>
                              <a:prstClr val="black"/>
                            </a:solidFill>
                            <a:latin typeface="Cambria Math"/>
                          </a:rPr>
                        </m:ctrlPr>
                      </m:funcPr>
                      <m:fName>
                        <m:r>
                          <m:rPr>
                            <m:sty m:val="p"/>
                          </m:rPr>
                          <a:rPr lang="en-US" sz="2400" dirty="0" smtClean="0">
                            <a:solidFill>
                              <a:prstClr val="black"/>
                            </a:solidFill>
                            <a:latin typeface="Cambria Math"/>
                          </a:rPr>
                          <m:t>cos</m:t>
                        </m:r>
                      </m:fName>
                      <m:e>
                        <m:r>
                          <a:rPr lang="en-US" sz="2400" i="1" dirty="0" smtClean="0">
                            <a:solidFill>
                              <a:prstClr val="black"/>
                            </a:solidFill>
                            <a:latin typeface="Cambria Math"/>
                          </a:rPr>
                          <m:t>𝑧</m:t>
                        </m:r>
                      </m:e>
                    </m:func>
                    <m:r>
                      <a:rPr lang="en-US" sz="2400" i="1" dirty="0" smtClean="0">
                        <a:solidFill>
                          <a:prstClr val="black"/>
                        </a:solidFill>
                        <a:latin typeface="Cambria Math"/>
                      </a:rPr>
                      <m:t>=</m:t>
                    </m:r>
                    <m:r>
                      <a:rPr lang="en-US" sz="2400" i="1" dirty="0" smtClean="0">
                        <a:solidFill>
                          <a:prstClr val="black"/>
                        </a:solidFill>
                        <a:latin typeface="Cambria Math" panose="02040503050406030204" pitchFamily="18" charset="0"/>
                      </a:rPr>
                      <m:t>0</m:t>
                    </m:r>
                  </m:oMath>
                </a14:m>
                <a:r>
                  <a:rPr lang="en-US" sz="2400" dirty="0">
                    <a:solidFill>
                      <a:prstClr val="black"/>
                    </a:solidFill>
                  </a:rPr>
                  <a:t>         (</a:t>
                </a:r>
                <a:r>
                  <a:rPr lang="en-US" sz="2400" b="1" dirty="0">
                    <a:solidFill>
                      <a:prstClr val="black"/>
                    </a:solidFill>
                  </a:rPr>
                  <a:t>c</a:t>
                </a:r>
                <a:r>
                  <a:rPr lang="en-US" sz="2400" dirty="0">
                    <a:solidFill>
                      <a:prstClr val="black"/>
                    </a:solidFill>
                  </a:rPr>
                  <a:t>) </a:t>
                </a:r>
                <a14:m>
                  <m:oMath xmlns:m="http://schemas.openxmlformats.org/officeDocument/2006/math">
                    <m:func>
                      <m:funcPr>
                        <m:ctrlPr>
                          <a:rPr lang="en-US" sz="2400" i="1" dirty="0" smtClean="0">
                            <a:solidFill>
                              <a:prstClr val="black"/>
                            </a:solidFill>
                            <a:latin typeface="Cambria Math"/>
                          </a:rPr>
                        </m:ctrlPr>
                      </m:funcPr>
                      <m:fName>
                        <m:r>
                          <m:rPr>
                            <m:sty m:val="p"/>
                          </m:rPr>
                          <a:rPr lang="en-US" sz="2400" dirty="0" smtClean="0">
                            <a:solidFill>
                              <a:prstClr val="black"/>
                            </a:solidFill>
                            <a:latin typeface="Cambria Math"/>
                          </a:rPr>
                          <m:t>sin</m:t>
                        </m:r>
                      </m:fName>
                      <m:e>
                        <m:r>
                          <a:rPr lang="en-US" sz="2400" i="1" dirty="0" smtClean="0">
                            <a:solidFill>
                              <a:prstClr val="black"/>
                            </a:solidFill>
                            <a:latin typeface="Cambria Math"/>
                          </a:rPr>
                          <m:t>𝑧</m:t>
                        </m:r>
                      </m:e>
                    </m:func>
                    <m:r>
                      <a:rPr lang="en-US" sz="2400" i="1" dirty="0" smtClean="0">
                        <a:solidFill>
                          <a:prstClr val="black"/>
                        </a:solidFill>
                        <a:latin typeface="Cambria Math"/>
                      </a:rPr>
                      <m:t>=0.</m:t>
                    </m:r>
                  </m:oMath>
                </a14:m>
                <a:endParaRPr lang="en-US" sz="2400" dirty="0">
                  <a:solidFill>
                    <a:prstClr val="black"/>
                  </a:solidFill>
                </a:endParaRPr>
              </a:p>
              <a:p>
                <a:endParaRPr lang="en-US" sz="2400" dirty="0">
                  <a:solidFill>
                    <a:prstClr val="black"/>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557602" y="4160805"/>
                <a:ext cx="11186557" cy="2446824"/>
              </a:xfrm>
              <a:prstGeom prst="rect">
                <a:avLst/>
              </a:prstGeom>
              <a:blipFill>
                <a:blip r:embed="rId2"/>
                <a:stretch>
                  <a:fillRect l="-817" t="-1995"/>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xmlns="" id="{CFEA38B1-974B-483D-8CA2-260A678EC70A}"/>
              </a:ext>
            </a:extLst>
          </p:cNvPr>
          <p:cNvSpPr txBox="1">
            <a:spLocks/>
          </p:cNvSpPr>
          <p:nvPr/>
        </p:nvSpPr>
        <p:spPr>
          <a:xfrm>
            <a:off x="431358" y="212521"/>
            <a:ext cx="11623267" cy="66948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700" b="1" dirty="0">
                <a:solidFill>
                  <a:srgbClr val="0070C0"/>
                </a:solidFill>
              </a:rPr>
              <a:t>Relation between trigonometric and hyperbolic functions</a:t>
            </a:r>
          </a:p>
        </p:txBody>
      </p:sp>
      <mc:AlternateContent xmlns:mc="http://schemas.openxmlformats.org/markup-compatibility/2006" xmlns:a14="http://schemas.microsoft.com/office/drawing/2010/main">
        <mc:Choice Requires="a14">
          <p:sp>
            <p:nvSpPr>
              <p:cNvPr id="3" name="Rectangle 2"/>
              <p:cNvSpPr/>
              <p:nvPr/>
            </p:nvSpPr>
            <p:spPr>
              <a:xfrm>
                <a:off x="585737" y="781095"/>
                <a:ext cx="11468888" cy="2677656"/>
              </a:xfrm>
              <a:prstGeom prst="rect">
                <a:avLst/>
              </a:prstGeom>
            </p:spPr>
            <p:txBody>
              <a:bodyPr wrap="square">
                <a:spAutoFit/>
              </a:bodyPr>
              <a:lstStyle/>
              <a:p>
                <a:r>
                  <a:rPr lang="en-US" sz="2400" dirty="0">
                    <a:solidFill>
                      <a:prstClr val="black"/>
                    </a:solidFill>
                  </a:rPr>
                  <a:t>The hyperbolic functions are closely related to the trigonometric functions. Relationship between the complex trigonometric and hyperbolic functions is given as:</a:t>
                </a:r>
              </a:p>
              <a:p>
                <a:pPr algn="ctr"/>
                <a:endParaRPr lang="en-US" sz="800" i="1" dirty="0">
                  <a:solidFill>
                    <a:srgbClr val="0070C0"/>
                  </a:solidFill>
                  <a:latin typeface="Cambria Math"/>
                </a:endParaRPr>
              </a:p>
              <a:p>
                <a:pPr algn="ctr"/>
                <a14:m>
                  <m:oMath xmlns:m="http://schemas.openxmlformats.org/officeDocument/2006/math">
                    <m:r>
                      <m:rPr>
                        <m:sty m:val="p"/>
                      </m:rPr>
                      <a:rPr lang="en-US" sz="2400" i="1" dirty="0" smtClean="0">
                        <a:solidFill>
                          <a:srgbClr val="0070C0"/>
                        </a:solidFill>
                        <a:latin typeface="Cambria Math"/>
                      </a:rPr>
                      <m:t>sin</m:t>
                    </m:r>
                    <m:r>
                      <a:rPr lang="en-US" sz="2400" i="1" dirty="0" smtClean="0">
                        <a:solidFill>
                          <a:srgbClr val="0070C0"/>
                        </a:solidFill>
                        <a:latin typeface="Cambria Math"/>
                      </a:rPr>
                      <m:t>⁡</m:t>
                    </m:r>
                    <m:r>
                      <a:rPr lang="en-US" sz="2400" i="1" dirty="0" smtClean="0">
                        <a:solidFill>
                          <a:srgbClr val="0070C0"/>
                        </a:solidFill>
                        <a:latin typeface="Cambria Math"/>
                      </a:rPr>
                      <m:t>𝑧</m:t>
                    </m:r>
                    <m:r>
                      <a:rPr lang="en-US" sz="2400" i="1" dirty="0" smtClean="0">
                        <a:solidFill>
                          <a:srgbClr val="0070C0"/>
                        </a:solidFill>
                        <a:latin typeface="Cambria Math"/>
                      </a:rPr>
                      <m:t> = −</m:t>
                    </m:r>
                    <m:r>
                      <a:rPr lang="en-US" sz="2400" i="1" dirty="0" smtClean="0">
                        <a:solidFill>
                          <a:srgbClr val="0070C0"/>
                        </a:solidFill>
                        <a:latin typeface="Cambria Math"/>
                      </a:rPr>
                      <m:t>𝑖</m:t>
                    </m:r>
                    <m:r>
                      <a:rPr lang="en-US" sz="2400" i="1" dirty="0" smtClean="0">
                        <a:solidFill>
                          <a:srgbClr val="0070C0"/>
                        </a:solidFill>
                        <a:latin typeface="Cambria Math"/>
                      </a:rPr>
                      <m:t> </m:t>
                    </m:r>
                    <m:r>
                      <m:rPr>
                        <m:sty m:val="p"/>
                      </m:rPr>
                      <a:rPr lang="en-US" sz="2400" i="1" dirty="0" err="1">
                        <a:solidFill>
                          <a:srgbClr val="0070C0"/>
                        </a:solidFill>
                        <a:latin typeface="Cambria Math"/>
                      </a:rPr>
                      <m:t>sinh</m:t>
                    </m:r>
                    <m:r>
                      <a:rPr lang="en-US" sz="2400" i="1" dirty="0">
                        <a:solidFill>
                          <a:srgbClr val="0070C0"/>
                        </a:solidFill>
                        <a:latin typeface="Cambria Math"/>
                      </a:rPr>
                      <m:t>⁡(</m:t>
                    </m:r>
                    <m:r>
                      <a:rPr lang="en-US" sz="2400" i="1" dirty="0" err="1">
                        <a:solidFill>
                          <a:srgbClr val="0070C0"/>
                        </a:solidFill>
                        <a:latin typeface="Cambria Math"/>
                      </a:rPr>
                      <m:t>𝑖𝑧</m:t>
                    </m:r>
                    <m:r>
                      <a:rPr lang="en-US" sz="2400" i="1" dirty="0">
                        <a:solidFill>
                          <a:srgbClr val="0070C0"/>
                        </a:solidFill>
                        <a:latin typeface="Cambria Math"/>
                      </a:rPr>
                      <m:t>) </m:t>
                    </m:r>
                  </m:oMath>
                </a14:m>
                <a:r>
                  <a:rPr lang="en-US" sz="2400" dirty="0">
                    <a:solidFill>
                      <a:prstClr val="black"/>
                    </a:solidFill>
                  </a:rPr>
                  <a:t>  and     </a:t>
                </a:r>
                <a14:m>
                  <m:oMath xmlns:m="http://schemas.openxmlformats.org/officeDocument/2006/math">
                    <m:r>
                      <m:rPr>
                        <m:sty m:val="p"/>
                      </m:rPr>
                      <a:rPr lang="en-US" sz="2400" i="1" dirty="0" smtClean="0">
                        <a:solidFill>
                          <a:srgbClr val="0070C0"/>
                        </a:solidFill>
                        <a:latin typeface="Cambria Math"/>
                      </a:rPr>
                      <m:t>cos</m:t>
                    </m:r>
                    <m:r>
                      <a:rPr lang="en-US" sz="2400" i="1" dirty="0">
                        <a:solidFill>
                          <a:srgbClr val="0070C0"/>
                        </a:solidFill>
                        <a:latin typeface="Cambria Math"/>
                      </a:rPr>
                      <m:t>⁡</m:t>
                    </m:r>
                    <m:r>
                      <a:rPr lang="en-US" sz="2400" i="1" dirty="0">
                        <a:solidFill>
                          <a:srgbClr val="0070C0"/>
                        </a:solidFill>
                        <a:latin typeface="Cambria Math"/>
                      </a:rPr>
                      <m:t>𝑧</m:t>
                    </m:r>
                    <m:r>
                      <a:rPr lang="en-US" sz="2400" i="1" dirty="0">
                        <a:solidFill>
                          <a:srgbClr val="0070C0"/>
                        </a:solidFill>
                        <a:latin typeface="Cambria Math"/>
                      </a:rPr>
                      <m:t> = </m:t>
                    </m:r>
                    <m:r>
                      <m:rPr>
                        <m:sty m:val="p"/>
                      </m:rPr>
                      <a:rPr lang="en-US" sz="2400" i="1" dirty="0" err="1">
                        <a:solidFill>
                          <a:srgbClr val="0070C0"/>
                        </a:solidFill>
                        <a:latin typeface="Cambria Math"/>
                      </a:rPr>
                      <m:t>cosh</m:t>
                    </m:r>
                    <m:r>
                      <a:rPr lang="en-US" sz="2400" i="1" dirty="0">
                        <a:solidFill>
                          <a:srgbClr val="0070C0"/>
                        </a:solidFill>
                        <a:latin typeface="Cambria Math"/>
                      </a:rPr>
                      <m:t>⁡(</m:t>
                    </m:r>
                    <m:r>
                      <a:rPr lang="en-US" sz="2400" i="1" dirty="0" err="1">
                        <a:solidFill>
                          <a:srgbClr val="0070C0"/>
                        </a:solidFill>
                        <a:latin typeface="Cambria Math"/>
                      </a:rPr>
                      <m:t>𝑖𝑧</m:t>
                    </m:r>
                    <m:r>
                      <a:rPr lang="en-US" sz="2400" i="1" dirty="0">
                        <a:solidFill>
                          <a:srgbClr val="0070C0"/>
                        </a:solidFill>
                        <a:latin typeface="Cambria Math"/>
                      </a:rPr>
                      <m:t>)</m:t>
                    </m:r>
                    <m:r>
                      <a:rPr lang="en-US" sz="2400" i="1" dirty="0">
                        <a:solidFill>
                          <a:prstClr val="black"/>
                        </a:solidFill>
                        <a:latin typeface="Cambria Math"/>
                      </a:rPr>
                      <m:t> </m:t>
                    </m:r>
                    <m:r>
                      <a:rPr lang="en-US" sz="2400" i="1" dirty="0" smtClean="0">
                        <a:solidFill>
                          <a:prstClr val="black"/>
                        </a:solidFill>
                        <a:latin typeface="Cambria Math"/>
                      </a:rPr>
                      <m:t>     </m:t>
                    </m:r>
                    <m:r>
                      <a:rPr lang="en-US" sz="2400" i="1" dirty="0">
                        <a:solidFill>
                          <a:prstClr val="black"/>
                        </a:solidFill>
                        <a:latin typeface="Cambria Math"/>
                      </a:rPr>
                      <m:t>(</m:t>
                    </m:r>
                    <m:r>
                      <m:rPr>
                        <m:sty m:val="p"/>
                      </m:rPr>
                      <a:rPr lang="en-US" sz="2400" dirty="0" smtClean="0">
                        <a:solidFill>
                          <a:prstClr val="black"/>
                        </a:solidFill>
                        <a:latin typeface="Cambria Math"/>
                      </a:rPr>
                      <m:t>I</m:t>
                    </m:r>
                    <m:r>
                      <a:rPr lang="en-US" sz="2400" i="1" dirty="0">
                        <a:solidFill>
                          <a:prstClr val="black"/>
                        </a:solidFill>
                        <a:latin typeface="Cambria Math"/>
                      </a:rPr>
                      <m:t>)</m:t>
                    </m:r>
                  </m:oMath>
                </a14:m>
                <a:endParaRPr lang="en-US" sz="2400" dirty="0">
                  <a:solidFill>
                    <a:prstClr val="black"/>
                  </a:solidFill>
                </a:endParaRPr>
              </a:p>
              <a:p>
                <a:pPr algn="ctr"/>
                <a14:m>
                  <m:oMath xmlns:m="http://schemas.openxmlformats.org/officeDocument/2006/math">
                    <m:r>
                      <m:rPr>
                        <m:sty m:val="p"/>
                      </m:rPr>
                      <a:rPr lang="es-ES" sz="2400" i="1" dirty="0" smtClean="0">
                        <a:solidFill>
                          <a:srgbClr val="0070C0"/>
                        </a:solidFill>
                        <a:latin typeface="Cambria Math"/>
                      </a:rPr>
                      <m:t>sinh</m:t>
                    </m:r>
                    <m:r>
                      <a:rPr lang="es-ES" sz="2400" i="1" dirty="0">
                        <a:solidFill>
                          <a:srgbClr val="0070C0"/>
                        </a:solidFill>
                        <a:latin typeface="Cambria Math"/>
                      </a:rPr>
                      <m:t>⁡</m:t>
                    </m:r>
                    <m:r>
                      <a:rPr lang="es-ES" sz="2400" i="1" dirty="0">
                        <a:solidFill>
                          <a:srgbClr val="0070C0"/>
                        </a:solidFill>
                        <a:latin typeface="Cambria Math"/>
                      </a:rPr>
                      <m:t>𝑧</m:t>
                    </m:r>
                    <m:r>
                      <a:rPr lang="es-ES" sz="2400" i="1" dirty="0">
                        <a:solidFill>
                          <a:srgbClr val="0070C0"/>
                        </a:solidFill>
                        <a:latin typeface="Cambria Math"/>
                      </a:rPr>
                      <m:t> = −</m:t>
                    </m:r>
                    <m:r>
                      <a:rPr lang="es-ES" sz="2400" i="1" dirty="0">
                        <a:solidFill>
                          <a:srgbClr val="0070C0"/>
                        </a:solidFill>
                        <a:latin typeface="Cambria Math"/>
                      </a:rPr>
                      <m:t>𝑖</m:t>
                    </m:r>
                    <m:r>
                      <a:rPr lang="es-ES" sz="2400" i="1" dirty="0">
                        <a:solidFill>
                          <a:srgbClr val="0070C0"/>
                        </a:solidFill>
                        <a:latin typeface="Cambria Math"/>
                      </a:rPr>
                      <m:t> </m:t>
                    </m:r>
                    <m:r>
                      <m:rPr>
                        <m:sty m:val="p"/>
                      </m:rPr>
                      <a:rPr lang="es-ES" sz="2400" i="1" dirty="0" smtClean="0">
                        <a:solidFill>
                          <a:srgbClr val="0070C0"/>
                        </a:solidFill>
                        <a:latin typeface="Cambria Math"/>
                      </a:rPr>
                      <m:t>sin</m:t>
                    </m:r>
                    <m:r>
                      <a:rPr lang="es-ES" sz="2400" i="1" dirty="0" smtClean="0">
                        <a:solidFill>
                          <a:srgbClr val="0070C0"/>
                        </a:solidFill>
                        <a:latin typeface="Cambria Math"/>
                      </a:rPr>
                      <m:t>⁡(</m:t>
                    </m:r>
                    <m:r>
                      <a:rPr lang="es-ES" sz="2400" i="1" dirty="0" err="1" smtClean="0">
                        <a:solidFill>
                          <a:srgbClr val="0070C0"/>
                        </a:solidFill>
                        <a:latin typeface="Cambria Math"/>
                      </a:rPr>
                      <m:t>𝑖𝑧</m:t>
                    </m:r>
                    <m:r>
                      <a:rPr lang="es-ES" sz="2400" i="1" dirty="0">
                        <a:solidFill>
                          <a:srgbClr val="0070C0"/>
                        </a:solidFill>
                        <a:latin typeface="Cambria Math"/>
                      </a:rPr>
                      <m:t>) </m:t>
                    </m:r>
                  </m:oMath>
                </a14:m>
                <a:r>
                  <a:rPr lang="es-ES" sz="2400" dirty="0">
                    <a:solidFill>
                      <a:prstClr val="black"/>
                    </a:solidFill>
                  </a:rPr>
                  <a:t>   and    </a:t>
                </a:r>
                <a14:m>
                  <m:oMath xmlns:m="http://schemas.openxmlformats.org/officeDocument/2006/math">
                    <m:r>
                      <m:rPr>
                        <m:sty m:val="p"/>
                      </m:rPr>
                      <a:rPr lang="es-ES" sz="2400" i="1" dirty="0" smtClean="0">
                        <a:solidFill>
                          <a:srgbClr val="0070C0"/>
                        </a:solidFill>
                        <a:latin typeface="Cambria Math"/>
                      </a:rPr>
                      <m:t>cosh</m:t>
                    </m:r>
                    <m:r>
                      <a:rPr lang="es-ES" sz="2400" i="1" dirty="0">
                        <a:solidFill>
                          <a:srgbClr val="0070C0"/>
                        </a:solidFill>
                        <a:latin typeface="Cambria Math"/>
                      </a:rPr>
                      <m:t>⁡</m:t>
                    </m:r>
                    <m:r>
                      <a:rPr lang="es-ES" sz="2400" i="1" dirty="0">
                        <a:solidFill>
                          <a:srgbClr val="0070C0"/>
                        </a:solidFill>
                        <a:latin typeface="Cambria Math"/>
                      </a:rPr>
                      <m:t>𝑧</m:t>
                    </m:r>
                    <m:r>
                      <a:rPr lang="es-ES" sz="2400" i="1" dirty="0">
                        <a:solidFill>
                          <a:srgbClr val="0070C0"/>
                        </a:solidFill>
                        <a:latin typeface="Cambria Math"/>
                      </a:rPr>
                      <m:t> = </m:t>
                    </m:r>
                    <m:r>
                      <m:rPr>
                        <m:sty m:val="p"/>
                      </m:rPr>
                      <a:rPr lang="es-ES" sz="2400" i="1" dirty="0" err="1">
                        <a:solidFill>
                          <a:srgbClr val="0070C0"/>
                        </a:solidFill>
                        <a:latin typeface="Cambria Math"/>
                      </a:rPr>
                      <m:t>cos</m:t>
                    </m:r>
                    <m:r>
                      <a:rPr lang="es-ES" sz="2400" i="1" dirty="0">
                        <a:solidFill>
                          <a:srgbClr val="0070C0"/>
                        </a:solidFill>
                        <a:latin typeface="Cambria Math"/>
                      </a:rPr>
                      <m:t>⁡( </m:t>
                    </m:r>
                    <m:r>
                      <a:rPr lang="es-ES" sz="2400" i="1" dirty="0" err="1">
                        <a:solidFill>
                          <a:srgbClr val="0070C0"/>
                        </a:solidFill>
                        <a:latin typeface="Cambria Math"/>
                      </a:rPr>
                      <m:t>𝑖𝑧</m:t>
                    </m:r>
                    <m:r>
                      <a:rPr lang="es-ES" sz="2400" i="1" dirty="0">
                        <a:solidFill>
                          <a:srgbClr val="0070C0"/>
                        </a:solidFill>
                        <a:latin typeface="Cambria Math"/>
                      </a:rPr>
                      <m:t>)</m:t>
                    </m:r>
                    <m:r>
                      <a:rPr lang="es-ES" sz="2400" i="1" dirty="0">
                        <a:solidFill>
                          <a:prstClr val="black"/>
                        </a:solidFill>
                        <a:latin typeface="Cambria Math"/>
                      </a:rPr>
                      <m:t> </m:t>
                    </m:r>
                    <m:r>
                      <a:rPr lang="en-US" sz="2400" i="1" dirty="0" smtClean="0">
                        <a:solidFill>
                          <a:prstClr val="black"/>
                        </a:solidFill>
                        <a:latin typeface="Cambria Math"/>
                      </a:rPr>
                      <m:t>    </m:t>
                    </m:r>
                    <m:r>
                      <a:rPr lang="es-ES" sz="2400" i="1" dirty="0">
                        <a:solidFill>
                          <a:prstClr val="black"/>
                        </a:solidFill>
                        <a:latin typeface="Cambria Math"/>
                      </a:rPr>
                      <m:t>(</m:t>
                    </m:r>
                    <m:r>
                      <m:rPr>
                        <m:sty m:val="p"/>
                      </m:rPr>
                      <a:rPr lang="en-US" sz="2400" dirty="0" smtClean="0">
                        <a:solidFill>
                          <a:prstClr val="black"/>
                        </a:solidFill>
                        <a:latin typeface="Cambria Math"/>
                      </a:rPr>
                      <m:t>II</m:t>
                    </m:r>
                    <m:r>
                      <a:rPr lang="es-ES" sz="2400" i="1" dirty="0">
                        <a:solidFill>
                          <a:prstClr val="black"/>
                        </a:solidFill>
                        <a:latin typeface="Cambria Math"/>
                      </a:rPr>
                      <m:t>)</m:t>
                    </m:r>
                  </m:oMath>
                </a14:m>
                <a:endParaRPr lang="en-US" sz="2400" dirty="0">
                  <a:solidFill>
                    <a:prstClr val="black"/>
                  </a:solidFill>
                </a:endParaRPr>
              </a:p>
              <a:p>
                <a:endParaRPr lang="en-US" sz="1100" dirty="0">
                  <a:solidFill>
                    <a:prstClr val="black"/>
                  </a:solidFill>
                </a:endParaRPr>
              </a:p>
              <a:p>
                <a:r>
                  <a:rPr lang="en-US" sz="2400" dirty="0">
                    <a:solidFill>
                      <a:prstClr val="black"/>
                    </a:solidFill>
                  </a:rPr>
                  <a:t>Relations between the other trigonometric and hyperbolic functions can now be derived from </a:t>
                </a:r>
                <a14:m>
                  <m:oMath xmlns:m="http://schemas.openxmlformats.org/officeDocument/2006/math">
                    <m:r>
                      <a:rPr lang="en-US" sz="2400" i="1" dirty="0" smtClean="0">
                        <a:solidFill>
                          <a:prstClr val="black"/>
                        </a:solidFill>
                        <a:latin typeface="Cambria Math"/>
                      </a:rPr>
                      <m:t>(</m:t>
                    </m:r>
                    <m:r>
                      <m:rPr>
                        <m:sty m:val="p"/>
                      </m:rPr>
                      <a:rPr lang="en-US" sz="2400" dirty="0" smtClean="0">
                        <a:solidFill>
                          <a:prstClr val="black"/>
                        </a:solidFill>
                        <a:latin typeface="Cambria Math"/>
                      </a:rPr>
                      <m:t>I</m:t>
                    </m:r>
                    <m:r>
                      <a:rPr lang="en-US" sz="2400" i="1" dirty="0" smtClean="0">
                        <a:solidFill>
                          <a:prstClr val="black"/>
                        </a:solidFill>
                        <a:latin typeface="Cambria Math"/>
                      </a:rPr>
                      <m:t>)</m:t>
                    </m:r>
                  </m:oMath>
                </a14:m>
                <a:r>
                  <a:rPr lang="en-US" sz="2400" dirty="0">
                    <a:solidFill>
                      <a:prstClr val="black"/>
                    </a:solidFill>
                  </a:rPr>
                  <a:t> and </a:t>
                </a:r>
                <a14:m>
                  <m:oMath xmlns:m="http://schemas.openxmlformats.org/officeDocument/2006/math">
                    <m:r>
                      <a:rPr lang="en-US" sz="2400" i="1" dirty="0">
                        <a:solidFill>
                          <a:prstClr val="black"/>
                        </a:solidFill>
                        <a:latin typeface="Cambria Math"/>
                      </a:rPr>
                      <m:t>(</m:t>
                    </m:r>
                    <m:r>
                      <m:rPr>
                        <m:sty m:val="p"/>
                      </m:rPr>
                      <a:rPr lang="en-US" sz="2400" dirty="0">
                        <a:solidFill>
                          <a:prstClr val="black"/>
                        </a:solidFill>
                        <a:latin typeface="Cambria Math"/>
                      </a:rPr>
                      <m:t>I</m:t>
                    </m:r>
                    <m:r>
                      <m:rPr>
                        <m:sty m:val="p"/>
                      </m:rPr>
                      <a:rPr lang="en-US" sz="2400" dirty="0" smtClean="0">
                        <a:solidFill>
                          <a:prstClr val="black"/>
                        </a:solidFill>
                        <a:latin typeface="Cambria Math"/>
                      </a:rPr>
                      <m:t>I</m:t>
                    </m:r>
                    <m:r>
                      <a:rPr lang="en-US" sz="2400" i="1" dirty="0">
                        <a:solidFill>
                          <a:prstClr val="black"/>
                        </a:solidFill>
                        <a:latin typeface="Cambria Math"/>
                      </a:rPr>
                      <m:t>)</m:t>
                    </m:r>
                  </m:oMath>
                </a14:m>
                <a:r>
                  <a:rPr lang="en-US" sz="2400" dirty="0">
                    <a:solidFill>
                      <a:prstClr val="black"/>
                    </a:solidFill>
                  </a:rPr>
                  <a:t>.</a:t>
                </a:r>
              </a:p>
            </p:txBody>
          </p:sp>
        </mc:Choice>
        <mc:Fallback xmlns="">
          <p:sp>
            <p:nvSpPr>
              <p:cNvPr id="3" name="Rectangle 2"/>
              <p:cNvSpPr>
                <a:spLocks noRot="1" noChangeAspect="1" noMove="1" noResize="1" noEditPoints="1" noAdjustHandles="1" noChangeArrowheads="1" noChangeShapeType="1" noTextEdit="1"/>
              </p:cNvSpPr>
              <p:nvPr/>
            </p:nvSpPr>
            <p:spPr>
              <a:xfrm>
                <a:off x="585737" y="781095"/>
                <a:ext cx="11468888" cy="2677656"/>
              </a:xfrm>
              <a:prstGeom prst="rect">
                <a:avLst/>
              </a:prstGeom>
              <a:blipFill>
                <a:blip r:embed="rId3"/>
                <a:stretch>
                  <a:fillRect l="-797" t="-1822" b="-1367"/>
                </a:stretch>
              </a:blipFill>
            </p:spPr>
            <p:txBody>
              <a:bodyPr/>
              <a:lstStyle/>
              <a:p>
                <a:r>
                  <a:rPr lang="en-US">
                    <a:noFill/>
                  </a:rPr>
                  <a:t> </a:t>
                </a:r>
              </a:p>
            </p:txBody>
          </p:sp>
        </mc:Fallback>
      </mc:AlternateContent>
    </p:spTree>
    <p:extLst>
      <p:ext uri="{BB962C8B-B14F-4D97-AF65-F5344CB8AC3E}">
        <p14:creationId xmlns:p14="http://schemas.microsoft.com/office/powerpoint/2010/main" val="40377511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CFEA38B1-974B-483D-8CA2-260A678EC70A}"/>
              </a:ext>
            </a:extLst>
          </p:cNvPr>
          <p:cNvSpPr txBox="1">
            <a:spLocks/>
          </p:cNvSpPr>
          <p:nvPr/>
        </p:nvSpPr>
        <p:spPr>
          <a:xfrm>
            <a:off x="534389" y="264621"/>
            <a:ext cx="10286009" cy="66948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800" b="1" dirty="0">
                <a:solidFill>
                  <a:srgbClr val="0070C0"/>
                </a:solidFill>
              </a:rPr>
              <a:t>Modulus of trigonometric &amp; Hyperbolic functions </a:t>
            </a:r>
          </a:p>
        </p:txBody>
      </p:sp>
      <mc:AlternateContent xmlns:mc="http://schemas.openxmlformats.org/markup-compatibility/2006" xmlns:a14="http://schemas.microsoft.com/office/drawing/2010/main">
        <mc:Choice Requires="a14">
          <p:sp>
            <p:nvSpPr>
              <p:cNvPr id="2" name="Rectangle 1"/>
              <p:cNvSpPr/>
              <p:nvPr/>
            </p:nvSpPr>
            <p:spPr>
              <a:xfrm>
                <a:off x="688768" y="833897"/>
                <a:ext cx="11350832" cy="5403402"/>
              </a:xfrm>
              <a:prstGeom prst="rect">
                <a:avLst/>
              </a:prstGeom>
            </p:spPr>
            <p:txBody>
              <a:bodyPr wrap="square">
                <a:spAutoFit/>
              </a:bodyPr>
              <a:lstStyle/>
              <a:p>
                <a:pPr algn="just"/>
                <a:r>
                  <a:rPr lang="en-US" sz="2400" dirty="0">
                    <a:solidFill>
                      <a:prstClr val="black"/>
                    </a:solidFill>
                  </a:rPr>
                  <a:t>The modulus of a complex trigonometric function can also be helpful in solving trigonometric equations. To find a formula in terms of </a:t>
                </a:r>
                <a14:m>
                  <m:oMath xmlns:m="http://schemas.openxmlformats.org/officeDocument/2006/math">
                    <m:r>
                      <a:rPr lang="en-US" sz="2400" i="1" dirty="0" smtClean="0">
                        <a:solidFill>
                          <a:prstClr val="black"/>
                        </a:solidFill>
                        <a:latin typeface="Cambria Math"/>
                      </a:rPr>
                      <m:t>𝑥</m:t>
                    </m:r>
                  </m:oMath>
                </a14:m>
                <a:r>
                  <a:rPr lang="en-US" sz="2400" i="1" dirty="0">
                    <a:solidFill>
                      <a:prstClr val="black"/>
                    </a:solidFill>
                  </a:rPr>
                  <a:t> </a:t>
                </a:r>
                <a:r>
                  <a:rPr lang="en-US" sz="2400" dirty="0">
                    <a:solidFill>
                      <a:prstClr val="black"/>
                    </a:solidFill>
                  </a:rPr>
                  <a:t>and </a:t>
                </a:r>
                <a14:m>
                  <m:oMath xmlns:m="http://schemas.openxmlformats.org/officeDocument/2006/math">
                    <m:r>
                      <a:rPr lang="en-US" sz="2400" i="1" dirty="0" smtClean="0">
                        <a:solidFill>
                          <a:prstClr val="black"/>
                        </a:solidFill>
                        <a:latin typeface="Cambria Math"/>
                      </a:rPr>
                      <m:t>𝑦</m:t>
                    </m:r>
                  </m:oMath>
                </a14:m>
                <a:r>
                  <a:rPr lang="en-US" sz="2400" i="1" dirty="0">
                    <a:solidFill>
                      <a:prstClr val="black"/>
                    </a:solidFill>
                  </a:rPr>
                  <a:t> </a:t>
                </a:r>
                <a:r>
                  <a:rPr lang="en-US" sz="2400" dirty="0">
                    <a:solidFill>
                      <a:prstClr val="black"/>
                    </a:solidFill>
                  </a:rPr>
                  <a:t>for the modulus of the sine and cosine functions, we first express these functions in terms of their real and imaginary parts. If we replace the symbol </a:t>
                </a:r>
                <a14:m>
                  <m:oMath xmlns:m="http://schemas.openxmlformats.org/officeDocument/2006/math">
                    <m:r>
                      <a:rPr lang="en-US" sz="2400" i="1" dirty="0" smtClean="0">
                        <a:solidFill>
                          <a:prstClr val="black"/>
                        </a:solidFill>
                        <a:latin typeface="Cambria Math"/>
                      </a:rPr>
                      <m:t>𝑧</m:t>
                    </m:r>
                  </m:oMath>
                </a14:m>
                <a:r>
                  <a:rPr lang="en-US" sz="2400" i="1" dirty="0">
                    <a:solidFill>
                      <a:prstClr val="black"/>
                    </a:solidFill>
                  </a:rPr>
                  <a:t> </a:t>
                </a:r>
                <a:r>
                  <a:rPr lang="en-US" sz="2400" dirty="0">
                    <a:solidFill>
                      <a:prstClr val="black"/>
                    </a:solidFill>
                  </a:rPr>
                  <a:t>with the symbol </a:t>
                </a:r>
                <a14:m>
                  <m:oMath xmlns:m="http://schemas.openxmlformats.org/officeDocument/2006/math">
                    <m:r>
                      <a:rPr lang="en-US" sz="2400" i="1" dirty="0" smtClean="0">
                        <a:solidFill>
                          <a:prstClr val="black"/>
                        </a:solidFill>
                        <a:latin typeface="Cambria Math"/>
                      </a:rPr>
                      <m:t>𝑥</m:t>
                    </m:r>
                    <m:r>
                      <a:rPr lang="en-US" sz="2400" i="1" dirty="0" smtClean="0">
                        <a:solidFill>
                          <a:prstClr val="black"/>
                        </a:solidFill>
                        <a:latin typeface="Cambria Math"/>
                      </a:rPr>
                      <m:t>+</m:t>
                    </m:r>
                    <m:r>
                      <a:rPr lang="en-US" sz="2400" i="1" dirty="0" smtClean="0">
                        <a:solidFill>
                          <a:prstClr val="black"/>
                        </a:solidFill>
                        <a:latin typeface="Cambria Math"/>
                      </a:rPr>
                      <m:t>𝑖𝑦</m:t>
                    </m:r>
                  </m:oMath>
                </a14:m>
                <a:r>
                  <a:rPr lang="en-US" sz="2400" i="1" dirty="0">
                    <a:solidFill>
                      <a:prstClr val="black"/>
                    </a:solidFill>
                  </a:rPr>
                  <a:t> </a:t>
                </a:r>
                <a:r>
                  <a:rPr lang="en-US" sz="2400" dirty="0">
                    <a:solidFill>
                      <a:prstClr val="black"/>
                    </a:solidFill>
                  </a:rPr>
                  <a:t>in the expression for </a:t>
                </a:r>
                <a14:m>
                  <m:oMath xmlns:m="http://schemas.openxmlformats.org/officeDocument/2006/math">
                    <m:r>
                      <m:rPr>
                        <m:sty m:val="p"/>
                      </m:rPr>
                      <a:rPr lang="en-US" sz="2400" i="1" dirty="0" smtClean="0">
                        <a:solidFill>
                          <a:prstClr val="black"/>
                        </a:solidFill>
                        <a:latin typeface="Cambria Math"/>
                      </a:rPr>
                      <m:t>sin</m:t>
                    </m:r>
                    <m:r>
                      <a:rPr lang="en-US" sz="2400" i="1" dirty="0" smtClean="0">
                        <a:solidFill>
                          <a:prstClr val="black"/>
                        </a:solidFill>
                        <a:latin typeface="Cambria Math"/>
                      </a:rPr>
                      <m:t>⁡</m:t>
                    </m:r>
                    <m:r>
                      <a:rPr lang="en-US" sz="2400" i="1" dirty="0" smtClean="0">
                        <a:solidFill>
                          <a:prstClr val="black"/>
                        </a:solidFill>
                        <a:latin typeface="Cambria Math"/>
                      </a:rPr>
                      <m:t>𝑧</m:t>
                    </m:r>
                  </m:oMath>
                </a14:m>
                <a:r>
                  <a:rPr lang="en-US" sz="2400" i="1" dirty="0">
                    <a:solidFill>
                      <a:prstClr val="black"/>
                    </a:solidFill>
                  </a:rPr>
                  <a:t>  </a:t>
                </a:r>
                <a:r>
                  <a:rPr lang="en-US" sz="2400" dirty="0">
                    <a:solidFill>
                      <a:prstClr val="black"/>
                    </a:solidFill>
                  </a:rPr>
                  <a:t>and</a:t>
                </a:r>
                <a:r>
                  <a:rPr lang="en-US" sz="2400" i="1" dirty="0">
                    <a:solidFill>
                      <a:prstClr val="black"/>
                    </a:solidFill>
                  </a:rPr>
                  <a:t> </a:t>
                </a:r>
                <a14:m>
                  <m:oMath xmlns:m="http://schemas.openxmlformats.org/officeDocument/2006/math">
                    <m:func>
                      <m:funcPr>
                        <m:ctrlPr>
                          <a:rPr lang="en-US" sz="2400" i="1" smtClean="0">
                            <a:solidFill>
                              <a:prstClr val="black"/>
                            </a:solidFill>
                            <a:latin typeface="Cambria Math"/>
                          </a:rPr>
                        </m:ctrlPr>
                      </m:funcPr>
                      <m:fName>
                        <m:r>
                          <m:rPr>
                            <m:sty m:val="p"/>
                          </m:rPr>
                          <a:rPr lang="en-US" sz="2400" smtClean="0">
                            <a:solidFill>
                              <a:prstClr val="black"/>
                            </a:solidFill>
                            <a:latin typeface="Cambria Math"/>
                          </a:rPr>
                          <m:t>cos</m:t>
                        </m:r>
                      </m:fName>
                      <m:e>
                        <m:r>
                          <a:rPr lang="en-US" sz="2400" i="1" smtClean="0">
                            <a:solidFill>
                              <a:prstClr val="black"/>
                            </a:solidFill>
                            <a:latin typeface="Cambria Math"/>
                          </a:rPr>
                          <m:t>𝑧</m:t>
                        </m:r>
                      </m:e>
                    </m:func>
                  </m:oMath>
                </a14:m>
                <a:r>
                  <a:rPr lang="en-US" sz="2400" dirty="0">
                    <a:solidFill>
                      <a:prstClr val="black"/>
                    </a:solidFill>
                  </a:rPr>
                  <a:t>, then we obtain:</a:t>
                </a:r>
              </a:p>
              <a:p>
                <a:pPr algn="just"/>
                <a:endParaRPr lang="es-ES" sz="1100" i="1" dirty="0">
                  <a:solidFill>
                    <a:srgbClr val="0070C0"/>
                  </a:solidFill>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func>
                        <m:funcPr>
                          <m:ctrlPr>
                            <a:rPr lang="es-ES" sz="2400" i="1" dirty="0" smtClean="0">
                              <a:solidFill>
                                <a:srgbClr val="0070C0"/>
                              </a:solidFill>
                              <a:latin typeface="Cambria Math"/>
                            </a:rPr>
                          </m:ctrlPr>
                        </m:funcPr>
                        <m:fName>
                          <m:r>
                            <m:rPr>
                              <m:sty m:val="p"/>
                            </m:rPr>
                            <a:rPr lang="es-ES" sz="2400" dirty="0" smtClean="0">
                              <a:solidFill>
                                <a:srgbClr val="0070C0"/>
                              </a:solidFill>
                              <a:latin typeface="Cambria Math"/>
                            </a:rPr>
                            <m:t>sin</m:t>
                          </m:r>
                        </m:fName>
                        <m:e>
                          <m:r>
                            <a:rPr lang="es-ES" sz="2400" i="1" dirty="0" smtClean="0">
                              <a:solidFill>
                                <a:srgbClr val="0070C0"/>
                              </a:solidFill>
                              <a:latin typeface="Cambria Math"/>
                            </a:rPr>
                            <m:t>𝑧</m:t>
                          </m:r>
                        </m:e>
                      </m:func>
                      <m:r>
                        <a:rPr lang="es-ES" sz="2400" i="1" dirty="0" smtClean="0">
                          <a:solidFill>
                            <a:srgbClr val="0070C0"/>
                          </a:solidFill>
                          <a:latin typeface="Cambria Math"/>
                        </a:rPr>
                        <m:t>=</m:t>
                      </m:r>
                      <m:func>
                        <m:funcPr>
                          <m:ctrlPr>
                            <a:rPr lang="en-US" sz="2400" i="1" dirty="0" smtClean="0">
                              <a:solidFill>
                                <a:srgbClr val="0070C0"/>
                              </a:solidFill>
                              <a:latin typeface="Cambria Math"/>
                            </a:rPr>
                          </m:ctrlPr>
                        </m:funcPr>
                        <m:fName>
                          <m:r>
                            <m:rPr>
                              <m:sty m:val="p"/>
                            </m:rPr>
                            <a:rPr lang="es-ES" sz="2400" dirty="0" smtClean="0">
                              <a:solidFill>
                                <a:srgbClr val="0070C0"/>
                              </a:solidFill>
                              <a:latin typeface="Cambria Math"/>
                            </a:rPr>
                            <m:t>sin</m:t>
                          </m:r>
                        </m:fName>
                        <m:e>
                          <m:r>
                            <a:rPr lang="en-US" sz="2400" i="1" dirty="0" smtClean="0">
                              <a:solidFill>
                                <a:srgbClr val="0070C0"/>
                              </a:solidFill>
                              <a:latin typeface="Cambria Math"/>
                            </a:rPr>
                            <m:t>𝑥</m:t>
                          </m:r>
                        </m:e>
                      </m:func>
                      <m:func>
                        <m:funcPr>
                          <m:ctrlPr>
                            <a:rPr lang="es-ES" sz="2400" i="1" dirty="0">
                              <a:solidFill>
                                <a:srgbClr val="0070C0"/>
                              </a:solidFill>
                              <a:latin typeface="Cambria Math"/>
                            </a:rPr>
                          </m:ctrlPr>
                        </m:funcPr>
                        <m:fName>
                          <m:r>
                            <m:rPr>
                              <m:sty m:val="p"/>
                            </m:rPr>
                            <a:rPr lang="es-ES" sz="2400" dirty="0" err="1">
                              <a:solidFill>
                                <a:srgbClr val="0070C0"/>
                              </a:solidFill>
                              <a:latin typeface="Cambria Math"/>
                            </a:rPr>
                            <m:t>cosh</m:t>
                          </m:r>
                        </m:fName>
                        <m:e>
                          <m:r>
                            <a:rPr lang="es-ES" sz="2400" i="1" dirty="0">
                              <a:solidFill>
                                <a:srgbClr val="0070C0"/>
                              </a:solidFill>
                              <a:latin typeface="Cambria Math"/>
                            </a:rPr>
                            <m:t>𝑦</m:t>
                          </m:r>
                        </m:e>
                      </m:func>
                      <m:r>
                        <a:rPr lang="es-ES" sz="2400" i="1" dirty="0">
                          <a:solidFill>
                            <a:srgbClr val="0070C0"/>
                          </a:solidFill>
                          <a:latin typeface="Cambria Math"/>
                        </a:rPr>
                        <m:t>+ </m:t>
                      </m:r>
                      <m:r>
                        <a:rPr lang="es-ES" sz="2400" i="1" dirty="0">
                          <a:solidFill>
                            <a:srgbClr val="0070C0"/>
                          </a:solidFill>
                          <a:latin typeface="Cambria Math"/>
                        </a:rPr>
                        <m:t>𝑖</m:t>
                      </m:r>
                      <m:func>
                        <m:funcPr>
                          <m:ctrlPr>
                            <a:rPr lang="es-ES" sz="2400" i="1" dirty="0">
                              <a:solidFill>
                                <a:srgbClr val="0070C0"/>
                              </a:solidFill>
                              <a:latin typeface="Cambria Math"/>
                            </a:rPr>
                          </m:ctrlPr>
                        </m:funcPr>
                        <m:fName>
                          <m:r>
                            <m:rPr>
                              <m:sty m:val="p"/>
                            </m:rPr>
                            <a:rPr lang="es-ES" sz="2400" dirty="0" err="1">
                              <a:solidFill>
                                <a:srgbClr val="0070C0"/>
                              </a:solidFill>
                              <a:latin typeface="Cambria Math"/>
                            </a:rPr>
                            <m:t>cos</m:t>
                          </m:r>
                        </m:fName>
                        <m:e>
                          <m:r>
                            <a:rPr lang="es-ES" sz="2400" i="1" dirty="0">
                              <a:solidFill>
                                <a:srgbClr val="0070C0"/>
                              </a:solidFill>
                              <a:latin typeface="Cambria Math"/>
                            </a:rPr>
                            <m:t>𝑥</m:t>
                          </m:r>
                        </m:e>
                      </m:func>
                      <m:func>
                        <m:funcPr>
                          <m:ctrlPr>
                            <a:rPr lang="es-ES" sz="2400" i="1" dirty="0">
                              <a:solidFill>
                                <a:srgbClr val="0070C0"/>
                              </a:solidFill>
                              <a:latin typeface="Cambria Math"/>
                            </a:rPr>
                          </m:ctrlPr>
                        </m:funcPr>
                        <m:fName>
                          <m:r>
                            <m:rPr>
                              <m:sty m:val="p"/>
                            </m:rPr>
                            <a:rPr lang="es-ES" sz="2400" dirty="0" err="1">
                              <a:solidFill>
                                <a:srgbClr val="0070C0"/>
                              </a:solidFill>
                              <a:latin typeface="Cambria Math"/>
                            </a:rPr>
                            <m:t>sinh</m:t>
                          </m:r>
                        </m:fName>
                        <m:e>
                          <m:r>
                            <a:rPr lang="es-ES" sz="2400" i="1" dirty="0">
                              <a:solidFill>
                                <a:srgbClr val="0070C0"/>
                              </a:solidFill>
                              <a:latin typeface="Cambria Math"/>
                            </a:rPr>
                            <m:t>𝑦</m:t>
                          </m:r>
                        </m:e>
                      </m:func>
                      <m:r>
                        <a:rPr lang="en-US" sz="2400" i="1" dirty="0" smtClean="0">
                          <a:solidFill>
                            <a:srgbClr val="0070C0"/>
                          </a:solidFill>
                          <a:latin typeface="Cambria Math"/>
                        </a:rPr>
                        <m:t>,</m:t>
                      </m:r>
                      <m:r>
                        <a:rPr lang="es-ES" sz="2400" i="1" dirty="0" smtClean="0">
                          <a:solidFill>
                            <a:srgbClr val="0070C0"/>
                          </a:solidFill>
                          <a:latin typeface="Cambria Math"/>
                        </a:rPr>
                        <m:t>  </m:t>
                      </m:r>
                    </m:oMath>
                  </m:oMathPara>
                </a14:m>
                <a:endParaRPr lang="es-ES" sz="2400" dirty="0">
                  <a:solidFill>
                    <a:prstClr val="black"/>
                  </a:solidFill>
                </a:endParaRPr>
              </a:p>
              <a:p>
                <a:pPr algn="just"/>
                <a:r>
                  <a:rPr lang="es-ES" sz="2400" dirty="0">
                    <a:solidFill>
                      <a:prstClr val="black"/>
                    </a:solidFill>
                  </a:rPr>
                  <a:t>    and                                   </a:t>
                </a:r>
                <a14:m>
                  <m:oMath xmlns:m="http://schemas.openxmlformats.org/officeDocument/2006/math">
                    <m:r>
                      <m:rPr>
                        <m:sty m:val="p"/>
                      </m:rPr>
                      <a:rPr lang="es-ES" sz="2400" i="1" dirty="0" smtClean="0">
                        <a:solidFill>
                          <a:srgbClr val="0070C0"/>
                        </a:solidFill>
                        <a:latin typeface="Cambria Math"/>
                      </a:rPr>
                      <m:t>cos</m:t>
                    </m:r>
                    <m:r>
                      <a:rPr lang="es-ES" sz="2400" i="1" dirty="0" smtClean="0">
                        <a:solidFill>
                          <a:srgbClr val="0070C0"/>
                        </a:solidFill>
                        <a:latin typeface="Cambria Math"/>
                      </a:rPr>
                      <m:t>⁡</m:t>
                    </m:r>
                    <m:r>
                      <a:rPr lang="es-ES" sz="2400" i="1" dirty="0">
                        <a:solidFill>
                          <a:srgbClr val="0070C0"/>
                        </a:solidFill>
                        <a:latin typeface="Cambria Math"/>
                      </a:rPr>
                      <m:t>𝑧</m:t>
                    </m:r>
                    <m:r>
                      <a:rPr lang="es-ES" sz="2400" i="1" dirty="0">
                        <a:solidFill>
                          <a:srgbClr val="0070C0"/>
                        </a:solidFill>
                        <a:latin typeface="Cambria Math"/>
                      </a:rPr>
                      <m:t> = </m:t>
                    </m:r>
                    <m:r>
                      <m:rPr>
                        <m:sty m:val="p"/>
                      </m:rPr>
                      <a:rPr lang="es-ES" sz="2400" i="1" dirty="0" err="1">
                        <a:solidFill>
                          <a:srgbClr val="0070C0"/>
                        </a:solidFill>
                        <a:latin typeface="Cambria Math"/>
                      </a:rPr>
                      <m:t>cos</m:t>
                    </m:r>
                    <m:r>
                      <a:rPr lang="es-ES" sz="2400" i="1" dirty="0">
                        <a:solidFill>
                          <a:srgbClr val="0070C0"/>
                        </a:solidFill>
                        <a:latin typeface="Cambria Math"/>
                      </a:rPr>
                      <m:t>⁡</m:t>
                    </m:r>
                    <m:r>
                      <a:rPr lang="es-ES" sz="2400" i="1" dirty="0">
                        <a:solidFill>
                          <a:srgbClr val="0070C0"/>
                        </a:solidFill>
                        <a:latin typeface="Cambria Math"/>
                      </a:rPr>
                      <m:t>𝑥</m:t>
                    </m:r>
                    <m:r>
                      <a:rPr lang="es-ES" sz="2400" i="1" dirty="0">
                        <a:solidFill>
                          <a:srgbClr val="0070C0"/>
                        </a:solidFill>
                        <a:latin typeface="Cambria Math"/>
                      </a:rPr>
                      <m:t> </m:t>
                    </m:r>
                    <m:r>
                      <m:rPr>
                        <m:sty m:val="p"/>
                      </m:rPr>
                      <a:rPr lang="es-ES" sz="2400" i="1" dirty="0" err="1">
                        <a:solidFill>
                          <a:srgbClr val="0070C0"/>
                        </a:solidFill>
                        <a:latin typeface="Cambria Math"/>
                      </a:rPr>
                      <m:t>cosh</m:t>
                    </m:r>
                    <m:r>
                      <a:rPr lang="es-ES" sz="2400" i="1" dirty="0">
                        <a:solidFill>
                          <a:srgbClr val="0070C0"/>
                        </a:solidFill>
                        <a:latin typeface="Cambria Math"/>
                      </a:rPr>
                      <m:t>⁡</m:t>
                    </m:r>
                    <m:r>
                      <a:rPr lang="es-ES" sz="2400" i="1" dirty="0">
                        <a:solidFill>
                          <a:srgbClr val="0070C0"/>
                        </a:solidFill>
                        <a:latin typeface="Cambria Math"/>
                      </a:rPr>
                      <m:t>𝑦</m:t>
                    </m:r>
                    <m:r>
                      <a:rPr lang="es-ES" sz="2400" i="1" dirty="0">
                        <a:solidFill>
                          <a:srgbClr val="0070C0"/>
                        </a:solidFill>
                        <a:latin typeface="Cambria Math"/>
                      </a:rPr>
                      <m:t> − </m:t>
                    </m:r>
                    <m:r>
                      <a:rPr lang="es-ES" sz="2400" i="1" dirty="0">
                        <a:solidFill>
                          <a:srgbClr val="0070C0"/>
                        </a:solidFill>
                        <a:latin typeface="Cambria Math"/>
                      </a:rPr>
                      <m:t>𝑖</m:t>
                    </m:r>
                    <m:r>
                      <a:rPr lang="es-ES" sz="2400" i="1" dirty="0">
                        <a:solidFill>
                          <a:srgbClr val="0070C0"/>
                        </a:solidFill>
                        <a:latin typeface="Cambria Math"/>
                      </a:rPr>
                      <m:t> </m:t>
                    </m:r>
                    <m:r>
                      <m:rPr>
                        <m:sty m:val="p"/>
                      </m:rPr>
                      <a:rPr lang="es-ES" sz="2400" i="1" dirty="0">
                        <a:solidFill>
                          <a:srgbClr val="0070C0"/>
                        </a:solidFill>
                        <a:latin typeface="Cambria Math"/>
                      </a:rPr>
                      <m:t>sin</m:t>
                    </m:r>
                    <m:r>
                      <a:rPr lang="es-ES" sz="2400" i="1" dirty="0">
                        <a:solidFill>
                          <a:srgbClr val="0070C0"/>
                        </a:solidFill>
                        <a:latin typeface="Cambria Math"/>
                      </a:rPr>
                      <m:t>⁡</m:t>
                    </m:r>
                    <m:r>
                      <a:rPr lang="es-ES" sz="2400" i="1" dirty="0">
                        <a:solidFill>
                          <a:srgbClr val="0070C0"/>
                        </a:solidFill>
                        <a:latin typeface="Cambria Math"/>
                      </a:rPr>
                      <m:t>𝑥</m:t>
                    </m:r>
                    <m:r>
                      <a:rPr lang="es-ES" sz="2400" i="1" dirty="0">
                        <a:solidFill>
                          <a:srgbClr val="0070C0"/>
                        </a:solidFill>
                        <a:latin typeface="Cambria Math"/>
                      </a:rPr>
                      <m:t> </m:t>
                    </m:r>
                    <m:r>
                      <m:rPr>
                        <m:sty m:val="p"/>
                      </m:rPr>
                      <a:rPr lang="es-ES" sz="2400" i="1" dirty="0" err="1">
                        <a:solidFill>
                          <a:srgbClr val="0070C0"/>
                        </a:solidFill>
                        <a:latin typeface="Cambria Math"/>
                      </a:rPr>
                      <m:t>sinh</m:t>
                    </m:r>
                    <m:r>
                      <a:rPr lang="es-ES" sz="2400" i="1" dirty="0">
                        <a:solidFill>
                          <a:srgbClr val="0070C0"/>
                        </a:solidFill>
                        <a:latin typeface="Cambria Math"/>
                      </a:rPr>
                      <m:t>⁡</m:t>
                    </m:r>
                    <m:r>
                      <a:rPr lang="es-ES" sz="2400" i="1" dirty="0">
                        <a:solidFill>
                          <a:srgbClr val="0070C0"/>
                        </a:solidFill>
                        <a:latin typeface="Cambria Math"/>
                      </a:rPr>
                      <m:t>𝑦</m:t>
                    </m:r>
                    <m:r>
                      <a:rPr lang="es-ES" sz="2400" i="1" dirty="0">
                        <a:solidFill>
                          <a:srgbClr val="0070C0"/>
                        </a:solidFill>
                        <a:latin typeface="Cambria Math"/>
                      </a:rPr>
                      <m:t>.</m:t>
                    </m:r>
                  </m:oMath>
                </a14:m>
                <a:endParaRPr lang="en-US" sz="2400" dirty="0">
                  <a:solidFill>
                    <a:srgbClr val="0070C0"/>
                  </a:solidFill>
                </a:endParaRPr>
              </a:p>
              <a:p>
                <a:pPr algn="just"/>
                <a:endParaRPr lang="en-US" sz="1200" dirty="0">
                  <a:solidFill>
                    <a:prstClr val="black"/>
                  </a:solidFill>
                </a:endParaRPr>
              </a:p>
              <a:p>
                <a:pPr algn="just"/>
                <a:r>
                  <a:rPr lang="en-US" sz="2400" dirty="0">
                    <a:solidFill>
                      <a:prstClr val="black"/>
                    </a:solidFill>
                  </a:rPr>
                  <a:t>Thus, the modulus of the complex sine and cosine functions are respectively given  as:</a:t>
                </a:r>
              </a:p>
              <a:p>
                <a:pPr algn="just"/>
                <a:endParaRPr lang="en-US" sz="1400" i="1" dirty="0">
                  <a:solidFill>
                    <a:srgbClr val="0070C0"/>
                  </a:solidFill>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d>
                        <m:dPr>
                          <m:begChr m:val="|"/>
                          <m:endChr m:val="|"/>
                          <m:ctrlPr>
                            <a:rPr lang="en-US" sz="2400" i="1" smtClean="0">
                              <a:solidFill>
                                <a:srgbClr val="0070C0"/>
                              </a:solidFill>
                              <a:latin typeface="Cambria Math"/>
                            </a:rPr>
                          </m:ctrlPr>
                        </m:dPr>
                        <m:e>
                          <m:func>
                            <m:funcPr>
                              <m:ctrlPr>
                                <a:rPr lang="en-US" sz="2400" i="1" smtClean="0">
                                  <a:solidFill>
                                    <a:srgbClr val="0070C0"/>
                                  </a:solidFill>
                                  <a:latin typeface="Cambria Math"/>
                                </a:rPr>
                              </m:ctrlPr>
                            </m:funcPr>
                            <m:fName>
                              <m:r>
                                <m:rPr>
                                  <m:sty m:val="p"/>
                                </m:rPr>
                                <a:rPr lang="en-US" sz="2400" smtClean="0">
                                  <a:solidFill>
                                    <a:srgbClr val="0070C0"/>
                                  </a:solidFill>
                                  <a:latin typeface="Cambria Math"/>
                                </a:rPr>
                                <m:t>sin</m:t>
                              </m:r>
                            </m:fName>
                            <m:e>
                              <m:r>
                                <a:rPr lang="en-US" sz="2400" i="1" smtClean="0">
                                  <a:solidFill>
                                    <a:srgbClr val="0070C0"/>
                                  </a:solidFill>
                                  <a:latin typeface="Cambria Math"/>
                                </a:rPr>
                                <m:t>𝑧</m:t>
                              </m:r>
                            </m:e>
                          </m:func>
                        </m:e>
                      </m:d>
                      <m:r>
                        <a:rPr lang="en-US" sz="2400" i="1" smtClean="0">
                          <a:solidFill>
                            <a:srgbClr val="0070C0"/>
                          </a:solidFill>
                          <a:latin typeface="Cambria Math"/>
                        </a:rPr>
                        <m:t>=</m:t>
                      </m:r>
                      <m:rad>
                        <m:radPr>
                          <m:degHide m:val="on"/>
                          <m:ctrlPr>
                            <a:rPr lang="en-US" sz="2400" i="1" smtClean="0">
                              <a:solidFill>
                                <a:srgbClr val="0070C0"/>
                              </a:solidFill>
                              <a:latin typeface="Cambria Math"/>
                            </a:rPr>
                          </m:ctrlPr>
                        </m:radPr>
                        <m:deg/>
                        <m:e>
                          <m:func>
                            <m:funcPr>
                              <m:ctrlPr>
                                <a:rPr lang="en-US" sz="2400" i="1" smtClean="0">
                                  <a:solidFill>
                                    <a:srgbClr val="0070C0"/>
                                  </a:solidFill>
                                  <a:latin typeface="Cambria Math"/>
                                </a:rPr>
                              </m:ctrlPr>
                            </m:funcPr>
                            <m:fName>
                              <m:sSup>
                                <m:sSupPr>
                                  <m:ctrlPr>
                                    <a:rPr lang="en-US" sz="2400" i="1" smtClean="0">
                                      <a:solidFill>
                                        <a:srgbClr val="0070C0"/>
                                      </a:solidFill>
                                      <a:latin typeface="Cambria Math"/>
                                    </a:rPr>
                                  </m:ctrlPr>
                                </m:sSupPr>
                                <m:e>
                                  <m:r>
                                    <m:rPr>
                                      <m:sty m:val="p"/>
                                    </m:rPr>
                                    <a:rPr lang="en-US" sz="2400">
                                      <a:solidFill>
                                        <a:srgbClr val="0070C0"/>
                                      </a:solidFill>
                                      <a:latin typeface="Cambria Math"/>
                                    </a:rPr>
                                    <m:t>sin</m:t>
                                  </m:r>
                                </m:e>
                                <m:sup>
                                  <m:r>
                                    <a:rPr lang="en-US" sz="2400" i="1" smtClean="0">
                                      <a:solidFill>
                                        <a:srgbClr val="0070C0"/>
                                      </a:solidFill>
                                      <a:latin typeface="Cambria Math"/>
                                    </a:rPr>
                                    <m:t>2</m:t>
                                  </m:r>
                                </m:sup>
                              </m:sSup>
                            </m:fName>
                            <m:e>
                              <m:r>
                                <a:rPr lang="en-US" sz="2400" i="1" smtClean="0">
                                  <a:solidFill>
                                    <a:srgbClr val="0070C0"/>
                                  </a:solidFill>
                                  <a:latin typeface="Cambria Math"/>
                                </a:rPr>
                                <m:t>𝑥</m:t>
                              </m:r>
                            </m:e>
                          </m:func>
                          <m:r>
                            <a:rPr lang="en-US" sz="2400" i="1" smtClean="0">
                              <a:solidFill>
                                <a:srgbClr val="0070C0"/>
                              </a:solidFill>
                              <a:latin typeface="Cambria Math"/>
                            </a:rPr>
                            <m:t>+</m:t>
                          </m:r>
                          <m:func>
                            <m:funcPr>
                              <m:ctrlPr>
                                <a:rPr lang="en-US" sz="2400" i="1">
                                  <a:solidFill>
                                    <a:srgbClr val="0070C0"/>
                                  </a:solidFill>
                                  <a:latin typeface="Cambria Math"/>
                                </a:rPr>
                              </m:ctrlPr>
                            </m:funcPr>
                            <m:fName>
                              <m:sSup>
                                <m:sSupPr>
                                  <m:ctrlPr>
                                    <a:rPr lang="en-US" sz="2400" i="1">
                                      <a:solidFill>
                                        <a:srgbClr val="0070C0"/>
                                      </a:solidFill>
                                      <a:latin typeface="Cambria Math"/>
                                    </a:rPr>
                                  </m:ctrlPr>
                                </m:sSupPr>
                                <m:e>
                                  <m:r>
                                    <m:rPr>
                                      <m:sty m:val="p"/>
                                    </m:rPr>
                                    <a:rPr lang="en-US" sz="2400">
                                      <a:solidFill>
                                        <a:srgbClr val="0070C0"/>
                                      </a:solidFill>
                                      <a:latin typeface="Cambria Math"/>
                                    </a:rPr>
                                    <m:t>sin</m:t>
                                  </m:r>
                                  <m:r>
                                    <m:rPr>
                                      <m:sty m:val="p"/>
                                    </m:rPr>
                                    <a:rPr lang="en-US" sz="2400" smtClean="0">
                                      <a:solidFill>
                                        <a:srgbClr val="0070C0"/>
                                      </a:solidFill>
                                      <a:latin typeface="Cambria Math"/>
                                    </a:rPr>
                                    <m:t>h</m:t>
                                  </m:r>
                                </m:e>
                                <m:sup>
                                  <m:r>
                                    <a:rPr lang="en-US" sz="2400" i="1">
                                      <a:solidFill>
                                        <a:srgbClr val="0070C0"/>
                                      </a:solidFill>
                                      <a:latin typeface="Cambria Math"/>
                                    </a:rPr>
                                    <m:t>2</m:t>
                                  </m:r>
                                </m:sup>
                              </m:sSup>
                            </m:fName>
                            <m:e>
                              <m:r>
                                <a:rPr lang="en-US" sz="2400" i="1" smtClean="0">
                                  <a:solidFill>
                                    <a:srgbClr val="0070C0"/>
                                  </a:solidFill>
                                  <a:latin typeface="Cambria Math"/>
                                </a:rPr>
                                <m:t>𝑦</m:t>
                              </m:r>
                            </m:e>
                          </m:func>
                        </m:e>
                      </m:rad>
                    </m:oMath>
                  </m:oMathPara>
                </a14:m>
                <a:endParaRPr lang="en-US" sz="2400" dirty="0">
                  <a:solidFill>
                    <a:srgbClr val="0070C0"/>
                  </a:solidFill>
                </a:endParaRPr>
              </a:p>
              <a:p>
                <a:pPr algn="just"/>
                <a:r>
                  <a:rPr lang="en-US" sz="2400" dirty="0">
                    <a:solidFill>
                      <a:prstClr val="black"/>
                    </a:solidFill>
                  </a:rPr>
                  <a:t>    and                                             </a:t>
                </a:r>
                <a14:m>
                  <m:oMath xmlns:m="http://schemas.openxmlformats.org/officeDocument/2006/math">
                    <m:d>
                      <m:dPr>
                        <m:begChr m:val="|"/>
                        <m:endChr m:val="|"/>
                        <m:ctrlPr>
                          <a:rPr lang="en-US" sz="2400" i="1">
                            <a:solidFill>
                              <a:srgbClr val="0070C0"/>
                            </a:solidFill>
                            <a:latin typeface="Cambria Math"/>
                          </a:rPr>
                        </m:ctrlPr>
                      </m:dPr>
                      <m:e>
                        <m:func>
                          <m:funcPr>
                            <m:ctrlPr>
                              <a:rPr lang="en-US" sz="2400" i="1">
                                <a:solidFill>
                                  <a:srgbClr val="0070C0"/>
                                </a:solidFill>
                                <a:latin typeface="Cambria Math"/>
                              </a:rPr>
                            </m:ctrlPr>
                          </m:funcPr>
                          <m:fName>
                            <m:r>
                              <m:rPr>
                                <m:sty m:val="p"/>
                              </m:rPr>
                              <a:rPr lang="en-US" sz="2400" smtClean="0">
                                <a:solidFill>
                                  <a:srgbClr val="0070C0"/>
                                </a:solidFill>
                                <a:latin typeface="Cambria Math"/>
                              </a:rPr>
                              <m:t>cos</m:t>
                            </m:r>
                          </m:fName>
                          <m:e>
                            <m:r>
                              <a:rPr lang="en-US" sz="2400" i="1">
                                <a:solidFill>
                                  <a:srgbClr val="0070C0"/>
                                </a:solidFill>
                                <a:latin typeface="Cambria Math"/>
                              </a:rPr>
                              <m:t>𝑧</m:t>
                            </m:r>
                          </m:e>
                        </m:func>
                      </m:e>
                    </m:d>
                    <m:r>
                      <a:rPr lang="en-US" sz="2400" i="1">
                        <a:solidFill>
                          <a:srgbClr val="0070C0"/>
                        </a:solidFill>
                        <a:latin typeface="Cambria Math"/>
                      </a:rPr>
                      <m:t>=</m:t>
                    </m:r>
                    <m:rad>
                      <m:radPr>
                        <m:degHide m:val="on"/>
                        <m:ctrlPr>
                          <a:rPr lang="en-US" sz="2400" i="1">
                            <a:solidFill>
                              <a:srgbClr val="0070C0"/>
                            </a:solidFill>
                            <a:latin typeface="Cambria Math"/>
                          </a:rPr>
                        </m:ctrlPr>
                      </m:radPr>
                      <m:deg/>
                      <m:e>
                        <m:func>
                          <m:funcPr>
                            <m:ctrlPr>
                              <a:rPr lang="en-US" sz="2400" i="1">
                                <a:solidFill>
                                  <a:srgbClr val="0070C0"/>
                                </a:solidFill>
                                <a:latin typeface="Cambria Math"/>
                              </a:rPr>
                            </m:ctrlPr>
                          </m:funcPr>
                          <m:fName>
                            <m:sSup>
                              <m:sSupPr>
                                <m:ctrlPr>
                                  <a:rPr lang="en-US" sz="2400" i="1">
                                    <a:solidFill>
                                      <a:srgbClr val="0070C0"/>
                                    </a:solidFill>
                                    <a:latin typeface="Cambria Math"/>
                                  </a:rPr>
                                </m:ctrlPr>
                              </m:sSupPr>
                              <m:e>
                                <m:r>
                                  <m:rPr>
                                    <m:sty m:val="p"/>
                                  </m:rPr>
                                  <a:rPr lang="en-US" sz="2400" smtClean="0">
                                    <a:solidFill>
                                      <a:srgbClr val="0070C0"/>
                                    </a:solidFill>
                                    <a:latin typeface="Cambria Math"/>
                                  </a:rPr>
                                  <m:t>cos</m:t>
                                </m:r>
                              </m:e>
                              <m:sup>
                                <m:r>
                                  <a:rPr lang="en-US" sz="2400" i="1">
                                    <a:solidFill>
                                      <a:srgbClr val="0070C0"/>
                                    </a:solidFill>
                                    <a:latin typeface="Cambria Math"/>
                                  </a:rPr>
                                  <m:t>2</m:t>
                                </m:r>
                              </m:sup>
                            </m:sSup>
                          </m:fName>
                          <m:e>
                            <m:r>
                              <a:rPr lang="en-US" sz="2400" i="1">
                                <a:solidFill>
                                  <a:srgbClr val="0070C0"/>
                                </a:solidFill>
                                <a:latin typeface="Cambria Math"/>
                              </a:rPr>
                              <m:t>𝑥</m:t>
                            </m:r>
                          </m:e>
                        </m:func>
                        <m:r>
                          <a:rPr lang="en-US" sz="2400" i="1">
                            <a:solidFill>
                              <a:srgbClr val="0070C0"/>
                            </a:solidFill>
                            <a:latin typeface="Cambria Math"/>
                          </a:rPr>
                          <m:t>+</m:t>
                        </m:r>
                        <m:func>
                          <m:funcPr>
                            <m:ctrlPr>
                              <a:rPr lang="en-US" sz="2400" i="1">
                                <a:solidFill>
                                  <a:srgbClr val="0070C0"/>
                                </a:solidFill>
                                <a:latin typeface="Cambria Math"/>
                              </a:rPr>
                            </m:ctrlPr>
                          </m:funcPr>
                          <m:fName>
                            <m:sSup>
                              <m:sSupPr>
                                <m:ctrlPr>
                                  <a:rPr lang="en-US" sz="2400" i="1">
                                    <a:solidFill>
                                      <a:srgbClr val="0070C0"/>
                                    </a:solidFill>
                                    <a:latin typeface="Cambria Math"/>
                                  </a:rPr>
                                </m:ctrlPr>
                              </m:sSupPr>
                              <m:e>
                                <m:r>
                                  <m:rPr>
                                    <m:sty m:val="p"/>
                                  </m:rPr>
                                  <a:rPr lang="en-US" sz="2400">
                                    <a:solidFill>
                                      <a:srgbClr val="0070C0"/>
                                    </a:solidFill>
                                    <a:latin typeface="Cambria Math"/>
                                  </a:rPr>
                                  <m:t>sinh</m:t>
                                </m:r>
                              </m:e>
                              <m:sup>
                                <m:r>
                                  <a:rPr lang="en-US" sz="2400" i="1">
                                    <a:solidFill>
                                      <a:srgbClr val="0070C0"/>
                                    </a:solidFill>
                                    <a:latin typeface="Cambria Math"/>
                                  </a:rPr>
                                  <m:t>2</m:t>
                                </m:r>
                              </m:sup>
                            </m:sSup>
                          </m:fName>
                          <m:e>
                            <m:r>
                              <a:rPr lang="en-US" sz="2400" i="1" smtClean="0">
                                <a:solidFill>
                                  <a:srgbClr val="0070C0"/>
                                </a:solidFill>
                                <a:latin typeface="Cambria Math"/>
                              </a:rPr>
                              <m:t>𝑦</m:t>
                            </m:r>
                          </m:e>
                        </m:func>
                      </m:e>
                    </m:rad>
                  </m:oMath>
                </a14:m>
                <a:endParaRPr lang="en-US" sz="2400" dirty="0">
                  <a:solidFill>
                    <a:srgbClr val="0070C0"/>
                  </a:solidFill>
                </a:endParaRPr>
              </a:p>
              <a:p>
                <a:pPr algn="just"/>
                <a:endParaRPr lang="en-US" sz="2400" dirty="0">
                  <a:solidFill>
                    <a:prstClr val="black"/>
                  </a:solidFill>
                </a:endParaRPr>
              </a:p>
              <a:p>
                <a:pPr algn="just"/>
                <a:r>
                  <a:rPr lang="en-US" sz="2400" b="1" dirty="0">
                    <a:solidFill>
                      <a:srgbClr val="C00000"/>
                    </a:solidFill>
                  </a:rPr>
                  <a:t>Note: </a:t>
                </a:r>
                <a:r>
                  <a:rPr lang="en-US" sz="2400" dirty="0">
                    <a:solidFill>
                      <a:prstClr val="black"/>
                    </a:solidFill>
                  </a:rPr>
                  <a:t>one can easily derive similar expressions for hyperbolic functions as well.</a:t>
                </a:r>
              </a:p>
            </p:txBody>
          </p:sp>
        </mc:Choice>
        <mc:Fallback xmlns="">
          <p:sp>
            <p:nvSpPr>
              <p:cNvPr id="2" name="Rectangle 1"/>
              <p:cNvSpPr>
                <a:spLocks noRot="1" noChangeAspect="1" noMove="1" noResize="1" noEditPoints="1" noAdjustHandles="1" noChangeArrowheads="1" noChangeShapeType="1" noTextEdit="1"/>
              </p:cNvSpPr>
              <p:nvPr/>
            </p:nvSpPr>
            <p:spPr>
              <a:xfrm>
                <a:off x="688768" y="833897"/>
                <a:ext cx="11350832" cy="5403402"/>
              </a:xfrm>
              <a:prstGeom prst="rect">
                <a:avLst/>
              </a:prstGeom>
              <a:blipFill>
                <a:blip r:embed="rId2"/>
                <a:stretch>
                  <a:fillRect l="-859" t="-903" r="-806"/>
                </a:stretch>
              </a:blipFill>
            </p:spPr>
            <p:txBody>
              <a:bodyPr/>
              <a:lstStyle/>
              <a:p>
                <a:r>
                  <a:rPr lang="en-US">
                    <a:noFill/>
                  </a:rPr>
                  <a:t> </a:t>
                </a:r>
              </a:p>
            </p:txBody>
          </p:sp>
        </mc:Fallback>
      </mc:AlternateContent>
    </p:spTree>
    <p:extLst>
      <p:ext uri="{BB962C8B-B14F-4D97-AF65-F5344CB8AC3E}">
        <p14:creationId xmlns:p14="http://schemas.microsoft.com/office/powerpoint/2010/main" val="12605773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CFEA38B1-974B-483D-8CA2-260A678EC70A}"/>
              </a:ext>
            </a:extLst>
          </p:cNvPr>
          <p:cNvSpPr txBox="1">
            <a:spLocks/>
          </p:cNvSpPr>
          <p:nvPr/>
        </p:nvSpPr>
        <p:spPr>
          <a:xfrm>
            <a:off x="534389" y="264621"/>
            <a:ext cx="10286009" cy="66948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0070C0"/>
                </a:solidFill>
              </a:rPr>
              <a:t>Zeros of trigonometric functions </a:t>
            </a:r>
            <a:endParaRPr lang="en-US" sz="3800" b="1" dirty="0">
              <a:solidFill>
                <a:srgbClr val="0070C0"/>
              </a:solidFill>
            </a:endParaRPr>
          </a:p>
        </p:txBody>
      </p:sp>
      <mc:AlternateContent xmlns:mc="http://schemas.openxmlformats.org/markup-compatibility/2006" xmlns:a14="http://schemas.microsoft.com/office/drawing/2010/main">
        <mc:Choice Requires="a14">
          <p:sp>
            <p:nvSpPr>
              <p:cNvPr id="2" name="Rectangle 1"/>
              <p:cNvSpPr/>
              <p:nvPr/>
            </p:nvSpPr>
            <p:spPr>
              <a:xfrm>
                <a:off x="534389" y="833897"/>
                <a:ext cx="11327221" cy="5788444"/>
              </a:xfrm>
              <a:prstGeom prst="rect">
                <a:avLst/>
              </a:prstGeom>
            </p:spPr>
            <p:txBody>
              <a:bodyPr wrap="square">
                <a:spAutoFit/>
              </a:bodyPr>
              <a:lstStyle/>
              <a:p>
                <a:pPr marL="342900" indent="-342900">
                  <a:buFont typeface="Arial" pitchFamily="34" charset="0"/>
                  <a:buChar char="•"/>
                </a:pPr>
                <a:r>
                  <a:rPr lang="en-US" sz="2400" dirty="0">
                    <a:solidFill>
                      <a:prstClr val="black"/>
                    </a:solidFill>
                  </a:rPr>
                  <a:t>A zero </a:t>
                </a:r>
                <a14:m>
                  <m:oMath xmlns:m="http://schemas.openxmlformats.org/officeDocument/2006/math">
                    <m:r>
                      <a:rPr lang="en-US" sz="2400" i="1" smtClean="0">
                        <a:solidFill>
                          <a:prstClr val="black"/>
                        </a:solidFill>
                        <a:latin typeface="Cambria Math"/>
                        <a:ea typeface="Cambria Math"/>
                      </a:rPr>
                      <m:t>𝛼</m:t>
                    </m:r>
                  </m:oMath>
                </a14:m>
                <a:r>
                  <a:rPr lang="en-US" sz="2400" dirty="0">
                    <a:solidFill>
                      <a:prstClr val="black"/>
                    </a:solidFill>
                  </a:rPr>
                  <a:t> of a function </a:t>
                </a:r>
                <a14:m>
                  <m:oMath xmlns:m="http://schemas.openxmlformats.org/officeDocument/2006/math">
                    <m:r>
                      <a:rPr lang="en-US" sz="2400" i="1" smtClean="0">
                        <a:solidFill>
                          <a:prstClr val="black"/>
                        </a:solidFill>
                        <a:latin typeface="Cambria Math"/>
                      </a:rPr>
                      <m:t>𝑓</m:t>
                    </m:r>
                    <m:r>
                      <a:rPr lang="en-US" sz="2400" i="1" smtClean="0">
                        <a:solidFill>
                          <a:prstClr val="black"/>
                        </a:solidFill>
                        <a:latin typeface="Cambria Math"/>
                      </a:rPr>
                      <m:t>(</m:t>
                    </m:r>
                    <m:r>
                      <a:rPr lang="en-US" sz="2400" i="1" smtClean="0">
                        <a:solidFill>
                          <a:prstClr val="black"/>
                        </a:solidFill>
                        <a:latin typeface="Cambria Math"/>
                      </a:rPr>
                      <m:t>𝑧</m:t>
                    </m:r>
                    <m:r>
                      <a:rPr lang="en-US" sz="2400" i="1" smtClean="0">
                        <a:solidFill>
                          <a:prstClr val="black"/>
                        </a:solidFill>
                        <a:latin typeface="Cambria Math"/>
                      </a:rPr>
                      <m:t>)</m:t>
                    </m:r>
                  </m:oMath>
                </a14:m>
                <a:r>
                  <a:rPr lang="en-US" sz="2400" dirty="0">
                    <a:solidFill>
                      <a:prstClr val="black"/>
                    </a:solidFill>
                  </a:rPr>
                  <a:t> satisfies </a:t>
                </a:r>
                <a14:m>
                  <m:oMath xmlns:m="http://schemas.openxmlformats.org/officeDocument/2006/math">
                    <m:r>
                      <a:rPr lang="en-US" sz="2400" i="1" smtClean="0">
                        <a:solidFill>
                          <a:prstClr val="black"/>
                        </a:solidFill>
                        <a:latin typeface="Cambria Math"/>
                      </a:rPr>
                      <m:t>𝑓</m:t>
                    </m:r>
                    <m:d>
                      <m:dPr>
                        <m:ctrlPr>
                          <a:rPr lang="en-US" sz="2400" i="1" smtClean="0">
                            <a:solidFill>
                              <a:prstClr val="black"/>
                            </a:solidFill>
                            <a:latin typeface="Cambria Math"/>
                          </a:rPr>
                        </m:ctrlPr>
                      </m:dPr>
                      <m:e>
                        <m:r>
                          <a:rPr lang="en-US" sz="2400" i="1" smtClean="0">
                            <a:solidFill>
                              <a:prstClr val="black"/>
                            </a:solidFill>
                            <a:latin typeface="Cambria Math"/>
                            <a:ea typeface="Cambria Math"/>
                          </a:rPr>
                          <m:t>𝛼</m:t>
                        </m:r>
                      </m:e>
                    </m:d>
                    <m:r>
                      <a:rPr lang="en-US" sz="2400" i="1" smtClean="0">
                        <a:solidFill>
                          <a:prstClr val="black"/>
                        </a:solidFill>
                        <a:latin typeface="Cambria Math"/>
                      </a:rPr>
                      <m:t>=0.</m:t>
                    </m:r>
                  </m:oMath>
                </a14:m>
                <a:r>
                  <a:rPr lang="en-US" sz="2400" dirty="0">
                    <a:solidFill>
                      <a:prstClr val="black"/>
                    </a:solidFill>
                  </a:rPr>
                  <a:t> </a:t>
                </a:r>
              </a:p>
              <a:p>
                <a:endParaRPr lang="en-US" sz="500" dirty="0">
                  <a:solidFill>
                    <a:prstClr val="black"/>
                  </a:solidFill>
                </a:endParaRPr>
              </a:p>
              <a:p>
                <a:pPr marL="342900" indent="-342900">
                  <a:buFont typeface="Arial" pitchFamily="34" charset="0"/>
                  <a:buChar char="•"/>
                </a:pPr>
                <a:r>
                  <a:rPr lang="en-US" sz="2400" dirty="0">
                    <a:solidFill>
                      <a:prstClr val="black"/>
                    </a:solidFill>
                  </a:rPr>
                  <a:t>We are now interested in finding zeros of trigonometric functions. One way of obtaining these zeros is to solve the trigonometric  equations </a:t>
                </a:r>
                <a14:m>
                  <m:oMath xmlns:m="http://schemas.openxmlformats.org/officeDocument/2006/math">
                    <m:r>
                      <m:rPr>
                        <m:sty m:val="p"/>
                      </m:rPr>
                      <a:rPr lang="en-US" sz="2400" i="1" dirty="0" smtClean="0">
                        <a:solidFill>
                          <a:prstClr val="black"/>
                        </a:solidFill>
                        <a:latin typeface="Cambria Math"/>
                      </a:rPr>
                      <m:t>sin</m:t>
                    </m:r>
                    <m:r>
                      <a:rPr lang="en-US" sz="2400" i="1" dirty="0" smtClean="0">
                        <a:solidFill>
                          <a:prstClr val="black"/>
                        </a:solidFill>
                        <a:latin typeface="Cambria Math"/>
                      </a:rPr>
                      <m:t>⁡</m:t>
                    </m:r>
                    <m:r>
                      <a:rPr lang="en-US" sz="2400" i="1" dirty="0" smtClean="0">
                        <a:solidFill>
                          <a:prstClr val="black"/>
                        </a:solidFill>
                        <a:latin typeface="Cambria Math"/>
                      </a:rPr>
                      <m:t>𝑧</m:t>
                    </m:r>
                    <m:r>
                      <a:rPr lang="en-US" sz="2400" i="1" dirty="0" smtClean="0">
                        <a:solidFill>
                          <a:prstClr val="black"/>
                        </a:solidFill>
                        <a:latin typeface="Cambria Math"/>
                      </a:rPr>
                      <m:t>=0</m:t>
                    </m:r>
                  </m:oMath>
                </a14:m>
                <a:r>
                  <a:rPr lang="en-US" sz="2400" dirty="0">
                    <a:solidFill>
                      <a:prstClr val="black"/>
                    </a:solidFill>
                  </a:rPr>
                  <a:t> and </a:t>
                </a:r>
                <a14:m>
                  <m:oMath xmlns:m="http://schemas.openxmlformats.org/officeDocument/2006/math">
                    <m:r>
                      <m:rPr>
                        <m:sty m:val="p"/>
                      </m:rPr>
                      <a:rPr lang="en-US" sz="2400" i="1" dirty="0" smtClean="0">
                        <a:solidFill>
                          <a:prstClr val="black"/>
                        </a:solidFill>
                        <a:latin typeface="Cambria Math"/>
                      </a:rPr>
                      <m:t>cos</m:t>
                    </m:r>
                    <m:r>
                      <a:rPr lang="en-US" sz="2400" i="1" dirty="0" smtClean="0">
                        <a:solidFill>
                          <a:prstClr val="black"/>
                        </a:solidFill>
                        <a:latin typeface="Cambria Math"/>
                      </a:rPr>
                      <m:t>⁡</m:t>
                    </m:r>
                    <m:r>
                      <a:rPr lang="en-US" sz="2400" i="1" dirty="0" smtClean="0">
                        <a:solidFill>
                          <a:prstClr val="black"/>
                        </a:solidFill>
                        <a:latin typeface="Cambria Math"/>
                      </a:rPr>
                      <m:t>𝑧</m:t>
                    </m:r>
                    <m:r>
                      <a:rPr lang="en-US" sz="2400" i="1" dirty="0" smtClean="0">
                        <a:solidFill>
                          <a:prstClr val="black"/>
                        </a:solidFill>
                        <a:latin typeface="Cambria Math"/>
                      </a:rPr>
                      <m:t> = 0.</m:t>
                    </m:r>
                  </m:oMath>
                </a14:m>
                <a:r>
                  <a:rPr lang="en-US" sz="2400" i="1" dirty="0">
                    <a:solidFill>
                      <a:srgbClr val="0070C0"/>
                    </a:solidFill>
                    <a:latin typeface="Cambria Math"/>
                  </a:rPr>
                  <a:t> </a:t>
                </a:r>
                <a:r>
                  <a:rPr lang="en-US" sz="2400" dirty="0">
                    <a:solidFill>
                      <a:prstClr val="black"/>
                    </a:solidFill>
                  </a:rPr>
                  <a:t> By solving these equations, we have already seen that like their real counterparts, the zeros of </a:t>
                </a:r>
                <a14:m>
                  <m:oMath xmlns:m="http://schemas.openxmlformats.org/officeDocument/2006/math">
                    <m:func>
                      <m:funcPr>
                        <m:ctrlPr>
                          <a:rPr lang="en-US" sz="2400" i="1" smtClean="0">
                            <a:solidFill>
                              <a:srgbClr val="0070C0"/>
                            </a:solidFill>
                            <a:latin typeface="Cambria Math"/>
                          </a:rPr>
                        </m:ctrlPr>
                      </m:funcPr>
                      <m:fName>
                        <m:r>
                          <m:rPr>
                            <m:sty m:val="p"/>
                          </m:rPr>
                          <a:rPr lang="en-US" sz="2400" smtClean="0">
                            <a:solidFill>
                              <a:srgbClr val="0070C0"/>
                            </a:solidFill>
                            <a:latin typeface="Cambria Math"/>
                          </a:rPr>
                          <m:t>sin</m:t>
                        </m:r>
                      </m:fName>
                      <m:e>
                        <m:r>
                          <a:rPr lang="en-US" sz="2400" i="1" smtClean="0">
                            <a:solidFill>
                              <a:srgbClr val="0070C0"/>
                            </a:solidFill>
                            <a:latin typeface="Cambria Math"/>
                          </a:rPr>
                          <m:t>𝑧</m:t>
                        </m:r>
                      </m:e>
                    </m:func>
                  </m:oMath>
                </a14:m>
                <a:r>
                  <a:rPr lang="en-US" sz="2400" dirty="0">
                    <a:solidFill>
                      <a:prstClr val="black"/>
                    </a:solidFill>
                  </a:rPr>
                  <a:t> are </a:t>
                </a:r>
                <a14:m>
                  <m:oMath xmlns:m="http://schemas.openxmlformats.org/officeDocument/2006/math">
                    <m:r>
                      <a:rPr lang="en-US" sz="2400" i="1" dirty="0">
                        <a:solidFill>
                          <a:srgbClr val="0070C0"/>
                        </a:solidFill>
                        <a:latin typeface="Cambria Math"/>
                      </a:rPr>
                      <m:t>𝑛</m:t>
                    </m:r>
                    <m:r>
                      <a:rPr lang="en-US" sz="2400" i="1" dirty="0">
                        <a:solidFill>
                          <a:srgbClr val="0070C0"/>
                        </a:solidFill>
                        <a:latin typeface="Cambria Math"/>
                      </a:rPr>
                      <m:t>𝜋</m:t>
                    </m:r>
                  </m:oMath>
                </a14:m>
                <a:r>
                  <a:rPr lang="en-US" sz="2400" i="1" dirty="0">
                    <a:solidFill>
                      <a:prstClr val="black"/>
                    </a:solidFill>
                  </a:rPr>
                  <a:t> </a:t>
                </a:r>
                <a:r>
                  <a:rPr lang="en-US" sz="2400" dirty="0">
                    <a:solidFill>
                      <a:prstClr val="black"/>
                    </a:solidFill>
                  </a:rPr>
                  <a:t>and the zeros of </a:t>
                </a:r>
                <a14:m>
                  <m:oMath xmlns:m="http://schemas.openxmlformats.org/officeDocument/2006/math">
                    <m:func>
                      <m:funcPr>
                        <m:ctrlPr>
                          <a:rPr lang="en-US" sz="2400" i="1" smtClean="0">
                            <a:solidFill>
                              <a:srgbClr val="0070C0"/>
                            </a:solidFill>
                            <a:latin typeface="Cambria Math"/>
                          </a:rPr>
                        </m:ctrlPr>
                      </m:funcPr>
                      <m:fName>
                        <m:r>
                          <m:rPr>
                            <m:sty m:val="p"/>
                          </m:rPr>
                          <a:rPr lang="en-US" sz="2400" smtClean="0">
                            <a:solidFill>
                              <a:srgbClr val="0070C0"/>
                            </a:solidFill>
                            <a:latin typeface="Cambria Math"/>
                          </a:rPr>
                          <m:t>cos</m:t>
                        </m:r>
                      </m:fName>
                      <m:e>
                        <m:r>
                          <a:rPr lang="en-US" sz="2400" i="1" smtClean="0">
                            <a:solidFill>
                              <a:srgbClr val="0070C0"/>
                            </a:solidFill>
                            <a:latin typeface="Cambria Math"/>
                          </a:rPr>
                          <m:t>𝑧</m:t>
                        </m:r>
                      </m:e>
                    </m:func>
                  </m:oMath>
                </a14:m>
                <a:r>
                  <a:rPr lang="en-US" sz="2400" i="1" dirty="0">
                    <a:solidFill>
                      <a:prstClr val="black"/>
                    </a:solidFill>
                  </a:rPr>
                  <a:t> </a:t>
                </a:r>
                <a:r>
                  <a:rPr lang="en-US" sz="2400" dirty="0">
                    <a:solidFill>
                      <a:prstClr val="black"/>
                    </a:solidFill>
                  </a:rPr>
                  <a:t>are</a:t>
                </a:r>
                <a:r>
                  <a:rPr lang="en-US" sz="2400" i="1" dirty="0">
                    <a:solidFill>
                      <a:prstClr val="black"/>
                    </a:solidFill>
                  </a:rPr>
                  <a:t> </a:t>
                </a:r>
                <a14:m>
                  <m:oMath xmlns:m="http://schemas.openxmlformats.org/officeDocument/2006/math">
                    <m:r>
                      <a:rPr lang="en-US" sz="2400" i="1" dirty="0">
                        <a:solidFill>
                          <a:srgbClr val="0070C0"/>
                        </a:solidFill>
                        <a:latin typeface="Cambria Math"/>
                      </a:rPr>
                      <m:t>𝑛</m:t>
                    </m:r>
                    <m:r>
                      <a:rPr lang="en-US" sz="2400" i="1" dirty="0">
                        <a:solidFill>
                          <a:srgbClr val="0070C0"/>
                        </a:solidFill>
                        <a:latin typeface="Cambria Math"/>
                      </a:rPr>
                      <m:t>𝜋</m:t>
                    </m:r>
                    <m:r>
                      <a:rPr lang="en-US" sz="2400" i="1" dirty="0" smtClean="0">
                        <a:solidFill>
                          <a:srgbClr val="0070C0"/>
                        </a:solidFill>
                        <a:latin typeface="Cambria Math"/>
                      </a:rPr>
                      <m:t>+</m:t>
                    </m:r>
                    <m:r>
                      <a:rPr lang="en-US" sz="2400" i="1" dirty="0">
                        <a:solidFill>
                          <a:srgbClr val="0070C0"/>
                        </a:solidFill>
                        <a:latin typeface="Cambria Math"/>
                      </a:rPr>
                      <m:t>𝜋</m:t>
                    </m:r>
                    <m:r>
                      <a:rPr lang="en-US" sz="2400" i="1" dirty="0" smtClean="0">
                        <a:solidFill>
                          <a:srgbClr val="0070C0"/>
                        </a:solidFill>
                        <a:latin typeface="Cambria Math"/>
                      </a:rPr>
                      <m:t>/2,</m:t>
                    </m:r>
                  </m:oMath>
                </a14:m>
                <a:r>
                  <a:rPr lang="en-US" sz="2400" i="1" dirty="0">
                    <a:solidFill>
                      <a:prstClr val="black"/>
                    </a:solidFill>
                  </a:rPr>
                  <a:t> </a:t>
                </a:r>
                <a:r>
                  <a:rPr lang="en-US" sz="2400" dirty="0">
                    <a:solidFill>
                      <a:prstClr val="black"/>
                    </a:solidFill>
                  </a:rPr>
                  <a:t>where </a:t>
                </a:r>
                <a14:m>
                  <m:oMath xmlns:m="http://schemas.openxmlformats.org/officeDocument/2006/math">
                    <m:r>
                      <a:rPr lang="en-US" sz="2400" i="1" dirty="0" smtClean="0">
                        <a:solidFill>
                          <a:srgbClr val="0070C0"/>
                        </a:solidFill>
                        <a:latin typeface="Cambria Math" panose="02040503050406030204" pitchFamily="18" charset="0"/>
                      </a:rPr>
                      <m:t>𝑛</m:t>
                    </m:r>
                  </m:oMath>
                </a14:m>
                <a:r>
                  <a:rPr lang="en-US" sz="2400" dirty="0">
                    <a:solidFill>
                      <a:prstClr val="black"/>
                    </a:solidFill>
                  </a:rPr>
                  <a:t> is any integer.</a:t>
                </a:r>
                <a:endParaRPr lang="en-US" sz="2400" i="1" dirty="0">
                  <a:solidFill>
                    <a:prstClr val="black"/>
                  </a:solidFill>
                </a:endParaRPr>
              </a:p>
              <a:p>
                <a:endParaRPr lang="en-US" sz="700" dirty="0">
                  <a:solidFill>
                    <a:prstClr val="black"/>
                  </a:solidFill>
                </a:endParaRPr>
              </a:p>
              <a:p>
                <a:pPr marL="342900" indent="-342900">
                  <a:buFont typeface="Arial" pitchFamily="34" charset="0"/>
                  <a:buChar char="•"/>
                </a:pPr>
                <a:r>
                  <a:rPr lang="en-US" sz="2400" dirty="0">
                    <a:solidFill>
                      <a:prstClr val="black"/>
                    </a:solidFill>
                  </a:rPr>
                  <a:t>A different method for determining the zeros of these functions involves recognizing that a complex number is equal to </a:t>
                </a:r>
                <a14:m>
                  <m:oMath xmlns:m="http://schemas.openxmlformats.org/officeDocument/2006/math">
                    <m:r>
                      <a:rPr lang="en-US" sz="2400" i="1" dirty="0" smtClean="0">
                        <a:solidFill>
                          <a:prstClr val="black"/>
                        </a:solidFill>
                        <a:latin typeface="Cambria Math"/>
                      </a:rPr>
                      <m:t>0</m:t>
                    </m:r>
                  </m:oMath>
                </a14:m>
                <a:r>
                  <a:rPr lang="en-US" sz="2400" dirty="0">
                    <a:solidFill>
                      <a:prstClr val="black"/>
                    </a:solidFill>
                  </a:rPr>
                  <a:t> if and only if its modulus is </a:t>
                </a:r>
                <a14:m>
                  <m:oMath xmlns:m="http://schemas.openxmlformats.org/officeDocument/2006/math">
                    <m:r>
                      <a:rPr lang="en-US" sz="2400" i="1" dirty="0" smtClean="0">
                        <a:solidFill>
                          <a:prstClr val="black"/>
                        </a:solidFill>
                        <a:latin typeface="Cambria Math"/>
                      </a:rPr>
                      <m:t>0</m:t>
                    </m:r>
                  </m:oMath>
                </a14:m>
                <a:r>
                  <a:rPr lang="en-US" sz="2400" dirty="0">
                    <a:solidFill>
                      <a:prstClr val="black"/>
                    </a:solidFill>
                  </a:rPr>
                  <a:t>. Thus, solving the equation </a:t>
                </a:r>
                <a14:m>
                  <m:oMath xmlns:m="http://schemas.openxmlformats.org/officeDocument/2006/math">
                    <m:r>
                      <m:rPr>
                        <m:sty m:val="p"/>
                      </m:rPr>
                      <a:rPr lang="en-US" sz="2400" i="1" dirty="0" smtClean="0">
                        <a:solidFill>
                          <a:prstClr val="black"/>
                        </a:solidFill>
                        <a:latin typeface="Cambria Math"/>
                      </a:rPr>
                      <m:t>sin</m:t>
                    </m:r>
                    <m:r>
                      <a:rPr lang="en-US" sz="2400" i="1" dirty="0" smtClean="0">
                        <a:solidFill>
                          <a:prstClr val="black"/>
                        </a:solidFill>
                        <a:latin typeface="Cambria Math"/>
                      </a:rPr>
                      <m:t>⁡</m:t>
                    </m:r>
                    <m:r>
                      <a:rPr lang="en-US" sz="2400" i="1" dirty="0" smtClean="0">
                        <a:solidFill>
                          <a:prstClr val="black"/>
                        </a:solidFill>
                        <a:latin typeface="Cambria Math"/>
                      </a:rPr>
                      <m:t>𝑧</m:t>
                    </m:r>
                    <m:r>
                      <a:rPr lang="en-US" sz="2400" i="1" dirty="0" smtClean="0">
                        <a:solidFill>
                          <a:prstClr val="black"/>
                        </a:solidFill>
                        <a:latin typeface="Cambria Math"/>
                      </a:rPr>
                      <m:t>=0</m:t>
                    </m:r>
                  </m:oMath>
                </a14:m>
                <a:r>
                  <a:rPr lang="en-US" sz="2400" dirty="0">
                    <a:solidFill>
                      <a:prstClr val="black"/>
                    </a:solidFill>
                  </a:rPr>
                  <a:t> is equivalent to solving the equation  </a:t>
                </a:r>
                <a14:m>
                  <m:oMath xmlns:m="http://schemas.openxmlformats.org/officeDocument/2006/math">
                    <m:r>
                      <a:rPr lang="en-US" sz="2400" i="1" dirty="0" smtClean="0">
                        <a:solidFill>
                          <a:prstClr val="black"/>
                        </a:solidFill>
                        <a:latin typeface="Cambria Math"/>
                      </a:rPr>
                      <m:t>|</m:t>
                    </m:r>
                    <m:r>
                      <m:rPr>
                        <m:sty m:val="p"/>
                      </m:rPr>
                      <a:rPr lang="en-US" sz="2400" i="1" dirty="0" smtClean="0">
                        <a:solidFill>
                          <a:prstClr val="black"/>
                        </a:solidFill>
                        <a:latin typeface="Cambria Math"/>
                      </a:rPr>
                      <m:t>sin</m:t>
                    </m:r>
                    <m:r>
                      <a:rPr lang="en-US" sz="2400" i="1" dirty="0" smtClean="0">
                        <a:solidFill>
                          <a:prstClr val="black"/>
                        </a:solidFill>
                        <a:latin typeface="Cambria Math"/>
                      </a:rPr>
                      <m:t>⁡</m:t>
                    </m:r>
                    <m:r>
                      <a:rPr lang="en-US" sz="2400" i="1" dirty="0" smtClean="0">
                        <a:solidFill>
                          <a:prstClr val="black"/>
                        </a:solidFill>
                        <a:latin typeface="Cambria Math"/>
                      </a:rPr>
                      <m:t>𝑧</m:t>
                    </m:r>
                    <m:r>
                      <a:rPr lang="en-US" sz="2400" i="1" dirty="0" smtClean="0">
                        <a:solidFill>
                          <a:prstClr val="black"/>
                        </a:solidFill>
                        <a:latin typeface="Cambria Math"/>
                      </a:rPr>
                      <m:t>|=0</m:t>
                    </m:r>
                  </m:oMath>
                </a14:m>
                <a:r>
                  <a:rPr lang="en-US" sz="2400" dirty="0">
                    <a:solidFill>
                      <a:prstClr val="black"/>
                    </a:solidFill>
                  </a:rPr>
                  <a:t>. Thus, by using the formulas derived for the modulus of the complex sine and cosine functions one can easily obtain the zeros of the required functions. </a:t>
                </a:r>
              </a:p>
              <a:p>
                <a:pPr marL="342900" indent="-342900">
                  <a:buFont typeface="Arial" pitchFamily="34" charset="0"/>
                  <a:buChar char="•"/>
                </a:pPr>
                <a:endParaRPr lang="en-US" sz="1050" dirty="0">
                  <a:solidFill>
                    <a:prstClr val="black"/>
                  </a:solidFill>
                </a:endParaRPr>
              </a:p>
              <a:p>
                <a:pPr marL="342900" indent="-342900">
                  <a:buFont typeface="Arial" pitchFamily="34" charset="0"/>
                  <a:buChar char="•"/>
                </a:pPr>
                <a:r>
                  <a:rPr lang="en-US" sz="2400" dirty="0">
                    <a:solidFill>
                      <a:prstClr val="black"/>
                    </a:solidFill>
                  </a:rPr>
                  <a:t>Thus, the zeros of complex sine and cosine functions are:</a:t>
                </a:r>
              </a:p>
              <a:p>
                <a:endParaRPr lang="en-US" sz="1100" i="1" dirty="0">
                  <a:solidFill>
                    <a:srgbClr val="0070C0"/>
                  </a:solidFill>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func>
                        <m:funcPr>
                          <m:ctrlPr>
                            <a:rPr lang="en-US" sz="2400" i="1" dirty="0">
                              <a:solidFill>
                                <a:srgbClr val="0070C0"/>
                              </a:solidFill>
                              <a:latin typeface="Cambria Math"/>
                            </a:rPr>
                          </m:ctrlPr>
                        </m:funcPr>
                        <m:fName>
                          <m:r>
                            <m:rPr>
                              <m:sty m:val="p"/>
                            </m:rPr>
                            <a:rPr lang="en-US" sz="2400" dirty="0">
                              <a:solidFill>
                                <a:srgbClr val="0070C0"/>
                              </a:solidFill>
                              <a:latin typeface="Cambria Math"/>
                            </a:rPr>
                            <m:t>sin</m:t>
                          </m:r>
                        </m:fName>
                        <m:e>
                          <m:r>
                            <a:rPr lang="en-US" sz="2400" i="1" dirty="0">
                              <a:solidFill>
                                <a:srgbClr val="0070C0"/>
                              </a:solidFill>
                              <a:latin typeface="Cambria Math"/>
                            </a:rPr>
                            <m:t>𝑧</m:t>
                          </m:r>
                        </m:e>
                      </m:func>
                      <m:r>
                        <a:rPr lang="en-US" sz="2400" i="1" dirty="0">
                          <a:solidFill>
                            <a:srgbClr val="0070C0"/>
                          </a:solidFill>
                          <a:latin typeface="Cambria Math"/>
                        </a:rPr>
                        <m:t>= 0 </m:t>
                      </m:r>
                      <m:r>
                        <m:rPr>
                          <m:sty m:val="p"/>
                        </m:rPr>
                        <a:rPr lang="en-US" sz="2400" dirty="0">
                          <a:solidFill>
                            <a:srgbClr val="0070C0"/>
                          </a:solidFill>
                          <a:latin typeface="Cambria Math"/>
                        </a:rPr>
                        <m:t>if</m:t>
                      </m:r>
                      <m:r>
                        <a:rPr lang="en-US" sz="2400" dirty="0">
                          <a:solidFill>
                            <a:srgbClr val="0070C0"/>
                          </a:solidFill>
                          <a:latin typeface="Cambria Math"/>
                        </a:rPr>
                        <m:t> </m:t>
                      </m:r>
                      <m:r>
                        <m:rPr>
                          <m:sty m:val="p"/>
                        </m:rPr>
                        <a:rPr lang="en-US" sz="2400" dirty="0">
                          <a:solidFill>
                            <a:srgbClr val="0070C0"/>
                          </a:solidFill>
                          <a:latin typeface="Cambria Math"/>
                        </a:rPr>
                        <m:t>and</m:t>
                      </m:r>
                      <m:r>
                        <a:rPr lang="en-US" sz="2400" dirty="0">
                          <a:solidFill>
                            <a:srgbClr val="0070C0"/>
                          </a:solidFill>
                          <a:latin typeface="Cambria Math"/>
                        </a:rPr>
                        <m:t> </m:t>
                      </m:r>
                      <m:r>
                        <m:rPr>
                          <m:sty m:val="p"/>
                        </m:rPr>
                        <a:rPr lang="en-US" sz="2400" dirty="0">
                          <a:solidFill>
                            <a:srgbClr val="0070C0"/>
                          </a:solidFill>
                          <a:latin typeface="Cambria Math"/>
                        </a:rPr>
                        <m:t>only</m:t>
                      </m:r>
                      <m:r>
                        <a:rPr lang="en-US" sz="2400" dirty="0">
                          <a:solidFill>
                            <a:srgbClr val="0070C0"/>
                          </a:solidFill>
                          <a:latin typeface="Cambria Math"/>
                        </a:rPr>
                        <m:t> </m:t>
                      </m:r>
                      <m:r>
                        <m:rPr>
                          <m:sty m:val="p"/>
                        </m:rPr>
                        <a:rPr lang="en-US" sz="2400" dirty="0">
                          <a:solidFill>
                            <a:srgbClr val="0070C0"/>
                          </a:solidFill>
                          <a:latin typeface="Cambria Math"/>
                        </a:rPr>
                        <m:t>if</m:t>
                      </m:r>
                      <m:r>
                        <a:rPr lang="en-US" sz="2400" dirty="0">
                          <a:solidFill>
                            <a:srgbClr val="0070C0"/>
                          </a:solidFill>
                          <a:latin typeface="Cambria Math"/>
                        </a:rPr>
                        <m:t>  </m:t>
                      </m:r>
                      <m:r>
                        <a:rPr lang="en-US" sz="2400" i="1" dirty="0">
                          <a:solidFill>
                            <a:srgbClr val="0070C0"/>
                          </a:solidFill>
                          <a:latin typeface="Cambria Math"/>
                        </a:rPr>
                        <m:t>𝑧</m:t>
                      </m:r>
                      <m:r>
                        <a:rPr lang="en-US" sz="2400" i="1" dirty="0">
                          <a:solidFill>
                            <a:srgbClr val="0070C0"/>
                          </a:solidFill>
                          <a:latin typeface="Cambria Math"/>
                        </a:rPr>
                        <m:t> = </m:t>
                      </m:r>
                      <m:r>
                        <a:rPr lang="en-US" sz="2400" i="1" dirty="0">
                          <a:solidFill>
                            <a:srgbClr val="0070C0"/>
                          </a:solidFill>
                          <a:latin typeface="Cambria Math"/>
                        </a:rPr>
                        <m:t>𝑛</m:t>
                      </m:r>
                      <m:r>
                        <a:rPr lang="en-US" sz="2400" i="1" dirty="0">
                          <a:solidFill>
                            <a:srgbClr val="0070C0"/>
                          </a:solidFill>
                          <a:latin typeface="Cambria Math"/>
                        </a:rPr>
                        <m:t>𝜋</m:t>
                      </m:r>
                      <m:r>
                        <a:rPr lang="en-US" sz="2400" i="1" dirty="0">
                          <a:solidFill>
                            <a:srgbClr val="0070C0"/>
                          </a:solidFill>
                          <a:latin typeface="Cambria Math"/>
                        </a:rPr>
                        <m:t>,  </m:t>
                      </m:r>
                    </m:oMath>
                  </m:oMathPara>
                </a14:m>
                <a:endParaRPr lang="en-US" sz="2400" dirty="0">
                  <a:solidFill>
                    <a:prstClr val="black"/>
                  </a:solidFill>
                </a:endParaRPr>
              </a:p>
              <a:p>
                <a:r>
                  <a:rPr lang="en-US" sz="2400" dirty="0">
                    <a:solidFill>
                      <a:prstClr val="black"/>
                    </a:solidFill>
                  </a:rPr>
                  <a:t>		   and     </a:t>
                </a:r>
                <a:r>
                  <a:rPr lang="en-US" sz="2400" i="1" dirty="0">
                    <a:solidFill>
                      <a:prstClr val="black"/>
                    </a:solidFill>
                  </a:rPr>
                  <a:t>        </a:t>
                </a:r>
                <a14:m>
                  <m:oMath xmlns:m="http://schemas.openxmlformats.org/officeDocument/2006/math">
                    <m:func>
                      <m:funcPr>
                        <m:ctrlPr>
                          <a:rPr lang="en-US" sz="2400" i="1" dirty="0">
                            <a:solidFill>
                              <a:srgbClr val="0070C0"/>
                            </a:solidFill>
                            <a:latin typeface="Cambria Math"/>
                          </a:rPr>
                        </m:ctrlPr>
                      </m:funcPr>
                      <m:fName>
                        <m:r>
                          <m:rPr>
                            <m:sty m:val="p"/>
                          </m:rPr>
                          <a:rPr lang="en-US" sz="2400" dirty="0">
                            <a:solidFill>
                              <a:srgbClr val="0070C0"/>
                            </a:solidFill>
                            <a:latin typeface="Cambria Math"/>
                          </a:rPr>
                          <m:t>cos</m:t>
                        </m:r>
                      </m:fName>
                      <m:e>
                        <m:r>
                          <a:rPr lang="en-US" sz="2400" i="1" dirty="0">
                            <a:solidFill>
                              <a:srgbClr val="0070C0"/>
                            </a:solidFill>
                            <a:latin typeface="Cambria Math"/>
                          </a:rPr>
                          <m:t>𝑧</m:t>
                        </m:r>
                      </m:e>
                    </m:func>
                    <m:r>
                      <a:rPr lang="en-US" sz="2400" i="1" dirty="0">
                        <a:solidFill>
                          <a:srgbClr val="0070C0"/>
                        </a:solidFill>
                        <a:latin typeface="Cambria Math"/>
                      </a:rPr>
                      <m:t>= 0 </m:t>
                    </m:r>
                    <m:r>
                      <m:rPr>
                        <m:sty m:val="p"/>
                      </m:rPr>
                      <a:rPr lang="en-US" sz="2400" dirty="0">
                        <a:solidFill>
                          <a:srgbClr val="0070C0"/>
                        </a:solidFill>
                        <a:latin typeface="Cambria Math"/>
                      </a:rPr>
                      <m:t>if</m:t>
                    </m:r>
                    <m:r>
                      <a:rPr lang="en-US" sz="2400" dirty="0">
                        <a:solidFill>
                          <a:srgbClr val="0070C0"/>
                        </a:solidFill>
                        <a:latin typeface="Cambria Math"/>
                      </a:rPr>
                      <m:t> </m:t>
                    </m:r>
                    <m:r>
                      <m:rPr>
                        <m:sty m:val="p"/>
                      </m:rPr>
                      <a:rPr lang="en-US" sz="2400" dirty="0">
                        <a:solidFill>
                          <a:srgbClr val="0070C0"/>
                        </a:solidFill>
                        <a:latin typeface="Cambria Math"/>
                      </a:rPr>
                      <m:t>and</m:t>
                    </m:r>
                    <m:r>
                      <a:rPr lang="en-US" sz="2400" dirty="0">
                        <a:solidFill>
                          <a:srgbClr val="0070C0"/>
                        </a:solidFill>
                        <a:latin typeface="Cambria Math"/>
                      </a:rPr>
                      <m:t> </m:t>
                    </m:r>
                    <m:r>
                      <m:rPr>
                        <m:sty m:val="p"/>
                      </m:rPr>
                      <a:rPr lang="en-US" sz="2400" dirty="0">
                        <a:solidFill>
                          <a:srgbClr val="0070C0"/>
                        </a:solidFill>
                        <a:latin typeface="Cambria Math"/>
                      </a:rPr>
                      <m:t>only</m:t>
                    </m:r>
                    <m:r>
                      <a:rPr lang="en-US" sz="2400" dirty="0">
                        <a:solidFill>
                          <a:srgbClr val="0070C0"/>
                        </a:solidFill>
                        <a:latin typeface="Cambria Math"/>
                      </a:rPr>
                      <m:t> </m:t>
                    </m:r>
                    <m:r>
                      <m:rPr>
                        <m:sty m:val="p"/>
                      </m:rPr>
                      <a:rPr lang="en-US" sz="2400" dirty="0">
                        <a:solidFill>
                          <a:srgbClr val="0070C0"/>
                        </a:solidFill>
                        <a:latin typeface="Cambria Math"/>
                      </a:rPr>
                      <m:t>if</m:t>
                    </m:r>
                    <m:r>
                      <a:rPr lang="en-US" sz="2400" dirty="0">
                        <a:solidFill>
                          <a:srgbClr val="0070C0"/>
                        </a:solidFill>
                        <a:latin typeface="Cambria Math"/>
                      </a:rPr>
                      <m:t> </m:t>
                    </m:r>
                    <m:r>
                      <a:rPr lang="en-US" sz="2400" i="1" dirty="0">
                        <a:solidFill>
                          <a:srgbClr val="0070C0"/>
                        </a:solidFill>
                        <a:latin typeface="Cambria Math"/>
                      </a:rPr>
                      <m:t> </m:t>
                    </m:r>
                    <m:r>
                      <a:rPr lang="en-US" sz="2400" i="1" dirty="0">
                        <a:solidFill>
                          <a:srgbClr val="0070C0"/>
                        </a:solidFill>
                        <a:latin typeface="Cambria Math"/>
                      </a:rPr>
                      <m:t>𝑧</m:t>
                    </m:r>
                    <m:r>
                      <a:rPr lang="en-US" sz="2400" i="1" dirty="0">
                        <a:solidFill>
                          <a:srgbClr val="0070C0"/>
                        </a:solidFill>
                        <a:latin typeface="Cambria Math"/>
                      </a:rPr>
                      <m:t>=</m:t>
                    </m:r>
                    <m:f>
                      <m:fPr>
                        <m:ctrlPr>
                          <a:rPr lang="en-US" sz="2400" i="1" dirty="0">
                            <a:solidFill>
                              <a:srgbClr val="0070C0"/>
                            </a:solidFill>
                            <a:latin typeface="Cambria Math"/>
                          </a:rPr>
                        </m:ctrlPr>
                      </m:fPr>
                      <m:num>
                        <m:d>
                          <m:dPr>
                            <m:ctrlPr>
                              <a:rPr lang="en-US" sz="2400" i="1" dirty="0">
                                <a:solidFill>
                                  <a:srgbClr val="0070C0"/>
                                </a:solidFill>
                                <a:latin typeface="Cambria Math"/>
                              </a:rPr>
                            </m:ctrlPr>
                          </m:dPr>
                          <m:e>
                            <m:r>
                              <a:rPr lang="en-US" sz="2400" i="1" dirty="0">
                                <a:solidFill>
                                  <a:srgbClr val="0070C0"/>
                                </a:solidFill>
                                <a:latin typeface="Cambria Math"/>
                              </a:rPr>
                              <m:t>2</m:t>
                            </m:r>
                            <m:r>
                              <a:rPr lang="en-US" sz="2400" i="1" dirty="0">
                                <a:solidFill>
                                  <a:srgbClr val="0070C0"/>
                                </a:solidFill>
                                <a:latin typeface="Cambria Math"/>
                              </a:rPr>
                              <m:t>𝑛</m:t>
                            </m:r>
                            <m:r>
                              <a:rPr lang="en-US" sz="2400" i="1" dirty="0">
                                <a:solidFill>
                                  <a:srgbClr val="0070C0"/>
                                </a:solidFill>
                                <a:latin typeface="Cambria Math"/>
                              </a:rPr>
                              <m:t> + 1</m:t>
                            </m:r>
                          </m:e>
                        </m:d>
                        <m:r>
                          <a:rPr lang="el-GR" sz="2400" i="1" dirty="0">
                            <a:solidFill>
                              <a:srgbClr val="0070C0"/>
                            </a:solidFill>
                            <a:latin typeface="Cambria Math"/>
                          </a:rPr>
                          <m:t>𝜋</m:t>
                        </m:r>
                        <m:r>
                          <m:rPr>
                            <m:nor/>
                          </m:rPr>
                          <a:rPr lang="el-GR" sz="2400" i="1" dirty="0">
                            <a:solidFill>
                              <a:srgbClr val="0070C0"/>
                            </a:solidFill>
                          </a:rPr>
                          <m:t> </m:t>
                        </m:r>
                      </m:num>
                      <m:den>
                        <m:r>
                          <a:rPr lang="en-US" sz="2400" i="1" dirty="0">
                            <a:solidFill>
                              <a:srgbClr val="0070C0"/>
                            </a:solidFill>
                            <a:latin typeface="Cambria Math"/>
                          </a:rPr>
                          <m:t>2</m:t>
                        </m:r>
                        <m:r>
                          <m:rPr>
                            <m:nor/>
                          </m:rPr>
                          <a:rPr lang="en-US" sz="2400" dirty="0">
                            <a:solidFill>
                              <a:srgbClr val="0070C0"/>
                            </a:solidFill>
                          </a:rPr>
                          <m:t> </m:t>
                        </m:r>
                      </m:den>
                    </m:f>
                    <m:r>
                      <a:rPr lang="en-US" sz="2400" i="1" dirty="0">
                        <a:solidFill>
                          <a:srgbClr val="0070C0"/>
                        </a:solidFill>
                        <a:latin typeface="Cambria Math"/>
                      </a:rPr>
                      <m:t>, </m:t>
                    </m:r>
                    <m:r>
                      <m:rPr>
                        <m:nor/>
                      </m:rPr>
                      <a:rPr lang="en-US" sz="2400" dirty="0" smtClean="0">
                        <a:solidFill>
                          <a:srgbClr val="0070C0"/>
                        </a:solidFill>
                        <a:latin typeface="Cambria Math"/>
                      </a:rPr>
                      <m:t> </m:t>
                    </m:r>
                    <m:r>
                      <m:rPr>
                        <m:nor/>
                      </m:rPr>
                      <a:rPr lang="en-US" sz="2400" dirty="0">
                        <a:solidFill>
                          <a:prstClr val="black"/>
                        </a:solidFill>
                      </a:rPr>
                      <m:t>for</m:t>
                    </m:r>
                    <m:r>
                      <m:rPr>
                        <m:nor/>
                      </m:rPr>
                      <a:rPr lang="en-US" sz="2400" dirty="0" smtClean="0">
                        <a:solidFill>
                          <a:prstClr val="black"/>
                        </a:solidFill>
                      </a:rPr>
                      <m:t> </m:t>
                    </m:r>
                    <m:r>
                      <m:rPr>
                        <m:nor/>
                      </m:rPr>
                      <a:rPr lang="en-US" sz="2400" dirty="0">
                        <a:solidFill>
                          <a:prstClr val="black"/>
                        </a:solidFill>
                      </a:rPr>
                      <m:t> </m:t>
                    </m:r>
                    <m:r>
                      <a:rPr lang="en-US" sz="2400" i="1" dirty="0">
                        <a:solidFill>
                          <a:srgbClr val="0070C0"/>
                        </a:solidFill>
                        <a:latin typeface="Cambria Math" panose="02040503050406030204" pitchFamily="18" charset="0"/>
                      </a:rPr>
                      <m:t>𝑛</m:t>
                    </m:r>
                    <m:r>
                      <a:rPr lang="en-US" sz="2400" i="1" dirty="0">
                        <a:solidFill>
                          <a:srgbClr val="0070C0"/>
                        </a:solidFill>
                        <a:latin typeface="Cambria Math" panose="02040503050406030204" pitchFamily="18" charset="0"/>
                      </a:rPr>
                      <m:t>=0, ±1,±2,…</m:t>
                    </m:r>
                    <m:r>
                      <m:rPr>
                        <m:nor/>
                      </m:rPr>
                      <a:rPr lang="en-US" sz="2400" dirty="0">
                        <a:solidFill>
                          <a:srgbClr val="0070C0"/>
                        </a:solidFill>
                      </a:rPr>
                      <m:t> </m:t>
                    </m:r>
                  </m:oMath>
                </a14:m>
                <a:endParaRPr lang="en-US" sz="2400" dirty="0">
                  <a:solidFill>
                    <a:srgbClr val="0070C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534389" y="833897"/>
                <a:ext cx="11327221" cy="5788444"/>
              </a:xfrm>
              <a:prstGeom prst="rect">
                <a:avLst/>
              </a:prstGeom>
              <a:blipFill>
                <a:blip r:embed="rId2"/>
                <a:stretch>
                  <a:fillRect l="-753" t="-843" r="-807"/>
                </a:stretch>
              </a:blipFill>
            </p:spPr>
            <p:txBody>
              <a:bodyPr/>
              <a:lstStyle/>
              <a:p>
                <a:r>
                  <a:rPr lang="en-US">
                    <a:noFill/>
                  </a:rPr>
                  <a:t> </a:t>
                </a:r>
              </a:p>
            </p:txBody>
          </p:sp>
        </mc:Fallback>
      </mc:AlternateContent>
    </p:spTree>
    <p:extLst>
      <p:ext uri="{BB962C8B-B14F-4D97-AF65-F5344CB8AC3E}">
        <p14:creationId xmlns:p14="http://schemas.microsoft.com/office/powerpoint/2010/main" val="18252564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CFEA38B1-974B-483D-8CA2-260A678EC70A}"/>
              </a:ext>
            </a:extLst>
          </p:cNvPr>
          <p:cNvSpPr txBox="1">
            <a:spLocks/>
          </p:cNvSpPr>
          <p:nvPr/>
        </p:nvSpPr>
        <p:spPr>
          <a:xfrm>
            <a:off x="534389" y="264621"/>
            <a:ext cx="10286009" cy="66948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0070C0"/>
                </a:solidFill>
              </a:rPr>
              <a:t>Zeros of hyperbolic functions </a:t>
            </a:r>
            <a:endParaRPr lang="en-US" sz="3800" b="1" dirty="0">
              <a:solidFill>
                <a:srgbClr val="0070C0"/>
              </a:solidFill>
            </a:endParaRPr>
          </a:p>
        </p:txBody>
      </p:sp>
      <mc:AlternateContent xmlns:mc="http://schemas.openxmlformats.org/markup-compatibility/2006" xmlns:a14="http://schemas.microsoft.com/office/drawing/2010/main">
        <mc:Choice Requires="a14">
          <p:sp>
            <p:nvSpPr>
              <p:cNvPr id="2" name="Rectangle 1"/>
              <p:cNvSpPr/>
              <p:nvPr/>
            </p:nvSpPr>
            <p:spPr>
              <a:xfrm>
                <a:off x="688768" y="833897"/>
                <a:ext cx="11186557" cy="6180859"/>
              </a:xfrm>
              <a:prstGeom prst="rect">
                <a:avLst/>
              </a:prstGeom>
            </p:spPr>
            <p:txBody>
              <a:bodyPr wrap="square">
                <a:spAutoFit/>
              </a:bodyPr>
              <a:lstStyle/>
              <a:p>
                <a:pPr marL="342900" indent="-342900">
                  <a:buFont typeface="Arial" pitchFamily="34" charset="0"/>
                  <a:buChar char="•"/>
                </a:pPr>
                <a:r>
                  <a:rPr lang="en-US" sz="2400" dirty="0">
                    <a:solidFill>
                      <a:prstClr val="black"/>
                    </a:solidFill>
                  </a:rPr>
                  <a:t>It is well known that for any real </a:t>
                </a:r>
                <a14:m>
                  <m:oMath xmlns:m="http://schemas.openxmlformats.org/officeDocument/2006/math">
                    <m:r>
                      <a:rPr lang="en-US" sz="2400" i="1" dirty="0" smtClean="0">
                        <a:solidFill>
                          <a:prstClr val="black"/>
                        </a:solidFill>
                        <a:latin typeface="Cambria Math"/>
                      </a:rPr>
                      <m:t>𝑥</m:t>
                    </m:r>
                    <m:r>
                      <a:rPr lang="en-US" sz="2400" i="1" dirty="0" smtClean="0">
                        <a:solidFill>
                          <a:prstClr val="black"/>
                        </a:solidFill>
                        <a:latin typeface="Cambria Math"/>
                      </a:rPr>
                      <m:t>,</m:t>
                    </m:r>
                  </m:oMath>
                </a14:m>
                <a:r>
                  <a:rPr lang="en-US" sz="2400" dirty="0">
                    <a:solidFill>
                      <a:prstClr val="black"/>
                    </a:solidFill>
                  </a:rPr>
                  <a:t> </a:t>
                </a:r>
                <a14:m>
                  <m:oMath xmlns:m="http://schemas.openxmlformats.org/officeDocument/2006/math">
                    <m:r>
                      <m:rPr>
                        <m:sty m:val="p"/>
                      </m:rPr>
                      <a:rPr lang="en-US" sz="2400" i="1" dirty="0" smtClean="0">
                        <a:solidFill>
                          <a:prstClr val="black"/>
                        </a:solidFill>
                        <a:latin typeface="Cambria Math"/>
                      </a:rPr>
                      <m:t>sinh</m:t>
                    </m:r>
                    <m:r>
                      <a:rPr lang="en-US" sz="2400" i="1" dirty="0" smtClean="0">
                        <a:solidFill>
                          <a:prstClr val="black"/>
                        </a:solidFill>
                        <a:latin typeface="Cambria Math"/>
                      </a:rPr>
                      <m:t>⁡</m:t>
                    </m:r>
                    <m:r>
                      <a:rPr lang="en-US" sz="2400" i="1" dirty="0" smtClean="0">
                        <a:solidFill>
                          <a:prstClr val="black"/>
                        </a:solidFill>
                        <a:latin typeface="Cambria Math"/>
                      </a:rPr>
                      <m:t>𝑥</m:t>
                    </m:r>
                    <m:r>
                      <a:rPr lang="en-US" sz="2400" i="1" dirty="0" smtClean="0">
                        <a:solidFill>
                          <a:prstClr val="black"/>
                        </a:solidFill>
                        <a:latin typeface="Cambria Math"/>
                      </a:rPr>
                      <m:t>=0</m:t>
                    </m:r>
                  </m:oMath>
                </a14:m>
                <a:r>
                  <a:rPr lang="en-US" sz="2400" dirty="0">
                    <a:solidFill>
                      <a:prstClr val="black"/>
                    </a:solidFill>
                  </a:rPr>
                  <a:t> only when </a:t>
                </a:r>
                <a14:m>
                  <m:oMath xmlns:m="http://schemas.openxmlformats.org/officeDocument/2006/math">
                    <m:r>
                      <a:rPr lang="en-US" sz="2400" i="1" dirty="0" smtClean="0">
                        <a:solidFill>
                          <a:prstClr val="black"/>
                        </a:solidFill>
                        <a:latin typeface="Cambria Math"/>
                      </a:rPr>
                      <m:t>𝑥</m:t>
                    </m:r>
                    <m:r>
                      <a:rPr lang="en-US" sz="2400" i="1" dirty="0" smtClean="0">
                        <a:solidFill>
                          <a:prstClr val="black"/>
                        </a:solidFill>
                        <a:latin typeface="Cambria Math"/>
                      </a:rPr>
                      <m:t>=0,</m:t>
                    </m:r>
                  </m:oMath>
                </a14:m>
                <a:r>
                  <a:rPr lang="en-US" sz="2400" dirty="0">
                    <a:solidFill>
                      <a:prstClr val="black"/>
                    </a:solidFill>
                  </a:rPr>
                  <a:t> i.e., </a:t>
                </a:r>
                <a:r>
                  <a:rPr lang="en-US" sz="2400" b="1" dirty="0">
                    <a:solidFill>
                      <a:prstClr val="black"/>
                    </a:solidFill>
                  </a:rPr>
                  <a:t>real hyperbolic sine function</a:t>
                </a:r>
                <a:r>
                  <a:rPr lang="en-US" sz="2400" dirty="0">
                    <a:solidFill>
                      <a:prstClr val="black"/>
                    </a:solidFill>
                  </a:rPr>
                  <a:t> has only one zero. While the </a:t>
                </a:r>
                <a:r>
                  <a:rPr lang="en-US" sz="2400" b="1" dirty="0">
                    <a:solidFill>
                      <a:prstClr val="black"/>
                    </a:solidFill>
                  </a:rPr>
                  <a:t>real hyperbolic  cosine </a:t>
                </a:r>
                <a:r>
                  <a:rPr lang="en-US" sz="2400" dirty="0">
                    <a:solidFill>
                      <a:prstClr val="black"/>
                    </a:solidFill>
                  </a:rPr>
                  <a:t>function has no zeros.</a:t>
                </a:r>
              </a:p>
              <a:p>
                <a:pPr marL="342900" indent="-342900">
                  <a:buFont typeface="Arial" pitchFamily="34" charset="0"/>
                  <a:buChar char="•"/>
                </a:pPr>
                <a:endParaRPr lang="en-US" sz="200" dirty="0">
                  <a:solidFill>
                    <a:prstClr val="black"/>
                  </a:solidFill>
                </a:endParaRPr>
              </a:p>
              <a:p>
                <a:pPr marL="342900" indent="-342900">
                  <a:buFont typeface="Arial" pitchFamily="34" charset="0"/>
                  <a:buChar char="•"/>
                </a:pPr>
                <a:r>
                  <a:rPr lang="en-US" sz="2400" dirty="0">
                    <a:solidFill>
                      <a:prstClr val="black"/>
                    </a:solidFill>
                  </a:rPr>
                  <a:t>In contrast to this </a:t>
                </a:r>
                <a:r>
                  <a:rPr lang="en-US" sz="2400" b="1" dirty="0">
                    <a:solidFill>
                      <a:prstClr val="black"/>
                    </a:solidFill>
                  </a:rPr>
                  <a:t>complex</a:t>
                </a:r>
                <a:r>
                  <a:rPr lang="en-US" sz="2400" dirty="0">
                    <a:solidFill>
                      <a:prstClr val="black"/>
                    </a:solidFill>
                  </a:rPr>
                  <a:t> </a:t>
                </a:r>
                <a:r>
                  <a:rPr lang="en-US" sz="2400" b="1" dirty="0">
                    <a:solidFill>
                      <a:prstClr val="black"/>
                    </a:solidFill>
                  </a:rPr>
                  <a:t>hyperbolic sine </a:t>
                </a:r>
                <a:r>
                  <a:rPr lang="en-US" sz="2400" dirty="0">
                    <a:solidFill>
                      <a:prstClr val="black"/>
                    </a:solidFill>
                  </a:rPr>
                  <a:t>and </a:t>
                </a:r>
                <a:r>
                  <a:rPr lang="en-US" sz="2400" b="1" dirty="0">
                    <a:solidFill>
                      <a:prstClr val="black"/>
                    </a:solidFill>
                  </a:rPr>
                  <a:t>hyperbolic cosine </a:t>
                </a:r>
                <a:r>
                  <a:rPr lang="en-US" sz="2400" dirty="0">
                    <a:solidFill>
                      <a:prstClr val="black"/>
                    </a:solidFill>
                  </a:rPr>
                  <a:t>functions  have </a:t>
                </a:r>
                <a:r>
                  <a:rPr lang="en-US" sz="2400" b="1" dirty="0">
                    <a:solidFill>
                      <a:prstClr val="black"/>
                    </a:solidFill>
                  </a:rPr>
                  <a:t>infinitely many zeros</a:t>
                </a:r>
                <a:r>
                  <a:rPr lang="en-US" sz="2400" dirty="0">
                    <a:solidFill>
                      <a:prstClr val="black"/>
                    </a:solidFill>
                  </a:rPr>
                  <a:t>.</a:t>
                </a:r>
              </a:p>
              <a:p>
                <a:pPr marL="342900" indent="-342900">
                  <a:buFont typeface="Arial" pitchFamily="34" charset="0"/>
                  <a:buChar char="•"/>
                </a:pPr>
                <a:endParaRPr lang="en-US" sz="1000" dirty="0">
                  <a:solidFill>
                    <a:prstClr val="black"/>
                  </a:solidFill>
                </a:endParaRPr>
              </a:p>
              <a:p>
                <a:pPr marL="342900" indent="-342900">
                  <a:buFont typeface="Arial" pitchFamily="34" charset="0"/>
                  <a:buChar char="•"/>
                </a:pPr>
                <a:r>
                  <a:rPr lang="en-US" sz="2400" dirty="0">
                    <a:solidFill>
                      <a:prstClr val="black"/>
                    </a:solidFill>
                  </a:rPr>
                  <a:t>To find the zeros of </a:t>
                </a:r>
                <a14:m>
                  <m:oMath xmlns:m="http://schemas.openxmlformats.org/officeDocument/2006/math">
                    <m:func>
                      <m:funcPr>
                        <m:ctrlPr>
                          <a:rPr lang="en-US" sz="2400" i="1" smtClean="0">
                            <a:solidFill>
                              <a:prstClr val="black"/>
                            </a:solidFill>
                            <a:latin typeface="Cambria Math"/>
                          </a:rPr>
                        </m:ctrlPr>
                      </m:funcPr>
                      <m:fName>
                        <m:r>
                          <m:rPr>
                            <m:sty m:val="p"/>
                          </m:rPr>
                          <a:rPr lang="en-US" sz="2400" smtClean="0">
                            <a:solidFill>
                              <a:prstClr val="black"/>
                            </a:solidFill>
                            <a:latin typeface="Cambria Math"/>
                          </a:rPr>
                          <m:t>sinh</m:t>
                        </m:r>
                      </m:fName>
                      <m:e>
                        <m:r>
                          <a:rPr lang="en-US" sz="2400" i="1" smtClean="0">
                            <a:solidFill>
                              <a:prstClr val="black"/>
                            </a:solidFill>
                            <a:latin typeface="Cambria Math"/>
                          </a:rPr>
                          <m:t>𝑧</m:t>
                        </m:r>
                      </m:e>
                    </m:func>
                    <m:r>
                      <a:rPr lang="en-US" sz="2400" smtClean="0">
                        <a:solidFill>
                          <a:prstClr val="black"/>
                        </a:solidFill>
                        <a:latin typeface="Cambria Math"/>
                      </a:rPr>
                      <m:t>,</m:t>
                    </m:r>
                  </m:oMath>
                </a14:m>
                <a:r>
                  <a:rPr lang="en-US" sz="2400" dirty="0">
                    <a:solidFill>
                      <a:prstClr val="black"/>
                    </a:solidFill>
                  </a:rPr>
                  <a:t> we observe that</a:t>
                </a:r>
              </a:p>
              <a:p>
                <a14:m>
                  <m:oMathPara xmlns:m="http://schemas.openxmlformats.org/officeDocument/2006/math">
                    <m:oMathParaPr>
                      <m:jc m:val="centerGroup"/>
                    </m:oMathParaPr>
                    <m:oMath xmlns:m="http://schemas.openxmlformats.org/officeDocument/2006/math">
                      <m:func>
                        <m:funcPr>
                          <m:ctrlPr>
                            <a:rPr lang="en-US" sz="2400" i="1" smtClean="0">
                              <a:solidFill>
                                <a:prstClr val="black"/>
                              </a:solidFill>
                              <a:latin typeface="Cambria Math"/>
                            </a:rPr>
                          </m:ctrlPr>
                        </m:funcPr>
                        <m:fName>
                          <m:r>
                            <m:rPr>
                              <m:sty m:val="p"/>
                            </m:rPr>
                            <a:rPr lang="en-US" sz="2400" smtClean="0">
                              <a:solidFill>
                                <a:prstClr val="black"/>
                              </a:solidFill>
                              <a:latin typeface="Cambria Math"/>
                            </a:rPr>
                            <m:t>sinh</m:t>
                          </m:r>
                        </m:fName>
                        <m:e>
                          <m:r>
                            <a:rPr lang="en-US" sz="2400" i="1" smtClean="0">
                              <a:solidFill>
                                <a:prstClr val="black"/>
                              </a:solidFill>
                              <a:latin typeface="Cambria Math"/>
                            </a:rPr>
                            <m:t>𝑧</m:t>
                          </m:r>
                        </m:e>
                      </m:func>
                      <m:r>
                        <a:rPr lang="en-US" sz="2400" i="1" smtClean="0">
                          <a:solidFill>
                            <a:prstClr val="black"/>
                          </a:solidFill>
                          <a:latin typeface="Cambria Math"/>
                        </a:rPr>
                        <m:t>=0</m:t>
                      </m:r>
                      <m:r>
                        <a:rPr lang="en-US" sz="2400" i="1" smtClean="0">
                          <a:solidFill>
                            <a:prstClr val="black"/>
                          </a:solidFill>
                          <a:latin typeface="Cambria Math"/>
                          <a:ea typeface="Cambria Math"/>
                        </a:rPr>
                        <m:t>⇔</m:t>
                      </m:r>
                      <m:d>
                        <m:dPr>
                          <m:begChr m:val="|"/>
                          <m:endChr m:val="|"/>
                          <m:ctrlPr>
                            <a:rPr lang="en-US" sz="2400" i="1" smtClean="0">
                              <a:solidFill>
                                <a:prstClr val="black"/>
                              </a:solidFill>
                              <a:latin typeface="Cambria Math"/>
                              <a:ea typeface="Cambria Math"/>
                            </a:rPr>
                          </m:ctrlPr>
                        </m:dPr>
                        <m:e>
                          <m:func>
                            <m:funcPr>
                              <m:ctrlPr>
                                <a:rPr lang="en-US" sz="2400" i="1" smtClean="0">
                                  <a:solidFill>
                                    <a:prstClr val="black"/>
                                  </a:solidFill>
                                  <a:latin typeface="Cambria Math"/>
                                  <a:ea typeface="Cambria Math"/>
                                </a:rPr>
                              </m:ctrlPr>
                            </m:funcPr>
                            <m:fName>
                              <m:r>
                                <m:rPr>
                                  <m:sty m:val="p"/>
                                </m:rPr>
                                <a:rPr lang="en-US" sz="2400" smtClean="0">
                                  <a:solidFill>
                                    <a:prstClr val="black"/>
                                  </a:solidFill>
                                  <a:latin typeface="Cambria Math"/>
                                  <a:ea typeface="Cambria Math"/>
                                </a:rPr>
                                <m:t>sinh</m:t>
                              </m:r>
                            </m:fName>
                            <m:e>
                              <m:r>
                                <a:rPr lang="en-US" sz="2400" i="1" smtClean="0">
                                  <a:solidFill>
                                    <a:prstClr val="black"/>
                                  </a:solidFill>
                                  <a:latin typeface="Cambria Math"/>
                                  <a:ea typeface="Cambria Math"/>
                                </a:rPr>
                                <m:t>𝑧</m:t>
                              </m:r>
                            </m:e>
                          </m:func>
                        </m:e>
                      </m:d>
                      <m:r>
                        <a:rPr lang="en-US" sz="2400" i="1" smtClean="0">
                          <a:solidFill>
                            <a:prstClr val="black"/>
                          </a:solidFill>
                          <a:latin typeface="Cambria Math"/>
                          <a:ea typeface="Cambria Math"/>
                        </a:rPr>
                        <m:t>=0⇔</m:t>
                      </m:r>
                      <m:func>
                        <m:funcPr>
                          <m:ctrlPr>
                            <a:rPr lang="en-US" sz="2400" i="1">
                              <a:solidFill>
                                <a:prstClr val="black"/>
                              </a:solidFill>
                              <a:latin typeface="Cambria Math"/>
                            </a:rPr>
                          </m:ctrlPr>
                        </m:funcPr>
                        <m:fName>
                          <m:sSup>
                            <m:sSupPr>
                              <m:ctrlPr>
                                <a:rPr lang="en-US" sz="2400" i="1">
                                  <a:solidFill>
                                    <a:prstClr val="black"/>
                                  </a:solidFill>
                                  <a:latin typeface="Cambria Math"/>
                                </a:rPr>
                              </m:ctrlPr>
                            </m:sSupPr>
                            <m:e>
                              <m:r>
                                <m:rPr>
                                  <m:sty m:val="p"/>
                                </m:rPr>
                                <a:rPr lang="en-US" sz="2400">
                                  <a:solidFill>
                                    <a:prstClr val="black"/>
                                  </a:solidFill>
                                  <a:latin typeface="Cambria Math"/>
                                </a:rPr>
                                <m:t>sin</m:t>
                              </m:r>
                              <m:r>
                                <m:rPr>
                                  <m:sty m:val="p"/>
                                </m:rPr>
                                <a:rPr lang="en-US" sz="2400" smtClean="0">
                                  <a:solidFill>
                                    <a:prstClr val="black"/>
                                  </a:solidFill>
                                  <a:latin typeface="Cambria Math"/>
                                </a:rPr>
                                <m:t>h</m:t>
                              </m:r>
                            </m:e>
                            <m:sup>
                              <m:r>
                                <a:rPr lang="en-US" sz="2400" i="1">
                                  <a:solidFill>
                                    <a:prstClr val="black"/>
                                  </a:solidFill>
                                  <a:latin typeface="Cambria Math"/>
                                </a:rPr>
                                <m:t>2</m:t>
                              </m:r>
                            </m:sup>
                          </m:sSup>
                        </m:fName>
                        <m:e>
                          <m:r>
                            <a:rPr lang="en-US" sz="2400" i="1">
                              <a:solidFill>
                                <a:prstClr val="black"/>
                              </a:solidFill>
                              <a:latin typeface="Cambria Math"/>
                            </a:rPr>
                            <m:t>𝑥</m:t>
                          </m:r>
                        </m:e>
                      </m:func>
                      <m:r>
                        <a:rPr lang="en-US" sz="2400" i="1">
                          <a:solidFill>
                            <a:prstClr val="black"/>
                          </a:solidFill>
                          <a:latin typeface="Cambria Math"/>
                        </a:rPr>
                        <m:t>+</m:t>
                      </m:r>
                      <m:func>
                        <m:funcPr>
                          <m:ctrlPr>
                            <a:rPr lang="en-US" sz="2400" i="1">
                              <a:solidFill>
                                <a:prstClr val="black"/>
                              </a:solidFill>
                              <a:latin typeface="Cambria Math"/>
                            </a:rPr>
                          </m:ctrlPr>
                        </m:funcPr>
                        <m:fName>
                          <m:sSup>
                            <m:sSupPr>
                              <m:ctrlPr>
                                <a:rPr lang="en-US" sz="2400" i="1">
                                  <a:solidFill>
                                    <a:prstClr val="black"/>
                                  </a:solidFill>
                                  <a:latin typeface="Cambria Math"/>
                                </a:rPr>
                              </m:ctrlPr>
                            </m:sSupPr>
                            <m:e>
                              <m:r>
                                <m:rPr>
                                  <m:sty m:val="p"/>
                                </m:rPr>
                                <a:rPr lang="en-US" sz="2400">
                                  <a:solidFill>
                                    <a:prstClr val="black"/>
                                  </a:solidFill>
                                  <a:latin typeface="Cambria Math"/>
                                </a:rPr>
                                <m:t>sin</m:t>
                              </m:r>
                            </m:e>
                            <m:sup>
                              <m:r>
                                <a:rPr lang="en-US" sz="2400" i="1">
                                  <a:solidFill>
                                    <a:prstClr val="black"/>
                                  </a:solidFill>
                                  <a:latin typeface="Cambria Math"/>
                                </a:rPr>
                                <m:t>2</m:t>
                              </m:r>
                            </m:sup>
                          </m:sSup>
                        </m:fName>
                        <m:e>
                          <m:r>
                            <a:rPr lang="en-US" sz="2400" i="1">
                              <a:solidFill>
                                <a:prstClr val="black"/>
                              </a:solidFill>
                              <a:latin typeface="Cambria Math"/>
                            </a:rPr>
                            <m:t>𝑦</m:t>
                          </m:r>
                        </m:e>
                      </m:func>
                      <m:r>
                        <a:rPr lang="en-US" sz="2400" i="1" smtClean="0">
                          <a:solidFill>
                            <a:prstClr val="black"/>
                          </a:solidFill>
                          <a:latin typeface="Cambria Math"/>
                        </a:rPr>
                        <m:t>=0.</m:t>
                      </m:r>
                    </m:oMath>
                  </m:oMathPara>
                </a14:m>
                <a:endParaRPr lang="en-US" sz="2400" dirty="0">
                  <a:solidFill>
                    <a:prstClr val="black"/>
                  </a:solidFill>
                </a:endParaRPr>
              </a:p>
              <a:p>
                <a:endParaRPr lang="en-US" sz="200" dirty="0">
                  <a:solidFill>
                    <a:prstClr val="black"/>
                  </a:solidFill>
                </a:endParaRPr>
              </a:p>
              <a:p>
                <a:r>
                  <a:rPr lang="en-US" sz="2400" dirty="0">
                    <a:solidFill>
                      <a:prstClr val="black"/>
                    </a:solidFill>
                  </a:rPr>
                  <a:t>     Hence, </a:t>
                </a:r>
                <a14:m>
                  <m:oMath xmlns:m="http://schemas.openxmlformats.org/officeDocument/2006/math">
                    <m:r>
                      <a:rPr lang="en-US" sz="2400" i="1" dirty="0" smtClean="0">
                        <a:solidFill>
                          <a:prstClr val="black"/>
                        </a:solidFill>
                        <a:latin typeface="Cambria Math"/>
                      </a:rPr>
                      <m:t>𝑥</m:t>
                    </m:r>
                  </m:oMath>
                </a14:m>
                <a:r>
                  <a:rPr lang="en-US" sz="2400" dirty="0">
                    <a:solidFill>
                      <a:prstClr val="black"/>
                    </a:solidFill>
                  </a:rPr>
                  <a:t> and </a:t>
                </a:r>
                <a14:m>
                  <m:oMath xmlns:m="http://schemas.openxmlformats.org/officeDocument/2006/math">
                    <m:r>
                      <a:rPr lang="en-US" sz="2400" i="1" dirty="0" smtClean="0">
                        <a:solidFill>
                          <a:prstClr val="black"/>
                        </a:solidFill>
                        <a:latin typeface="Cambria Math"/>
                      </a:rPr>
                      <m:t>𝑦</m:t>
                    </m:r>
                    <m:r>
                      <a:rPr lang="en-US" sz="2400" i="1" dirty="0" smtClean="0">
                        <a:solidFill>
                          <a:prstClr val="black"/>
                        </a:solidFill>
                        <a:latin typeface="Cambria Math"/>
                      </a:rPr>
                      <m:t> </m:t>
                    </m:r>
                  </m:oMath>
                </a14:m>
                <a:r>
                  <a:rPr lang="en-US" sz="2400" dirty="0">
                    <a:solidFill>
                      <a:prstClr val="black"/>
                    </a:solidFill>
                  </a:rPr>
                  <a:t>must satisfy </a:t>
                </a:r>
                <a14:m>
                  <m:oMath xmlns:m="http://schemas.openxmlformats.org/officeDocument/2006/math">
                    <m:func>
                      <m:funcPr>
                        <m:ctrlPr>
                          <a:rPr lang="en-US" sz="2400" i="1" smtClean="0">
                            <a:solidFill>
                              <a:prstClr val="black"/>
                            </a:solidFill>
                            <a:latin typeface="Cambria Math"/>
                          </a:rPr>
                        </m:ctrlPr>
                      </m:funcPr>
                      <m:fName>
                        <m:r>
                          <m:rPr>
                            <m:sty m:val="p"/>
                          </m:rPr>
                          <a:rPr lang="en-US" sz="2400" smtClean="0">
                            <a:solidFill>
                              <a:prstClr val="black"/>
                            </a:solidFill>
                            <a:latin typeface="Cambria Math"/>
                          </a:rPr>
                          <m:t>sinh</m:t>
                        </m:r>
                      </m:fName>
                      <m:e>
                        <m:r>
                          <a:rPr lang="en-US" sz="2400" i="1" smtClean="0">
                            <a:solidFill>
                              <a:prstClr val="black"/>
                            </a:solidFill>
                            <a:latin typeface="Cambria Math"/>
                          </a:rPr>
                          <m:t>𝑥</m:t>
                        </m:r>
                      </m:e>
                    </m:func>
                    <m:r>
                      <a:rPr lang="en-US" sz="2400" i="1" smtClean="0">
                        <a:solidFill>
                          <a:prstClr val="black"/>
                        </a:solidFill>
                        <a:latin typeface="Cambria Math"/>
                      </a:rPr>
                      <m:t>=0</m:t>
                    </m:r>
                  </m:oMath>
                </a14:m>
                <a:r>
                  <a:rPr lang="en-US" sz="2400" dirty="0">
                    <a:solidFill>
                      <a:prstClr val="black"/>
                    </a:solidFill>
                  </a:rPr>
                  <a:t> and </a:t>
                </a:r>
                <a14:m>
                  <m:oMath xmlns:m="http://schemas.openxmlformats.org/officeDocument/2006/math">
                    <m:func>
                      <m:funcPr>
                        <m:ctrlPr>
                          <a:rPr lang="en-US" sz="2400" i="1" smtClean="0">
                            <a:solidFill>
                              <a:prstClr val="black"/>
                            </a:solidFill>
                            <a:latin typeface="Cambria Math"/>
                          </a:rPr>
                        </m:ctrlPr>
                      </m:funcPr>
                      <m:fName>
                        <m:r>
                          <m:rPr>
                            <m:sty m:val="p"/>
                          </m:rPr>
                          <a:rPr lang="en-US" sz="2400" smtClean="0">
                            <a:solidFill>
                              <a:prstClr val="black"/>
                            </a:solidFill>
                            <a:latin typeface="Cambria Math"/>
                          </a:rPr>
                          <m:t>sin</m:t>
                        </m:r>
                      </m:fName>
                      <m:e>
                        <m:r>
                          <a:rPr lang="en-US" sz="2400" i="1" smtClean="0">
                            <a:solidFill>
                              <a:prstClr val="black"/>
                            </a:solidFill>
                            <a:latin typeface="Cambria Math"/>
                          </a:rPr>
                          <m:t>𝑦</m:t>
                        </m:r>
                      </m:e>
                    </m:func>
                    <m:r>
                      <a:rPr lang="en-US" sz="2400" i="1" smtClean="0">
                        <a:solidFill>
                          <a:prstClr val="black"/>
                        </a:solidFill>
                        <a:latin typeface="Cambria Math"/>
                      </a:rPr>
                      <m:t>=0,</m:t>
                    </m:r>
                  </m:oMath>
                </a14:m>
                <a:r>
                  <a:rPr lang="en-US" sz="2400" dirty="0">
                    <a:solidFill>
                      <a:prstClr val="black"/>
                    </a:solidFill>
                  </a:rPr>
                  <a:t> thus giving </a:t>
                </a:r>
                <a14:m>
                  <m:oMath xmlns:m="http://schemas.openxmlformats.org/officeDocument/2006/math">
                    <m:r>
                      <a:rPr lang="en-US" sz="2400" i="1" smtClean="0">
                        <a:solidFill>
                          <a:prstClr val="black"/>
                        </a:solidFill>
                        <a:latin typeface="Cambria Math"/>
                      </a:rPr>
                      <m:t>𝑥</m:t>
                    </m:r>
                    <m:r>
                      <a:rPr lang="en-US" sz="2400" i="1" smtClean="0">
                        <a:solidFill>
                          <a:prstClr val="black"/>
                        </a:solidFill>
                        <a:latin typeface="Cambria Math"/>
                      </a:rPr>
                      <m:t>=0</m:t>
                    </m:r>
                  </m:oMath>
                </a14:m>
                <a:r>
                  <a:rPr lang="en-US" sz="2400" dirty="0">
                    <a:solidFill>
                      <a:prstClr val="black"/>
                    </a:solidFill>
                  </a:rPr>
                  <a:t> and </a:t>
                </a:r>
                <a14:m>
                  <m:oMath xmlns:m="http://schemas.openxmlformats.org/officeDocument/2006/math">
                    <m:r>
                      <a:rPr lang="en-US" sz="2400" i="1" smtClean="0">
                        <a:solidFill>
                          <a:prstClr val="black"/>
                        </a:solidFill>
                        <a:latin typeface="Cambria Math"/>
                      </a:rPr>
                      <m:t>𝑦</m:t>
                    </m:r>
                    <m:r>
                      <a:rPr lang="en-US" sz="2400" i="1" smtClean="0">
                        <a:solidFill>
                          <a:prstClr val="black"/>
                        </a:solidFill>
                        <a:latin typeface="Cambria Math"/>
                      </a:rPr>
                      <m:t>=</m:t>
                    </m:r>
                    <m:r>
                      <a:rPr lang="en-US" sz="2400" i="1" smtClean="0">
                        <a:solidFill>
                          <a:prstClr val="black"/>
                        </a:solidFill>
                        <a:latin typeface="Cambria Math"/>
                      </a:rPr>
                      <m:t>𝑛</m:t>
                    </m:r>
                    <m:r>
                      <a:rPr lang="en-US" sz="2400" i="1" smtClean="0">
                        <a:solidFill>
                          <a:prstClr val="black"/>
                        </a:solidFill>
                        <a:latin typeface="Cambria Math"/>
                        <a:ea typeface="Cambria Math"/>
                      </a:rPr>
                      <m:t>𝜋</m:t>
                    </m:r>
                    <m:r>
                      <a:rPr lang="en-US" sz="2400" i="1" smtClean="0">
                        <a:solidFill>
                          <a:prstClr val="black"/>
                        </a:solidFill>
                        <a:latin typeface="Cambria Math"/>
                        <a:ea typeface="Cambria Math"/>
                      </a:rPr>
                      <m:t>,</m:t>
                    </m:r>
                  </m:oMath>
                </a14:m>
                <a:r>
                  <a:rPr lang="en-US" sz="2400" dirty="0">
                    <a:solidFill>
                      <a:prstClr val="black"/>
                    </a:solidFill>
                  </a:rPr>
                  <a:t>      </a:t>
                </a:r>
              </a:p>
              <a:p>
                <a:r>
                  <a:rPr lang="en-US" sz="2400" dirty="0">
                    <a:solidFill>
                      <a:prstClr val="black"/>
                    </a:solidFill>
                  </a:rPr>
                  <a:t>     for </a:t>
                </a:r>
                <a14:m>
                  <m:oMath xmlns:m="http://schemas.openxmlformats.org/officeDocument/2006/math">
                    <m:r>
                      <a:rPr lang="en-US" sz="2400" i="1" dirty="0">
                        <a:solidFill>
                          <a:prstClr val="black"/>
                        </a:solidFill>
                        <a:latin typeface="Cambria Math" panose="02040503050406030204" pitchFamily="18" charset="0"/>
                      </a:rPr>
                      <m:t>𝑛</m:t>
                    </m:r>
                    <m:r>
                      <a:rPr lang="en-US" sz="2400" i="1" dirty="0">
                        <a:solidFill>
                          <a:prstClr val="black"/>
                        </a:solidFill>
                        <a:latin typeface="Cambria Math" panose="02040503050406030204" pitchFamily="18" charset="0"/>
                      </a:rPr>
                      <m:t>=0, ±1,±2,…</m:t>
                    </m:r>
                  </m:oMath>
                </a14:m>
                <a:r>
                  <a:rPr lang="en-US" sz="2400" dirty="0">
                    <a:solidFill>
                      <a:prstClr val="black"/>
                    </a:solidFill>
                  </a:rPr>
                  <a:t>. . On the similar lines one can obtain zeros of </a:t>
                </a:r>
                <a14:m>
                  <m:oMath xmlns:m="http://schemas.openxmlformats.org/officeDocument/2006/math">
                    <m:func>
                      <m:funcPr>
                        <m:ctrlPr>
                          <a:rPr lang="en-US" sz="2400" i="1" smtClean="0">
                            <a:solidFill>
                              <a:prstClr val="black"/>
                            </a:solidFill>
                            <a:latin typeface="Cambria Math"/>
                          </a:rPr>
                        </m:ctrlPr>
                      </m:funcPr>
                      <m:fName>
                        <m:r>
                          <m:rPr>
                            <m:sty m:val="p"/>
                          </m:rPr>
                          <a:rPr lang="en-US" sz="2400" smtClean="0">
                            <a:solidFill>
                              <a:prstClr val="black"/>
                            </a:solidFill>
                            <a:latin typeface="Cambria Math"/>
                          </a:rPr>
                          <m:t>cosh</m:t>
                        </m:r>
                      </m:fName>
                      <m:e>
                        <m:r>
                          <a:rPr lang="en-US" sz="2400" i="1" smtClean="0">
                            <a:solidFill>
                              <a:prstClr val="black"/>
                            </a:solidFill>
                            <a:latin typeface="Cambria Math"/>
                          </a:rPr>
                          <m:t>𝑧</m:t>
                        </m:r>
                        <m:r>
                          <a:rPr lang="en-US" sz="2400" i="1" smtClean="0">
                            <a:solidFill>
                              <a:prstClr val="black"/>
                            </a:solidFill>
                            <a:latin typeface="Cambria Math"/>
                          </a:rPr>
                          <m:t>.</m:t>
                        </m:r>
                      </m:e>
                    </m:func>
                  </m:oMath>
                </a14:m>
                <a:endParaRPr lang="en-US" sz="2400" dirty="0">
                  <a:solidFill>
                    <a:prstClr val="black"/>
                  </a:solidFill>
                </a:endParaRPr>
              </a:p>
              <a:p>
                <a:endParaRPr lang="en-US" sz="900" dirty="0">
                  <a:solidFill>
                    <a:prstClr val="black"/>
                  </a:solidFill>
                </a:endParaRPr>
              </a:p>
              <a:p>
                <a:pPr marL="342900" indent="-342900">
                  <a:buFont typeface="Arial" pitchFamily="34" charset="0"/>
                  <a:buChar char="•"/>
                </a:pPr>
                <a:r>
                  <a:rPr lang="en-US" sz="2400" dirty="0">
                    <a:solidFill>
                      <a:prstClr val="black"/>
                    </a:solidFill>
                  </a:rPr>
                  <a:t>Thus, the zeros of complex hyperbolic sine and hyperbolic cosine are:</a:t>
                </a:r>
              </a:p>
              <a:p>
                <a:endParaRPr lang="en-US" sz="100" i="1" dirty="0">
                  <a:solidFill>
                    <a:srgbClr val="0070C0"/>
                  </a:solidFill>
                  <a:latin typeface="Cambria Math"/>
                </a:endParaRPr>
              </a:p>
              <a:p>
                <a:endParaRPr lang="en-US" sz="1000" i="1" dirty="0">
                  <a:solidFill>
                    <a:srgbClr val="0070C0"/>
                  </a:solidFill>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func>
                        <m:funcPr>
                          <m:ctrlPr>
                            <a:rPr lang="en-US" sz="2400" i="1" dirty="0">
                              <a:solidFill>
                                <a:srgbClr val="0070C0"/>
                              </a:solidFill>
                              <a:latin typeface="Cambria Math"/>
                            </a:rPr>
                          </m:ctrlPr>
                        </m:funcPr>
                        <m:fName>
                          <m:r>
                            <m:rPr>
                              <m:sty m:val="p"/>
                            </m:rPr>
                            <a:rPr lang="en-US" sz="2400" dirty="0">
                              <a:solidFill>
                                <a:srgbClr val="0070C0"/>
                              </a:solidFill>
                              <a:latin typeface="Cambria Math"/>
                            </a:rPr>
                            <m:t>sin</m:t>
                          </m:r>
                          <m:r>
                            <m:rPr>
                              <m:sty m:val="p"/>
                            </m:rPr>
                            <a:rPr lang="en-US" sz="2400" dirty="0" smtClean="0">
                              <a:solidFill>
                                <a:srgbClr val="0070C0"/>
                              </a:solidFill>
                              <a:latin typeface="Cambria Math"/>
                            </a:rPr>
                            <m:t>h</m:t>
                          </m:r>
                        </m:fName>
                        <m:e>
                          <m:r>
                            <a:rPr lang="en-US" sz="2400" i="1" dirty="0">
                              <a:solidFill>
                                <a:srgbClr val="0070C0"/>
                              </a:solidFill>
                              <a:latin typeface="Cambria Math"/>
                            </a:rPr>
                            <m:t>𝑧</m:t>
                          </m:r>
                        </m:e>
                      </m:func>
                      <m:r>
                        <a:rPr lang="en-US" sz="2400" i="1" dirty="0">
                          <a:solidFill>
                            <a:srgbClr val="0070C0"/>
                          </a:solidFill>
                          <a:latin typeface="Cambria Math"/>
                        </a:rPr>
                        <m:t>= 0 </m:t>
                      </m:r>
                      <m:r>
                        <m:rPr>
                          <m:sty m:val="p"/>
                        </m:rPr>
                        <a:rPr lang="en-US" sz="2400" dirty="0">
                          <a:solidFill>
                            <a:srgbClr val="0070C0"/>
                          </a:solidFill>
                          <a:latin typeface="Cambria Math"/>
                        </a:rPr>
                        <m:t>if</m:t>
                      </m:r>
                      <m:r>
                        <a:rPr lang="en-US" sz="2400" dirty="0">
                          <a:solidFill>
                            <a:srgbClr val="0070C0"/>
                          </a:solidFill>
                          <a:latin typeface="Cambria Math"/>
                        </a:rPr>
                        <m:t> </m:t>
                      </m:r>
                      <m:r>
                        <m:rPr>
                          <m:sty m:val="p"/>
                        </m:rPr>
                        <a:rPr lang="en-US" sz="2400" dirty="0">
                          <a:solidFill>
                            <a:srgbClr val="0070C0"/>
                          </a:solidFill>
                          <a:latin typeface="Cambria Math"/>
                        </a:rPr>
                        <m:t>and</m:t>
                      </m:r>
                      <m:r>
                        <a:rPr lang="en-US" sz="2400" dirty="0">
                          <a:solidFill>
                            <a:srgbClr val="0070C0"/>
                          </a:solidFill>
                          <a:latin typeface="Cambria Math"/>
                        </a:rPr>
                        <m:t> </m:t>
                      </m:r>
                      <m:r>
                        <m:rPr>
                          <m:sty m:val="p"/>
                        </m:rPr>
                        <a:rPr lang="en-US" sz="2400" dirty="0">
                          <a:solidFill>
                            <a:srgbClr val="0070C0"/>
                          </a:solidFill>
                          <a:latin typeface="Cambria Math"/>
                        </a:rPr>
                        <m:t>only</m:t>
                      </m:r>
                      <m:r>
                        <a:rPr lang="en-US" sz="2400" dirty="0">
                          <a:solidFill>
                            <a:srgbClr val="0070C0"/>
                          </a:solidFill>
                          <a:latin typeface="Cambria Math"/>
                        </a:rPr>
                        <m:t> </m:t>
                      </m:r>
                      <m:r>
                        <m:rPr>
                          <m:sty m:val="p"/>
                        </m:rPr>
                        <a:rPr lang="en-US" sz="2400" dirty="0">
                          <a:solidFill>
                            <a:srgbClr val="0070C0"/>
                          </a:solidFill>
                          <a:latin typeface="Cambria Math"/>
                        </a:rPr>
                        <m:t>if</m:t>
                      </m:r>
                      <m:r>
                        <a:rPr lang="en-US" sz="2400" dirty="0">
                          <a:solidFill>
                            <a:srgbClr val="0070C0"/>
                          </a:solidFill>
                          <a:latin typeface="Cambria Math"/>
                        </a:rPr>
                        <m:t>  </m:t>
                      </m:r>
                      <m:r>
                        <a:rPr lang="en-US" sz="2400" i="1" dirty="0">
                          <a:solidFill>
                            <a:srgbClr val="0070C0"/>
                          </a:solidFill>
                          <a:latin typeface="Cambria Math"/>
                        </a:rPr>
                        <m:t>𝑧</m:t>
                      </m:r>
                      <m:r>
                        <a:rPr lang="en-US" sz="2400" i="1" dirty="0">
                          <a:solidFill>
                            <a:srgbClr val="0070C0"/>
                          </a:solidFill>
                          <a:latin typeface="Cambria Math"/>
                        </a:rPr>
                        <m:t> = </m:t>
                      </m:r>
                      <m:r>
                        <a:rPr lang="en-US" sz="2400" i="1" dirty="0">
                          <a:solidFill>
                            <a:srgbClr val="0070C0"/>
                          </a:solidFill>
                          <a:latin typeface="Cambria Math"/>
                        </a:rPr>
                        <m:t>𝑛</m:t>
                      </m:r>
                      <m:r>
                        <a:rPr lang="en-US" sz="2400" i="1" dirty="0">
                          <a:solidFill>
                            <a:srgbClr val="0070C0"/>
                          </a:solidFill>
                          <a:latin typeface="Cambria Math"/>
                        </a:rPr>
                        <m:t>𝜋</m:t>
                      </m:r>
                      <m:r>
                        <a:rPr lang="en-US" sz="2400" i="1" dirty="0" smtClean="0">
                          <a:solidFill>
                            <a:srgbClr val="0070C0"/>
                          </a:solidFill>
                          <a:latin typeface="Cambria Math"/>
                        </a:rPr>
                        <m:t>𝑖</m:t>
                      </m:r>
                      <m:r>
                        <a:rPr lang="en-US" sz="2400" i="1" dirty="0">
                          <a:solidFill>
                            <a:srgbClr val="0070C0"/>
                          </a:solidFill>
                          <a:latin typeface="Cambria Math"/>
                        </a:rPr>
                        <m:t>,   </m:t>
                      </m:r>
                    </m:oMath>
                  </m:oMathPara>
                </a14:m>
                <a:endParaRPr lang="en-US" sz="2400" dirty="0">
                  <a:solidFill>
                    <a:srgbClr val="0070C0"/>
                  </a:solidFill>
                </a:endParaRPr>
              </a:p>
              <a:p>
                <a:r>
                  <a:rPr lang="en-US" sz="2400" dirty="0">
                    <a:solidFill>
                      <a:prstClr val="black"/>
                    </a:solidFill>
                  </a:rPr>
                  <a:t>		   and</a:t>
                </a:r>
                <a:r>
                  <a:rPr lang="en-US" sz="2400" i="1" dirty="0">
                    <a:solidFill>
                      <a:prstClr val="black"/>
                    </a:solidFill>
                  </a:rPr>
                  <a:t>          </a:t>
                </a:r>
                <a14:m>
                  <m:oMath xmlns:m="http://schemas.openxmlformats.org/officeDocument/2006/math">
                    <m:func>
                      <m:funcPr>
                        <m:ctrlPr>
                          <a:rPr lang="en-US" sz="2400" i="1" dirty="0">
                            <a:solidFill>
                              <a:srgbClr val="0070C0"/>
                            </a:solidFill>
                            <a:latin typeface="Cambria Math"/>
                          </a:rPr>
                        </m:ctrlPr>
                      </m:funcPr>
                      <m:fName>
                        <m:r>
                          <m:rPr>
                            <m:sty m:val="p"/>
                          </m:rPr>
                          <a:rPr lang="en-US" sz="2400" dirty="0">
                            <a:solidFill>
                              <a:srgbClr val="0070C0"/>
                            </a:solidFill>
                            <a:latin typeface="Cambria Math"/>
                          </a:rPr>
                          <m:t>cos</m:t>
                        </m:r>
                        <m:r>
                          <m:rPr>
                            <m:sty m:val="p"/>
                          </m:rPr>
                          <a:rPr lang="en-US" sz="2400" dirty="0" smtClean="0">
                            <a:solidFill>
                              <a:srgbClr val="0070C0"/>
                            </a:solidFill>
                            <a:latin typeface="Cambria Math"/>
                          </a:rPr>
                          <m:t>h</m:t>
                        </m:r>
                      </m:fName>
                      <m:e>
                        <m:r>
                          <a:rPr lang="en-US" sz="2400" i="1" dirty="0">
                            <a:solidFill>
                              <a:srgbClr val="0070C0"/>
                            </a:solidFill>
                            <a:latin typeface="Cambria Math"/>
                          </a:rPr>
                          <m:t>𝑧</m:t>
                        </m:r>
                      </m:e>
                    </m:func>
                    <m:r>
                      <a:rPr lang="en-US" sz="2400" i="1" dirty="0">
                        <a:solidFill>
                          <a:srgbClr val="0070C0"/>
                        </a:solidFill>
                        <a:latin typeface="Cambria Math"/>
                      </a:rPr>
                      <m:t>= 0 </m:t>
                    </m:r>
                    <m:r>
                      <m:rPr>
                        <m:sty m:val="p"/>
                      </m:rPr>
                      <a:rPr lang="en-US" sz="2400" dirty="0">
                        <a:solidFill>
                          <a:srgbClr val="0070C0"/>
                        </a:solidFill>
                        <a:latin typeface="Cambria Math"/>
                      </a:rPr>
                      <m:t>if</m:t>
                    </m:r>
                    <m:r>
                      <a:rPr lang="en-US" sz="2400" dirty="0">
                        <a:solidFill>
                          <a:srgbClr val="0070C0"/>
                        </a:solidFill>
                        <a:latin typeface="Cambria Math"/>
                      </a:rPr>
                      <m:t> </m:t>
                    </m:r>
                    <m:r>
                      <m:rPr>
                        <m:sty m:val="p"/>
                      </m:rPr>
                      <a:rPr lang="en-US" sz="2400" dirty="0">
                        <a:solidFill>
                          <a:srgbClr val="0070C0"/>
                        </a:solidFill>
                        <a:latin typeface="Cambria Math"/>
                      </a:rPr>
                      <m:t>and</m:t>
                    </m:r>
                    <m:r>
                      <a:rPr lang="en-US" sz="2400" dirty="0">
                        <a:solidFill>
                          <a:srgbClr val="0070C0"/>
                        </a:solidFill>
                        <a:latin typeface="Cambria Math"/>
                      </a:rPr>
                      <m:t> </m:t>
                    </m:r>
                    <m:r>
                      <m:rPr>
                        <m:sty m:val="p"/>
                      </m:rPr>
                      <a:rPr lang="en-US" sz="2400" dirty="0">
                        <a:solidFill>
                          <a:srgbClr val="0070C0"/>
                        </a:solidFill>
                        <a:latin typeface="Cambria Math"/>
                      </a:rPr>
                      <m:t>only</m:t>
                    </m:r>
                    <m:r>
                      <a:rPr lang="en-US" sz="2400" dirty="0">
                        <a:solidFill>
                          <a:srgbClr val="0070C0"/>
                        </a:solidFill>
                        <a:latin typeface="Cambria Math"/>
                      </a:rPr>
                      <m:t> </m:t>
                    </m:r>
                    <m:r>
                      <m:rPr>
                        <m:sty m:val="p"/>
                      </m:rPr>
                      <a:rPr lang="en-US" sz="2400" dirty="0">
                        <a:solidFill>
                          <a:srgbClr val="0070C0"/>
                        </a:solidFill>
                        <a:latin typeface="Cambria Math"/>
                      </a:rPr>
                      <m:t>if</m:t>
                    </m:r>
                    <m:r>
                      <a:rPr lang="en-US" sz="2400" dirty="0">
                        <a:solidFill>
                          <a:srgbClr val="0070C0"/>
                        </a:solidFill>
                        <a:latin typeface="Cambria Math"/>
                      </a:rPr>
                      <m:t> </m:t>
                    </m:r>
                    <m:r>
                      <a:rPr lang="en-US" sz="2400" i="1" dirty="0">
                        <a:solidFill>
                          <a:srgbClr val="0070C0"/>
                        </a:solidFill>
                        <a:latin typeface="Cambria Math"/>
                      </a:rPr>
                      <m:t> </m:t>
                    </m:r>
                    <m:r>
                      <a:rPr lang="en-US" sz="2400" i="1" dirty="0">
                        <a:solidFill>
                          <a:srgbClr val="0070C0"/>
                        </a:solidFill>
                        <a:latin typeface="Cambria Math"/>
                      </a:rPr>
                      <m:t>𝑧</m:t>
                    </m:r>
                    <m:r>
                      <a:rPr lang="en-US" sz="2400" i="1" dirty="0">
                        <a:solidFill>
                          <a:srgbClr val="0070C0"/>
                        </a:solidFill>
                        <a:latin typeface="Cambria Math"/>
                      </a:rPr>
                      <m:t>=</m:t>
                    </m:r>
                    <m:f>
                      <m:fPr>
                        <m:ctrlPr>
                          <a:rPr lang="en-US" sz="2400" i="1" dirty="0">
                            <a:solidFill>
                              <a:srgbClr val="0070C0"/>
                            </a:solidFill>
                            <a:latin typeface="Cambria Math"/>
                          </a:rPr>
                        </m:ctrlPr>
                      </m:fPr>
                      <m:num>
                        <m:d>
                          <m:dPr>
                            <m:ctrlPr>
                              <a:rPr lang="en-US" sz="2400" i="1" dirty="0">
                                <a:solidFill>
                                  <a:srgbClr val="0070C0"/>
                                </a:solidFill>
                                <a:latin typeface="Cambria Math"/>
                              </a:rPr>
                            </m:ctrlPr>
                          </m:dPr>
                          <m:e>
                            <m:r>
                              <a:rPr lang="en-US" sz="2400" i="1" dirty="0">
                                <a:solidFill>
                                  <a:srgbClr val="0070C0"/>
                                </a:solidFill>
                                <a:latin typeface="Cambria Math"/>
                              </a:rPr>
                              <m:t>2</m:t>
                            </m:r>
                            <m:r>
                              <a:rPr lang="en-US" sz="2400" i="1" dirty="0">
                                <a:solidFill>
                                  <a:srgbClr val="0070C0"/>
                                </a:solidFill>
                                <a:latin typeface="Cambria Math"/>
                              </a:rPr>
                              <m:t>𝑛</m:t>
                            </m:r>
                            <m:r>
                              <a:rPr lang="en-US" sz="2400" i="1" dirty="0">
                                <a:solidFill>
                                  <a:srgbClr val="0070C0"/>
                                </a:solidFill>
                                <a:latin typeface="Cambria Math"/>
                              </a:rPr>
                              <m:t> + 1</m:t>
                            </m:r>
                          </m:e>
                        </m:d>
                        <m:r>
                          <a:rPr lang="el-GR" sz="2400" i="1" dirty="0">
                            <a:solidFill>
                              <a:srgbClr val="0070C0"/>
                            </a:solidFill>
                            <a:latin typeface="Cambria Math"/>
                          </a:rPr>
                          <m:t>𝜋</m:t>
                        </m:r>
                        <m:r>
                          <a:rPr lang="en-US" sz="2400" i="1" dirty="0">
                            <a:solidFill>
                              <a:srgbClr val="0070C0"/>
                            </a:solidFill>
                            <a:latin typeface="Cambria Math"/>
                          </a:rPr>
                          <m:t>𝑖</m:t>
                        </m:r>
                      </m:num>
                      <m:den>
                        <m:r>
                          <a:rPr lang="en-US" sz="2400" i="1" dirty="0">
                            <a:solidFill>
                              <a:srgbClr val="0070C0"/>
                            </a:solidFill>
                            <a:latin typeface="Cambria Math"/>
                          </a:rPr>
                          <m:t>2</m:t>
                        </m:r>
                        <m:r>
                          <m:rPr>
                            <m:nor/>
                          </m:rPr>
                          <a:rPr lang="en-US" sz="2300" dirty="0">
                            <a:solidFill>
                              <a:srgbClr val="0070C0"/>
                            </a:solidFill>
                          </a:rPr>
                          <m:t> </m:t>
                        </m:r>
                      </m:den>
                    </m:f>
                    <m:r>
                      <a:rPr lang="en-US" sz="2400" i="1" dirty="0">
                        <a:solidFill>
                          <a:srgbClr val="0070C0"/>
                        </a:solidFill>
                        <a:latin typeface="Cambria Math"/>
                      </a:rPr>
                      <m:t>,</m:t>
                    </m:r>
                  </m:oMath>
                </a14:m>
                <a:endParaRPr lang="en-US" sz="2400" dirty="0">
                  <a:solidFill>
                    <a:srgbClr val="0070C0"/>
                  </a:solidFill>
                </a:endParaRPr>
              </a:p>
              <a:p>
                <a:r>
                  <a:rPr lang="en-US" sz="2400" dirty="0">
                    <a:solidFill>
                      <a:prstClr val="black"/>
                    </a:solidFill>
                  </a:rPr>
                  <a:t>      for </a:t>
                </a:r>
                <a14:m>
                  <m:oMath xmlns:m="http://schemas.openxmlformats.org/officeDocument/2006/math">
                    <m:r>
                      <a:rPr lang="en-US" sz="2400" i="1" dirty="0">
                        <a:solidFill>
                          <a:srgbClr val="0070C0"/>
                        </a:solidFill>
                        <a:latin typeface="Cambria Math" panose="02040503050406030204" pitchFamily="18" charset="0"/>
                      </a:rPr>
                      <m:t>𝑛</m:t>
                    </m:r>
                    <m:r>
                      <a:rPr lang="en-US" sz="2400" i="1" dirty="0">
                        <a:solidFill>
                          <a:srgbClr val="0070C0"/>
                        </a:solidFill>
                        <a:latin typeface="Cambria Math" panose="02040503050406030204" pitchFamily="18" charset="0"/>
                      </a:rPr>
                      <m:t>=0, ±1,±2,…</m:t>
                    </m:r>
                  </m:oMath>
                </a14:m>
                <a:endParaRPr lang="en-US" sz="2400" dirty="0">
                  <a:solidFill>
                    <a:srgbClr val="0070C0"/>
                  </a:solidFill>
                </a:endParaRPr>
              </a:p>
              <a:p>
                <a:r>
                  <a:rPr lang="en-US" sz="2400" dirty="0">
                    <a:solidFill>
                      <a:prstClr val="black"/>
                    </a:solidFill>
                  </a:rPr>
                  <a:t> </a:t>
                </a:r>
              </a:p>
            </p:txBody>
          </p:sp>
        </mc:Choice>
        <mc:Fallback xmlns="">
          <p:sp>
            <p:nvSpPr>
              <p:cNvPr id="2" name="Rectangle 1"/>
              <p:cNvSpPr>
                <a:spLocks noRot="1" noChangeAspect="1" noMove="1" noResize="1" noEditPoints="1" noAdjustHandles="1" noChangeArrowheads="1" noChangeShapeType="1" noTextEdit="1"/>
              </p:cNvSpPr>
              <p:nvPr/>
            </p:nvSpPr>
            <p:spPr>
              <a:xfrm>
                <a:off x="688768" y="833897"/>
                <a:ext cx="11186557" cy="6180859"/>
              </a:xfrm>
              <a:prstGeom prst="rect">
                <a:avLst/>
              </a:prstGeom>
              <a:blipFill>
                <a:blip r:embed="rId2"/>
                <a:stretch>
                  <a:fillRect l="-763" t="-789"/>
                </a:stretch>
              </a:blipFill>
            </p:spPr>
            <p:txBody>
              <a:bodyPr/>
              <a:lstStyle/>
              <a:p>
                <a:r>
                  <a:rPr lang="en-US">
                    <a:noFill/>
                  </a:rPr>
                  <a:t> </a:t>
                </a:r>
              </a:p>
            </p:txBody>
          </p:sp>
        </mc:Fallback>
      </mc:AlternateContent>
    </p:spTree>
    <p:extLst>
      <p:ext uri="{BB962C8B-B14F-4D97-AF65-F5344CB8AC3E}">
        <p14:creationId xmlns:p14="http://schemas.microsoft.com/office/powerpoint/2010/main" val="15856342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CFEA38B1-974B-483D-8CA2-260A678EC70A}"/>
              </a:ext>
            </a:extLst>
          </p:cNvPr>
          <p:cNvSpPr txBox="1">
            <a:spLocks/>
          </p:cNvSpPr>
          <p:nvPr/>
        </p:nvSpPr>
        <p:spPr>
          <a:xfrm>
            <a:off x="302181" y="94904"/>
            <a:ext cx="10515600" cy="66948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800" b="1" dirty="0">
                <a:solidFill>
                  <a:srgbClr val="0070C0"/>
                </a:solidFill>
              </a:rPr>
              <a:t>Analyticity </a:t>
            </a:r>
            <a:r>
              <a:rPr lang="en-US" sz="3600" b="1" dirty="0">
                <a:solidFill>
                  <a:srgbClr val="0070C0"/>
                </a:solidFill>
              </a:rPr>
              <a:t>of trigonometric functions </a:t>
            </a:r>
            <a:endParaRPr lang="en-US" sz="3800" dirty="0">
              <a:solidFill>
                <a:srgbClr val="0070C0"/>
              </a:solidFill>
            </a:endParaRPr>
          </a:p>
        </p:txBody>
      </p:sp>
      <mc:AlternateContent xmlns:mc="http://schemas.openxmlformats.org/markup-compatibility/2006" xmlns:a14="http://schemas.microsoft.com/office/drawing/2010/main">
        <mc:Choice Requires="a14">
          <p:sp>
            <p:nvSpPr>
              <p:cNvPr id="2" name="Rectangle 1"/>
              <p:cNvSpPr/>
              <p:nvPr/>
            </p:nvSpPr>
            <p:spPr>
              <a:xfrm>
                <a:off x="302181" y="655092"/>
                <a:ext cx="11644396" cy="3683957"/>
              </a:xfrm>
              <a:prstGeom prst="rect">
                <a:avLst/>
              </a:prstGeom>
            </p:spPr>
            <p:txBody>
              <a:bodyPr wrap="square">
                <a:spAutoFit/>
              </a:bodyPr>
              <a:lstStyle/>
              <a:p>
                <a:r>
                  <a:rPr lang="en-US" sz="2300" dirty="0">
                    <a:solidFill>
                      <a:prstClr val="black"/>
                    </a:solidFill>
                  </a:rPr>
                  <a:t>The complex </a:t>
                </a:r>
                <a:r>
                  <a:rPr lang="en-US" sz="2300" b="1" dirty="0">
                    <a:solidFill>
                      <a:srgbClr val="0070C0"/>
                    </a:solidFill>
                  </a:rPr>
                  <a:t>sine</a:t>
                </a:r>
                <a:r>
                  <a:rPr lang="en-US" sz="2300" b="1" dirty="0">
                    <a:solidFill>
                      <a:prstClr val="black"/>
                    </a:solidFill>
                  </a:rPr>
                  <a:t> </a:t>
                </a:r>
                <a:r>
                  <a:rPr lang="en-US" sz="2300" dirty="0">
                    <a:solidFill>
                      <a:prstClr val="black"/>
                    </a:solidFill>
                  </a:rPr>
                  <a:t>and </a:t>
                </a:r>
                <a:r>
                  <a:rPr lang="en-US" sz="2300" b="1" dirty="0">
                    <a:solidFill>
                      <a:srgbClr val="0070C0"/>
                    </a:solidFill>
                  </a:rPr>
                  <a:t>cosine</a:t>
                </a:r>
                <a:r>
                  <a:rPr lang="en-US" sz="2300" b="1" dirty="0">
                    <a:solidFill>
                      <a:prstClr val="black"/>
                    </a:solidFill>
                  </a:rPr>
                  <a:t> </a:t>
                </a:r>
                <a:r>
                  <a:rPr lang="en-US" sz="2300" dirty="0">
                    <a:solidFill>
                      <a:prstClr val="black"/>
                    </a:solidFill>
                  </a:rPr>
                  <a:t>functions are </a:t>
                </a:r>
                <a:r>
                  <a:rPr lang="en-US" sz="2300" dirty="0">
                    <a:solidFill>
                      <a:srgbClr val="0070C0"/>
                    </a:solidFill>
                  </a:rPr>
                  <a:t>entire functions</a:t>
                </a:r>
                <a:r>
                  <a:rPr lang="en-US" sz="2300" dirty="0">
                    <a:solidFill>
                      <a:prstClr val="black"/>
                    </a:solidFill>
                  </a:rPr>
                  <a:t>, since they are linear combinations of  the entire functions </a:t>
                </a:r>
                <a14:m>
                  <m:oMath xmlns:m="http://schemas.openxmlformats.org/officeDocument/2006/math">
                    <m:sSup>
                      <m:sSupPr>
                        <m:ctrlPr>
                          <a:rPr lang="en-US" sz="2300" i="1" smtClean="0">
                            <a:solidFill>
                              <a:prstClr val="black"/>
                            </a:solidFill>
                            <a:latin typeface="Cambria Math"/>
                          </a:rPr>
                        </m:ctrlPr>
                      </m:sSupPr>
                      <m:e>
                        <m:r>
                          <a:rPr lang="en-US" sz="2300" i="1" smtClean="0">
                            <a:solidFill>
                              <a:prstClr val="black"/>
                            </a:solidFill>
                            <a:latin typeface="Cambria Math"/>
                          </a:rPr>
                          <m:t>𝑒</m:t>
                        </m:r>
                      </m:e>
                      <m:sup>
                        <m:r>
                          <a:rPr lang="en-US" sz="2300" i="1" smtClean="0">
                            <a:solidFill>
                              <a:prstClr val="black"/>
                            </a:solidFill>
                            <a:latin typeface="Cambria Math"/>
                          </a:rPr>
                          <m:t>𝑖𝑧</m:t>
                        </m:r>
                      </m:sup>
                    </m:sSup>
                  </m:oMath>
                </a14:m>
                <a:r>
                  <a:rPr lang="en-US" sz="2300" dirty="0">
                    <a:solidFill>
                      <a:prstClr val="black"/>
                    </a:solidFill>
                  </a:rPr>
                  <a:t> and </a:t>
                </a:r>
                <a14:m>
                  <m:oMath xmlns:m="http://schemas.openxmlformats.org/officeDocument/2006/math">
                    <m:sSup>
                      <m:sSupPr>
                        <m:ctrlPr>
                          <a:rPr lang="en-US" sz="2300" i="1">
                            <a:solidFill>
                              <a:prstClr val="black"/>
                            </a:solidFill>
                            <a:latin typeface="Cambria Math"/>
                          </a:rPr>
                        </m:ctrlPr>
                      </m:sSupPr>
                      <m:e>
                        <m:r>
                          <a:rPr lang="en-US" sz="2300" i="1">
                            <a:solidFill>
                              <a:prstClr val="black"/>
                            </a:solidFill>
                            <a:latin typeface="Cambria Math"/>
                          </a:rPr>
                          <m:t>𝑒</m:t>
                        </m:r>
                      </m:e>
                      <m:sup>
                        <m:r>
                          <a:rPr lang="en-US" sz="2300" i="1" smtClean="0">
                            <a:solidFill>
                              <a:prstClr val="black"/>
                            </a:solidFill>
                            <a:latin typeface="Cambria Math"/>
                          </a:rPr>
                          <m:t>−</m:t>
                        </m:r>
                        <m:r>
                          <a:rPr lang="en-US" sz="2300" i="1">
                            <a:solidFill>
                              <a:prstClr val="black"/>
                            </a:solidFill>
                            <a:latin typeface="Cambria Math"/>
                          </a:rPr>
                          <m:t>𝑖𝑧</m:t>
                        </m:r>
                      </m:sup>
                    </m:sSup>
                    <m:r>
                      <a:rPr lang="en-US" sz="2300" i="1" smtClean="0">
                        <a:solidFill>
                          <a:prstClr val="black"/>
                        </a:solidFill>
                        <a:latin typeface="Cambria Math"/>
                      </a:rPr>
                      <m:t>.</m:t>
                    </m:r>
                  </m:oMath>
                </a14:m>
                <a:r>
                  <a:rPr lang="en-US" sz="2300" dirty="0">
                    <a:solidFill>
                      <a:prstClr val="black"/>
                    </a:solidFill>
                  </a:rPr>
                  <a:t> However, </a:t>
                </a:r>
                <a14:m>
                  <m:oMath xmlns:m="http://schemas.openxmlformats.org/officeDocument/2006/math">
                    <m:r>
                      <m:rPr>
                        <m:sty m:val="p"/>
                      </m:rPr>
                      <a:rPr lang="en-US" sz="2300" i="1" dirty="0" smtClean="0">
                        <a:solidFill>
                          <a:prstClr val="black"/>
                        </a:solidFill>
                        <a:latin typeface="Cambria Math" panose="02040503050406030204" pitchFamily="18" charset="0"/>
                      </a:rPr>
                      <m:t>tan</m:t>
                    </m:r>
                    <m:r>
                      <a:rPr lang="en-US" sz="2300" i="1" dirty="0" smtClean="0">
                        <a:solidFill>
                          <a:prstClr val="black"/>
                        </a:solidFill>
                        <a:latin typeface="Cambria Math" panose="02040503050406030204" pitchFamily="18" charset="0"/>
                      </a:rPr>
                      <m:t>⁡</m:t>
                    </m:r>
                    <m:r>
                      <a:rPr lang="en-US" sz="2300" i="1" dirty="0" smtClean="0">
                        <a:solidFill>
                          <a:prstClr val="black"/>
                        </a:solidFill>
                        <a:latin typeface="Cambria Math" panose="02040503050406030204" pitchFamily="18" charset="0"/>
                      </a:rPr>
                      <m:t>𝑧</m:t>
                    </m:r>
                  </m:oMath>
                </a14:m>
                <a:r>
                  <a:rPr lang="en-US" sz="2300" i="1" dirty="0">
                    <a:solidFill>
                      <a:prstClr val="black"/>
                    </a:solidFill>
                  </a:rPr>
                  <a:t> </a:t>
                </a:r>
                <a:r>
                  <a:rPr lang="en-US" sz="2300" dirty="0">
                    <a:solidFill>
                      <a:prstClr val="black"/>
                    </a:solidFill>
                  </a:rPr>
                  <a:t>and </a:t>
                </a:r>
                <a14:m>
                  <m:oMath xmlns:m="http://schemas.openxmlformats.org/officeDocument/2006/math">
                    <m:r>
                      <m:rPr>
                        <m:sty m:val="p"/>
                      </m:rPr>
                      <a:rPr lang="en-US" sz="2300" i="1" dirty="0" smtClean="0">
                        <a:solidFill>
                          <a:prstClr val="black"/>
                        </a:solidFill>
                        <a:latin typeface="Cambria Math" panose="02040503050406030204" pitchFamily="18" charset="0"/>
                      </a:rPr>
                      <m:t>sec</m:t>
                    </m:r>
                    <m:r>
                      <a:rPr lang="en-US" sz="2300" i="1" dirty="0" smtClean="0">
                        <a:solidFill>
                          <a:prstClr val="black"/>
                        </a:solidFill>
                        <a:latin typeface="Cambria Math" panose="02040503050406030204" pitchFamily="18" charset="0"/>
                      </a:rPr>
                      <m:t>⁡</m:t>
                    </m:r>
                    <m:r>
                      <a:rPr lang="en-US" sz="2300" i="1" dirty="0" smtClean="0">
                        <a:solidFill>
                          <a:prstClr val="black"/>
                        </a:solidFill>
                        <a:latin typeface="Cambria Math" panose="02040503050406030204" pitchFamily="18" charset="0"/>
                      </a:rPr>
                      <m:t>𝑧</m:t>
                    </m:r>
                  </m:oMath>
                </a14:m>
                <a:r>
                  <a:rPr lang="en-US" sz="2300" i="1" dirty="0">
                    <a:solidFill>
                      <a:prstClr val="black"/>
                    </a:solidFill>
                  </a:rPr>
                  <a:t> </a:t>
                </a:r>
                <a:r>
                  <a:rPr lang="en-US" sz="2300" dirty="0">
                    <a:solidFill>
                      <a:prstClr val="black"/>
                    </a:solidFill>
                  </a:rPr>
                  <a:t>are not entire; they are analytic except at the points where </a:t>
                </a:r>
                <a14:m>
                  <m:oMath xmlns:m="http://schemas.openxmlformats.org/officeDocument/2006/math">
                    <m:r>
                      <m:rPr>
                        <m:sty m:val="p"/>
                      </m:rPr>
                      <a:rPr lang="en-US" sz="2300" i="1" dirty="0" smtClean="0">
                        <a:solidFill>
                          <a:prstClr val="black"/>
                        </a:solidFill>
                        <a:latin typeface="Cambria Math" panose="02040503050406030204" pitchFamily="18" charset="0"/>
                      </a:rPr>
                      <m:t>cos</m:t>
                    </m:r>
                    <m:r>
                      <a:rPr lang="en-US" sz="2300" i="1" dirty="0" smtClean="0">
                        <a:solidFill>
                          <a:prstClr val="black"/>
                        </a:solidFill>
                        <a:latin typeface="Cambria Math" panose="02040503050406030204" pitchFamily="18" charset="0"/>
                      </a:rPr>
                      <m:t>⁡</m:t>
                    </m:r>
                    <m:r>
                      <a:rPr lang="en-US" sz="2300" i="1" dirty="0" smtClean="0">
                        <a:solidFill>
                          <a:prstClr val="black"/>
                        </a:solidFill>
                        <a:latin typeface="Cambria Math" panose="02040503050406030204" pitchFamily="18" charset="0"/>
                      </a:rPr>
                      <m:t>𝑧</m:t>
                    </m:r>
                  </m:oMath>
                </a14:m>
                <a:r>
                  <a:rPr lang="en-US" sz="2300" i="1" dirty="0">
                    <a:solidFill>
                      <a:prstClr val="black"/>
                    </a:solidFill>
                  </a:rPr>
                  <a:t> </a:t>
                </a:r>
                <a:r>
                  <a:rPr lang="en-US" sz="2300" dirty="0">
                    <a:solidFill>
                      <a:prstClr val="black"/>
                    </a:solidFill>
                  </a:rPr>
                  <a:t>is zero. Similarly, </a:t>
                </a:r>
                <a14:m>
                  <m:oMath xmlns:m="http://schemas.openxmlformats.org/officeDocument/2006/math">
                    <m:r>
                      <m:rPr>
                        <m:sty m:val="p"/>
                      </m:rPr>
                      <a:rPr lang="en-US" sz="2300" i="1" dirty="0" smtClean="0">
                        <a:solidFill>
                          <a:prstClr val="black"/>
                        </a:solidFill>
                        <a:latin typeface="Cambria Math" panose="02040503050406030204" pitchFamily="18" charset="0"/>
                      </a:rPr>
                      <m:t>cot</m:t>
                    </m:r>
                    <m:r>
                      <a:rPr lang="en-US" sz="2300" i="1" dirty="0" smtClean="0">
                        <a:solidFill>
                          <a:prstClr val="black"/>
                        </a:solidFill>
                        <a:latin typeface="Cambria Math" panose="02040503050406030204" pitchFamily="18" charset="0"/>
                      </a:rPr>
                      <m:t>⁡</m:t>
                    </m:r>
                    <m:r>
                      <a:rPr lang="en-US" sz="2300" i="1" dirty="0">
                        <a:solidFill>
                          <a:prstClr val="black"/>
                        </a:solidFill>
                        <a:latin typeface="Cambria Math" panose="02040503050406030204" pitchFamily="18" charset="0"/>
                      </a:rPr>
                      <m:t>𝑧</m:t>
                    </m:r>
                  </m:oMath>
                </a14:m>
                <a:r>
                  <a:rPr lang="en-US" sz="2300" i="1" dirty="0">
                    <a:solidFill>
                      <a:prstClr val="black"/>
                    </a:solidFill>
                  </a:rPr>
                  <a:t> </a:t>
                </a:r>
                <a:r>
                  <a:rPr lang="en-US" sz="2300" dirty="0">
                    <a:solidFill>
                      <a:prstClr val="black"/>
                    </a:solidFill>
                  </a:rPr>
                  <a:t>and </a:t>
                </a:r>
                <a14:m>
                  <m:oMath xmlns:m="http://schemas.openxmlformats.org/officeDocument/2006/math">
                    <m:r>
                      <m:rPr>
                        <m:sty m:val="p"/>
                      </m:rPr>
                      <a:rPr lang="en-US" sz="2300" i="1" dirty="0" smtClean="0">
                        <a:solidFill>
                          <a:prstClr val="black"/>
                        </a:solidFill>
                        <a:latin typeface="Cambria Math" panose="02040503050406030204" pitchFamily="18" charset="0"/>
                      </a:rPr>
                      <m:t>csc</m:t>
                    </m:r>
                    <m:r>
                      <a:rPr lang="en-US" sz="2300" i="1" dirty="0">
                        <a:solidFill>
                          <a:prstClr val="black"/>
                        </a:solidFill>
                        <a:latin typeface="Cambria Math" panose="02040503050406030204" pitchFamily="18" charset="0"/>
                      </a:rPr>
                      <m:t>⁡</m:t>
                    </m:r>
                    <m:r>
                      <a:rPr lang="en-US" sz="2300" i="1" dirty="0">
                        <a:solidFill>
                          <a:prstClr val="black"/>
                        </a:solidFill>
                        <a:latin typeface="Cambria Math" panose="02040503050406030204" pitchFamily="18" charset="0"/>
                      </a:rPr>
                      <m:t>𝑧</m:t>
                    </m:r>
                  </m:oMath>
                </a14:m>
                <a:r>
                  <a:rPr lang="en-US" sz="2300" i="1" dirty="0">
                    <a:solidFill>
                      <a:prstClr val="black"/>
                    </a:solidFill>
                  </a:rPr>
                  <a:t> </a:t>
                </a:r>
                <a:r>
                  <a:rPr lang="en-US" sz="2300" dirty="0">
                    <a:solidFill>
                      <a:prstClr val="black"/>
                    </a:solidFill>
                  </a:rPr>
                  <a:t>are analytic except where </a:t>
                </a:r>
                <a14:m>
                  <m:oMath xmlns:m="http://schemas.openxmlformats.org/officeDocument/2006/math">
                    <m:r>
                      <m:rPr>
                        <m:sty m:val="p"/>
                      </m:rPr>
                      <a:rPr lang="en-US" sz="2300" i="1" dirty="0" smtClean="0">
                        <a:solidFill>
                          <a:prstClr val="black"/>
                        </a:solidFill>
                        <a:latin typeface="Cambria Math"/>
                      </a:rPr>
                      <m:t>sin</m:t>
                    </m:r>
                    <m:r>
                      <a:rPr lang="en-US" sz="2300" i="1" dirty="0" smtClean="0">
                        <a:solidFill>
                          <a:prstClr val="black"/>
                        </a:solidFill>
                        <a:latin typeface="Cambria Math"/>
                      </a:rPr>
                      <m:t>⁡</m:t>
                    </m:r>
                    <m:r>
                      <a:rPr lang="en-US" sz="2300" i="1" dirty="0" smtClean="0">
                        <a:solidFill>
                          <a:prstClr val="black"/>
                        </a:solidFill>
                        <a:latin typeface="Cambria Math"/>
                      </a:rPr>
                      <m:t>𝑧</m:t>
                    </m:r>
                  </m:oMath>
                </a14:m>
                <a:r>
                  <a:rPr lang="en-US" sz="2300" i="1" dirty="0">
                    <a:solidFill>
                      <a:prstClr val="black"/>
                    </a:solidFill>
                  </a:rPr>
                  <a:t> </a:t>
                </a:r>
                <a:r>
                  <a:rPr lang="en-US" sz="2300" dirty="0">
                    <a:solidFill>
                      <a:prstClr val="black"/>
                    </a:solidFill>
                  </a:rPr>
                  <a:t>is zero. Since,</a:t>
                </a:r>
              </a:p>
              <a:p>
                <a14:m>
                  <m:oMathPara xmlns:m="http://schemas.openxmlformats.org/officeDocument/2006/math">
                    <m:oMathParaPr>
                      <m:jc m:val="centerGroup"/>
                    </m:oMathParaPr>
                    <m:oMath xmlns:m="http://schemas.openxmlformats.org/officeDocument/2006/math">
                      <m:func>
                        <m:funcPr>
                          <m:ctrlPr>
                            <a:rPr lang="en-US" sz="2400" i="1" dirty="0" smtClean="0">
                              <a:solidFill>
                                <a:srgbClr val="0070C0"/>
                              </a:solidFill>
                              <a:latin typeface="Cambria Math"/>
                            </a:rPr>
                          </m:ctrlPr>
                        </m:funcPr>
                        <m:fName>
                          <m:r>
                            <m:rPr>
                              <m:sty m:val="p"/>
                            </m:rPr>
                            <a:rPr lang="en-US" sz="2400" dirty="0" smtClean="0">
                              <a:solidFill>
                                <a:srgbClr val="0070C0"/>
                              </a:solidFill>
                              <a:latin typeface="Cambria Math"/>
                            </a:rPr>
                            <m:t>sin</m:t>
                          </m:r>
                        </m:fName>
                        <m:e>
                          <m:r>
                            <a:rPr lang="en-US" sz="2400" i="1" dirty="0" smtClean="0">
                              <a:solidFill>
                                <a:srgbClr val="0070C0"/>
                              </a:solidFill>
                              <a:latin typeface="Cambria Math"/>
                            </a:rPr>
                            <m:t>𝑧</m:t>
                          </m:r>
                        </m:e>
                      </m:func>
                      <m:r>
                        <a:rPr lang="en-US" sz="2400" i="1" dirty="0" smtClean="0">
                          <a:solidFill>
                            <a:srgbClr val="0070C0"/>
                          </a:solidFill>
                          <a:latin typeface="Cambria Math"/>
                        </a:rPr>
                        <m:t>= 0 </m:t>
                      </m:r>
                      <m:r>
                        <m:rPr>
                          <m:sty m:val="p"/>
                        </m:rPr>
                        <a:rPr lang="en-US" sz="2400" dirty="0" smtClean="0">
                          <a:solidFill>
                            <a:srgbClr val="0070C0"/>
                          </a:solidFill>
                          <a:latin typeface="Cambria Math"/>
                        </a:rPr>
                        <m:t>if</m:t>
                      </m:r>
                      <m:r>
                        <a:rPr lang="en-US" sz="2400" dirty="0" smtClean="0">
                          <a:solidFill>
                            <a:srgbClr val="0070C0"/>
                          </a:solidFill>
                          <a:latin typeface="Cambria Math"/>
                        </a:rPr>
                        <m:t> </m:t>
                      </m:r>
                      <m:r>
                        <m:rPr>
                          <m:sty m:val="p"/>
                        </m:rPr>
                        <a:rPr lang="en-US" sz="2400" dirty="0" smtClean="0">
                          <a:solidFill>
                            <a:srgbClr val="0070C0"/>
                          </a:solidFill>
                          <a:latin typeface="Cambria Math"/>
                        </a:rPr>
                        <m:t>and</m:t>
                      </m:r>
                      <m:r>
                        <a:rPr lang="en-US" sz="2400" dirty="0" smtClean="0">
                          <a:solidFill>
                            <a:srgbClr val="0070C0"/>
                          </a:solidFill>
                          <a:latin typeface="Cambria Math"/>
                        </a:rPr>
                        <m:t> </m:t>
                      </m:r>
                      <m:r>
                        <m:rPr>
                          <m:sty m:val="p"/>
                        </m:rPr>
                        <a:rPr lang="en-US" sz="2400" dirty="0" smtClean="0">
                          <a:solidFill>
                            <a:srgbClr val="0070C0"/>
                          </a:solidFill>
                          <a:latin typeface="Cambria Math"/>
                        </a:rPr>
                        <m:t>only</m:t>
                      </m:r>
                      <m:r>
                        <a:rPr lang="en-US" sz="2400" dirty="0" smtClean="0">
                          <a:solidFill>
                            <a:srgbClr val="0070C0"/>
                          </a:solidFill>
                          <a:latin typeface="Cambria Math"/>
                        </a:rPr>
                        <m:t> </m:t>
                      </m:r>
                      <m:r>
                        <m:rPr>
                          <m:sty m:val="p"/>
                        </m:rPr>
                        <a:rPr lang="en-US" sz="2400" dirty="0" smtClean="0">
                          <a:solidFill>
                            <a:srgbClr val="0070C0"/>
                          </a:solidFill>
                          <a:latin typeface="Cambria Math"/>
                        </a:rPr>
                        <m:t>if</m:t>
                      </m:r>
                      <m:r>
                        <a:rPr lang="en-US" sz="2400" dirty="0" smtClean="0">
                          <a:solidFill>
                            <a:srgbClr val="0070C0"/>
                          </a:solidFill>
                          <a:latin typeface="Cambria Math"/>
                        </a:rPr>
                        <m:t>  </m:t>
                      </m:r>
                      <m:r>
                        <a:rPr lang="en-US" sz="2400" i="1" dirty="0" smtClean="0">
                          <a:solidFill>
                            <a:srgbClr val="0070C0"/>
                          </a:solidFill>
                          <a:latin typeface="Cambria Math"/>
                        </a:rPr>
                        <m:t>𝑧</m:t>
                      </m:r>
                      <m:r>
                        <a:rPr lang="en-US" sz="2400" i="1" dirty="0" smtClean="0">
                          <a:solidFill>
                            <a:srgbClr val="0070C0"/>
                          </a:solidFill>
                          <a:latin typeface="Cambria Math"/>
                        </a:rPr>
                        <m:t> = </m:t>
                      </m:r>
                      <m:r>
                        <a:rPr lang="en-US" sz="2400" i="1" dirty="0" smtClean="0">
                          <a:solidFill>
                            <a:srgbClr val="0070C0"/>
                          </a:solidFill>
                          <a:latin typeface="Cambria Math"/>
                        </a:rPr>
                        <m:t>𝑛</m:t>
                      </m:r>
                      <m:r>
                        <a:rPr lang="en-US" sz="2400" i="1" dirty="0" smtClean="0">
                          <a:solidFill>
                            <a:srgbClr val="0070C0"/>
                          </a:solidFill>
                          <a:latin typeface="Cambria Math"/>
                        </a:rPr>
                        <m:t>𝜋</m:t>
                      </m:r>
                      <m:r>
                        <a:rPr lang="en-US" sz="2400" i="1" dirty="0" smtClean="0">
                          <a:solidFill>
                            <a:srgbClr val="0070C0"/>
                          </a:solidFill>
                          <a:latin typeface="Cambria Math"/>
                        </a:rPr>
                        <m:t>,   </m:t>
                      </m:r>
                      <m:d>
                        <m:dPr>
                          <m:ctrlPr>
                            <a:rPr lang="en-US" sz="2400" i="1" dirty="0" smtClean="0">
                              <a:solidFill>
                                <a:srgbClr val="0070C0"/>
                              </a:solidFill>
                              <a:latin typeface="Cambria Math"/>
                            </a:rPr>
                          </m:ctrlPr>
                        </m:dPr>
                        <m:e>
                          <m:r>
                            <a:rPr lang="en-US" sz="2400" i="1" dirty="0" smtClean="0">
                              <a:solidFill>
                                <a:srgbClr val="0070C0"/>
                              </a:solidFill>
                              <a:latin typeface="Cambria Math"/>
                            </a:rPr>
                            <m:t>1</m:t>
                          </m:r>
                        </m:e>
                      </m:d>
                    </m:oMath>
                  </m:oMathPara>
                </a14:m>
                <a:endParaRPr lang="en-US" sz="2400" dirty="0">
                  <a:solidFill>
                    <a:srgbClr val="0070C0"/>
                  </a:solidFill>
                </a:endParaRPr>
              </a:p>
              <a:p>
                <a:r>
                  <a:rPr lang="en-US" sz="2400" dirty="0">
                    <a:solidFill>
                      <a:prstClr val="black"/>
                    </a:solidFill>
                  </a:rPr>
                  <a:t>		   and</a:t>
                </a:r>
                <a:r>
                  <a:rPr lang="en-US" sz="2400" i="1" dirty="0">
                    <a:solidFill>
                      <a:prstClr val="black"/>
                    </a:solidFill>
                  </a:rPr>
                  <a:t>        </a:t>
                </a:r>
                <a14:m>
                  <m:oMath xmlns:m="http://schemas.openxmlformats.org/officeDocument/2006/math">
                    <m:func>
                      <m:funcPr>
                        <m:ctrlPr>
                          <a:rPr lang="en-US" sz="2400" i="1" dirty="0" smtClean="0">
                            <a:solidFill>
                              <a:srgbClr val="0070C0"/>
                            </a:solidFill>
                            <a:latin typeface="Cambria Math"/>
                          </a:rPr>
                        </m:ctrlPr>
                      </m:funcPr>
                      <m:fName>
                        <m:r>
                          <m:rPr>
                            <m:sty m:val="p"/>
                          </m:rPr>
                          <a:rPr lang="en-US" sz="2400" dirty="0" smtClean="0">
                            <a:solidFill>
                              <a:srgbClr val="0070C0"/>
                            </a:solidFill>
                            <a:latin typeface="Cambria Math"/>
                          </a:rPr>
                          <m:t>cos</m:t>
                        </m:r>
                      </m:fName>
                      <m:e>
                        <m:r>
                          <a:rPr lang="en-US" sz="2400" i="1" dirty="0">
                            <a:solidFill>
                              <a:srgbClr val="0070C0"/>
                            </a:solidFill>
                            <a:latin typeface="Cambria Math"/>
                          </a:rPr>
                          <m:t>𝑧</m:t>
                        </m:r>
                      </m:e>
                    </m:func>
                    <m:r>
                      <a:rPr lang="en-US" sz="2400" i="1" dirty="0">
                        <a:solidFill>
                          <a:srgbClr val="0070C0"/>
                        </a:solidFill>
                        <a:latin typeface="Cambria Math"/>
                      </a:rPr>
                      <m:t>= 0 </m:t>
                    </m:r>
                    <m:r>
                      <m:rPr>
                        <m:sty m:val="p"/>
                      </m:rPr>
                      <a:rPr lang="en-US" sz="2400" dirty="0">
                        <a:solidFill>
                          <a:srgbClr val="0070C0"/>
                        </a:solidFill>
                        <a:latin typeface="Cambria Math"/>
                      </a:rPr>
                      <m:t>if</m:t>
                    </m:r>
                    <m:r>
                      <a:rPr lang="en-US" sz="2400" dirty="0">
                        <a:solidFill>
                          <a:srgbClr val="0070C0"/>
                        </a:solidFill>
                        <a:latin typeface="Cambria Math"/>
                      </a:rPr>
                      <m:t> </m:t>
                    </m:r>
                    <m:r>
                      <m:rPr>
                        <m:sty m:val="p"/>
                      </m:rPr>
                      <a:rPr lang="en-US" sz="2400" dirty="0">
                        <a:solidFill>
                          <a:srgbClr val="0070C0"/>
                        </a:solidFill>
                        <a:latin typeface="Cambria Math"/>
                      </a:rPr>
                      <m:t>and</m:t>
                    </m:r>
                    <m:r>
                      <a:rPr lang="en-US" sz="2400" dirty="0">
                        <a:solidFill>
                          <a:srgbClr val="0070C0"/>
                        </a:solidFill>
                        <a:latin typeface="Cambria Math"/>
                      </a:rPr>
                      <m:t> </m:t>
                    </m:r>
                    <m:r>
                      <m:rPr>
                        <m:sty m:val="p"/>
                      </m:rPr>
                      <a:rPr lang="en-US" sz="2400" dirty="0">
                        <a:solidFill>
                          <a:srgbClr val="0070C0"/>
                        </a:solidFill>
                        <a:latin typeface="Cambria Math"/>
                      </a:rPr>
                      <m:t>only</m:t>
                    </m:r>
                    <m:r>
                      <a:rPr lang="en-US" sz="2400" dirty="0">
                        <a:solidFill>
                          <a:srgbClr val="0070C0"/>
                        </a:solidFill>
                        <a:latin typeface="Cambria Math"/>
                      </a:rPr>
                      <m:t> </m:t>
                    </m:r>
                    <m:r>
                      <m:rPr>
                        <m:sty m:val="p"/>
                      </m:rPr>
                      <a:rPr lang="en-US" sz="2400" dirty="0">
                        <a:solidFill>
                          <a:srgbClr val="0070C0"/>
                        </a:solidFill>
                        <a:latin typeface="Cambria Math"/>
                      </a:rPr>
                      <m:t>if</m:t>
                    </m:r>
                    <m:r>
                      <a:rPr lang="en-US" sz="2400" dirty="0">
                        <a:solidFill>
                          <a:srgbClr val="0070C0"/>
                        </a:solidFill>
                        <a:latin typeface="Cambria Math"/>
                      </a:rPr>
                      <m:t> </m:t>
                    </m:r>
                    <m:r>
                      <a:rPr lang="en-US" sz="2400" i="1" dirty="0" smtClean="0">
                        <a:solidFill>
                          <a:srgbClr val="0070C0"/>
                        </a:solidFill>
                        <a:latin typeface="Cambria Math"/>
                      </a:rPr>
                      <m:t> </m:t>
                    </m:r>
                    <m:r>
                      <a:rPr lang="en-US" sz="2400" i="1" dirty="0">
                        <a:solidFill>
                          <a:srgbClr val="0070C0"/>
                        </a:solidFill>
                        <a:latin typeface="Cambria Math"/>
                      </a:rPr>
                      <m:t>𝑧</m:t>
                    </m:r>
                    <m:r>
                      <a:rPr lang="en-US" sz="2400" i="1" dirty="0">
                        <a:solidFill>
                          <a:srgbClr val="0070C0"/>
                        </a:solidFill>
                        <a:latin typeface="Cambria Math"/>
                      </a:rPr>
                      <m:t>=</m:t>
                    </m:r>
                    <m:f>
                      <m:fPr>
                        <m:ctrlPr>
                          <a:rPr lang="en-US" sz="2400" i="1" dirty="0" smtClean="0">
                            <a:solidFill>
                              <a:srgbClr val="0070C0"/>
                            </a:solidFill>
                            <a:latin typeface="Cambria Math"/>
                          </a:rPr>
                        </m:ctrlPr>
                      </m:fPr>
                      <m:num>
                        <m:d>
                          <m:dPr>
                            <m:ctrlPr>
                              <a:rPr lang="en-US" sz="2400" i="1" dirty="0">
                                <a:solidFill>
                                  <a:srgbClr val="0070C0"/>
                                </a:solidFill>
                                <a:latin typeface="Cambria Math"/>
                              </a:rPr>
                            </m:ctrlPr>
                          </m:dPr>
                          <m:e>
                            <m:r>
                              <a:rPr lang="en-US" sz="2400" i="1" dirty="0">
                                <a:solidFill>
                                  <a:srgbClr val="0070C0"/>
                                </a:solidFill>
                                <a:latin typeface="Cambria Math"/>
                              </a:rPr>
                              <m:t>2</m:t>
                            </m:r>
                            <m:r>
                              <a:rPr lang="en-US" sz="2400" i="1" dirty="0">
                                <a:solidFill>
                                  <a:srgbClr val="0070C0"/>
                                </a:solidFill>
                                <a:latin typeface="Cambria Math"/>
                              </a:rPr>
                              <m:t>𝑛</m:t>
                            </m:r>
                            <m:r>
                              <a:rPr lang="en-US" sz="2400" i="1" dirty="0">
                                <a:solidFill>
                                  <a:srgbClr val="0070C0"/>
                                </a:solidFill>
                                <a:latin typeface="Cambria Math"/>
                              </a:rPr>
                              <m:t> + 1</m:t>
                            </m:r>
                          </m:e>
                        </m:d>
                        <m:r>
                          <a:rPr lang="el-GR" sz="2400" i="1" dirty="0">
                            <a:solidFill>
                              <a:srgbClr val="0070C0"/>
                            </a:solidFill>
                            <a:latin typeface="Cambria Math"/>
                          </a:rPr>
                          <m:t>𝜋</m:t>
                        </m:r>
                        <m:r>
                          <m:rPr>
                            <m:nor/>
                          </m:rPr>
                          <a:rPr lang="el-GR" sz="2400" i="1" dirty="0">
                            <a:solidFill>
                              <a:srgbClr val="0070C0"/>
                            </a:solidFill>
                          </a:rPr>
                          <m:t> </m:t>
                        </m:r>
                      </m:num>
                      <m:den>
                        <m:r>
                          <a:rPr lang="en-US" sz="2400" i="1" dirty="0">
                            <a:solidFill>
                              <a:srgbClr val="0070C0"/>
                            </a:solidFill>
                            <a:latin typeface="Cambria Math"/>
                          </a:rPr>
                          <m:t>2</m:t>
                        </m:r>
                        <m:r>
                          <m:rPr>
                            <m:nor/>
                          </m:rPr>
                          <a:rPr lang="en-US" sz="2300" dirty="0">
                            <a:solidFill>
                              <a:srgbClr val="0070C0"/>
                            </a:solidFill>
                          </a:rPr>
                          <m:t> </m:t>
                        </m:r>
                      </m:den>
                    </m:f>
                    <m:r>
                      <a:rPr lang="en-US" sz="2400" i="1" dirty="0" smtClean="0">
                        <a:solidFill>
                          <a:srgbClr val="0070C0"/>
                        </a:solidFill>
                        <a:latin typeface="Cambria Math"/>
                      </a:rPr>
                      <m:t>,        (2)</m:t>
                    </m:r>
                  </m:oMath>
                </a14:m>
                <a:endParaRPr lang="en-US" sz="2400" dirty="0">
                  <a:solidFill>
                    <a:srgbClr val="0070C0"/>
                  </a:solidFill>
                </a:endParaRPr>
              </a:p>
              <a:p>
                <a:endParaRPr lang="en-US" sz="700" dirty="0">
                  <a:solidFill>
                    <a:prstClr val="black"/>
                  </a:solidFill>
                </a:endParaRPr>
              </a:p>
              <a:p>
                <a:r>
                  <a:rPr lang="en-US" sz="2300" dirty="0">
                    <a:solidFill>
                      <a:prstClr val="black"/>
                    </a:solidFill>
                  </a:rPr>
                  <a:t>for </a:t>
                </a:r>
                <a14:m>
                  <m:oMath xmlns:m="http://schemas.openxmlformats.org/officeDocument/2006/math">
                    <m:r>
                      <a:rPr lang="en-US" sz="2300" i="1" dirty="0" smtClean="0">
                        <a:solidFill>
                          <a:srgbClr val="0070C0"/>
                        </a:solidFill>
                        <a:latin typeface="Cambria Math" panose="02040503050406030204" pitchFamily="18" charset="0"/>
                      </a:rPr>
                      <m:t>𝑛</m:t>
                    </m:r>
                    <m:r>
                      <a:rPr lang="en-US" sz="2300" i="1" dirty="0" smtClean="0">
                        <a:solidFill>
                          <a:srgbClr val="0070C0"/>
                        </a:solidFill>
                        <a:latin typeface="Cambria Math" panose="02040503050406030204" pitchFamily="18" charset="0"/>
                      </a:rPr>
                      <m:t>=0, ±1,±2,…</m:t>
                    </m:r>
                  </m:oMath>
                </a14:m>
                <a:r>
                  <a:rPr lang="en-US" sz="2300" dirty="0">
                    <a:solidFill>
                      <a:srgbClr val="0070C0"/>
                    </a:solidFill>
                  </a:rPr>
                  <a:t> </a:t>
                </a:r>
                <a:r>
                  <a:rPr lang="en-US" sz="2300" dirty="0">
                    <a:solidFill>
                      <a:prstClr val="black"/>
                    </a:solidFill>
                  </a:rPr>
                  <a:t>. Thus, from </a:t>
                </a:r>
                <a14:m>
                  <m:oMath xmlns:m="http://schemas.openxmlformats.org/officeDocument/2006/math">
                    <m:r>
                      <a:rPr lang="en-US" sz="2300" i="1" dirty="0" smtClean="0">
                        <a:solidFill>
                          <a:prstClr val="black"/>
                        </a:solidFill>
                        <a:latin typeface="Cambria Math"/>
                      </a:rPr>
                      <m:t>(1)</m:t>
                    </m:r>
                  </m:oMath>
                </a14:m>
                <a:r>
                  <a:rPr lang="en-US" sz="2300" dirty="0">
                    <a:solidFill>
                      <a:prstClr val="black"/>
                    </a:solidFill>
                  </a:rPr>
                  <a:t> and </a:t>
                </a:r>
                <a14:m>
                  <m:oMath xmlns:m="http://schemas.openxmlformats.org/officeDocument/2006/math">
                    <m:r>
                      <a:rPr lang="en-US" sz="2300" i="1" dirty="0">
                        <a:solidFill>
                          <a:prstClr val="black"/>
                        </a:solidFill>
                        <a:latin typeface="Cambria Math"/>
                      </a:rPr>
                      <m:t>(</m:t>
                    </m:r>
                    <m:r>
                      <a:rPr lang="en-US" sz="2300" i="1" dirty="0" smtClean="0">
                        <a:solidFill>
                          <a:prstClr val="black"/>
                        </a:solidFill>
                        <a:latin typeface="Cambria Math"/>
                      </a:rPr>
                      <m:t>2</m:t>
                    </m:r>
                    <m:r>
                      <a:rPr lang="en-US" sz="2300" i="1" dirty="0">
                        <a:solidFill>
                          <a:prstClr val="black"/>
                        </a:solidFill>
                        <a:latin typeface="Cambria Math"/>
                      </a:rPr>
                      <m:t>)</m:t>
                    </m:r>
                  </m:oMath>
                </a14:m>
                <a:r>
                  <a:rPr lang="en-US" sz="2300" dirty="0">
                    <a:solidFill>
                      <a:prstClr val="black"/>
                    </a:solidFill>
                  </a:rPr>
                  <a:t> it follows that the </a:t>
                </a:r>
                <a14:m>
                  <m:oMath xmlns:m="http://schemas.openxmlformats.org/officeDocument/2006/math">
                    <m:r>
                      <m:rPr>
                        <m:sty m:val="p"/>
                      </m:rPr>
                      <a:rPr lang="en-US" sz="2300" i="1" dirty="0" smtClean="0">
                        <a:solidFill>
                          <a:srgbClr val="0070C0"/>
                        </a:solidFill>
                        <a:latin typeface="Cambria Math" panose="02040503050406030204" pitchFamily="18" charset="0"/>
                      </a:rPr>
                      <m:t>tan</m:t>
                    </m:r>
                    <m:r>
                      <a:rPr lang="en-US" sz="2300" i="1" dirty="0" smtClean="0">
                        <a:solidFill>
                          <a:srgbClr val="0070C0"/>
                        </a:solidFill>
                        <a:latin typeface="Cambria Math" panose="02040503050406030204" pitchFamily="18" charset="0"/>
                      </a:rPr>
                      <m:t>⁡</m:t>
                    </m:r>
                    <m:r>
                      <a:rPr lang="en-US" sz="2300" i="1" dirty="0" smtClean="0">
                        <a:solidFill>
                          <a:srgbClr val="0070C0"/>
                        </a:solidFill>
                        <a:latin typeface="Cambria Math" panose="02040503050406030204" pitchFamily="18" charset="0"/>
                      </a:rPr>
                      <m:t>𝑧</m:t>
                    </m:r>
                  </m:oMath>
                </a14:m>
                <a:r>
                  <a:rPr lang="en-US" sz="2300" i="1" dirty="0">
                    <a:solidFill>
                      <a:srgbClr val="0070C0"/>
                    </a:solidFill>
                  </a:rPr>
                  <a:t> </a:t>
                </a:r>
                <a:r>
                  <a:rPr lang="en-US" sz="2300" dirty="0">
                    <a:solidFill>
                      <a:prstClr val="black"/>
                    </a:solidFill>
                  </a:rPr>
                  <a:t>and </a:t>
                </a:r>
                <a14:m>
                  <m:oMath xmlns:m="http://schemas.openxmlformats.org/officeDocument/2006/math">
                    <m:r>
                      <m:rPr>
                        <m:sty m:val="p"/>
                      </m:rPr>
                      <a:rPr lang="en-US" sz="2300" i="1" dirty="0" smtClean="0">
                        <a:solidFill>
                          <a:srgbClr val="0070C0"/>
                        </a:solidFill>
                        <a:latin typeface="Cambria Math" panose="02040503050406030204" pitchFamily="18" charset="0"/>
                      </a:rPr>
                      <m:t>sec</m:t>
                    </m:r>
                    <m:r>
                      <a:rPr lang="en-US" sz="2300" i="1" dirty="0" smtClean="0">
                        <a:solidFill>
                          <a:srgbClr val="0070C0"/>
                        </a:solidFill>
                        <a:latin typeface="Cambria Math" panose="02040503050406030204" pitchFamily="18" charset="0"/>
                      </a:rPr>
                      <m:t>⁡</m:t>
                    </m:r>
                    <m:r>
                      <a:rPr lang="en-US" sz="2300" i="1" dirty="0" smtClean="0">
                        <a:solidFill>
                          <a:srgbClr val="0070C0"/>
                        </a:solidFill>
                        <a:latin typeface="Cambria Math" panose="02040503050406030204" pitchFamily="18" charset="0"/>
                      </a:rPr>
                      <m:t>𝑧</m:t>
                    </m:r>
                  </m:oMath>
                </a14:m>
                <a:r>
                  <a:rPr lang="en-US" sz="2300" i="1" dirty="0">
                    <a:solidFill>
                      <a:srgbClr val="0070C0"/>
                    </a:solidFill>
                  </a:rPr>
                  <a:t> </a:t>
                </a:r>
                <a:r>
                  <a:rPr lang="en-US" sz="2300" dirty="0">
                    <a:solidFill>
                      <a:prstClr val="black"/>
                    </a:solidFill>
                  </a:rPr>
                  <a:t>have singularities at </a:t>
                </a:r>
                <a14:m>
                  <m:oMath xmlns:m="http://schemas.openxmlformats.org/officeDocument/2006/math">
                    <m:r>
                      <a:rPr lang="en-US" sz="2300" i="1" dirty="0" smtClean="0">
                        <a:solidFill>
                          <a:srgbClr val="0070C0"/>
                        </a:solidFill>
                        <a:latin typeface="Cambria Math" panose="02040503050406030204" pitchFamily="18" charset="0"/>
                      </a:rPr>
                      <m:t>𝑧</m:t>
                    </m:r>
                    <m:r>
                      <a:rPr lang="en-US" sz="2300" i="1" dirty="0" smtClean="0">
                        <a:solidFill>
                          <a:srgbClr val="0070C0"/>
                        </a:solidFill>
                        <a:latin typeface="Cambria Math" panose="02040503050406030204" pitchFamily="18" charset="0"/>
                      </a:rPr>
                      <m:t> = (2</m:t>
                    </m:r>
                    <m:r>
                      <a:rPr lang="en-US" sz="2300" i="1" dirty="0" smtClean="0">
                        <a:solidFill>
                          <a:srgbClr val="0070C0"/>
                        </a:solidFill>
                        <a:latin typeface="Cambria Math" panose="02040503050406030204" pitchFamily="18" charset="0"/>
                      </a:rPr>
                      <m:t>𝑛</m:t>
                    </m:r>
                    <m:r>
                      <a:rPr lang="en-US" sz="2300" i="1" dirty="0" smtClean="0">
                        <a:solidFill>
                          <a:srgbClr val="0070C0"/>
                        </a:solidFill>
                        <a:latin typeface="Cambria Math" panose="02040503050406030204" pitchFamily="18" charset="0"/>
                      </a:rPr>
                      <m:t> + 1)</m:t>
                    </m:r>
                    <m:r>
                      <a:rPr lang="en-US" sz="2300" i="1" dirty="0" smtClean="0">
                        <a:solidFill>
                          <a:srgbClr val="0070C0"/>
                        </a:solidFill>
                        <a:latin typeface="Cambria Math" panose="02040503050406030204" pitchFamily="18" charset="0"/>
                      </a:rPr>
                      <m:t>𝜋</m:t>
                    </m:r>
                    <m:r>
                      <a:rPr lang="en-US" sz="2300" i="1" dirty="0" smtClean="0">
                        <a:solidFill>
                          <a:srgbClr val="0070C0"/>
                        </a:solidFill>
                        <a:latin typeface="Cambria Math" panose="02040503050406030204" pitchFamily="18" charset="0"/>
                      </a:rPr>
                      <m:t>/2</m:t>
                    </m:r>
                  </m:oMath>
                </a14:m>
                <a:r>
                  <a:rPr lang="en-US" sz="2300" dirty="0">
                    <a:solidFill>
                      <a:srgbClr val="0070C0"/>
                    </a:solidFill>
                  </a:rPr>
                  <a:t> </a:t>
                </a:r>
                <a:r>
                  <a:rPr lang="en-US" sz="2300" dirty="0">
                    <a:solidFill>
                      <a:prstClr val="black"/>
                    </a:solidFill>
                  </a:rPr>
                  <a:t>for </a:t>
                </a:r>
                <a14:m>
                  <m:oMath xmlns:m="http://schemas.openxmlformats.org/officeDocument/2006/math">
                    <m:r>
                      <a:rPr lang="en-US" sz="2300" i="1" dirty="0" smtClean="0">
                        <a:solidFill>
                          <a:prstClr val="black"/>
                        </a:solidFill>
                        <a:latin typeface="Cambria Math" panose="02040503050406030204" pitchFamily="18" charset="0"/>
                      </a:rPr>
                      <m:t>𝑛</m:t>
                    </m:r>
                    <m:r>
                      <a:rPr lang="en-US" sz="2300" i="1" dirty="0" smtClean="0">
                        <a:solidFill>
                          <a:prstClr val="black"/>
                        </a:solidFill>
                        <a:latin typeface="Cambria Math" panose="02040503050406030204" pitchFamily="18" charset="0"/>
                      </a:rPr>
                      <m:t>=0, ±1,±2,…,</m:t>
                    </m:r>
                  </m:oMath>
                </a14:m>
                <a:r>
                  <a:rPr lang="en-US" sz="2300" dirty="0">
                    <a:solidFill>
                      <a:prstClr val="black"/>
                    </a:solidFill>
                  </a:rPr>
                  <a:t> whereas the </a:t>
                </a:r>
                <a14:m>
                  <m:oMath xmlns:m="http://schemas.openxmlformats.org/officeDocument/2006/math">
                    <m:r>
                      <m:rPr>
                        <m:sty m:val="p"/>
                      </m:rPr>
                      <a:rPr lang="en-US" sz="2300" i="1" dirty="0" smtClean="0">
                        <a:solidFill>
                          <a:srgbClr val="0070C0"/>
                        </a:solidFill>
                        <a:latin typeface="Cambria Math" panose="02040503050406030204" pitchFamily="18" charset="0"/>
                      </a:rPr>
                      <m:t>cot</m:t>
                    </m:r>
                    <m:r>
                      <a:rPr lang="en-US" sz="2300" i="1" dirty="0" smtClean="0">
                        <a:solidFill>
                          <a:srgbClr val="0070C0"/>
                        </a:solidFill>
                        <a:latin typeface="Cambria Math" panose="02040503050406030204" pitchFamily="18" charset="0"/>
                      </a:rPr>
                      <m:t>⁡</m:t>
                    </m:r>
                    <m:r>
                      <a:rPr lang="en-US" sz="2300" i="1" dirty="0">
                        <a:solidFill>
                          <a:srgbClr val="0070C0"/>
                        </a:solidFill>
                        <a:latin typeface="Cambria Math" panose="02040503050406030204" pitchFamily="18" charset="0"/>
                      </a:rPr>
                      <m:t>𝑧</m:t>
                    </m:r>
                  </m:oMath>
                </a14:m>
                <a:r>
                  <a:rPr lang="en-US" sz="2300" i="1" dirty="0">
                    <a:solidFill>
                      <a:srgbClr val="0070C0"/>
                    </a:solidFill>
                  </a:rPr>
                  <a:t> </a:t>
                </a:r>
                <a:r>
                  <a:rPr lang="en-US" sz="2300" dirty="0">
                    <a:solidFill>
                      <a:prstClr val="black"/>
                    </a:solidFill>
                  </a:rPr>
                  <a:t>and </a:t>
                </a:r>
                <a14:m>
                  <m:oMath xmlns:m="http://schemas.openxmlformats.org/officeDocument/2006/math">
                    <m:r>
                      <m:rPr>
                        <m:sty m:val="p"/>
                      </m:rPr>
                      <a:rPr lang="en-US" sz="2300" i="1" dirty="0" smtClean="0">
                        <a:solidFill>
                          <a:srgbClr val="0070C0"/>
                        </a:solidFill>
                        <a:latin typeface="Cambria Math" panose="02040503050406030204" pitchFamily="18" charset="0"/>
                      </a:rPr>
                      <m:t>csc</m:t>
                    </m:r>
                    <m:r>
                      <a:rPr lang="en-US" sz="2300" i="1" dirty="0">
                        <a:solidFill>
                          <a:srgbClr val="0070C0"/>
                        </a:solidFill>
                        <a:latin typeface="Cambria Math" panose="02040503050406030204" pitchFamily="18" charset="0"/>
                      </a:rPr>
                      <m:t>⁡</m:t>
                    </m:r>
                    <m:r>
                      <a:rPr lang="en-US" sz="2300" i="1" dirty="0">
                        <a:solidFill>
                          <a:srgbClr val="0070C0"/>
                        </a:solidFill>
                        <a:latin typeface="Cambria Math" panose="02040503050406030204" pitchFamily="18" charset="0"/>
                      </a:rPr>
                      <m:t>𝑧</m:t>
                    </m:r>
                  </m:oMath>
                </a14:m>
                <a:r>
                  <a:rPr lang="en-US" sz="2300" i="1" dirty="0">
                    <a:solidFill>
                      <a:srgbClr val="0070C0"/>
                    </a:solidFill>
                  </a:rPr>
                  <a:t> </a:t>
                </a:r>
                <a:r>
                  <a:rPr lang="en-US" sz="2300" dirty="0">
                    <a:solidFill>
                      <a:prstClr val="black"/>
                    </a:solidFill>
                  </a:rPr>
                  <a:t>have singularities at </a:t>
                </a:r>
                <a14:m>
                  <m:oMath xmlns:m="http://schemas.openxmlformats.org/officeDocument/2006/math">
                    <m:r>
                      <a:rPr lang="en-US" sz="2300" i="1" dirty="0" smtClean="0">
                        <a:solidFill>
                          <a:srgbClr val="0070C0"/>
                        </a:solidFill>
                        <a:latin typeface="Cambria Math" panose="02040503050406030204" pitchFamily="18" charset="0"/>
                      </a:rPr>
                      <m:t>𝑧</m:t>
                    </m:r>
                    <m:r>
                      <a:rPr lang="en-US" sz="2300" i="1" dirty="0" smtClean="0">
                        <a:solidFill>
                          <a:srgbClr val="0070C0"/>
                        </a:solidFill>
                        <a:latin typeface="Cambria Math" panose="02040503050406030204" pitchFamily="18" charset="0"/>
                      </a:rPr>
                      <m:t>=</m:t>
                    </m:r>
                    <m:r>
                      <a:rPr lang="en-US" sz="2300" i="1" dirty="0" smtClean="0">
                        <a:solidFill>
                          <a:srgbClr val="0070C0"/>
                        </a:solidFill>
                        <a:latin typeface="Cambria Math" panose="02040503050406030204" pitchFamily="18" charset="0"/>
                      </a:rPr>
                      <m:t>𝑛</m:t>
                    </m:r>
                    <m:r>
                      <a:rPr lang="el-GR" sz="2300" i="1" dirty="0">
                        <a:solidFill>
                          <a:srgbClr val="0070C0"/>
                        </a:solidFill>
                        <a:latin typeface="Cambria Math" panose="02040503050406030204" pitchFamily="18" charset="0"/>
                      </a:rPr>
                      <m:t>𝜋</m:t>
                    </m:r>
                  </m:oMath>
                </a14:m>
                <a:r>
                  <a:rPr lang="el-GR" sz="2300" i="1" dirty="0">
                    <a:solidFill>
                      <a:srgbClr val="0070C0"/>
                    </a:solidFill>
                  </a:rPr>
                  <a:t> </a:t>
                </a:r>
                <a:r>
                  <a:rPr lang="en-US" sz="2300" dirty="0">
                    <a:solidFill>
                      <a:prstClr val="black"/>
                    </a:solidFill>
                  </a:rPr>
                  <a:t>for </a:t>
                </a:r>
                <a14:m>
                  <m:oMath xmlns:m="http://schemas.openxmlformats.org/officeDocument/2006/math">
                    <m:r>
                      <a:rPr lang="en-US" sz="2300" i="1" dirty="0">
                        <a:solidFill>
                          <a:prstClr val="black"/>
                        </a:solidFill>
                        <a:latin typeface="Cambria Math" panose="02040503050406030204" pitchFamily="18" charset="0"/>
                      </a:rPr>
                      <m:t>𝑛</m:t>
                    </m:r>
                    <m:r>
                      <a:rPr lang="en-US" sz="2300" i="1" dirty="0">
                        <a:solidFill>
                          <a:prstClr val="black"/>
                        </a:solidFill>
                        <a:latin typeface="Cambria Math" panose="02040503050406030204" pitchFamily="18" charset="0"/>
                      </a:rPr>
                      <m:t>=0, ±1,±2,…</m:t>
                    </m:r>
                  </m:oMath>
                </a14:m>
                <a:endParaRPr lang="en-US" sz="2300" dirty="0">
                  <a:solidFill>
                    <a:prstClr val="black"/>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302181" y="655092"/>
                <a:ext cx="11644396" cy="3683957"/>
              </a:xfrm>
              <a:prstGeom prst="rect">
                <a:avLst/>
              </a:prstGeom>
              <a:blipFill>
                <a:blip r:embed="rId2"/>
                <a:stretch>
                  <a:fillRect l="-785" t="-1157" b="-496"/>
                </a:stretch>
              </a:blipFill>
            </p:spPr>
            <p:txBody>
              <a:bodyPr/>
              <a:lstStyle/>
              <a:p>
                <a:r>
                  <a:rPr lang="en-US">
                    <a:noFill/>
                  </a:rPr>
                  <a:t> </a:t>
                </a:r>
              </a:p>
            </p:txBody>
          </p:sp>
        </mc:Fallback>
      </mc:AlternateContent>
      <p:pic>
        <p:nvPicPr>
          <p:cNvPr id="1026" name="Picture 2"/>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286000" y="4264989"/>
            <a:ext cx="7902817" cy="2498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73127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CFEA38B1-974B-483D-8CA2-260A678EC70A}"/>
              </a:ext>
            </a:extLst>
          </p:cNvPr>
          <p:cNvSpPr txBox="1">
            <a:spLocks/>
          </p:cNvSpPr>
          <p:nvPr/>
        </p:nvSpPr>
        <p:spPr>
          <a:xfrm>
            <a:off x="302181" y="94904"/>
            <a:ext cx="10515600" cy="66948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800" b="1" dirty="0">
                <a:solidFill>
                  <a:srgbClr val="0070C0"/>
                </a:solidFill>
              </a:rPr>
              <a:t>Analyticity </a:t>
            </a:r>
            <a:r>
              <a:rPr lang="en-US" sz="3600" b="1" dirty="0">
                <a:solidFill>
                  <a:srgbClr val="0070C0"/>
                </a:solidFill>
              </a:rPr>
              <a:t>of hyperbolic functions </a:t>
            </a:r>
            <a:endParaRPr lang="en-US" sz="3800" dirty="0">
              <a:solidFill>
                <a:srgbClr val="0070C0"/>
              </a:solidFill>
            </a:endParaRPr>
          </a:p>
        </p:txBody>
      </p:sp>
      <mc:AlternateContent xmlns:mc="http://schemas.openxmlformats.org/markup-compatibility/2006" xmlns:a14="http://schemas.microsoft.com/office/drawing/2010/main">
        <mc:Choice Requires="a14">
          <p:sp>
            <p:nvSpPr>
              <p:cNvPr id="2" name="Rectangle 1"/>
              <p:cNvSpPr/>
              <p:nvPr/>
            </p:nvSpPr>
            <p:spPr>
              <a:xfrm>
                <a:off x="448911" y="655092"/>
                <a:ext cx="11497666" cy="3503203"/>
              </a:xfrm>
              <a:prstGeom prst="rect">
                <a:avLst/>
              </a:prstGeom>
            </p:spPr>
            <p:txBody>
              <a:bodyPr wrap="square">
                <a:spAutoFit/>
              </a:bodyPr>
              <a:lstStyle/>
              <a:p>
                <a:r>
                  <a:rPr lang="en-US" sz="2300" dirty="0">
                    <a:solidFill>
                      <a:prstClr val="black"/>
                    </a:solidFill>
                  </a:rPr>
                  <a:t>The complex  </a:t>
                </a:r>
                <a:r>
                  <a:rPr lang="en-US" sz="2300" b="1" dirty="0">
                    <a:solidFill>
                      <a:srgbClr val="0070C0"/>
                    </a:solidFill>
                  </a:rPr>
                  <a:t>hyperbolic</a:t>
                </a:r>
                <a:r>
                  <a:rPr lang="en-US" sz="2300" dirty="0">
                    <a:solidFill>
                      <a:prstClr val="black"/>
                    </a:solidFill>
                  </a:rPr>
                  <a:t> </a:t>
                </a:r>
                <a:r>
                  <a:rPr lang="en-US" sz="2300" b="1" dirty="0">
                    <a:solidFill>
                      <a:srgbClr val="0070C0"/>
                    </a:solidFill>
                  </a:rPr>
                  <a:t>sine</a:t>
                </a:r>
                <a:r>
                  <a:rPr lang="en-US" sz="2300" b="1" dirty="0">
                    <a:solidFill>
                      <a:prstClr val="black"/>
                    </a:solidFill>
                  </a:rPr>
                  <a:t> </a:t>
                </a:r>
                <a:r>
                  <a:rPr lang="en-US" sz="2300" dirty="0">
                    <a:solidFill>
                      <a:prstClr val="black"/>
                    </a:solidFill>
                  </a:rPr>
                  <a:t>and </a:t>
                </a:r>
                <a:r>
                  <a:rPr lang="en-US" sz="2300" b="1" dirty="0">
                    <a:solidFill>
                      <a:srgbClr val="0070C0"/>
                    </a:solidFill>
                  </a:rPr>
                  <a:t>hyperbolic cosine</a:t>
                </a:r>
                <a:r>
                  <a:rPr lang="en-US" sz="2300" b="1" dirty="0">
                    <a:solidFill>
                      <a:prstClr val="black"/>
                    </a:solidFill>
                  </a:rPr>
                  <a:t> </a:t>
                </a:r>
                <a:r>
                  <a:rPr lang="en-US" sz="2300" dirty="0">
                    <a:solidFill>
                      <a:prstClr val="black"/>
                    </a:solidFill>
                  </a:rPr>
                  <a:t>functions are </a:t>
                </a:r>
                <a:r>
                  <a:rPr lang="en-US" sz="2300" dirty="0">
                    <a:solidFill>
                      <a:srgbClr val="0070C0"/>
                    </a:solidFill>
                  </a:rPr>
                  <a:t>entire functions</a:t>
                </a:r>
                <a:r>
                  <a:rPr lang="en-US" sz="2300" dirty="0">
                    <a:solidFill>
                      <a:prstClr val="black"/>
                    </a:solidFill>
                  </a:rPr>
                  <a:t>, since they are linear combinations of  the entire functions </a:t>
                </a:r>
                <a14:m>
                  <m:oMath xmlns:m="http://schemas.openxmlformats.org/officeDocument/2006/math">
                    <m:sSup>
                      <m:sSupPr>
                        <m:ctrlPr>
                          <a:rPr lang="en-US" sz="2300" i="1" smtClean="0">
                            <a:solidFill>
                              <a:prstClr val="black"/>
                            </a:solidFill>
                            <a:latin typeface="Cambria Math"/>
                          </a:rPr>
                        </m:ctrlPr>
                      </m:sSupPr>
                      <m:e>
                        <m:r>
                          <a:rPr lang="en-US" sz="2300" i="1" smtClean="0">
                            <a:solidFill>
                              <a:prstClr val="black"/>
                            </a:solidFill>
                            <a:latin typeface="Cambria Math"/>
                          </a:rPr>
                          <m:t>𝑒</m:t>
                        </m:r>
                      </m:e>
                      <m:sup>
                        <m:r>
                          <a:rPr lang="en-US" sz="2300" i="1" smtClean="0">
                            <a:solidFill>
                              <a:prstClr val="black"/>
                            </a:solidFill>
                            <a:latin typeface="Cambria Math"/>
                          </a:rPr>
                          <m:t>𝑧</m:t>
                        </m:r>
                      </m:sup>
                    </m:sSup>
                  </m:oMath>
                </a14:m>
                <a:r>
                  <a:rPr lang="en-US" sz="2300" dirty="0">
                    <a:solidFill>
                      <a:prstClr val="black"/>
                    </a:solidFill>
                  </a:rPr>
                  <a:t> and </a:t>
                </a:r>
                <a14:m>
                  <m:oMath xmlns:m="http://schemas.openxmlformats.org/officeDocument/2006/math">
                    <m:sSup>
                      <m:sSupPr>
                        <m:ctrlPr>
                          <a:rPr lang="en-US" sz="2300" i="1">
                            <a:solidFill>
                              <a:prstClr val="black"/>
                            </a:solidFill>
                            <a:latin typeface="Cambria Math"/>
                          </a:rPr>
                        </m:ctrlPr>
                      </m:sSupPr>
                      <m:e>
                        <m:r>
                          <a:rPr lang="en-US" sz="2300" i="1">
                            <a:solidFill>
                              <a:prstClr val="black"/>
                            </a:solidFill>
                            <a:latin typeface="Cambria Math"/>
                          </a:rPr>
                          <m:t>𝑒</m:t>
                        </m:r>
                      </m:e>
                      <m:sup>
                        <m:r>
                          <a:rPr lang="en-US" sz="2300" i="1" smtClean="0">
                            <a:solidFill>
                              <a:prstClr val="black"/>
                            </a:solidFill>
                            <a:latin typeface="Cambria Math"/>
                          </a:rPr>
                          <m:t>−</m:t>
                        </m:r>
                        <m:r>
                          <a:rPr lang="en-US" sz="2300" i="1">
                            <a:solidFill>
                              <a:prstClr val="black"/>
                            </a:solidFill>
                            <a:latin typeface="Cambria Math"/>
                          </a:rPr>
                          <m:t>𝑧</m:t>
                        </m:r>
                      </m:sup>
                    </m:sSup>
                    <m:r>
                      <a:rPr lang="en-US" sz="2300" i="1" smtClean="0">
                        <a:solidFill>
                          <a:prstClr val="black"/>
                        </a:solidFill>
                        <a:latin typeface="Cambria Math"/>
                      </a:rPr>
                      <m:t>.</m:t>
                    </m:r>
                  </m:oMath>
                </a14:m>
                <a:r>
                  <a:rPr lang="en-US" sz="2300" dirty="0">
                    <a:solidFill>
                      <a:prstClr val="black"/>
                    </a:solidFill>
                  </a:rPr>
                  <a:t> However, </a:t>
                </a:r>
                <a14:m>
                  <m:oMath xmlns:m="http://schemas.openxmlformats.org/officeDocument/2006/math">
                    <m:r>
                      <m:rPr>
                        <m:sty m:val="p"/>
                      </m:rPr>
                      <a:rPr lang="en-US" sz="2300" i="1" dirty="0" smtClean="0">
                        <a:solidFill>
                          <a:prstClr val="black"/>
                        </a:solidFill>
                        <a:latin typeface="Cambria Math" panose="02040503050406030204" pitchFamily="18" charset="0"/>
                      </a:rPr>
                      <m:t>tan</m:t>
                    </m:r>
                    <m:r>
                      <m:rPr>
                        <m:sty m:val="p"/>
                      </m:rPr>
                      <a:rPr lang="en-US" sz="2300" dirty="0" smtClean="0">
                        <a:solidFill>
                          <a:prstClr val="black"/>
                        </a:solidFill>
                        <a:latin typeface="Cambria Math"/>
                      </a:rPr>
                      <m:t>h</m:t>
                    </m:r>
                    <m:r>
                      <a:rPr lang="en-US" sz="2300" i="1" dirty="0" smtClean="0">
                        <a:solidFill>
                          <a:prstClr val="black"/>
                        </a:solidFill>
                        <a:latin typeface="Cambria Math" panose="02040503050406030204" pitchFamily="18" charset="0"/>
                      </a:rPr>
                      <m:t>⁡</m:t>
                    </m:r>
                    <m:r>
                      <a:rPr lang="en-US" sz="2300" i="1" dirty="0" smtClean="0">
                        <a:solidFill>
                          <a:prstClr val="black"/>
                        </a:solidFill>
                        <a:latin typeface="Cambria Math" panose="02040503050406030204" pitchFamily="18" charset="0"/>
                      </a:rPr>
                      <m:t>𝑧</m:t>
                    </m:r>
                  </m:oMath>
                </a14:m>
                <a:r>
                  <a:rPr lang="en-US" sz="2300" i="1" dirty="0">
                    <a:solidFill>
                      <a:prstClr val="black"/>
                    </a:solidFill>
                  </a:rPr>
                  <a:t> </a:t>
                </a:r>
                <a:r>
                  <a:rPr lang="en-US" sz="2300" dirty="0">
                    <a:solidFill>
                      <a:prstClr val="black"/>
                    </a:solidFill>
                  </a:rPr>
                  <a:t>and </a:t>
                </a:r>
                <a14:m>
                  <m:oMath xmlns:m="http://schemas.openxmlformats.org/officeDocument/2006/math">
                    <m:r>
                      <m:rPr>
                        <m:sty m:val="p"/>
                      </m:rPr>
                      <a:rPr lang="en-US" sz="2300" i="1" dirty="0" smtClean="0">
                        <a:solidFill>
                          <a:prstClr val="black"/>
                        </a:solidFill>
                        <a:latin typeface="Cambria Math" panose="02040503050406030204" pitchFamily="18" charset="0"/>
                      </a:rPr>
                      <m:t>sec</m:t>
                    </m:r>
                    <m:r>
                      <m:rPr>
                        <m:sty m:val="p"/>
                      </m:rPr>
                      <a:rPr lang="en-US" sz="2300" dirty="0" smtClean="0">
                        <a:solidFill>
                          <a:prstClr val="black"/>
                        </a:solidFill>
                        <a:latin typeface="Cambria Math" panose="02040503050406030204" pitchFamily="18" charset="0"/>
                      </a:rPr>
                      <m:t>h</m:t>
                    </m:r>
                    <m:r>
                      <a:rPr lang="en-US" sz="2300" i="1" dirty="0" smtClean="0">
                        <a:solidFill>
                          <a:prstClr val="black"/>
                        </a:solidFill>
                        <a:latin typeface="Cambria Math" panose="02040503050406030204" pitchFamily="18" charset="0"/>
                      </a:rPr>
                      <m:t>⁡</m:t>
                    </m:r>
                    <m:r>
                      <a:rPr lang="en-US" sz="2300" i="1" dirty="0" smtClean="0">
                        <a:solidFill>
                          <a:prstClr val="black"/>
                        </a:solidFill>
                        <a:latin typeface="Cambria Math" panose="02040503050406030204" pitchFamily="18" charset="0"/>
                      </a:rPr>
                      <m:t>𝑧</m:t>
                    </m:r>
                  </m:oMath>
                </a14:m>
                <a:r>
                  <a:rPr lang="en-US" sz="2300" i="1" dirty="0">
                    <a:solidFill>
                      <a:prstClr val="black"/>
                    </a:solidFill>
                  </a:rPr>
                  <a:t> </a:t>
                </a:r>
                <a:r>
                  <a:rPr lang="en-US" sz="2300" dirty="0">
                    <a:solidFill>
                      <a:prstClr val="black"/>
                    </a:solidFill>
                  </a:rPr>
                  <a:t>are analytic except at the points where </a:t>
                </a:r>
                <a14:m>
                  <m:oMath xmlns:m="http://schemas.openxmlformats.org/officeDocument/2006/math">
                    <m:r>
                      <m:rPr>
                        <m:sty m:val="p"/>
                      </m:rPr>
                      <a:rPr lang="en-US" sz="2300" i="1" dirty="0" smtClean="0">
                        <a:solidFill>
                          <a:prstClr val="black"/>
                        </a:solidFill>
                        <a:latin typeface="Cambria Math" panose="02040503050406030204" pitchFamily="18" charset="0"/>
                      </a:rPr>
                      <m:t>cos</m:t>
                    </m:r>
                    <m:r>
                      <m:rPr>
                        <m:sty m:val="p"/>
                      </m:rPr>
                      <a:rPr lang="en-US" sz="2300" dirty="0" smtClean="0">
                        <a:solidFill>
                          <a:prstClr val="black"/>
                        </a:solidFill>
                        <a:latin typeface="Cambria Math"/>
                      </a:rPr>
                      <m:t>h</m:t>
                    </m:r>
                    <m:r>
                      <a:rPr lang="en-US" sz="2300" i="1" dirty="0" smtClean="0">
                        <a:solidFill>
                          <a:prstClr val="black"/>
                        </a:solidFill>
                        <a:latin typeface="Cambria Math" panose="02040503050406030204" pitchFamily="18" charset="0"/>
                      </a:rPr>
                      <m:t>⁡</m:t>
                    </m:r>
                    <m:r>
                      <a:rPr lang="en-US" sz="2300" i="1" dirty="0" smtClean="0">
                        <a:solidFill>
                          <a:prstClr val="black"/>
                        </a:solidFill>
                        <a:latin typeface="Cambria Math" panose="02040503050406030204" pitchFamily="18" charset="0"/>
                      </a:rPr>
                      <m:t>𝑧</m:t>
                    </m:r>
                  </m:oMath>
                </a14:m>
                <a:r>
                  <a:rPr lang="en-US" sz="2300" i="1" dirty="0">
                    <a:solidFill>
                      <a:prstClr val="black"/>
                    </a:solidFill>
                  </a:rPr>
                  <a:t> </a:t>
                </a:r>
                <a:r>
                  <a:rPr lang="en-US" sz="2300" dirty="0">
                    <a:solidFill>
                      <a:prstClr val="black"/>
                    </a:solidFill>
                  </a:rPr>
                  <a:t>is zero. Similarly, </a:t>
                </a:r>
                <a14:m>
                  <m:oMath xmlns:m="http://schemas.openxmlformats.org/officeDocument/2006/math">
                    <m:r>
                      <m:rPr>
                        <m:sty m:val="p"/>
                      </m:rPr>
                      <a:rPr lang="en-US" sz="2300" i="1" dirty="0" smtClean="0">
                        <a:solidFill>
                          <a:prstClr val="black"/>
                        </a:solidFill>
                        <a:latin typeface="Cambria Math" panose="02040503050406030204" pitchFamily="18" charset="0"/>
                      </a:rPr>
                      <m:t>cot</m:t>
                    </m:r>
                    <m:r>
                      <m:rPr>
                        <m:sty m:val="p"/>
                      </m:rPr>
                      <a:rPr lang="en-US" sz="2300" dirty="0" smtClean="0">
                        <a:solidFill>
                          <a:prstClr val="black"/>
                        </a:solidFill>
                        <a:latin typeface="Cambria Math" panose="02040503050406030204" pitchFamily="18" charset="0"/>
                      </a:rPr>
                      <m:t>h</m:t>
                    </m:r>
                    <m:r>
                      <a:rPr lang="en-US" sz="2300" i="1" dirty="0" smtClean="0">
                        <a:solidFill>
                          <a:prstClr val="black"/>
                        </a:solidFill>
                        <a:latin typeface="Cambria Math" panose="02040503050406030204" pitchFamily="18" charset="0"/>
                      </a:rPr>
                      <m:t>⁡</m:t>
                    </m:r>
                    <m:r>
                      <a:rPr lang="en-US" sz="2300" i="1" dirty="0">
                        <a:solidFill>
                          <a:prstClr val="black"/>
                        </a:solidFill>
                        <a:latin typeface="Cambria Math" panose="02040503050406030204" pitchFamily="18" charset="0"/>
                      </a:rPr>
                      <m:t>𝑧</m:t>
                    </m:r>
                  </m:oMath>
                </a14:m>
                <a:r>
                  <a:rPr lang="en-US" sz="2300" i="1" dirty="0">
                    <a:solidFill>
                      <a:prstClr val="black"/>
                    </a:solidFill>
                  </a:rPr>
                  <a:t> </a:t>
                </a:r>
                <a:r>
                  <a:rPr lang="en-US" sz="2300" dirty="0">
                    <a:solidFill>
                      <a:prstClr val="black"/>
                    </a:solidFill>
                  </a:rPr>
                  <a:t>and </a:t>
                </a:r>
                <a14:m>
                  <m:oMath xmlns:m="http://schemas.openxmlformats.org/officeDocument/2006/math">
                    <m:r>
                      <m:rPr>
                        <m:sty m:val="p"/>
                      </m:rPr>
                      <a:rPr lang="en-US" sz="2300" i="1" dirty="0" smtClean="0">
                        <a:solidFill>
                          <a:prstClr val="black"/>
                        </a:solidFill>
                        <a:latin typeface="Cambria Math" panose="02040503050406030204" pitchFamily="18" charset="0"/>
                      </a:rPr>
                      <m:t>csc</m:t>
                    </m:r>
                    <m:r>
                      <m:rPr>
                        <m:sty m:val="p"/>
                      </m:rPr>
                      <a:rPr lang="en-US" sz="2300" dirty="0" smtClean="0">
                        <a:solidFill>
                          <a:prstClr val="black"/>
                        </a:solidFill>
                        <a:latin typeface="Cambria Math" panose="02040503050406030204" pitchFamily="18" charset="0"/>
                      </a:rPr>
                      <m:t>h</m:t>
                    </m:r>
                    <m:r>
                      <a:rPr lang="en-US" sz="2300" i="1" dirty="0">
                        <a:solidFill>
                          <a:prstClr val="black"/>
                        </a:solidFill>
                        <a:latin typeface="Cambria Math" panose="02040503050406030204" pitchFamily="18" charset="0"/>
                      </a:rPr>
                      <m:t>⁡</m:t>
                    </m:r>
                    <m:r>
                      <a:rPr lang="en-US" sz="2300" i="1" dirty="0">
                        <a:solidFill>
                          <a:prstClr val="black"/>
                        </a:solidFill>
                        <a:latin typeface="Cambria Math" panose="02040503050406030204" pitchFamily="18" charset="0"/>
                      </a:rPr>
                      <m:t>𝑧</m:t>
                    </m:r>
                  </m:oMath>
                </a14:m>
                <a:r>
                  <a:rPr lang="en-US" sz="2300" i="1" dirty="0">
                    <a:solidFill>
                      <a:prstClr val="black"/>
                    </a:solidFill>
                  </a:rPr>
                  <a:t> </a:t>
                </a:r>
                <a:r>
                  <a:rPr lang="en-US" sz="2300" dirty="0">
                    <a:solidFill>
                      <a:prstClr val="black"/>
                    </a:solidFill>
                  </a:rPr>
                  <a:t>are analytic except where </a:t>
                </a:r>
                <a14:m>
                  <m:oMath xmlns:m="http://schemas.openxmlformats.org/officeDocument/2006/math">
                    <m:r>
                      <m:rPr>
                        <m:sty m:val="p"/>
                      </m:rPr>
                      <a:rPr lang="en-US" sz="2300" i="1" dirty="0" smtClean="0">
                        <a:solidFill>
                          <a:prstClr val="black"/>
                        </a:solidFill>
                        <a:latin typeface="Cambria Math"/>
                      </a:rPr>
                      <m:t>sin</m:t>
                    </m:r>
                    <m:r>
                      <m:rPr>
                        <m:sty m:val="p"/>
                      </m:rPr>
                      <a:rPr lang="en-US" sz="2300" dirty="0" smtClean="0">
                        <a:solidFill>
                          <a:prstClr val="black"/>
                        </a:solidFill>
                        <a:latin typeface="Cambria Math"/>
                      </a:rPr>
                      <m:t>h</m:t>
                    </m:r>
                    <m:r>
                      <a:rPr lang="en-US" sz="2300" i="1" dirty="0" smtClean="0">
                        <a:solidFill>
                          <a:prstClr val="black"/>
                        </a:solidFill>
                        <a:latin typeface="Cambria Math"/>
                      </a:rPr>
                      <m:t>⁡</m:t>
                    </m:r>
                    <m:r>
                      <a:rPr lang="en-US" sz="2300" i="1" dirty="0" smtClean="0">
                        <a:solidFill>
                          <a:prstClr val="black"/>
                        </a:solidFill>
                        <a:latin typeface="Cambria Math"/>
                      </a:rPr>
                      <m:t>𝑧</m:t>
                    </m:r>
                  </m:oMath>
                </a14:m>
                <a:r>
                  <a:rPr lang="en-US" sz="2300" i="1" dirty="0">
                    <a:solidFill>
                      <a:prstClr val="black"/>
                    </a:solidFill>
                  </a:rPr>
                  <a:t> </a:t>
                </a:r>
                <a:r>
                  <a:rPr lang="en-US" sz="2300" dirty="0">
                    <a:solidFill>
                      <a:prstClr val="black"/>
                    </a:solidFill>
                  </a:rPr>
                  <a:t>is zero. Since,</a:t>
                </a:r>
              </a:p>
              <a:p>
                <a14:m>
                  <m:oMathPara xmlns:m="http://schemas.openxmlformats.org/officeDocument/2006/math">
                    <m:oMathParaPr>
                      <m:jc m:val="centerGroup"/>
                    </m:oMathParaPr>
                    <m:oMath xmlns:m="http://schemas.openxmlformats.org/officeDocument/2006/math">
                      <m:func>
                        <m:funcPr>
                          <m:ctrlPr>
                            <a:rPr lang="en-US" sz="2400" i="1" dirty="0">
                              <a:solidFill>
                                <a:srgbClr val="0070C0"/>
                              </a:solidFill>
                              <a:latin typeface="Cambria Math"/>
                            </a:rPr>
                          </m:ctrlPr>
                        </m:funcPr>
                        <m:fName>
                          <m:r>
                            <m:rPr>
                              <m:sty m:val="p"/>
                            </m:rPr>
                            <a:rPr lang="en-US" sz="2400" dirty="0">
                              <a:solidFill>
                                <a:srgbClr val="0070C0"/>
                              </a:solidFill>
                              <a:latin typeface="Cambria Math"/>
                            </a:rPr>
                            <m:t>sinh</m:t>
                          </m:r>
                        </m:fName>
                        <m:e>
                          <m:r>
                            <a:rPr lang="en-US" sz="2400" i="1" dirty="0">
                              <a:solidFill>
                                <a:srgbClr val="0070C0"/>
                              </a:solidFill>
                              <a:latin typeface="Cambria Math"/>
                            </a:rPr>
                            <m:t>𝑧</m:t>
                          </m:r>
                        </m:e>
                      </m:func>
                      <m:r>
                        <a:rPr lang="en-US" sz="2400" i="1" dirty="0">
                          <a:solidFill>
                            <a:srgbClr val="0070C0"/>
                          </a:solidFill>
                          <a:latin typeface="Cambria Math"/>
                        </a:rPr>
                        <m:t>= 0 </m:t>
                      </m:r>
                      <m:r>
                        <m:rPr>
                          <m:sty m:val="p"/>
                        </m:rPr>
                        <a:rPr lang="en-US" sz="2400" dirty="0">
                          <a:solidFill>
                            <a:srgbClr val="0070C0"/>
                          </a:solidFill>
                          <a:latin typeface="Cambria Math"/>
                        </a:rPr>
                        <m:t>if</m:t>
                      </m:r>
                      <m:r>
                        <a:rPr lang="en-US" sz="2400" dirty="0">
                          <a:solidFill>
                            <a:srgbClr val="0070C0"/>
                          </a:solidFill>
                          <a:latin typeface="Cambria Math"/>
                        </a:rPr>
                        <m:t> </m:t>
                      </m:r>
                      <m:r>
                        <m:rPr>
                          <m:sty m:val="p"/>
                        </m:rPr>
                        <a:rPr lang="en-US" sz="2400" dirty="0">
                          <a:solidFill>
                            <a:srgbClr val="0070C0"/>
                          </a:solidFill>
                          <a:latin typeface="Cambria Math"/>
                        </a:rPr>
                        <m:t>and</m:t>
                      </m:r>
                      <m:r>
                        <a:rPr lang="en-US" sz="2400" dirty="0">
                          <a:solidFill>
                            <a:srgbClr val="0070C0"/>
                          </a:solidFill>
                          <a:latin typeface="Cambria Math"/>
                        </a:rPr>
                        <m:t> </m:t>
                      </m:r>
                      <m:r>
                        <m:rPr>
                          <m:sty m:val="p"/>
                        </m:rPr>
                        <a:rPr lang="en-US" sz="2400" dirty="0">
                          <a:solidFill>
                            <a:srgbClr val="0070C0"/>
                          </a:solidFill>
                          <a:latin typeface="Cambria Math"/>
                        </a:rPr>
                        <m:t>only</m:t>
                      </m:r>
                      <m:r>
                        <a:rPr lang="en-US" sz="2400" dirty="0">
                          <a:solidFill>
                            <a:srgbClr val="0070C0"/>
                          </a:solidFill>
                          <a:latin typeface="Cambria Math"/>
                        </a:rPr>
                        <m:t> </m:t>
                      </m:r>
                      <m:r>
                        <m:rPr>
                          <m:sty m:val="p"/>
                        </m:rPr>
                        <a:rPr lang="en-US" sz="2400" dirty="0">
                          <a:solidFill>
                            <a:srgbClr val="0070C0"/>
                          </a:solidFill>
                          <a:latin typeface="Cambria Math"/>
                        </a:rPr>
                        <m:t>if</m:t>
                      </m:r>
                      <m:r>
                        <a:rPr lang="en-US" sz="2400" dirty="0">
                          <a:solidFill>
                            <a:srgbClr val="0070C0"/>
                          </a:solidFill>
                          <a:latin typeface="Cambria Math"/>
                        </a:rPr>
                        <m:t>  </m:t>
                      </m:r>
                      <m:r>
                        <a:rPr lang="en-US" sz="2400" i="1" dirty="0">
                          <a:solidFill>
                            <a:srgbClr val="0070C0"/>
                          </a:solidFill>
                          <a:latin typeface="Cambria Math"/>
                        </a:rPr>
                        <m:t>𝑧</m:t>
                      </m:r>
                      <m:r>
                        <a:rPr lang="en-US" sz="2400" i="1" dirty="0">
                          <a:solidFill>
                            <a:srgbClr val="0070C0"/>
                          </a:solidFill>
                          <a:latin typeface="Cambria Math"/>
                        </a:rPr>
                        <m:t> = </m:t>
                      </m:r>
                      <m:r>
                        <a:rPr lang="en-US" sz="2400" i="1" dirty="0">
                          <a:solidFill>
                            <a:srgbClr val="0070C0"/>
                          </a:solidFill>
                          <a:latin typeface="Cambria Math"/>
                        </a:rPr>
                        <m:t>𝑛</m:t>
                      </m:r>
                      <m:r>
                        <a:rPr lang="en-US" sz="2400" i="1" dirty="0">
                          <a:solidFill>
                            <a:srgbClr val="0070C0"/>
                          </a:solidFill>
                          <a:latin typeface="Cambria Math"/>
                        </a:rPr>
                        <m:t>𝜋</m:t>
                      </m:r>
                      <m:r>
                        <a:rPr lang="en-US" sz="2400" i="1" dirty="0">
                          <a:solidFill>
                            <a:srgbClr val="0070C0"/>
                          </a:solidFill>
                          <a:latin typeface="Cambria Math"/>
                        </a:rPr>
                        <m:t>𝑖</m:t>
                      </m:r>
                      <m:r>
                        <a:rPr lang="en-US" sz="2400" i="1" dirty="0">
                          <a:solidFill>
                            <a:srgbClr val="0070C0"/>
                          </a:solidFill>
                          <a:latin typeface="Cambria Math"/>
                        </a:rPr>
                        <m:t>,   </m:t>
                      </m:r>
                    </m:oMath>
                  </m:oMathPara>
                </a14:m>
                <a:endParaRPr lang="en-US" sz="2400" dirty="0">
                  <a:solidFill>
                    <a:srgbClr val="0070C0"/>
                  </a:solidFill>
                </a:endParaRPr>
              </a:p>
              <a:p>
                <a:r>
                  <a:rPr lang="en-US" sz="2400" dirty="0">
                    <a:solidFill>
                      <a:prstClr val="black"/>
                    </a:solidFill>
                  </a:rPr>
                  <a:t>		   and</a:t>
                </a:r>
                <a:r>
                  <a:rPr lang="en-US" sz="2400" i="1" dirty="0">
                    <a:solidFill>
                      <a:prstClr val="black"/>
                    </a:solidFill>
                  </a:rPr>
                  <a:t>          </a:t>
                </a:r>
                <a14:m>
                  <m:oMath xmlns:m="http://schemas.openxmlformats.org/officeDocument/2006/math">
                    <m:func>
                      <m:funcPr>
                        <m:ctrlPr>
                          <a:rPr lang="en-US" sz="2400" i="1" dirty="0">
                            <a:solidFill>
                              <a:srgbClr val="0070C0"/>
                            </a:solidFill>
                            <a:latin typeface="Cambria Math"/>
                          </a:rPr>
                        </m:ctrlPr>
                      </m:funcPr>
                      <m:fName>
                        <m:r>
                          <m:rPr>
                            <m:sty m:val="p"/>
                          </m:rPr>
                          <a:rPr lang="en-US" sz="2400" dirty="0">
                            <a:solidFill>
                              <a:srgbClr val="0070C0"/>
                            </a:solidFill>
                            <a:latin typeface="Cambria Math"/>
                          </a:rPr>
                          <m:t>cosh</m:t>
                        </m:r>
                      </m:fName>
                      <m:e>
                        <m:r>
                          <a:rPr lang="en-US" sz="2400" i="1" dirty="0">
                            <a:solidFill>
                              <a:srgbClr val="0070C0"/>
                            </a:solidFill>
                            <a:latin typeface="Cambria Math"/>
                          </a:rPr>
                          <m:t>𝑧</m:t>
                        </m:r>
                      </m:e>
                    </m:func>
                    <m:r>
                      <a:rPr lang="en-US" sz="2400" i="1" dirty="0">
                        <a:solidFill>
                          <a:srgbClr val="0070C0"/>
                        </a:solidFill>
                        <a:latin typeface="Cambria Math"/>
                      </a:rPr>
                      <m:t>= 0 </m:t>
                    </m:r>
                    <m:r>
                      <m:rPr>
                        <m:sty m:val="p"/>
                      </m:rPr>
                      <a:rPr lang="en-US" sz="2400" dirty="0">
                        <a:solidFill>
                          <a:srgbClr val="0070C0"/>
                        </a:solidFill>
                        <a:latin typeface="Cambria Math"/>
                      </a:rPr>
                      <m:t>if</m:t>
                    </m:r>
                    <m:r>
                      <a:rPr lang="en-US" sz="2400" dirty="0">
                        <a:solidFill>
                          <a:srgbClr val="0070C0"/>
                        </a:solidFill>
                        <a:latin typeface="Cambria Math"/>
                      </a:rPr>
                      <m:t> </m:t>
                    </m:r>
                    <m:r>
                      <m:rPr>
                        <m:sty m:val="p"/>
                      </m:rPr>
                      <a:rPr lang="en-US" sz="2400" dirty="0">
                        <a:solidFill>
                          <a:srgbClr val="0070C0"/>
                        </a:solidFill>
                        <a:latin typeface="Cambria Math"/>
                      </a:rPr>
                      <m:t>and</m:t>
                    </m:r>
                    <m:r>
                      <a:rPr lang="en-US" sz="2400" dirty="0">
                        <a:solidFill>
                          <a:srgbClr val="0070C0"/>
                        </a:solidFill>
                        <a:latin typeface="Cambria Math"/>
                      </a:rPr>
                      <m:t> </m:t>
                    </m:r>
                    <m:r>
                      <m:rPr>
                        <m:sty m:val="p"/>
                      </m:rPr>
                      <a:rPr lang="en-US" sz="2400" dirty="0">
                        <a:solidFill>
                          <a:srgbClr val="0070C0"/>
                        </a:solidFill>
                        <a:latin typeface="Cambria Math"/>
                      </a:rPr>
                      <m:t>only</m:t>
                    </m:r>
                    <m:r>
                      <a:rPr lang="en-US" sz="2400" dirty="0">
                        <a:solidFill>
                          <a:srgbClr val="0070C0"/>
                        </a:solidFill>
                        <a:latin typeface="Cambria Math"/>
                      </a:rPr>
                      <m:t> </m:t>
                    </m:r>
                    <m:r>
                      <m:rPr>
                        <m:sty m:val="p"/>
                      </m:rPr>
                      <a:rPr lang="en-US" sz="2400" dirty="0">
                        <a:solidFill>
                          <a:srgbClr val="0070C0"/>
                        </a:solidFill>
                        <a:latin typeface="Cambria Math"/>
                      </a:rPr>
                      <m:t>if</m:t>
                    </m:r>
                    <m:r>
                      <a:rPr lang="en-US" sz="2400" dirty="0">
                        <a:solidFill>
                          <a:srgbClr val="0070C0"/>
                        </a:solidFill>
                        <a:latin typeface="Cambria Math"/>
                      </a:rPr>
                      <m:t> </m:t>
                    </m:r>
                    <m:r>
                      <a:rPr lang="en-US" sz="2400" i="1" dirty="0">
                        <a:solidFill>
                          <a:srgbClr val="0070C0"/>
                        </a:solidFill>
                        <a:latin typeface="Cambria Math"/>
                      </a:rPr>
                      <m:t> </m:t>
                    </m:r>
                    <m:r>
                      <a:rPr lang="en-US" sz="2400" i="1" dirty="0">
                        <a:solidFill>
                          <a:srgbClr val="0070C0"/>
                        </a:solidFill>
                        <a:latin typeface="Cambria Math"/>
                      </a:rPr>
                      <m:t>𝑧</m:t>
                    </m:r>
                    <m:r>
                      <a:rPr lang="en-US" sz="2400" i="1" dirty="0">
                        <a:solidFill>
                          <a:srgbClr val="0070C0"/>
                        </a:solidFill>
                        <a:latin typeface="Cambria Math"/>
                      </a:rPr>
                      <m:t>=</m:t>
                    </m:r>
                    <m:f>
                      <m:fPr>
                        <m:ctrlPr>
                          <a:rPr lang="en-US" sz="2400" i="1" dirty="0">
                            <a:solidFill>
                              <a:srgbClr val="0070C0"/>
                            </a:solidFill>
                            <a:latin typeface="Cambria Math"/>
                          </a:rPr>
                        </m:ctrlPr>
                      </m:fPr>
                      <m:num>
                        <m:d>
                          <m:dPr>
                            <m:ctrlPr>
                              <a:rPr lang="en-US" sz="2400" i="1" dirty="0">
                                <a:solidFill>
                                  <a:srgbClr val="0070C0"/>
                                </a:solidFill>
                                <a:latin typeface="Cambria Math"/>
                              </a:rPr>
                            </m:ctrlPr>
                          </m:dPr>
                          <m:e>
                            <m:r>
                              <a:rPr lang="en-US" sz="2400" i="1" dirty="0">
                                <a:solidFill>
                                  <a:srgbClr val="0070C0"/>
                                </a:solidFill>
                                <a:latin typeface="Cambria Math"/>
                              </a:rPr>
                              <m:t>2</m:t>
                            </m:r>
                            <m:r>
                              <a:rPr lang="en-US" sz="2400" i="1" dirty="0">
                                <a:solidFill>
                                  <a:srgbClr val="0070C0"/>
                                </a:solidFill>
                                <a:latin typeface="Cambria Math"/>
                              </a:rPr>
                              <m:t>𝑛</m:t>
                            </m:r>
                            <m:r>
                              <a:rPr lang="en-US" sz="2400" i="1" dirty="0">
                                <a:solidFill>
                                  <a:srgbClr val="0070C0"/>
                                </a:solidFill>
                                <a:latin typeface="Cambria Math"/>
                              </a:rPr>
                              <m:t> + 1</m:t>
                            </m:r>
                          </m:e>
                        </m:d>
                        <m:r>
                          <a:rPr lang="el-GR" sz="2400" i="1" dirty="0">
                            <a:solidFill>
                              <a:srgbClr val="0070C0"/>
                            </a:solidFill>
                            <a:latin typeface="Cambria Math"/>
                          </a:rPr>
                          <m:t>𝜋</m:t>
                        </m:r>
                        <m:r>
                          <a:rPr lang="en-US" sz="2400" i="1" dirty="0">
                            <a:solidFill>
                              <a:srgbClr val="0070C0"/>
                            </a:solidFill>
                            <a:latin typeface="Cambria Math"/>
                          </a:rPr>
                          <m:t>𝑖</m:t>
                        </m:r>
                      </m:num>
                      <m:den>
                        <m:r>
                          <a:rPr lang="en-US" sz="2400" i="1" dirty="0">
                            <a:solidFill>
                              <a:srgbClr val="0070C0"/>
                            </a:solidFill>
                            <a:latin typeface="Cambria Math"/>
                          </a:rPr>
                          <m:t>2</m:t>
                        </m:r>
                        <m:r>
                          <m:rPr>
                            <m:nor/>
                          </m:rPr>
                          <a:rPr lang="en-US" sz="2300" dirty="0">
                            <a:solidFill>
                              <a:srgbClr val="0070C0"/>
                            </a:solidFill>
                          </a:rPr>
                          <m:t> </m:t>
                        </m:r>
                      </m:den>
                    </m:f>
                    <m:r>
                      <a:rPr lang="en-US" sz="2400" i="1" dirty="0">
                        <a:solidFill>
                          <a:srgbClr val="0070C0"/>
                        </a:solidFill>
                        <a:latin typeface="Cambria Math"/>
                      </a:rPr>
                      <m:t>,</m:t>
                    </m:r>
                  </m:oMath>
                </a14:m>
                <a:endParaRPr lang="en-US" sz="2400" dirty="0">
                  <a:solidFill>
                    <a:srgbClr val="0070C0"/>
                  </a:solidFill>
                </a:endParaRPr>
              </a:p>
              <a:p>
                <a:r>
                  <a:rPr lang="en-US" sz="2400" dirty="0">
                    <a:solidFill>
                      <a:prstClr val="black"/>
                    </a:solidFill>
                  </a:rPr>
                  <a:t> f</a:t>
                </a:r>
                <a:r>
                  <a:rPr lang="en-US" sz="2300" dirty="0">
                    <a:solidFill>
                      <a:prstClr val="black"/>
                    </a:solidFill>
                  </a:rPr>
                  <a:t>or </a:t>
                </a:r>
                <a14:m>
                  <m:oMath xmlns:m="http://schemas.openxmlformats.org/officeDocument/2006/math">
                    <m:r>
                      <a:rPr lang="en-US" sz="2300" i="1" dirty="0" smtClean="0">
                        <a:solidFill>
                          <a:srgbClr val="0070C0"/>
                        </a:solidFill>
                        <a:latin typeface="Cambria Math" panose="02040503050406030204" pitchFamily="18" charset="0"/>
                      </a:rPr>
                      <m:t>𝑛</m:t>
                    </m:r>
                    <m:r>
                      <a:rPr lang="en-US" sz="2300" i="1" dirty="0" smtClean="0">
                        <a:solidFill>
                          <a:srgbClr val="0070C0"/>
                        </a:solidFill>
                        <a:latin typeface="Cambria Math" panose="02040503050406030204" pitchFamily="18" charset="0"/>
                      </a:rPr>
                      <m:t>=0, ±1,±2,…</m:t>
                    </m:r>
                  </m:oMath>
                </a14:m>
                <a:r>
                  <a:rPr lang="en-US" sz="2300" dirty="0">
                    <a:solidFill>
                      <a:srgbClr val="0070C0"/>
                    </a:solidFill>
                  </a:rPr>
                  <a:t> </a:t>
                </a:r>
                <a:r>
                  <a:rPr lang="en-US" sz="2300" dirty="0">
                    <a:solidFill>
                      <a:prstClr val="black"/>
                    </a:solidFill>
                  </a:rPr>
                  <a:t>. Thus, from </a:t>
                </a:r>
                <a14:m>
                  <m:oMath xmlns:m="http://schemas.openxmlformats.org/officeDocument/2006/math">
                    <m:r>
                      <a:rPr lang="en-US" sz="2300" i="1" dirty="0" smtClean="0">
                        <a:solidFill>
                          <a:prstClr val="black"/>
                        </a:solidFill>
                        <a:latin typeface="Cambria Math"/>
                      </a:rPr>
                      <m:t>(1)</m:t>
                    </m:r>
                  </m:oMath>
                </a14:m>
                <a:r>
                  <a:rPr lang="en-US" sz="2300" dirty="0">
                    <a:solidFill>
                      <a:prstClr val="black"/>
                    </a:solidFill>
                  </a:rPr>
                  <a:t> and </a:t>
                </a:r>
                <a14:m>
                  <m:oMath xmlns:m="http://schemas.openxmlformats.org/officeDocument/2006/math">
                    <m:r>
                      <a:rPr lang="en-US" sz="2300" i="1" dirty="0">
                        <a:solidFill>
                          <a:prstClr val="black"/>
                        </a:solidFill>
                        <a:latin typeface="Cambria Math"/>
                      </a:rPr>
                      <m:t>(</m:t>
                    </m:r>
                    <m:r>
                      <a:rPr lang="en-US" sz="2300" i="1" dirty="0" smtClean="0">
                        <a:solidFill>
                          <a:prstClr val="black"/>
                        </a:solidFill>
                        <a:latin typeface="Cambria Math"/>
                      </a:rPr>
                      <m:t>2</m:t>
                    </m:r>
                    <m:r>
                      <a:rPr lang="en-US" sz="2300" i="1" dirty="0">
                        <a:solidFill>
                          <a:prstClr val="black"/>
                        </a:solidFill>
                        <a:latin typeface="Cambria Math"/>
                      </a:rPr>
                      <m:t>)</m:t>
                    </m:r>
                  </m:oMath>
                </a14:m>
                <a:r>
                  <a:rPr lang="en-US" sz="2300" dirty="0">
                    <a:solidFill>
                      <a:prstClr val="black"/>
                    </a:solidFill>
                  </a:rPr>
                  <a:t> it follows that the </a:t>
                </a:r>
                <a14:m>
                  <m:oMath xmlns:m="http://schemas.openxmlformats.org/officeDocument/2006/math">
                    <m:r>
                      <m:rPr>
                        <m:sty m:val="p"/>
                      </m:rPr>
                      <a:rPr lang="en-US" sz="2300" i="1" dirty="0" smtClean="0">
                        <a:solidFill>
                          <a:srgbClr val="0070C0"/>
                        </a:solidFill>
                        <a:latin typeface="Cambria Math" panose="02040503050406030204" pitchFamily="18" charset="0"/>
                      </a:rPr>
                      <m:t>tan</m:t>
                    </m:r>
                    <m:r>
                      <m:rPr>
                        <m:sty m:val="p"/>
                      </m:rPr>
                      <a:rPr lang="en-US" sz="2300" dirty="0" smtClean="0">
                        <a:solidFill>
                          <a:srgbClr val="0070C0"/>
                        </a:solidFill>
                        <a:latin typeface="Cambria Math"/>
                      </a:rPr>
                      <m:t>h</m:t>
                    </m:r>
                    <m:r>
                      <a:rPr lang="en-US" sz="2300" i="1" dirty="0" smtClean="0">
                        <a:solidFill>
                          <a:srgbClr val="0070C0"/>
                        </a:solidFill>
                        <a:latin typeface="Cambria Math" panose="02040503050406030204" pitchFamily="18" charset="0"/>
                      </a:rPr>
                      <m:t>⁡</m:t>
                    </m:r>
                    <m:r>
                      <a:rPr lang="en-US" sz="2300" i="1" dirty="0" smtClean="0">
                        <a:solidFill>
                          <a:srgbClr val="0070C0"/>
                        </a:solidFill>
                        <a:latin typeface="Cambria Math" panose="02040503050406030204" pitchFamily="18" charset="0"/>
                      </a:rPr>
                      <m:t>𝑧</m:t>
                    </m:r>
                  </m:oMath>
                </a14:m>
                <a:r>
                  <a:rPr lang="en-US" sz="2300" i="1" dirty="0">
                    <a:solidFill>
                      <a:srgbClr val="0070C0"/>
                    </a:solidFill>
                  </a:rPr>
                  <a:t> </a:t>
                </a:r>
                <a:r>
                  <a:rPr lang="en-US" sz="2300" dirty="0">
                    <a:solidFill>
                      <a:prstClr val="black"/>
                    </a:solidFill>
                  </a:rPr>
                  <a:t>and </a:t>
                </a:r>
                <a14:m>
                  <m:oMath xmlns:m="http://schemas.openxmlformats.org/officeDocument/2006/math">
                    <m:r>
                      <m:rPr>
                        <m:sty m:val="p"/>
                      </m:rPr>
                      <a:rPr lang="en-US" sz="2300" i="1" dirty="0" smtClean="0">
                        <a:solidFill>
                          <a:srgbClr val="0070C0"/>
                        </a:solidFill>
                        <a:latin typeface="Cambria Math" panose="02040503050406030204" pitchFamily="18" charset="0"/>
                      </a:rPr>
                      <m:t>sec</m:t>
                    </m:r>
                    <m:r>
                      <m:rPr>
                        <m:sty m:val="p"/>
                      </m:rPr>
                      <a:rPr lang="en-US" sz="2300" dirty="0" smtClean="0">
                        <a:solidFill>
                          <a:srgbClr val="0070C0"/>
                        </a:solidFill>
                        <a:latin typeface="Cambria Math"/>
                      </a:rPr>
                      <m:t>h</m:t>
                    </m:r>
                    <m:r>
                      <a:rPr lang="en-US" sz="2300" i="1" dirty="0" smtClean="0">
                        <a:solidFill>
                          <a:srgbClr val="0070C0"/>
                        </a:solidFill>
                        <a:latin typeface="Cambria Math" panose="02040503050406030204" pitchFamily="18" charset="0"/>
                      </a:rPr>
                      <m:t>⁡</m:t>
                    </m:r>
                    <m:r>
                      <a:rPr lang="en-US" sz="2300" i="1" dirty="0" smtClean="0">
                        <a:solidFill>
                          <a:srgbClr val="0070C0"/>
                        </a:solidFill>
                        <a:latin typeface="Cambria Math" panose="02040503050406030204" pitchFamily="18" charset="0"/>
                      </a:rPr>
                      <m:t>𝑧</m:t>
                    </m:r>
                  </m:oMath>
                </a14:m>
                <a:r>
                  <a:rPr lang="en-US" sz="2300" i="1" dirty="0">
                    <a:solidFill>
                      <a:srgbClr val="0070C0"/>
                    </a:solidFill>
                  </a:rPr>
                  <a:t> </a:t>
                </a:r>
                <a:r>
                  <a:rPr lang="en-US" sz="2300" dirty="0">
                    <a:solidFill>
                      <a:prstClr val="black"/>
                    </a:solidFill>
                  </a:rPr>
                  <a:t>have singularities at </a:t>
                </a:r>
                <a14:m>
                  <m:oMath xmlns:m="http://schemas.openxmlformats.org/officeDocument/2006/math">
                    <m:r>
                      <a:rPr lang="en-US" sz="2300" i="1" dirty="0" smtClean="0">
                        <a:solidFill>
                          <a:srgbClr val="0070C0"/>
                        </a:solidFill>
                        <a:latin typeface="Cambria Math" panose="02040503050406030204" pitchFamily="18" charset="0"/>
                      </a:rPr>
                      <m:t>𝑧</m:t>
                    </m:r>
                    <m:r>
                      <a:rPr lang="en-US" sz="2300" i="1" dirty="0" smtClean="0">
                        <a:solidFill>
                          <a:srgbClr val="0070C0"/>
                        </a:solidFill>
                        <a:latin typeface="Cambria Math" panose="02040503050406030204" pitchFamily="18" charset="0"/>
                      </a:rPr>
                      <m:t> = (2</m:t>
                    </m:r>
                    <m:r>
                      <a:rPr lang="en-US" sz="2300" i="1" dirty="0" smtClean="0">
                        <a:solidFill>
                          <a:srgbClr val="0070C0"/>
                        </a:solidFill>
                        <a:latin typeface="Cambria Math" panose="02040503050406030204" pitchFamily="18" charset="0"/>
                      </a:rPr>
                      <m:t>𝑛</m:t>
                    </m:r>
                    <m:r>
                      <a:rPr lang="en-US" sz="2300" i="1" dirty="0" smtClean="0">
                        <a:solidFill>
                          <a:srgbClr val="0070C0"/>
                        </a:solidFill>
                        <a:latin typeface="Cambria Math" panose="02040503050406030204" pitchFamily="18" charset="0"/>
                      </a:rPr>
                      <m:t> + 1)</m:t>
                    </m:r>
                    <m:r>
                      <a:rPr lang="en-US" sz="2300" i="1" dirty="0" smtClean="0">
                        <a:solidFill>
                          <a:srgbClr val="0070C0"/>
                        </a:solidFill>
                        <a:latin typeface="Cambria Math" panose="02040503050406030204" pitchFamily="18" charset="0"/>
                      </a:rPr>
                      <m:t>𝜋</m:t>
                    </m:r>
                    <m:r>
                      <a:rPr lang="en-US" sz="2300" i="1" dirty="0" smtClean="0">
                        <a:solidFill>
                          <a:srgbClr val="0070C0"/>
                        </a:solidFill>
                        <a:latin typeface="Cambria Math"/>
                      </a:rPr>
                      <m:t>𝑖</m:t>
                    </m:r>
                    <m:r>
                      <a:rPr lang="en-US" sz="2300" i="1" dirty="0" smtClean="0">
                        <a:solidFill>
                          <a:srgbClr val="0070C0"/>
                        </a:solidFill>
                        <a:latin typeface="Cambria Math" panose="02040503050406030204" pitchFamily="18" charset="0"/>
                      </a:rPr>
                      <m:t>/2</m:t>
                    </m:r>
                  </m:oMath>
                </a14:m>
                <a:r>
                  <a:rPr lang="en-US" sz="2300" dirty="0">
                    <a:solidFill>
                      <a:srgbClr val="0070C0"/>
                    </a:solidFill>
                  </a:rPr>
                  <a:t> </a:t>
                </a:r>
                <a:r>
                  <a:rPr lang="en-US" sz="2300" dirty="0">
                    <a:solidFill>
                      <a:prstClr val="black"/>
                    </a:solidFill>
                  </a:rPr>
                  <a:t>for </a:t>
                </a:r>
                <a14:m>
                  <m:oMath xmlns:m="http://schemas.openxmlformats.org/officeDocument/2006/math">
                    <m:r>
                      <a:rPr lang="en-US" sz="2300" i="1" dirty="0" smtClean="0">
                        <a:solidFill>
                          <a:prstClr val="black"/>
                        </a:solidFill>
                        <a:latin typeface="Cambria Math" panose="02040503050406030204" pitchFamily="18" charset="0"/>
                      </a:rPr>
                      <m:t>𝑛</m:t>
                    </m:r>
                    <m:r>
                      <a:rPr lang="en-US" sz="2300" i="1" dirty="0" smtClean="0">
                        <a:solidFill>
                          <a:prstClr val="black"/>
                        </a:solidFill>
                        <a:latin typeface="Cambria Math" panose="02040503050406030204" pitchFamily="18" charset="0"/>
                      </a:rPr>
                      <m:t>=0, ±1,±2,…,</m:t>
                    </m:r>
                  </m:oMath>
                </a14:m>
                <a:r>
                  <a:rPr lang="en-US" sz="2300" dirty="0">
                    <a:solidFill>
                      <a:prstClr val="black"/>
                    </a:solidFill>
                  </a:rPr>
                  <a:t> whereas the </a:t>
                </a:r>
                <a14:m>
                  <m:oMath xmlns:m="http://schemas.openxmlformats.org/officeDocument/2006/math">
                    <m:r>
                      <m:rPr>
                        <m:sty m:val="p"/>
                      </m:rPr>
                      <a:rPr lang="en-US" sz="2300" i="1" dirty="0" smtClean="0">
                        <a:solidFill>
                          <a:srgbClr val="0070C0"/>
                        </a:solidFill>
                        <a:latin typeface="Cambria Math" panose="02040503050406030204" pitchFamily="18" charset="0"/>
                      </a:rPr>
                      <m:t>cot</m:t>
                    </m:r>
                    <m:r>
                      <m:rPr>
                        <m:sty m:val="p"/>
                      </m:rPr>
                      <a:rPr lang="en-US" sz="2300" dirty="0" smtClean="0">
                        <a:solidFill>
                          <a:srgbClr val="0070C0"/>
                        </a:solidFill>
                        <a:latin typeface="Cambria Math" panose="02040503050406030204" pitchFamily="18" charset="0"/>
                      </a:rPr>
                      <m:t>h</m:t>
                    </m:r>
                    <m:r>
                      <a:rPr lang="en-US" sz="2300" i="1" dirty="0" smtClean="0">
                        <a:solidFill>
                          <a:srgbClr val="0070C0"/>
                        </a:solidFill>
                        <a:latin typeface="Cambria Math" panose="02040503050406030204" pitchFamily="18" charset="0"/>
                      </a:rPr>
                      <m:t>⁡</m:t>
                    </m:r>
                    <m:r>
                      <a:rPr lang="en-US" sz="2300" i="1" dirty="0">
                        <a:solidFill>
                          <a:srgbClr val="0070C0"/>
                        </a:solidFill>
                        <a:latin typeface="Cambria Math" panose="02040503050406030204" pitchFamily="18" charset="0"/>
                      </a:rPr>
                      <m:t>𝑧</m:t>
                    </m:r>
                  </m:oMath>
                </a14:m>
                <a:r>
                  <a:rPr lang="en-US" sz="2300" i="1" dirty="0">
                    <a:solidFill>
                      <a:srgbClr val="0070C0"/>
                    </a:solidFill>
                  </a:rPr>
                  <a:t> </a:t>
                </a:r>
                <a:r>
                  <a:rPr lang="en-US" sz="2300" dirty="0">
                    <a:solidFill>
                      <a:prstClr val="black"/>
                    </a:solidFill>
                  </a:rPr>
                  <a:t>and </a:t>
                </a:r>
                <a14:m>
                  <m:oMath xmlns:m="http://schemas.openxmlformats.org/officeDocument/2006/math">
                    <m:r>
                      <m:rPr>
                        <m:sty m:val="p"/>
                      </m:rPr>
                      <a:rPr lang="en-US" sz="2300" i="1" dirty="0" smtClean="0">
                        <a:solidFill>
                          <a:srgbClr val="0070C0"/>
                        </a:solidFill>
                        <a:latin typeface="Cambria Math" panose="02040503050406030204" pitchFamily="18" charset="0"/>
                      </a:rPr>
                      <m:t>csc</m:t>
                    </m:r>
                    <m:r>
                      <m:rPr>
                        <m:sty m:val="p"/>
                      </m:rPr>
                      <a:rPr lang="en-US" sz="2300" dirty="0" smtClean="0">
                        <a:solidFill>
                          <a:srgbClr val="0070C0"/>
                        </a:solidFill>
                        <a:latin typeface="Cambria Math" panose="02040503050406030204" pitchFamily="18" charset="0"/>
                      </a:rPr>
                      <m:t>h</m:t>
                    </m:r>
                    <m:r>
                      <a:rPr lang="en-US" sz="2300" i="1" dirty="0">
                        <a:solidFill>
                          <a:srgbClr val="0070C0"/>
                        </a:solidFill>
                        <a:latin typeface="Cambria Math" panose="02040503050406030204" pitchFamily="18" charset="0"/>
                      </a:rPr>
                      <m:t>⁡</m:t>
                    </m:r>
                    <m:r>
                      <a:rPr lang="en-US" sz="2300" i="1" dirty="0">
                        <a:solidFill>
                          <a:srgbClr val="0070C0"/>
                        </a:solidFill>
                        <a:latin typeface="Cambria Math" panose="02040503050406030204" pitchFamily="18" charset="0"/>
                      </a:rPr>
                      <m:t>𝑧</m:t>
                    </m:r>
                  </m:oMath>
                </a14:m>
                <a:r>
                  <a:rPr lang="en-US" sz="2300" i="1" dirty="0">
                    <a:solidFill>
                      <a:srgbClr val="0070C0"/>
                    </a:solidFill>
                  </a:rPr>
                  <a:t> </a:t>
                </a:r>
                <a:r>
                  <a:rPr lang="en-US" sz="2300" dirty="0">
                    <a:solidFill>
                      <a:prstClr val="black"/>
                    </a:solidFill>
                  </a:rPr>
                  <a:t>have singularities at </a:t>
                </a:r>
                <a14:m>
                  <m:oMath xmlns:m="http://schemas.openxmlformats.org/officeDocument/2006/math">
                    <m:r>
                      <a:rPr lang="en-US" sz="2300" i="1" dirty="0" smtClean="0">
                        <a:solidFill>
                          <a:srgbClr val="0070C0"/>
                        </a:solidFill>
                        <a:latin typeface="Cambria Math" panose="02040503050406030204" pitchFamily="18" charset="0"/>
                      </a:rPr>
                      <m:t>𝑧</m:t>
                    </m:r>
                    <m:r>
                      <a:rPr lang="en-US" sz="2300" i="1" dirty="0" smtClean="0">
                        <a:solidFill>
                          <a:srgbClr val="0070C0"/>
                        </a:solidFill>
                        <a:latin typeface="Cambria Math" panose="02040503050406030204" pitchFamily="18" charset="0"/>
                      </a:rPr>
                      <m:t>=</m:t>
                    </m:r>
                    <m:r>
                      <a:rPr lang="en-US" sz="2300" i="1" dirty="0" smtClean="0">
                        <a:solidFill>
                          <a:srgbClr val="0070C0"/>
                        </a:solidFill>
                        <a:latin typeface="Cambria Math" panose="02040503050406030204" pitchFamily="18" charset="0"/>
                      </a:rPr>
                      <m:t>𝑛</m:t>
                    </m:r>
                    <m:r>
                      <a:rPr lang="el-GR" sz="2300" i="1" dirty="0">
                        <a:solidFill>
                          <a:srgbClr val="0070C0"/>
                        </a:solidFill>
                        <a:latin typeface="Cambria Math" panose="02040503050406030204" pitchFamily="18" charset="0"/>
                      </a:rPr>
                      <m:t>𝜋</m:t>
                    </m:r>
                    <m:r>
                      <a:rPr lang="en-US" sz="2300" i="1" dirty="0" smtClean="0">
                        <a:solidFill>
                          <a:srgbClr val="0070C0"/>
                        </a:solidFill>
                        <a:latin typeface="Cambria Math"/>
                      </a:rPr>
                      <m:t>𝑖</m:t>
                    </m:r>
                  </m:oMath>
                </a14:m>
                <a:r>
                  <a:rPr lang="el-GR" sz="2300" i="1" dirty="0">
                    <a:solidFill>
                      <a:srgbClr val="0070C0"/>
                    </a:solidFill>
                  </a:rPr>
                  <a:t> </a:t>
                </a:r>
                <a:r>
                  <a:rPr lang="en-US" sz="2300" dirty="0">
                    <a:solidFill>
                      <a:prstClr val="black"/>
                    </a:solidFill>
                  </a:rPr>
                  <a:t>for </a:t>
                </a:r>
                <a14:m>
                  <m:oMath xmlns:m="http://schemas.openxmlformats.org/officeDocument/2006/math">
                    <m:r>
                      <a:rPr lang="en-US" sz="2300" i="1" dirty="0">
                        <a:solidFill>
                          <a:prstClr val="black"/>
                        </a:solidFill>
                        <a:latin typeface="Cambria Math" panose="02040503050406030204" pitchFamily="18" charset="0"/>
                      </a:rPr>
                      <m:t>𝑛</m:t>
                    </m:r>
                    <m:r>
                      <a:rPr lang="en-US" sz="2300" i="1" dirty="0">
                        <a:solidFill>
                          <a:prstClr val="black"/>
                        </a:solidFill>
                        <a:latin typeface="Cambria Math" panose="02040503050406030204" pitchFamily="18" charset="0"/>
                      </a:rPr>
                      <m:t>=0, ±1,±2,…</m:t>
                    </m:r>
                  </m:oMath>
                </a14:m>
                <a:endParaRPr lang="en-US" sz="2300" dirty="0">
                  <a:solidFill>
                    <a:prstClr val="black"/>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448911" y="655092"/>
                <a:ext cx="11497666" cy="3503203"/>
              </a:xfrm>
              <a:prstGeom prst="rect">
                <a:avLst/>
              </a:prstGeom>
              <a:blipFill>
                <a:blip r:embed="rId2"/>
                <a:stretch>
                  <a:fillRect l="-795" t="-1217" b="-2957"/>
                </a:stretch>
              </a:blipFill>
            </p:spPr>
            <p:txBody>
              <a:bodyPr/>
              <a:lstStyle/>
              <a:p>
                <a:r>
                  <a:rPr lang="en-US">
                    <a:noFill/>
                  </a:rPr>
                  <a:t> </a:t>
                </a:r>
              </a:p>
            </p:txBody>
          </p:sp>
        </mc:Fallback>
      </mc:AlternateContent>
      <p:pic>
        <p:nvPicPr>
          <p:cNvPr id="3074" name="Picture 2"/>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820473" y="4136611"/>
            <a:ext cx="7109138" cy="2385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67724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CFEA38B1-974B-483D-8CA2-260A678EC70A}"/>
              </a:ext>
            </a:extLst>
          </p:cNvPr>
          <p:cNvSpPr txBox="1">
            <a:spLocks/>
          </p:cNvSpPr>
          <p:nvPr/>
        </p:nvSpPr>
        <p:spPr>
          <a:xfrm>
            <a:off x="534390" y="164408"/>
            <a:ext cx="10286009" cy="66948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800" b="1" dirty="0">
                <a:solidFill>
                  <a:srgbClr val="0070C0"/>
                </a:solidFill>
              </a:rPr>
              <a:t>Identities</a:t>
            </a:r>
            <a:endParaRPr lang="en-US" sz="3800" dirty="0">
              <a:solidFill>
                <a:srgbClr val="0070C0"/>
              </a:solidFill>
            </a:endParaRPr>
          </a:p>
        </p:txBody>
      </p:sp>
      <mc:AlternateContent xmlns:mc="http://schemas.openxmlformats.org/markup-compatibility/2006" xmlns:a14="http://schemas.microsoft.com/office/drawing/2010/main">
        <mc:Choice Requires="a14">
          <p:sp>
            <p:nvSpPr>
              <p:cNvPr id="2" name="Rectangle 1"/>
              <p:cNvSpPr/>
              <p:nvPr/>
            </p:nvSpPr>
            <p:spPr>
              <a:xfrm>
                <a:off x="534391" y="733684"/>
                <a:ext cx="11340936" cy="3046988"/>
              </a:xfrm>
              <a:prstGeom prst="rect">
                <a:avLst/>
              </a:prstGeom>
            </p:spPr>
            <p:txBody>
              <a:bodyPr wrap="square">
                <a:spAutoFit/>
              </a:bodyPr>
              <a:lstStyle/>
              <a:p>
                <a:pPr marL="342900" indent="-342900" algn="just">
                  <a:buFont typeface="Arial" pitchFamily="34" charset="0"/>
                  <a:buChar char="•"/>
                </a:pPr>
                <a:r>
                  <a:rPr lang="en-US" sz="2400" dirty="0">
                    <a:solidFill>
                      <a:prstClr val="black"/>
                    </a:solidFill>
                  </a:rPr>
                  <a:t>Most of the familiar identities for real trigonometric functions hold for the complex trigonometric functions. </a:t>
                </a:r>
              </a:p>
              <a:p>
                <a:pPr algn="just"/>
                <a:endParaRPr lang="en-US" sz="2400" dirty="0">
                  <a:solidFill>
                    <a:prstClr val="black"/>
                  </a:solidFill>
                </a:endParaRPr>
              </a:p>
              <a:p>
                <a:pPr marL="342900" indent="-342900" algn="just">
                  <a:buFont typeface="Arial" pitchFamily="34" charset="0"/>
                  <a:buChar char="•"/>
                </a:pPr>
                <a:r>
                  <a:rPr lang="en-US" sz="2400" dirty="0">
                    <a:solidFill>
                      <a:prstClr val="black"/>
                    </a:solidFill>
                  </a:rPr>
                  <a:t>However, it is important to recognize that some properties of the real trigonometric functions are </a:t>
                </a:r>
                <a:r>
                  <a:rPr lang="en-US" sz="2400" i="1" dirty="0">
                    <a:solidFill>
                      <a:prstClr val="black"/>
                    </a:solidFill>
                  </a:rPr>
                  <a:t>not </a:t>
                </a:r>
                <a:r>
                  <a:rPr lang="en-US" sz="2400" dirty="0">
                    <a:solidFill>
                      <a:prstClr val="black"/>
                    </a:solidFill>
                  </a:rPr>
                  <a:t>satisfied by their complex counterparts. For example, </a:t>
                </a:r>
                <a14:m>
                  <m:oMath xmlns:m="http://schemas.openxmlformats.org/officeDocument/2006/math">
                    <m:r>
                      <a:rPr lang="en-US" sz="2400" i="1" dirty="0" smtClean="0">
                        <a:solidFill>
                          <a:prstClr val="black"/>
                        </a:solidFill>
                        <a:latin typeface="Cambria Math"/>
                      </a:rPr>
                      <m:t>|</m:t>
                    </m:r>
                    <m:r>
                      <m:rPr>
                        <m:sty m:val="p"/>
                      </m:rPr>
                      <a:rPr lang="en-US" sz="2400" i="1" dirty="0" smtClean="0">
                        <a:solidFill>
                          <a:prstClr val="black"/>
                        </a:solidFill>
                        <a:latin typeface="Cambria Math"/>
                      </a:rPr>
                      <m:t>sin</m:t>
                    </m:r>
                    <m:r>
                      <a:rPr lang="en-US" sz="2400" i="1" dirty="0" smtClean="0">
                        <a:solidFill>
                          <a:prstClr val="black"/>
                        </a:solidFill>
                        <a:latin typeface="Cambria Math"/>
                      </a:rPr>
                      <m:t>⁡</m:t>
                    </m:r>
                    <m:r>
                      <a:rPr lang="en-US" sz="2400" i="1" dirty="0" smtClean="0">
                        <a:solidFill>
                          <a:prstClr val="black"/>
                        </a:solidFill>
                        <a:latin typeface="Cambria Math"/>
                      </a:rPr>
                      <m:t>𝑥</m:t>
                    </m:r>
                    <m:r>
                      <a:rPr lang="en-US" sz="2400" i="1" dirty="0" smtClean="0">
                        <a:solidFill>
                          <a:prstClr val="black"/>
                        </a:solidFill>
                        <a:latin typeface="Cambria Math"/>
                      </a:rPr>
                      <m:t>|≤1 </m:t>
                    </m:r>
                  </m:oMath>
                </a14:m>
                <a:r>
                  <a:rPr lang="en-US" sz="2400" dirty="0">
                    <a:solidFill>
                      <a:prstClr val="black"/>
                    </a:solidFill>
                  </a:rPr>
                  <a:t>and </a:t>
                </a:r>
                <a14:m>
                  <m:oMath xmlns:m="http://schemas.openxmlformats.org/officeDocument/2006/math">
                    <m:r>
                      <a:rPr lang="en-US" sz="2400" i="1" dirty="0" smtClean="0">
                        <a:solidFill>
                          <a:prstClr val="black"/>
                        </a:solidFill>
                        <a:latin typeface="Cambria Math"/>
                      </a:rPr>
                      <m:t>|</m:t>
                    </m:r>
                    <m:r>
                      <m:rPr>
                        <m:sty m:val="p"/>
                      </m:rPr>
                      <a:rPr lang="en-US" sz="2400" i="1" dirty="0" err="1">
                        <a:solidFill>
                          <a:prstClr val="black"/>
                        </a:solidFill>
                        <a:latin typeface="Cambria Math"/>
                      </a:rPr>
                      <m:t>cos</m:t>
                    </m:r>
                    <m:r>
                      <a:rPr lang="en-US" sz="2400" i="1" dirty="0">
                        <a:solidFill>
                          <a:prstClr val="black"/>
                        </a:solidFill>
                        <a:latin typeface="Cambria Math"/>
                      </a:rPr>
                      <m:t>⁡</m:t>
                    </m:r>
                    <m:r>
                      <a:rPr lang="en-US" sz="2400" i="1" dirty="0">
                        <a:solidFill>
                          <a:prstClr val="black"/>
                        </a:solidFill>
                        <a:latin typeface="Cambria Math"/>
                      </a:rPr>
                      <m:t>𝑥</m:t>
                    </m:r>
                    <m:r>
                      <a:rPr lang="en-US" sz="2400" i="1" dirty="0">
                        <a:solidFill>
                          <a:prstClr val="black"/>
                        </a:solidFill>
                        <a:latin typeface="Cambria Math"/>
                      </a:rPr>
                      <m:t>| ≤ 1 </m:t>
                    </m:r>
                  </m:oMath>
                </a14:m>
                <a:r>
                  <a:rPr lang="en-US" sz="2400" dirty="0">
                    <a:solidFill>
                      <a:prstClr val="black"/>
                    </a:solidFill>
                  </a:rPr>
                  <a:t>for all real </a:t>
                </a:r>
                <a14:m>
                  <m:oMath xmlns:m="http://schemas.openxmlformats.org/officeDocument/2006/math">
                    <m:r>
                      <a:rPr lang="en-US" sz="2400" i="1" dirty="0" smtClean="0">
                        <a:solidFill>
                          <a:prstClr val="black"/>
                        </a:solidFill>
                        <a:latin typeface="Cambria Math"/>
                      </a:rPr>
                      <m:t>𝑥</m:t>
                    </m:r>
                  </m:oMath>
                </a14:m>
                <a:r>
                  <a:rPr lang="en-US" sz="2400" dirty="0">
                    <a:solidFill>
                      <a:prstClr val="black"/>
                    </a:solidFill>
                  </a:rPr>
                  <a:t>, but these inequalities, in general, are not satisfied for complex input. Thus, we conclude that unlike the real sine and cosine functions, </a:t>
                </a:r>
                <a:r>
                  <a:rPr lang="en-US" sz="2400" b="1" dirty="0">
                    <a:solidFill>
                      <a:prstClr val="black"/>
                    </a:solidFill>
                  </a:rPr>
                  <a:t>the complex sine and cosine functions are no longer bounded.</a:t>
                </a:r>
              </a:p>
            </p:txBody>
          </p:sp>
        </mc:Choice>
        <mc:Fallback xmlns="">
          <p:sp>
            <p:nvSpPr>
              <p:cNvPr id="2" name="Rectangle 1"/>
              <p:cNvSpPr>
                <a:spLocks noRot="1" noChangeAspect="1" noMove="1" noResize="1" noEditPoints="1" noAdjustHandles="1" noChangeArrowheads="1" noChangeShapeType="1" noTextEdit="1"/>
              </p:cNvSpPr>
              <p:nvPr/>
            </p:nvSpPr>
            <p:spPr>
              <a:xfrm>
                <a:off x="534391" y="733684"/>
                <a:ext cx="11340936" cy="3046988"/>
              </a:xfrm>
              <a:prstGeom prst="rect">
                <a:avLst/>
              </a:prstGeom>
              <a:blipFill rotWithShape="1">
                <a:blip r:embed="rId2"/>
                <a:stretch>
                  <a:fillRect l="-753" t="-1600" r="-806" b="-3600"/>
                </a:stretch>
              </a:blipFill>
            </p:spPr>
            <p:txBody>
              <a:bodyPr/>
              <a:lstStyle/>
              <a:p>
                <a:r>
                  <a:rPr lang="en-US">
                    <a:noFill/>
                  </a:rPr>
                  <a:t> </a:t>
                </a:r>
              </a:p>
            </p:txBody>
          </p:sp>
        </mc:Fallback>
      </mc:AlternateContent>
    </p:spTree>
    <p:extLst>
      <p:ext uri="{BB962C8B-B14F-4D97-AF65-F5344CB8AC3E}">
        <p14:creationId xmlns:p14="http://schemas.microsoft.com/office/powerpoint/2010/main" val="4180105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8C73A342-F58A-4A5A-8399-CBD04201E7DF}"/>
              </a:ext>
            </a:extLst>
          </p:cNvPr>
          <p:cNvSpPr txBox="1">
            <a:spLocks/>
          </p:cNvSpPr>
          <p:nvPr/>
        </p:nvSpPr>
        <p:spPr>
          <a:xfrm>
            <a:off x="556591" y="366594"/>
            <a:ext cx="10515600" cy="66948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70C0"/>
                </a:solidFill>
                <a:latin typeface="+mn-lt"/>
              </a:rPr>
              <a:t>Modulus, Argument, and Conjugate</a:t>
            </a:r>
            <a:endParaRPr lang="en-US" dirty="0">
              <a:solidFill>
                <a:srgbClr val="0070C0"/>
              </a:solidFill>
              <a:latin typeface="+mn-lt"/>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 xmlns:a16="http://schemas.microsoft.com/office/drawing/2014/main" id="{461A587F-6C25-4B55-8B7C-A5D415EB96A0}"/>
                  </a:ext>
                </a:extLst>
              </p:cNvPr>
              <p:cNvSpPr/>
              <p:nvPr/>
            </p:nvSpPr>
            <p:spPr>
              <a:xfrm>
                <a:off x="702365" y="1036083"/>
                <a:ext cx="11281088" cy="4803816"/>
              </a:xfrm>
              <a:prstGeom prst="rect">
                <a:avLst/>
              </a:prstGeom>
            </p:spPr>
            <p:txBody>
              <a:bodyPr wrap="square">
                <a:spAutoFit/>
              </a:bodyPr>
              <a:lstStyle/>
              <a:p>
                <a:r>
                  <a:rPr lang="en-US" sz="2400" dirty="0"/>
                  <a:t>The modulus, argument, and conjugate of the exponential function are easily determined from </a:t>
                </a:r>
                <a14:m>
                  <m:oMath xmlns:m="http://schemas.openxmlformats.org/officeDocument/2006/math">
                    <m:sSup>
                      <m:sSupPr>
                        <m:ctrlPr>
                          <a:rPr lang="es-ES" sz="2400" i="1" dirty="0" smtClean="0">
                            <a:solidFill>
                              <a:schemeClr val="tx1"/>
                            </a:solidFill>
                            <a:latin typeface="Cambria Math"/>
                          </a:rPr>
                        </m:ctrlPr>
                      </m:sSupPr>
                      <m:e>
                        <m:r>
                          <a:rPr lang="en-US" sz="2400" i="1" dirty="0">
                            <a:solidFill>
                              <a:schemeClr val="tx1"/>
                            </a:solidFill>
                            <a:latin typeface="Cambria Math" panose="02040503050406030204" pitchFamily="18" charset="0"/>
                          </a:rPr>
                          <m:t>𝑒</m:t>
                        </m:r>
                      </m:e>
                      <m:sup>
                        <m:r>
                          <a:rPr lang="en-US" sz="2400" i="1" dirty="0">
                            <a:solidFill>
                              <a:schemeClr val="tx1"/>
                            </a:solidFill>
                            <a:latin typeface="Cambria Math" panose="02040503050406030204" pitchFamily="18" charset="0"/>
                          </a:rPr>
                          <m:t>𝑧</m:t>
                        </m:r>
                      </m:sup>
                    </m:sSup>
                    <m:r>
                      <a:rPr lang="es-ES" sz="2400" i="1" dirty="0">
                        <a:solidFill>
                          <a:schemeClr val="tx1"/>
                        </a:solidFill>
                        <a:latin typeface="Cambria Math" panose="02040503050406030204" pitchFamily="18" charset="0"/>
                      </a:rPr>
                      <m:t>=</m:t>
                    </m:r>
                    <m:sSup>
                      <m:sSupPr>
                        <m:ctrlPr>
                          <a:rPr lang="es-ES" sz="2400" i="1" dirty="0">
                            <a:solidFill>
                              <a:schemeClr val="tx1"/>
                            </a:solidFill>
                            <a:latin typeface="Cambria Math"/>
                          </a:rPr>
                        </m:ctrlPr>
                      </m:sSupPr>
                      <m:e>
                        <m:r>
                          <a:rPr lang="en-US" sz="2400" i="1" dirty="0">
                            <a:solidFill>
                              <a:schemeClr val="tx1"/>
                            </a:solidFill>
                            <a:latin typeface="Cambria Math" panose="02040503050406030204" pitchFamily="18" charset="0"/>
                          </a:rPr>
                          <m:t>𝑒</m:t>
                        </m:r>
                      </m:e>
                      <m:sup>
                        <m:r>
                          <a:rPr lang="en-US" sz="2400" i="1" dirty="0">
                            <a:solidFill>
                              <a:schemeClr val="tx1"/>
                            </a:solidFill>
                            <a:latin typeface="Cambria Math" panose="02040503050406030204" pitchFamily="18" charset="0"/>
                          </a:rPr>
                          <m:t>𝑥</m:t>
                        </m:r>
                      </m:sup>
                    </m:sSup>
                    <m:func>
                      <m:funcPr>
                        <m:ctrlPr>
                          <a:rPr lang="es-ES" sz="2400" i="1" dirty="0">
                            <a:solidFill>
                              <a:schemeClr val="tx1"/>
                            </a:solidFill>
                            <a:latin typeface="Cambria Math"/>
                          </a:rPr>
                        </m:ctrlPr>
                      </m:funcPr>
                      <m:fName>
                        <m:r>
                          <m:rPr>
                            <m:sty m:val="p"/>
                          </m:rPr>
                          <a:rPr lang="es-ES" sz="2400" i="0" dirty="0">
                            <a:solidFill>
                              <a:schemeClr val="tx1"/>
                            </a:solidFill>
                            <a:latin typeface="Cambria Math" panose="02040503050406030204" pitchFamily="18" charset="0"/>
                          </a:rPr>
                          <m:t>cos</m:t>
                        </m:r>
                      </m:fName>
                      <m:e>
                        <m:r>
                          <a:rPr lang="es-ES" sz="2400" i="1" dirty="0">
                            <a:solidFill>
                              <a:schemeClr val="tx1"/>
                            </a:solidFill>
                            <a:latin typeface="Cambria Math" panose="02040503050406030204" pitchFamily="18" charset="0"/>
                          </a:rPr>
                          <m:t>𝑦</m:t>
                        </m:r>
                      </m:e>
                    </m:func>
                    <m:r>
                      <a:rPr lang="es-ES" sz="2400" i="1" dirty="0">
                        <a:solidFill>
                          <a:schemeClr val="tx1"/>
                        </a:solidFill>
                        <a:latin typeface="Cambria Math" panose="02040503050406030204" pitchFamily="18" charset="0"/>
                      </a:rPr>
                      <m:t>+</m:t>
                    </m:r>
                    <m:r>
                      <a:rPr lang="es-ES" sz="2400" i="1" dirty="0" err="1">
                        <a:solidFill>
                          <a:schemeClr val="tx1"/>
                        </a:solidFill>
                        <a:latin typeface="Cambria Math" panose="02040503050406030204" pitchFamily="18" charset="0"/>
                      </a:rPr>
                      <m:t>𝑖</m:t>
                    </m:r>
                    <m:sSup>
                      <m:sSupPr>
                        <m:ctrlPr>
                          <a:rPr lang="es-ES" sz="2400" i="1" dirty="0">
                            <a:solidFill>
                              <a:schemeClr val="tx1"/>
                            </a:solidFill>
                            <a:latin typeface="Cambria Math"/>
                          </a:rPr>
                        </m:ctrlPr>
                      </m:sSupPr>
                      <m:e>
                        <m:r>
                          <a:rPr lang="en-US" sz="2400" i="1" dirty="0">
                            <a:solidFill>
                              <a:schemeClr val="tx1"/>
                            </a:solidFill>
                            <a:latin typeface="Cambria Math" panose="02040503050406030204" pitchFamily="18" charset="0"/>
                          </a:rPr>
                          <m:t>𝑒</m:t>
                        </m:r>
                      </m:e>
                      <m:sup>
                        <m:r>
                          <a:rPr lang="en-US" sz="2400" i="1" dirty="0">
                            <a:solidFill>
                              <a:schemeClr val="tx1"/>
                            </a:solidFill>
                            <a:latin typeface="Cambria Math" panose="02040503050406030204" pitchFamily="18" charset="0"/>
                          </a:rPr>
                          <m:t>𝑥</m:t>
                        </m:r>
                      </m:sup>
                    </m:sSup>
                    <m:func>
                      <m:funcPr>
                        <m:ctrlPr>
                          <a:rPr lang="es-ES" sz="2400" i="1" dirty="0">
                            <a:solidFill>
                              <a:schemeClr val="tx1"/>
                            </a:solidFill>
                            <a:latin typeface="Cambria Math"/>
                          </a:rPr>
                        </m:ctrlPr>
                      </m:funcPr>
                      <m:fName>
                        <m:r>
                          <m:rPr>
                            <m:sty m:val="p"/>
                          </m:rPr>
                          <a:rPr lang="es-ES" sz="2400" i="0" dirty="0">
                            <a:solidFill>
                              <a:schemeClr val="tx1"/>
                            </a:solidFill>
                            <a:latin typeface="Cambria Math" panose="02040503050406030204" pitchFamily="18" charset="0"/>
                          </a:rPr>
                          <m:t>sin</m:t>
                        </m:r>
                      </m:fName>
                      <m:e>
                        <m:r>
                          <a:rPr lang="es-ES" sz="2400" i="1" dirty="0">
                            <a:solidFill>
                              <a:schemeClr val="tx1"/>
                            </a:solidFill>
                            <a:latin typeface="Cambria Math" panose="02040503050406030204" pitchFamily="18" charset="0"/>
                          </a:rPr>
                          <m:t>𝑦</m:t>
                        </m:r>
                      </m:e>
                    </m:func>
                    <m:r>
                      <a:rPr lang="en-US" sz="2400" b="0" i="1" dirty="0" smtClean="0">
                        <a:solidFill>
                          <a:schemeClr val="tx1"/>
                        </a:solidFill>
                        <a:latin typeface="Cambria Math" panose="02040503050406030204" pitchFamily="18" charset="0"/>
                      </a:rPr>
                      <m:t>.</m:t>
                    </m:r>
                  </m:oMath>
                </a14:m>
                <a:r>
                  <a:rPr lang="en-US" sz="2400" dirty="0"/>
                  <a:t> If we express the complex number </a:t>
                </a:r>
                <a14:m>
                  <m:oMath xmlns:m="http://schemas.openxmlformats.org/officeDocument/2006/math">
                    <m:r>
                      <a:rPr lang="en-US" sz="2400" i="1" dirty="0" smtClean="0">
                        <a:latin typeface="Cambria Math" panose="02040503050406030204" pitchFamily="18" charset="0"/>
                      </a:rPr>
                      <m:t>𝑤</m:t>
                    </m:r>
                    <m:r>
                      <a:rPr lang="en-US" sz="2400" i="1" dirty="0" smtClean="0">
                        <a:latin typeface="Cambria Math" panose="02040503050406030204" pitchFamily="18" charset="0"/>
                      </a:rPr>
                      <m:t>=</m:t>
                    </m:r>
                    <m:r>
                      <a:rPr lang="en-US" sz="2400" b="0" i="1" dirty="0" smtClean="0">
                        <a:latin typeface="Cambria Math" panose="02040503050406030204" pitchFamily="18" charset="0"/>
                      </a:rPr>
                      <m:t>𝑓</m:t>
                    </m:r>
                    <m:d>
                      <m:dPr>
                        <m:ctrlPr>
                          <a:rPr lang="en-US" sz="2400" b="0" i="1" dirty="0" smtClean="0">
                            <a:latin typeface="Cambria Math"/>
                          </a:rPr>
                        </m:ctrlPr>
                      </m:dPr>
                      <m:e>
                        <m:r>
                          <a:rPr lang="en-US" sz="2400" b="0" i="1" dirty="0" smtClean="0">
                            <a:latin typeface="Cambria Math" panose="02040503050406030204" pitchFamily="18" charset="0"/>
                          </a:rPr>
                          <m:t>𝑧</m:t>
                        </m:r>
                      </m:e>
                    </m:d>
                    <m:r>
                      <a:rPr lang="en-US" sz="2400" b="0" i="1" dirty="0" smtClean="0">
                        <a:latin typeface="Cambria Math" panose="02040503050406030204" pitchFamily="18" charset="0"/>
                      </a:rPr>
                      <m:t>=</m:t>
                    </m:r>
                    <m:sSup>
                      <m:sSupPr>
                        <m:ctrlPr>
                          <a:rPr lang="en-US" sz="2400" b="0" i="1" dirty="0" smtClean="0">
                            <a:latin typeface="Cambria Math"/>
                          </a:rPr>
                        </m:ctrlPr>
                      </m:sSupPr>
                      <m:e>
                        <m:r>
                          <a:rPr lang="en-US" sz="2400" b="0" i="1" dirty="0" smtClean="0">
                            <a:latin typeface="Cambria Math" panose="02040503050406030204" pitchFamily="18" charset="0"/>
                          </a:rPr>
                          <m:t>𝑒</m:t>
                        </m:r>
                      </m:e>
                      <m:sup>
                        <m:r>
                          <a:rPr lang="en-US" sz="2400" b="0" i="1" dirty="0" smtClean="0">
                            <a:latin typeface="Cambria Math" panose="02040503050406030204" pitchFamily="18" charset="0"/>
                          </a:rPr>
                          <m:t>𝑧</m:t>
                        </m:r>
                      </m:sup>
                    </m:sSup>
                    <m:r>
                      <a:rPr lang="en-US" sz="2400" i="1" dirty="0" smtClean="0">
                        <a:latin typeface="Cambria Math" panose="02040503050406030204" pitchFamily="18" charset="0"/>
                      </a:rPr>
                      <m:t> </m:t>
                    </m:r>
                  </m:oMath>
                </a14:m>
                <a:r>
                  <a:rPr lang="en-US" sz="2400" dirty="0"/>
                  <a:t>in polar form:</a:t>
                </a:r>
              </a:p>
              <a:p>
                <a:pPr algn="ctr"/>
                <a:endParaRPr lang="en-US" sz="200" dirty="0"/>
              </a:p>
              <a:p>
                <a:pPr algn="ctr"/>
                <a:r>
                  <a:rPr lang="en-US" sz="2400" dirty="0"/>
                  <a:t> </a:t>
                </a:r>
                <a14:m>
                  <m:oMath xmlns:m="http://schemas.openxmlformats.org/officeDocument/2006/math">
                    <m:r>
                      <a:rPr lang="es-ES" sz="2400" i="1" dirty="0" smtClean="0">
                        <a:latin typeface="Cambria Math" panose="02040503050406030204" pitchFamily="18" charset="0"/>
                      </a:rPr>
                      <m:t>𝑤</m:t>
                    </m:r>
                    <m:r>
                      <a:rPr lang="es-ES" sz="2400" i="1" dirty="0">
                        <a:latin typeface="Cambria Math" panose="02040503050406030204" pitchFamily="18" charset="0"/>
                      </a:rPr>
                      <m:t>=</m:t>
                    </m:r>
                    <m:sSup>
                      <m:sSupPr>
                        <m:ctrlPr>
                          <a:rPr lang="es-ES" sz="2400" i="1" dirty="0" smtClean="0">
                            <a:latin typeface="Cambria Math"/>
                          </a:rPr>
                        </m:ctrlPr>
                      </m:sSupPr>
                      <m:e>
                        <m:r>
                          <a:rPr lang="en-US" sz="2400" b="0" i="1" dirty="0" smtClean="0">
                            <a:latin typeface="Cambria Math" panose="02040503050406030204" pitchFamily="18" charset="0"/>
                          </a:rPr>
                          <m:t>𝑒</m:t>
                        </m:r>
                      </m:e>
                      <m:sup>
                        <m:r>
                          <a:rPr lang="en-US" sz="2400" b="0" i="1" dirty="0" smtClean="0">
                            <a:latin typeface="Cambria Math" panose="02040503050406030204" pitchFamily="18" charset="0"/>
                          </a:rPr>
                          <m:t>𝑥</m:t>
                        </m:r>
                      </m:sup>
                    </m:sSup>
                    <m:r>
                      <m:rPr>
                        <m:sty m:val="p"/>
                      </m:rPr>
                      <a:rPr lang="es-ES" sz="2400" i="1" dirty="0">
                        <a:latin typeface="Cambria Math" panose="02040503050406030204" pitchFamily="18" charset="0"/>
                      </a:rPr>
                      <m:t>cos</m:t>
                    </m:r>
                    <m:r>
                      <a:rPr lang="es-ES" sz="2400" i="1" dirty="0">
                        <a:latin typeface="Cambria Math" panose="02040503050406030204" pitchFamily="18" charset="0"/>
                      </a:rPr>
                      <m:t>⁡</m:t>
                    </m:r>
                    <m:r>
                      <a:rPr lang="es-ES" sz="2400" i="1" dirty="0">
                        <a:latin typeface="Cambria Math" panose="02040503050406030204" pitchFamily="18" charset="0"/>
                      </a:rPr>
                      <m:t>𝑦</m:t>
                    </m:r>
                    <m:r>
                      <a:rPr lang="es-ES" sz="2400" i="1" dirty="0">
                        <a:latin typeface="Cambria Math" panose="02040503050406030204" pitchFamily="18" charset="0"/>
                      </a:rPr>
                      <m:t>+</m:t>
                    </m:r>
                    <m:r>
                      <a:rPr lang="es-ES" sz="2400" i="1" dirty="0" err="1">
                        <a:latin typeface="Cambria Math" panose="02040503050406030204" pitchFamily="18" charset="0"/>
                      </a:rPr>
                      <m:t>𝑖</m:t>
                    </m:r>
                    <m:sSup>
                      <m:sSupPr>
                        <m:ctrlPr>
                          <a:rPr lang="es-ES" sz="2400" i="1" dirty="0">
                            <a:latin typeface="Cambria Math"/>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𝑥</m:t>
                        </m:r>
                      </m:sup>
                    </m:sSup>
                    <m:r>
                      <m:rPr>
                        <m:sty m:val="p"/>
                      </m:rPr>
                      <a:rPr lang="es-ES" sz="2400" i="1" dirty="0">
                        <a:latin typeface="Cambria Math" panose="02040503050406030204" pitchFamily="18" charset="0"/>
                      </a:rPr>
                      <m:t>sin</m:t>
                    </m:r>
                    <m:r>
                      <a:rPr lang="es-ES" sz="2400" i="1" dirty="0">
                        <a:latin typeface="Cambria Math" panose="02040503050406030204" pitchFamily="18" charset="0"/>
                      </a:rPr>
                      <m:t>⁡</m:t>
                    </m:r>
                    <m:r>
                      <a:rPr lang="es-ES" sz="2400" i="1" dirty="0">
                        <a:latin typeface="Cambria Math" panose="02040503050406030204" pitchFamily="18" charset="0"/>
                      </a:rPr>
                      <m:t>𝑦</m:t>
                    </m:r>
                    <m:r>
                      <a:rPr lang="es-ES" sz="2400" i="1" dirty="0">
                        <a:latin typeface="Cambria Math" panose="02040503050406030204" pitchFamily="18" charset="0"/>
                      </a:rPr>
                      <m:t>=</m:t>
                    </m:r>
                    <m:r>
                      <a:rPr lang="es-ES" sz="2400" i="1" dirty="0">
                        <a:latin typeface="Cambria Math" panose="02040503050406030204" pitchFamily="18" charset="0"/>
                      </a:rPr>
                      <m:t>𝑟</m:t>
                    </m:r>
                    <m:r>
                      <a:rPr lang="es-ES" sz="2400" i="1" dirty="0">
                        <a:latin typeface="Cambria Math" panose="02040503050406030204" pitchFamily="18" charset="0"/>
                      </a:rPr>
                      <m:t> (</m:t>
                    </m:r>
                    <m:r>
                      <m:rPr>
                        <m:sty m:val="p"/>
                      </m:rPr>
                      <a:rPr lang="es-ES" sz="2400" i="1" dirty="0">
                        <a:latin typeface="Cambria Math" panose="02040503050406030204" pitchFamily="18" charset="0"/>
                      </a:rPr>
                      <m:t>cos</m:t>
                    </m:r>
                    <m:r>
                      <a:rPr lang="es-ES" sz="2400" i="1" dirty="0">
                        <a:latin typeface="Cambria Math" panose="02040503050406030204" pitchFamily="18" charset="0"/>
                      </a:rPr>
                      <m:t>⁡</m:t>
                    </m:r>
                    <m:r>
                      <a:rPr lang="es-ES" sz="2400" i="1" dirty="0">
                        <a:latin typeface="Cambria Math" panose="02040503050406030204" pitchFamily="18" charset="0"/>
                      </a:rPr>
                      <m:t>𝜃</m:t>
                    </m:r>
                    <m:r>
                      <a:rPr lang="es-ES" sz="2400" i="1" dirty="0">
                        <a:latin typeface="Cambria Math" panose="02040503050406030204" pitchFamily="18" charset="0"/>
                      </a:rPr>
                      <m:t> + </m:t>
                    </m:r>
                    <m:r>
                      <a:rPr lang="es-ES" sz="2400" i="1" dirty="0">
                        <a:latin typeface="Cambria Math" panose="02040503050406030204" pitchFamily="18" charset="0"/>
                      </a:rPr>
                      <m:t>𝑖</m:t>
                    </m:r>
                    <m:r>
                      <a:rPr lang="es-ES" sz="2400" i="1" dirty="0">
                        <a:latin typeface="Cambria Math" panose="02040503050406030204" pitchFamily="18" charset="0"/>
                      </a:rPr>
                      <m:t> </m:t>
                    </m:r>
                    <m:r>
                      <m:rPr>
                        <m:sty m:val="p"/>
                      </m:rPr>
                      <a:rPr lang="es-ES" sz="2400" i="1" dirty="0">
                        <a:latin typeface="Cambria Math" panose="02040503050406030204" pitchFamily="18" charset="0"/>
                      </a:rPr>
                      <m:t>sin</m:t>
                    </m:r>
                    <m:r>
                      <a:rPr lang="es-ES" sz="2400" i="1" dirty="0">
                        <a:latin typeface="Cambria Math" panose="02040503050406030204" pitchFamily="18" charset="0"/>
                      </a:rPr>
                      <m:t>⁡</m:t>
                    </m:r>
                    <m:r>
                      <a:rPr lang="es-ES" sz="2400" i="1" dirty="0">
                        <a:latin typeface="Cambria Math" panose="02040503050406030204" pitchFamily="18" charset="0"/>
                      </a:rPr>
                      <m:t>𝜃</m:t>
                    </m:r>
                    <m:r>
                      <a:rPr lang="es-ES" sz="2400" i="1" dirty="0">
                        <a:latin typeface="Cambria Math" panose="02040503050406030204" pitchFamily="18" charset="0"/>
                      </a:rPr>
                      <m:t>) ,</m:t>
                    </m:r>
                  </m:oMath>
                </a14:m>
                <a:endParaRPr lang="es-ES" sz="2400" i="1" dirty="0"/>
              </a:p>
              <a:p>
                <a:endParaRPr lang="en-US" sz="800" dirty="0"/>
              </a:p>
              <a:p>
                <a:r>
                  <a:rPr lang="en-US" sz="2400" dirty="0"/>
                  <a:t>then we see that </a:t>
                </a:r>
                <a14:m>
                  <m:oMath xmlns:m="http://schemas.openxmlformats.org/officeDocument/2006/math">
                    <m:r>
                      <a:rPr lang="en-US" sz="2400" i="1" dirty="0" smtClean="0">
                        <a:latin typeface="Cambria Math" panose="02040503050406030204" pitchFamily="18" charset="0"/>
                      </a:rPr>
                      <m:t>𝑟</m:t>
                    </m:r>
                    <m:r>
                      <a:rPr lang="en-US" sz="2400" i="1" dirty="0" smtClean="0">
                        <a:latin typeface="Cambria Math" panose="02040503050406030204" pitchFamily="18" charset="0"/>
                      </a:rPr>
                      <m:t>=</m:t>
                    </m:r>
                    <m:sSup>
                      <m:sSupPr>
                        <m:ctrlPr>
                          <a:rPr lang="es-ES" sz="2400" i="1" dirty="0">
                            <a:latin typeface="Cambria Math"/>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𝑥</m:t>
                        </m:r>
                      </m:sup>
                    </m:sSup>
                  </m:oMath>
                </a14:m>
                <a:r>
                  <a:rPr lang="en-US" sz="2400" dirty="0"/>
                  <a:t> and </a:t>
                </a:r>
                <a14:m>
                  <m:oMath xmlns:m="http://schemas.openxmlformats.org/officeDocument/2006/math">
                    <m:r>
                      <a:rPr lang="en-US" sz="2400" i="1" dirty="0" smtClean="0">
                        <a:latin typeface="Cambria Math" panose="02040503050406030204" pitchFamily="18" charset="0"/>
                      </a:rPr>
                      <m:t>𝜃</m:t>
                    </m:r>
                    <m:r>
                      <a:rPr lang="en-US" sz="2400" i="1" dirty="0" smtClean="0">
                        <a:latin typeface="Cambria Math" panose="02040503050406030204" pitchFamily="18" charset="0"/>
                      </a:rPr>
                      <m:t>=</m:t>
                    </m:r>
                    <m:r>
                      <a:rPr lang="en-US" sz="2400" i="1" dirty="0" smtClean="0">
                        <a:latin typeface="Cambria Math" panose="02040503050406030204" pitchFamily="18" charset="0"/>
                      </a:rPr>
                      <m:t>𝑦</m:t>
                    </m:r>
                    <m:r>
                      <a:rPr lang="en-US" sz="2400" i="1" dirty="0" smtClean="0">
                        <a:latin typeface="Cambria Math" panose="02040503050406030204" pitchFamily="18" charset="0"/>
                      </a:rPr>
                      <m:t>+2</m:t>
                    </m:r>
                    <m:r>
                      <a:rPr lang="en-US" sz="2400" i="1" dirty="0" smtClean="0">
                        <a:latin typeface="Cambria Math" panose="02040503050406030204" pitchFamily="18" charset="0"/>
                      </a:rPr>
                      <m:t>𝑛</m:t>
                    </m:r>
                    <m:r>
                      <a:rPr lang="en-US" sz="2400" i="1" dirty="0" smtClean="0">
                        <a:latin typeface="Cambria Math" panose="02040503050406030204" pitchFamily="18" charset="0"/>
                      </a:rPr>
                      <m:t>𝜋</m:t>
                    </m:r>
                    <m:r>
                      <a:rPr lang="en-US" sz="2400" i="1" dirty="0" smtClean="0">
                        <a:latin typeface="Cambria Math" panose="02040503050406030204" pitchFamily="18" charset="0"/>
                      </a:rPr>
                      <m:t>,</m:t>
                    </m:r>
                  </m:oMath>
                </a14:m>
                <a:r>
                  <a:rPr lang="en-US" sz="2400" dirty="0"/>
                  <a:t> for </a:t>
                </a:r>
                <a14:m>
                  <m:oMath xmlns:m="http://schemas.openxmlformats.org/officeDocument/2006/math">
                    <m:r>
                      <a:rPr lang="en-US" sz="2400" i="1" dirty="0" smtClean="0">
                        <a:latin typeface="Cambria Math" panose="02040503050406030204" pitchFamily="18" charset="0"/>
                      </a:rPr>
                      <m:t>𝑛</m:t>
                    </m:r>
                    <m:r>
                      <a:rPr lang="en-US" sz="2400" i="1" dirty="0" smtClean="0">
                        <a:latin typeface="Cambria Math" panose="02040503050406030204" pitchFamily="18" charset="0"/>
                      </a:rPr>
                      <m:t>=0,±1,±2,….</m:t>
                    </m:r>
                  </m:oMath>
                </a14:m>
                <a:r>
                  <a:rPr lang="en-US" sz="2400" dirty="0"/>
                  <a:t>Because </a:t>
                </a:r>
                <a14:m>
                  <m:oMath xmlns:m="http://schemas.openxmlformats.org/officeDocument/2006/math">
                    <m:r>
                      <a:rPr lang="en-US" sz="2400" i="1" dirty="0" smtClean="0">
                        <a:latin typeface="Cambria Math" panose="02040503050406030204" pitchFamily="18" charset="0"/>
                      </a:rPr>
                      <m:t>𝑟</m:t>
                    </m:r>
                    <m:r>
                      <a:rPr lang="en-US" sz="2400" b="0" i="1" dirty="0" smtClean="0">
                        <a:latin typeface="Cambria Math" panose="02040503050406030204" pitchFamily="18" charset="0"/>
                      </a:rPr>
                      <m:t> </m:t>
                    </m:r>
                  </m:oMath>
                </a14:m>
                <a:r>
                  <a:rPr lang="en-US" sz="2400" dirty="0"/>
                  <a:t>is the modulus and </a:t>
                </a:r>
                <a14:m>
                  <m:oMath xmlns:m="http://schemas.openxmlformats.org/officeDocument/2006/math">
                    <m:r>
                      <a:rPr lang="en-US" sz="2400" i="1" dirty="0" smtClean="0">
                        <a:latin typeface="Cambria Math" panose="02040503050406030204" pitchFamily="18" charset="0"/>
                      </a:rPr>
                      <m:t>𝜃</m:t>
                    </m:r>
                  </m:oMath>
                </a14:m>
                <a:r>
                  <a:rPr lang="en-US" sz="2400" i="1" dirty="0"/>
                  <a:t> </a:t>
                </a:r>
                <a:r>
                  <a:rPr lang="en-US" sz="2400" dirty="0"/>
                  <a:t>is an argument of </a:t>
                </a:r>
                <a14:m>
                  <m:oMath xmlns:m="http://schemas.openxmlformats.org/officeDocument/2006/math">
                    <m:r>
                      <a:rPr lang="en-US" sz="2400" i="1" dirty="0" smtClean="0">
                        <a:latin typeface="Cambria Math" panose="02040503050406030204" pitchFamily="18" charset="0"/>
                      </a:rPr>
                      <m:t>𝑤</m:t>
                    </m:r>
                  </m:oMath>
                </a14:m>
                <a:r>
                  <a:rPr lang="en-US" sz="2400" dirty="0"/>
                  <a:t>, we have:</a:t>
                </a:r>
              </a:p>
              <a:p>
                <a:endParaRPr lang="en-US" sz="1100" dirty="0"/>
              </a:p>
              <a:p>
                <a:r>
                  <a:rPr lang="en-US" sz="2400" dirty="0"/>
                  <a:t>			</a:t>
                </a:r>
                <a:r>
                  <a:rPr lang="en-US" sz="2400" dirty="0">
                    <a:solidFill>
                      <a:srgbClr val="0070C0"/>
                    </a:solidFill>
                  </a:rPr>
                  <a:t>	 </a:t>
                </a:r>
                <a14:m>
                  <m:oMath xmlns:m="http://schemas.openxmlformats.org/officeDocument/2006/math">
                    <m:d>
                      <m:dPr>
                        <m:begChr m:val="|"/>
                        <m:endChr m:val="|"/>
                        <m:ctrlPr>
                          <a:rPr lang="en-US" sz="2400" i="1" dirty="0" smtClean="0">
                            <a:solidFill>
                              <a:srgbClr val="0070C0"/>
                            </a:solidFill>
                            <a:latin typeface="Cambria Math"/>
                          </a:rPr>
                        </m:ctrlPr>
                      </m:dPr>
                      <m:e>
                        <m:sSup>
                          <m:sSupPr>
                            <m:ctrlPr>
                              <a:rPr lang="es-ES" sz="2400" i="1" dirty="0">
                                <a:solidFill>
                                  <a:srgbClr val="0070C0"/>
                                </a:solidFill>
                                <a:latin typeface="Cambria Math"/>
                              </a:rPr>
                            </m:ctrlPr>
                          </m:sSupPr>
                          <m:e>
                            <m:r>
                              <a:rPr lang="en-US" sz="2400" i="1" dirty="0">
                                <a:solidFill>
                                  <a:srgbClr val="0070C0"/>
                                </a:solidFill>
                                <a:latin typeface="Cambria Math" panose="02040503050406030204" pitchFamily="18" charset="0"/>
                              </a:rPr>
                              <m:t>𝑒</m:t>
                            </m:r>
                          </m:e>
                          <m:sup>
                            <m:r>
                              <a:rPr lang="en-US" sz="2400" b="0" i="1" dirty="0" smtClean="0">
                                <a:solidFill>
                                  <a:srgbClr val="0070C0"/>
                                </a:solidFill>
                                <a:latin typeface="Cambria Math" panose="02040503050406030204" pitchFamily="18" charset="0"/>
                              </a:rPr>
                              <m:t>𝑧</m:t>
                            </m:r>
                          </m:sup>
                        </m:sSup>
                      </m:e>
                    </m:d>
                    <m:r>
                      <a:rPr lang="en-US" sz="2400" i="1" dirty="0">
                        <a:solidFill>
                          <a:srgbClr val="0070C0"/>
                        </a:solidFill>
                        <a:latin typeface="Cambria Math" panose="02040503050406030204" pitchFamily="18" charset="0"/>
                      </a:rPr>
                      <m:t>=</m:t>
                    </m:r>
                    <m:sSup>
                      <m:sSupPr>
                        <m:ctrlPr>
                          <a:rPr lang="es-ES" sz="2400" i="1" dirty="0">
                            <a:solidFill>
                              <a:srgbClr val="0070C0"/>
                            </a:solidFill>
                            <a:latin typeface="Cambria Math"/>
                          </a:rPr>
                        </m:ctrlPr>
                      </m:sSupPr>
                      <m:e>
                        <m:r>
                          <a:rPr lang="en-US" sz="2400" i="1" dirty="0">
                            <a:solidFill>
                              <a:srgbClr val="0070C0"/>
                            </a:solidFill>
                            <a:latin typeface="Cambria Math" panose="02040503050406030204" pitchFamily="18" charset="0"/>
                          </a:rPr>
                          <m:t>𝑒</m:t>
                        </m:r>
                      </m:e>
                      <m:sup>
                        <m:r>
                          <a:rPr lang="en-US" sz="2400" i="1" dirty="0">
                            <a:solidFill>
                              <a:srgbClr val="0070C0"/>
                            </a:solidFill>
                            <a:latin typeface="Cambria Math" panose="02040503050406030204" pitchFamily="18" charset="0"/>
                          </a:rPr>
                          <m:t>𝑥</m:t>
                        </m:r>
                      </m:sup>
                    </m:sSup>
                    <m:r>
                      <a:rPr lang="en-US" sz="2400" b="0" i="1" dirty="0" smtClean="0">
                        <a:solidFill>
                          <a:srgbClr val="0070C0"/>
                        </a:solidFill>
                        <a:latin typeface="Cambria Math"/>
                      </a:rPr>
                      <m:t>                                                             (3)</m:t>
                    </m:r>
                  </m:oMath>
                </a14:m>
                <a:endParaRPr lang="en-US" sz="2400" dirty="0">
                  <a:solidFill>
                    <a:srgbClr val="0070C0"/>
                  </a:solidFill>
                </a:endParaRPr>
              </a:p>
              <a:p>
                <a:r>
                  <a:rPr lang="en-US" sz="2400" dirty="0"/>
                  <a:t>and</a:t>
                </a:r>
                <a:r>
                  <a:rPr lang="en-US" sz="2400" dirty="0">
                    <a:solidFill>
                      <a:srgbClr val="0070C0"/>
                    </a:solidFill>
                  </a:rPr>
                  <a:t> 		                     </a:t>
                </a:r>
                <a14:m>
                  <m:oMath xmlns:m="http://schemas.openxmlformats.org/officeDocument/2006/math">
                    <m:func>
                      <m:funcPr>
                        <m:ctrlPr>
                          <a:rPr lang="en-US" sz="2400" i="1" dirty="0">
                            <a:solidFill>
                              <a:srgbClr val="0070C0"/>
                            </a:solidFill>
                            <a:latin typeface="Cambria Math"/>
                          </a:rPr>
                        </m:ctrlPr>
                      </m:funcPr>
                      <m:fName>
                        <m:r>
                          <m:rPr>
                            <m:sty m:val="p"/>
                          </m:rPr>
                          <a:rPr lang="en-US" sz="2400" i="0" dirty="0" smtClean="0">
                            <a:solidFill>
                              <a:srgbClr val="0070C0"/>
                            </a:solidFill>
                            <a:latin typeface="Cambria Math" panose="02040503050406030204" pitchFamily="18" charset="0"/>
                          </a:rPr>
                          <m:t>arg</m:t>
                        </m:r>
                      </m:fName>
                      <m:e>
                        <m:d>
                          <m:dPr>
                            <m:ctrlPr>
                              <a:rPr lang="en-US" sz="2400" i="1" dirty="0">
                                <a:solidFill>
                                  <a:srgbClr val="0070C0"/>
                                </a:solidFill>
                                <a:latin typeface="Cambria Math"/>
                              </a:rPr>
                            </m:ctrlPr>
                          </m:dPr>
                          <m:e>
                            <m:sSup>
                              <m:sSupPr>
                                <m:ctrlPr>
                                  <a:rPr lang="es-ES" sz="2400" i="1" dirty="0">
                                    <a:solidFill>
                                      <a:srgbClr val="0070C0"/>
                                    </a:solidFill>
                                    <a:latin typeface="Cambria Math"/>
                                  </a:rPr>
                                </m:ctrlPr>
                              </m:sSupPr>
                              <m:e>
                                <m:r>
                                  <a:rPr lang="en-US" sz="2400" i="1" dirty="0">
                                    <a:solidFill>
                                      <a:srgbClr val="0070C0"/>
                                    </a:solidFill>
                                    <a:latin typeface="Cambria Math" panose="02040503050406030204" pitchFamily="18" charset="0"/>
                                  </a:rPr>
                                  <m:t>𝑒</m:t>
                                </m:r>
                              </m:e>
                              <m:sup>
                                <m:r>
                                  <a:rPr lang="en-US" sz="2400" b="0" i="1" dirty="0" smtClean="0">
                                    <a:solidFill>
                                      <a:srgbClr val="0070C0"/>
                                    </a:solidFill>
                                    <a:latin typeface="Cambria Math" panose="02040503050406030204" pitchFamily="18" charset="0"/>
                                  </a:rPr>
                                  <m:t>𝑧</m:t>
                                </m:r>
                              </m:sup>
                            </m:sSup>
                          </m:e>
                        </m:d>
                      </m:e>
                    </m:func>
                    <m:r>
                      <a:rPr lang="en-US" sz="2400" i="1" dirty="0">
                        <a:solidFill>
                          <a:srgbClr val="0070C0"/>
                        </a:solidFill>
                        <a:latin typeface="Cambria Math" panose="02040503050406030204" pitchFamily="18" charset="0"/>
                      </a:rPr>
                      <m:t>= </m:t>
                    </m:r>
                    <m:r>
                      <a:rPr lang="en-US" sz="2400" i="1" dirty="0">
                        <a:solidFill>
                          <a:srgbClr val="0070C0"/>
                        </a:solidFill>
                        <a:latin typeface="Cambria Math" panose="02040503050406030204" pitchFamily="18" charset="0"/>
                      </a:rPr>
                      <m:t>𝑦</m:t>
                    </m:r>
                    <m:r>
                      <a:rPr lang="en-US" sz="2400" i="1" dirty="0">
                        <a:solidFill>
                          <a:srgbClr val="0070C0"/>
                        </a:solidFill>
                        <a:latin typeface="Cambria Math" panose="02040503050406030204" pitchFamily="18" charset="0"/>
                      </a:rPr>
                      <m:t> + 2</m:t>
                    </m:r>
                    <m:r>
                      <a:rPr lang="en-US" sz="2400" i="1" dirty="0">
                        <a:solidFill>
                          <a:srgbClr val="0070C0"/>
                        </a:solidFill>
                        <a:latin typeface="Cambria Math" panose="02040503050406030204" pitchFamily="18" charset="0"/>
                      </a:rPr>
                      <m:t>𝑛</m:t>
                    </m:r>
                    <m:r>
                      <a:rPr lang="el-GR" sz="2400" i="1" dirty="0">
                        <a:solidFill>
                          <a:srgbClr val="0070C0"/>
                        </a:solidFill>
                        <a:latin typeface="Cambria Math" panose="02040503050406030204" pitchFamily="18" charset="0"/>
                      </a:rPr>
                      <m:t>𝜋</m:t>
                    </m:r>
                    <m:r>
                      <a:rPr lang="en-US" sz="2400" b="0" i="1" dirty="0" smtClean="0">
                        <a:solidFill>
                          <a:srgbClr val="0070C0"/>
                        </a:solidFill>
                        <a:latin typeface="Cambria Math" panose="02040503050406030204" pitchFamily="18" charset="0"/>
                      </a:rPr>
                      <m:t>;    </m:t>
                    </m:r>
                    <m:r>
                      <a:rPr lang="en-US" sz="2400" i="1" dirty="0">
                        <a:solidFill>
                          <a:srgbClr val="0070C0"/>
                        </a:solidFill>
                        <a:latin typeface="Cambria Math" panose="02040503050406030204" pitchFamily="18" charset="0"/>
                      </a:rPr>
                      <m:t>𝑛</m:t>
                    </m:r>
                    <m:r>
                      <a:rPr lang="en-US" sz="2400" i="1" dirty="0">
                        <a:solidFill>
                          <a:srgbClr val="0070C0"/>
                        </a:solidFill>
                        <a:latin typeface="Cambria Math" panose="02040503050406030204" pitchFamily="18" charset="0"/>
                      </a:rPr>
                      <m:t>=0,±1,±2,…        (4)</m:t>
                    </m:r>
                  </m:oMath>
                </a14:m>
                <a:endParaRPr lang="en-US" sz="2400" dirty="0">
                  <a:solidFill>
                    <a:srgbClr val="0070C0"/>
                  </a:solidFill>
                </a:endParaRPr>
              </a:p>
              <a:p>
                <a:endParaRPr lang="en-US" sz="1100" dirty="0"/>
              </a:p>
              <a:p>
                <a:r>
                  <a:rPr lang="en-US" sz="2400" dirty="0"/>
                  <a:t>We know from calculus that </a:t>
                </a:r>
                <a14:m>
                  <m:oMath xmlns:m="http://schemas.openxmlformats.org/officeDocument/2006/math">
                    <m:sSup>
                      <m:sSupPr>
                        <m:ctrlPr>
                          <a:rPr lang="es-ES" sz="2400" i="1" dirty="0" smtClean="0">
                            <a:solidFill>
                              <a:schemeClr val="tx1"/>
                            </a:solidFill>
                            <a:latin typeface="Cambria Math"/>
                          </a:rPr>
                        </m:ctrlPr>
                      </m:sSupPr>
                      <m:e>
                        <m:r>
                          <a:rPr lang="en-US" sz="2400" i="1" dirty="0">
                            <a:solidFill>
                              <a:schemeClr val="tx1"/>
                            </a:solidFill>
                            <a:latin typeface="Cambria Math" panose="02040503050406030204" pitchFamily="18" charset="0"/>
                          </a:rPr>
                          <m:t>𝑒</m:t>
                        </m:r>
                      </m:e>
                      <m:sup>
                        <m:r>
                          <a:rPr lang="en-US" sz="2400" i="1" dirty="0">
                            <a:solidFill>
                              <a:schemeClr val="tx1"/>
                            </a:solidFill>
                            <a:latin typeface="Cambria Math" panose="02040503050406030204" pitchFamily="18" charset="0"/>
                          </a:rPr>
                          <m:t>𝑥</m:t>
                        </m:r>
                      </m:sup>
                    </m:sSup>
                    <m:r>
                      <a:rPr lang="en-US" sz="2400" i="1" dirty="0" smtClean="0">
                        <a:solidFill>
                          <a:schemeClr val="tx1"/>
                        </a:solidFill>
                        <a:latin typeface="Cambria Math" panose="02040503050406030204" pitchFamily="18" charset="0"/>
                      </a:rPr>
                      <m:t>&gt;</m:t>
                    </m:r>
                    <m:r>
                      <a:rPr lang="en-US" sz="2400" i="1" dirty="0" smtClean="0">
                        <a:latin typeface="Cambria Math" panose="02040503050406030204" pitchFamily="18" charset="0"/>
                      </a:rPr>
                      <m:t>0</m:t>
                    </m:r>
                  </m:oMath>
                </a14:m>
                <a:r>
                  <a:rPr lang="en-US" sz="2400" dirty="0"/>
                  <a:t> for all real </a:t>
                </a:r>
                <a14:m>
                  <m:oMath xmlns:m="http://schemas.openxmlformats.org/officeDocument/2006/math">
                    <m:r>
                      <a:rPr lang="en-US" sz="2400" i="1" dirty="0" smtClean="0">
                        <a:latin typeface="Cambria Math" panose="02040503050406030204" pitchFamily="18" charset="0"/>
                      </a:rPr>
                      <m:t>𝑥</m:t>
                    </m:r>
                  </m:oMath>
                </a14:m>
                <a:r>
                  <a:rPr lang="en-US" sz="2400" dirty="0"/>
                  <a:t>, and so it follows that </a:t>
                </a:r>
                <a14:m>
                  <m:oMath xmlns:m="http://schemas.openxmlformats.org/officeDocument/2006/math">
                    <m:r>
                      <a:rPr lang="en-US" sz="2400" i="1" dirty="0" smtClean="0">
                        <a:latin typeface="Cambria Math" panose="02040503050406030204" pitchFamily="18" charset="0"/>
                      </a:rPr>
                      <m:t>|</m:t>
                    </m:r>
                    <m:sSup>
                      <m:sSupPr>
                        <m:ctrlPr>
                          <a:rPr lang="es-ES" sz="2400" i="1" dirty="0" smtClean="0">
                            <a:solidFill>
                              <a:schemeClr val="tx1"/>
                            </a:solidFill>
                            <a:latin typeface="Cambria Math"/>
                          </a:rPr>
                        </m:ctrlPr>
                      </m:sSupPr>
                      <m:e>
                        <m:r>
                          <a:rPr lang="en-US" sz="2400" i="1" dirty="0">
                            <a:solidFill>
                              <a:schemeClr val="tx1"/>
                            </a:solidFill>
                            <a:latin typeface="Cambria Math" panose="02040503050406030204" pitchFamily="18" charset="0"/>
                          </a:rPr>
                          <m:t>𝑒</m:t>
                        </m:r>
                      </m:e>
                      <m:sup>
                        <m:r>
                          <a:rPr lang="en-US" sz="2400" b="0" i="1" dirty="0" smtClean="0">
                            <a:solidFill>
                              <a:schemeClr val="tx1"/>
                            </a:solidFill>
                            <a:latin typeface="Cambria Math" panose="02040503050406030204" pitchFamily="18" charset="0"/>
                          </a:rPr>
                          <m:t>𝑧</m:t>
                        </m:r>
                      </m:sup>
                    </m:sSup>
                    <m:r>
                      <a:rPr lang="en-US" sz="2400" i="1" dirty="0">
                        <a:latin typeface="Cambria Math" panose="02040503050406030204" pitchFamily="18" charset="0"/>
                      </a:rPr>
                      <m:t>|&gt;0.</m:t>
                    </m:r>
                  </m:oMath>
                </a14:m>
                <a:r>
                  <a:rPr lang="en-US" sz="2400" dirty="0"/>
                  <a:t> This implies that </a:t>
                </a:r>
                <a14:m>
                  <m:oMath xmlns:m="http://schemas.openxmlformats.org/officeDocument/2006/math">
                    <m:sSup>
                      <m:sSupPr>
                        <m:ctrlPr>
                          <a:rPr lang="en-US" sz="2400" i="1" dirty="0" smtClean="0">
                            <a:latin typeface="Cambria Math"/>
                          </a:rPr>
                        </m:ctrlPr>
                      </m:sSupPr>
                      <m:e>
                        <m:r>
                          <a:rPr lang="en-US" sz="2400" b="0" i="1" dirty="0" smtClean="0">
                            <a:latin typeface="Cambria Math" panose="02040503050406030204" pitchFamily="18" charset="0"/>
                          </a:rPr>
                          <m:t>𝑒</m:t>
                        </m:r>
                      </m:e>
                      <m:sup>
                        <m:r>
                          <a:rPr lang="en-US" sz="2400" b="0" i="1" dirty="0" smtClean="0">
                            <a:latin typeface="Cambria Math" panose="02040503050406030204" pitchFamily="18" charset="0"/>
                          </a:rPr>
                          <m:t>𝑧</m:t>
                        </m:r>
                      </m:sup>
                    </m:sSup>
                    <m:r>
                      <a:rPr lang="en-US" sz="2400" i="1" dirty="0" smtClean="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rPr>
                      <m:t> 0</m:t>
                    </m:r>
                  </m:oMath>
                </a14:m>
                <a:r>
                  <a:rPr lang="en-US" sz="2400" dirty="0"/>
                  <a:t> for all complex </a:t>
                </a:r>
                <a14:m>
                  <m:oMath xmlns:m="http://schemas.openxmlformats.org/officeDocument/2006/math">
                    <m:r>
                      <a:rPr lang="en-US" sz="2400" i="1" dirty="0" smtClean="0">
                        <a:latin typeface="Cambria Math" panose="02040503050406030204" pitchFamily="18" charset="0"/>
                      </a:rPr>
                      <m:t>𝑧</m:t>
                    </m:r>
                  </m:oMath>
                </a14:m>
                <a:r>
                  <a:rPr lang="en-US" sz="2400" dirty="0"/>
                  <a:t>. Moreover, for all complex </a:t>
                </a:r>
                <a14:m>
                  <m:oMath xmlns:m="http://schemas.openxmlformats.org/officeDocument/2006/math">
                    <m:r>
                      <a:rPr lang="en-US" sz="2400" i="1" dirty="0" smtClean="0">
                        <a:latin typeface="Cambria Math" panose="02040503050406030204" pitchFamily="18" charset="0"/>
                      </a:rPr>
                      <m:t>𝑧</m:t>
                    </m:r>
                  </m:oMath>
                </a14:m>
                <a:r>
                  <a:rPr lang="en-US" sz="2400" dirty="0"/>
                  <a:t>, we have:</a:t>
                </a:r>
              </a:p>
              <a:p>
                <a:endParaRPr lang="en-US" sz="1000" i="1" dirty="0">
                  <a:solidFill>
                    <a:srgbClr val="0070C0"/>
                  </a:solidFill>
                  <a:latin typeface="Cambria Math" panose="02040503050406030204" pitchFamily="18" charset="0"/>
                </a:endParaRPr>
              </a:p>
              <a:p>
                <a:r>
                  <a:rPr lang="en-US" sz="2400" dirty="0">
                    <a:solidFill>
                      <a:srgbClr val="0070C0"/>
                    </a:solidFill>
                  </a:rPr>
                  <a:t> 				     </a:t>
                </a:r>
                <a14:m>
                  <m:oMath xmlns:m="http://schemas.openxmlformats.org/officeDocument/2006/math">
                    <m:acc>
                      <m:accPr>
                        <m:chr m:val="̅"/>
                        <m:ctrlPr>
                          <a:rPr lang="en-US" sz="2400" i="1" dirty="0" smtClean="0">
                            <a:solidFill>
                              <a:srgbClr val="0070C0"/>
                            </a:solidFill>
                            <a:latin typeface="Cambria Math"/>
                          </a:rPr>
                        </m:ctrlPr>
                      </m:accPr>
                      <m:e>
                        <m:sSup>
                          <m:sSupPr>
                            <m:ctrlPr>
                              <a:rPr lang="en-US" sz="2400" i="1" dirty="0" smtClean="0">
                                <a:solidFill>
                                  <a:srgbClr val="0070C0"/>
                                </a:solidFill>
                                <a:latin typeface="Cambria Math"/>
                              </a:rPr>
                            </m:ctrlPr>
                          </m:sSupPr>
                          <m:e>
                            <m:r>
                              <a:rPr lang="en-US" sz="2400" b="0" i="1" dirty="0" smtClean="0">
                                <a:solidFill>
                                  <a:srgbClr val="0070C0"/>
                                </a:solidFill>
                                <a:latin typeface="Cambria Math" panose="02040503050406030204" pitchFamily="18" charset="0"/>
                              </a:rPr>
                              <m:t>𝑒</m:t>
                            </m:r>
                          </m:e>
                          <m:sup>
                            <m:r>
                              <a:rPr lang="en-US" sz="2400" b="0" i="1" dirty="0" smtClean="0">
                                <a:solidFill>
                                  <a:srgbClr val="0070C0"/>
                                </a:solidFill>
                                <a:latin typeface="Cambria Math" panose="02040503050406030204" pitchFamily="18" charset="0"/>
                              </a:rPr>
                              <m:t>𝑧</m:t>
                            </m:r>
                          </m:sup>
                        </m:sSup>
                      </m:e>
                    </m:acc>
                    <m:r>
                      <a:rPr lang="en-US" sz="2400" i="1" dirty="0">
                        <a:solidFill>
                          <a:srgbClr val="0070C0"/>
                        </a:solidFill>
                        <a:latin typeface="Cambria Math" panose="02040503050406030204" pitchFamily="18" charset="0"/>
                      </a:rPr>
                      <m:t>= </m:t>
                    </m:r>
                    <m:sSup>
                      <m:sSupPr>
                        <m:ctrlPr>
                          <a:rPr lang="en-US" sz="2400" i="1" dirty="0" smtClean="0">
                            <a:solidFill>
                              <a:srgbClr val="0070C0"/>
                            </a:solidFill>
                            <a:latin typeface="Cambria Math"/>
                          </a:rPr>
                        </m:ctrlPr>
                      </m:sSupPr>
                      <m:e>
                        <m:r>
                          <a:rPr lang="en-US" sz="2400" b="0" i="1" dirty="0" smtClean="0">
                            <a:solidFill>
                              <a:srgbClr val="0070C0"/>
                            </a:solidFill>
                            <a:latin typeface="Cambria Math" panose="02040503050406030204" pitchFamily="18" charset="0"/>
                          </a:rPr>
                          <m:t>𝑒</m:t>
                        </m:r>
                      </m:e>
                      <m:sup>
                        <m:acc>
                          <m:accPr>
                            <m:chr m:val="̅"/>
                            <m:ctrlPr>
                              <a:rPr lang="en-US" sz="2400" i="1" dirty="0" smtClean="0">
                                <a:solidFill>
                                  <a:srgbClr val="0070C0"/>
                                </a:solidFill>
                                <a:latin typeface="Cambria Math"/>
                              </a:rPr>
                            </m:ctrlPr>
                          </m:accPr>
                          <m:e>
                            <m:r>
                              <a:rPr lang="en-US" sz="2400" b="0" i="1" dirty="0" smtClean="0">
                                <a:solidFill>
                                  <a:srgbClr val="0070C0"/>
                                </a:solidFill>
                                <a:latin typeface="Cambria Math" panose="02040503050406030204" pitchFamily="18" charset="0"/>
                              </a:rPr>
                              <m:t>𝑧</m:t>
                            </m:r>
                          </m:e>
                        </m:acc>
                      </m:sup>
                    </m:sSup>
                    <m:r>
                      <a:rPr lang="en-US" sz="2400" i="1" dirty="0">
                        <a:solidFill>
                          <a:srgbClr val="0070C0"/>
                        </a:solidFill>
                        <a:latin typeface="Cambria Math" panose="02040503050406030204" pitchFamily="18" charset="0"/>
                      </a:rPr>
                      <m:t>.</m:t>
                    </m:r>
                    <m:r>
                      <a:rPr lang="en-US" sz="2400" b="0" i="1" dirty="0" smtClean="0">
                        <a:solidFill>
                          <a:srgbClr val="0070C0"/>
                        </a:solidFill>
                        <a:latin typeface="Cambria Math"/>
                      </a:rPr>
                      <m:t>                                                           (5)</m:t>
                    </m:r>
                  </m:oMath>
                </a14:m>
                <a:endParaRPr lang="en-US" sz="2400" dirty="0">
                  <a:solidFill>
                    <a:srgbClr val="0070C0"/>
                  </a:solidFill>
                </a:endParaRPr>
              </a:p>
            </p:txBody>
          </p:sp>
        </mc:Choice>
        <mc:Fallback xmlns="">
          <p:sp>
            <p:nvSpPr>
              <p:cNvPr id="2" name="Rectangle 1">
                <a:extLst>
                  <a:ext uri="{FF2B5EF4-FFF2-40B4-BE49-F238E27FC236}">
                    <a16:creationId xmlns:a16="http://schemas.microsoft.com/office/drawing/2014/main" xmlns:a14="http://schemas.microsoft.com/office/drawing/2010/main" xmlns="" id="{461A587F-6C25-4B55-8B7C-A5D415EB96A0}"/>
                  </a:ext>
                </a:extLst>
              </p:cNvPr>
              <p:cNvSpPr>
                <a:spLocks noRot="1" noChangeAspect="1" noMove="1" noResize="1" noEditPoints="1" noAdjustHandles="1" noChangeArrowheads="1" noChangeShapeType="1" noTextEdit="1"/>
              </p:cNvSpPr>
              <p:nvPr/>
            </p:nvSpPr>
            <p:spPr>
              <a:xfrm>
                <a:off x="702365" y="1036083"/>
                <a:ext cx="11281088" cy="4803816"/>
              </a:xfrm>
              <a:prstGeom prst="rect">
                <a:avLst/>
              </a:prstGeom>
              <a:blipFill rotWithShape="1">
                <a:blip r:embed="rId2"/>
                <a:stretch>
                  <a:fillRect l="-810" t="-1015" r="-864" b="-888"/>
                </a:stretch>
              </a:blipFill>
            </p:spPr>
            <p:txBody>
              <a:bodyPr/>
              <a:lstStyle/>
              <a:p>
                <a:r>
                  <a:rPr lang="en-US">
                    <a:noFill/>
                  </a:rPr>
                  <a:t> </a:t>
                </a:r>
              </a:p>
            </p:txBody>
          </p:sp>
        </mc:Fallback>
      </mc:AlternateContent>
    </p:spTree>
    <p:extLst>
      <p:ext uri="{BB962C8B-B14F-4D97-AF65-F5344CB8AC3E}">
        <p14:creationId xmlns:p14="http://schemas.microsoft.com/office/powerpoint/2010/main" val="1518655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itle 1">
                <a:extLst>
                  <a:ext uri="{FF2B5EF4-FFF2-40B4-BE49-F238E27FC236}">
                    <a16:creationId xmlns="" xmlns:a16="http://schemas.microsoft.com/office/drawing/2014/main" id="{8C73A342-F58A-4A5A-8399-CBD04201E7DF}"/>
                  </a:ext>
                </a:extLst>
              </p:cNvPr>
              <p:cNvSpPr txBox="1">
                <a:spLocks/>
              </p:cNvSpPr>
              <p:nvPr/>
            </p:nvSpPr>
            <p:spPr>
              <a:xfrm>
                <a:off x="369038" y="47411"/>
                <a:ext cx="10515600" cy="66948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70C0"/>
                    </a:solidFill>
                    <a:latin typeface="+mn-lt"/>
                  </a:rPr>
                  <a:t>Algebraic Properties of </a:t>
                </a:r>
                <a14:m>
                  <m:oMath xmlns:m="http://schemas.openxmlformats.org/officeDocument/2006/math">
                    <m:sSup>
                      <m:sSupPr>
                        <m:ctrlPr>
                          <a:rPr lang="en-US" b="1" i="1" dirty="0" smtClean="0">
                            <a:solidFill>
                              <a:srgbClr val="0070C0"/>
                            </a:solidFill>
                            <a:latin typeface="Cambria Math"/>
                          </a:rPr>
                        </m:ctrlPr>
                      </m:sSupPr>
                      <m:e>
                        <m:r>
                          <a:rPr lang="en-US" b="1" i="1" dirty="0" smtClean="0">
                            <a:solidFill>
                              <a:srgbClr val="0070C0"/>
                            </a:solidFill>
                            <a:latin typeface="Cambria Math" panose="02040503050406030204" pitchFamily="18" charset="0"/>
                          </a:rPr>
                          <m:t>𝒆</m:t>
                        </m:r>
                      </m:e>
                      <m:sup>
                        <m:r>
                          <a:rPr lang="en-US" b="1" i="1" dirty="0" smtClean="0">
                            <a:solidFill>
                              <a:srgbClr val="0070C0"/>
                            </a:solidFill>
                            <a:latin typeface="Cambria Math" panose="02040503050406030204" pitchFamily="18" charset="0"/>
                          </a:rPr>
                          <m:t>𝒛</m:t>
                        </m:r>
                      </m:sup>
                    </m:sSup>
                  </m:oMath>
                </a14:m>
                <a:endParaRPr lang="en-US" dirty="0">
                  <a:solidFill>
                    <a:srgbClr val="0070C0"/>
                  </a:solidFill>
                  <a:latin typeface="+mn-lt"/>
                </a:endParaRPr>
              </a:p>
            </p:txBody>
          </p:sp>
        </mc:Choice>
        <mc:Fallback xmlns="">
          <p:sp>
            <p:nvSpPr>
              <p:cNvPr id="6" name="Title 1">
                <a:extLst>
                  <a:ext uri="{FF2B5EF4-FFF2-40B4-BE49-F238E27FC236}">
                    <a16:creationId xmlns:a16="http://schemas.microsoft.com/office/drawing/2014/main" xmlns:a14="http://schemas.microsoft.com/office/drawing/2010/main" xmlns="" id="{8C73A342-F58A-4A5A-8399-CBD04201E7DF}"/>
                  </a:ext>
                </a:extLst>
              </p:cNvPr>
              <p:cNvSpPr txBox="1">
                <a:spLocks noRot="1" noChangeAspect="1" noMove="1" noResize="1" noEditPoints="1" noAdjustHandles="1" noChangeArrowheads="1" noChangeShapeType="1" noTextEdit="1"/>
              </p:cNvSpPr>
              <p:nvPr/>
            </p:nvSpPr>
            <p:spPr>
              <a:xfrm>
                <a:off x="369038" y="47411"/>
                <a:ext cx="10515600" cy="669489"/>
              </a:xfrm>
              <a:prstGeom prst="rect">
                <a:avLst/>
              </a:prstGeom>
              <a:blipFill rotWithShape="1">
                <a:blip r:embed="rId2"/>
                <a:stretch>
                  <a:fillRect l="-2377" t="-28182" b="-47273"/>
                </a:stretch>
              </a:blipFill>
            </p:spPr>
            <p:txBody>
              <a:bodyPr/>
              <a:lstStyle/>
              <a:p>
                <a:r>
                  <a:rPr lang="en-US">
                    <a:noFill/>
                  </a:rPr>
                  <a:t> </a:t>
                </a:r>
              </a:p>
            </p:txBody>
          </p:sp>
        </mc:Fallback>
      </mc:AlternateContent>
      <p:pic>
        <p:nvPicPr>
          <p:cNvPr id="3" name="Picture 2">
            <a:extLst>
              <a:ext uri="{FF2B5EF4-FFF2-40B4-BE49-F238E27FC236}">
                <a16:creationId xmlns="" xmlns:a16="http://schemas.microsoft.com/office/drawing/2014/main" id="{6BD28BBF-2E02-4E2B-9099-D06C14052E1A}"/>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783997" y="803934"/>
            <a:ext cx="5409127" cy="2984830"/>
          </a:xfrm>
          <a:prstGeom prst="rect">
            <a:avLst/>
          </a:prstGeom>
        </p:spPr>
      </p:pic>
    </p:spTree>
    <p:extLst>
      <p:ext uri="{BB962C8B-B14F-4D97-AF65-F5344CB8AC3E}">
        <p14:creationId xmlns:p14="http://schemas.microsoft.com/office/powerpoint/2010/main" val="2584698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itle 1">
                <a:extLst>
                  <a:ext uri="{FF2B5EF4-FFF2-40B4-BE49-F238E27FC236}">
                    <a16:creationId xmlns="" xmlns:a16="http://schemas.microsoft.com/office/drawing/2014/main" id="{8C73A342-F58A-4A5A-8399-CBD04201E7DF}"/>
                  </a:ext>
                </a:extLst>
              </p:cNvPr>
              <p:cNvSpPr txBox="1">
                <a:spLocks/>
              </p:cNvSpPr>
              <p:nvPr/>
            </p:nvSpPr>
            <p:spPr>
              <a:xfrm>
                <a:off x="228600" y="76200"/>
                <a:ext cx="10951667" cy="66948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70C0"/>
                    </a:solidFill>
                    <a:latin typeface="+mn-lt"/>
                  </a:rPr>
                  <a:t>Periodicity of </a:t>
                </a:r>
                <a14:m>
                  <m:oMath xmlns:m="http://schemas.openxmlformats.org/officeDocument/2006/math">
                    <m:sSup>
                      <m:sSupPr>
                        <m:ctrlPr>
                          <a:rPr lang="en-US" b="1" i="1" dirty="0" smtClean="0">
                            <a:solidFill>
                              <a:srgbClr val="0070C0"/>
                            </a:solidFill>
                            <a:latin typeface="Cambria Math"/>
                          </a:rPr>
                        </m:ctrlPr>
                      </m:sSupPr>
                      <m:e>
                        <m:r>
                          <a:rPr lang="en-US" b="1" i="1" dirty="0" smtClean="0">
                            <a:solidFill>
                              <a:srgbClr val="0070C0"/>
                            </a:solidFill>
                            <a:latin typeface="Cambria Math"/>
                          </a:rPr>
                          <m:t>𝒆</m:t>
                        </m:r>
                      </m:e>
                      <m:sup>
                        <m:r>
                          <a:rPr lang="en-US" b="1" i="1" dirty="0" smtClean="0">
                            <a:solidFill>
                              <a:srgbClr val="0070C0"/>
                            </a:solidFill>
                            <a:latin typeface="Cambria Math"/>
                          </a:rPr>
                          <m:t>𝒛</m:t>
                        </m:r>
                      </m:sup>
                    </m:sSup>
                  </m:oMath>
                </a14:m>
                <a:endParaRPr lang="en-US" dirty="0">
                  <a:solidFill>
                    <a:srgbClr val="0070C0"/>
                  </a:solidFill>
                  <a:latin typeface="+mn-lt"/>
                </a:endParaRPr>
              </a:p>
            </p:txBody>
          </p:sp>
        </mc:Choice>
        <mc:Fallback xmlns="">
          <p:sp>
            <p:nvSpPr>
              <p:cNvPr id="9" name="Title 1">
                <a:extLst>
                  <a:ext uri="{FF2B5EF4-FFF2-40B4-BE49-F238E27FC236}">
                    <a16:creationId xmlns:a16="http://schemas.microsoft.com/office/drawing/2014/main" xmlns:a14="http://schemas.microsoft.com/office/drawing/2010/main" xmlns="" id="{8C73A342-F58A-4A5A-8399-CBD04201E7DF}"/>
                  </a:ext>
                </a:extLst>
              </p:cNvPr>
              <p:cNvSpPr txBox="1">
                <a:spLocks noRot="1" noChangeAspect="1" noMove="1" noResize="1" noEditPoints="1" noAdjustHandles="1" noChangeArrowheads="1" noChangeShapeType="1" noTextEdit="1"/>
              </p:cNvSpPr>
              <p:nvPr/>
            </p:nvSpPr>
            <p:spPr>
              <a:xfrm>
                <a:off x="228600" y="76200"/>
                <a:ext cx="10951667" cy="669489"/>
              </a:xfrm>
              <a:prstGeom prst="rect">
                <a:avLst/>
              </a:prstGeom>
              <a:blipFill rotWithShape="1">
                <a:blip r:embed="rId2"/>
                <a:stretch>
                  <a:fillRect l="-2283" t="-28440" b="-477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 xmlns:a16="http://schemas.microsoft.com/office/drawing/2014/main" id="{55C976ED-D16C-4EB9-B0E7-E6AE30755DE8}"/>
                  </a:ext>
                </a:extLst>
              </p:cNvPr>
              <p:cNvSpPr/>
              <p:nvPr/>
            </p:nvSpPr>
            <p:spPr>
              <a:xfrm>
                <a:off x="331543" y="639545"/>
                <a:ext cx="11726550" cy="5951758"/>
              </a:xfrm>
              <a:prstGeom prst="rect">
                <a:avLst/>
              </a:prstGeom>
            </p:spPr>
            <p:txBody>
              <a:bodyPr wrap="square">
                <a:spAutoFit/>
              </a:bodyPr>
              <a:lstStyle/>
              <a:p>
                <a:pPr algn="just"/>
                <a:r>
                  <a:rPr lang="en-US" sz="2400" dirty="0" smtClean="0"/>
                  <a:t>The most striking difference between the real and complex exponential functions is the periodicity of </a:t>
                </a:r>
                <a14:m>
                  <m:oMath xmlns:m="http://schemas.openxmlformats.org/officeDocument/2006/math">
                    <m:sSup>
                      <m:sSupPr>
                        <m:ctrlPr>
                          <a:rPr lang="en-US" sz="2400" i="1" dirty="0">
                            <a:latin typeface="Cambria Math"/>
                          </a:rPr>
                        </m:ctrlPr>
                      </m:sSupPr>
                      <m:e>
                        <m:r>
                          <a:rPr lang="en-US" sz="2400" i="1" dirty="0">
                            <a:latin typeface="Cambria Math"/>
                          </a:rPr>
                          <m:t>𝑒</m:t>
                        </m:r>
                      </m:e>
                      <m:sup>
                        <m:r>
                          <a:rPr lang="en-US" sz="2400" i="1" dirty="0">
                            <a:latin typeface="Cambria Math"/>
                          </a:rPr>
                          <m:t>𝑧</m:t>
                        </m:r>
                      </m:sup>
                    </m:sSup>
                    <m:r>
                      <a:rPr lang="en-US" sz="2400" b="0" i="1" dirty="0" smtClean="0">
                        <a:latin typeface="Cambria Math"/>
                      </a:rPr>
                      <m:t>.</m:t>
                    </m:r>
                  </m:oMath>
                </a14:m>
                <a:r>
                  <a:rPr lang="en-US" sz="2400" dirty="0"/>
                  <a:t> The complex exponential function </a:t>
                </a:r>
                <a14:m>
                  <m:oMath xmlns:m="http://schemas.openxmlformats.org/officeDocument/2006/math">
                    <m:sSup>
                      <m:sSupPr>
                        <m:ctrlPr>
                          <a:rPr lang="en-US" sz="2400" i="1" dirty="0" smtClean="0">
                            <a:latin typeface="Cambria Math"/>
                          </a:rPr>
                        </m:ctrlPr>
                      </m:sSupPr>
                      <m:e>
                        <m:r>
                          <a:rPr lang="en-US" sz="2400" b="0" i="1" dirty="0" smtClean="0">
                            <a:latin typeface="Cambria Math"/>
                          </a:rPr>
                          <m:t>𝑒</m:t>
                        </m:r>
                      </m:e>
                      <m:sup>
                        <m:r>
                          <a:rPr lang="en-US" sz="2400" b="0" i="1" dirty="0" smtClean="0">
                            <a:latin typeface="Cambria Math"/>
                          </a:rPr>
                          <m:t>𝑧</m:t>
                        </m:r>
                      </m:sup>
                    </m:sSup>
                  </m:oMath>
                </a14:m>
                <a:r>
                  <a:rPr lang="en-US" sz="2400" dirty="0"/>
                  <a:t> is periodic with a pure imaginary period </a:t>
                </a:r>
                <a14:m>
                  <m:oMath xmlns:m="http://schemas.openxmlformats.org/officeDocument/2006/math">
                    <m:r>
                      <a:rPr lang="en-US" sz="2400" i="1" dirty="0" smtClean="0">
                        <a:latin typeface="Cambria Math"/>
                      </a:rPr>
                      <m:t>2</m:t>
                    </m:r>
                    <m:r>
                      <a:rPr lang="el-GR" sz="2400" i="1" dirty="0">
                        <a:latin typeface="Cambria Math"/>
                      </a:rPr>
                      <m:t>𝜋</m:t>
                    </m:r>
                    <m:r>
                      <a:rPr lang="en-US" sz="2400" i="1" dirty="0" err="1">
                        <a:latin typeface="Cambria Math"/>
                      </a:rPr>
                      <m:t>𝑖</m:t>
                    </m:r>
                    <m:r>
                      <a:rPr lang="en-US" sz="2400" b="0" i="1" dirty="0" smtClean="0">
                        <a:latin typeface="Cambria Math"/>
                      </a:rPr>
                      <m:t>,</m:t>
                    </m:r>
                  </m:oMath>
                </a14:m>
                <a:r>
                  <a:rPr lang="en-US" sz="2400" dirty="0"/>
                  <a:t> i.e., for the function </a:t>
                </a:r>
                <a14:m>
                  <m:oMath xmlns:m="http://schemas.openxmlformats.org/officeDocument/2006/math">
                    <m:r>
                      <a:rPr lang="en-US" sz="2400" i="1" dirty="0" smtClean="0">
                        <a:latin typeface="Cambria Math"/>
                      </a:rPr>
                      <m:t>𝑓</m:t>
                    </m:r>
                    <m:r>
                      <a:rPr lang="en-US" sz="2400" i="1" dirty="0" smtClean="0">
                        <a:latin typeface="Cambria Math"/>
                      </a:rPr>
                      <m:t>(</m:t>
                    </m:r>
                    <m:r>
                      <a:rPr lang="en-US" sz="2400" i="1" dirty="0" smtClean="0">
                        <a:latin typeface="Cambria Math"/>
                      </a:rPr>
                      <m:t>𝑧</m:t>
                    </m:r>
                    <m:r>
                      <a:rPr lang="en-US" sz="2400" i="1" dirty="0" smtClean="0">
                        <a:latin typeface="Cambria Math"/>
                      </a:rPr>
                      <m:t>)=</m:t>
                    </m:r>
                    <m:sSup>
                      <m:sSupPr>
                        <m:ctrlPr>
                          <a:rPr lang="en-US" sz="2400" i="1" dirty="0">
                            <a:latin typeface="Cambria Math"/>
                          </a:rPr>
                        </m:ctrlPr>
                      </m:sSupPr>
                      <m:e>
                        <m:r>
                          <a:rPr lang="en-US" sz="2400" i="1" dirty="0">
                            <a:latin typeface="Cambria Math"/>
                          </a:rPr>
                          <m:t>𝑒</m:t>
                        </m:r>
                      </m:e>
                      <m:sup>
                        <m:r>
                          <a:rPr lang="en-US" sz="2400" i="1" dirty="0">
                            <a:latin typeface="Cambria Math"/>
                          </a:rPr>
                          <m:t>𝑧</m:t>
                        </m:r>
                      </m:sup>
                    </m:sSup>
                    <m:r>
                      <a:rPr lang="en-US" sz="2400" i="1" dirty="0">
                        <a:latin typeface="Cambria Math"/>
                      </a:rPr>
                      <m:t>,</m:t>
                    </m:r>
                  </m:oMath>
                </a14:m>
                <a:r>
                  <a:rPr lang="en-US" sz="2400" dirty="0"/>
                  <a:t> we </a:t>
                </a:r>
                <a:r>
                  <a:rPr lang="en-US" sz="2400" dirty="0" smtClean="0"/>
                  <a:t>have:</a:t>
                </a:r>
              </a:p>
              <a:p>
                <a:pPr algn="just"/>
                <a:endParaRPr lang="en-US" sz="700" dirty="0" smtClean="0"/>
              </a:p>
              <a:p>
                <a:pPr algn="ctr"/>
                <a:r>
                  <a:rPr lang="en-US" sz="2500" dirty="0" smtClean="0"/>
                  <a:t> </a:t>
                </a:r>
                <a14:m>
                  <m:oMath xmlns:m="http://schemas.openxmlformats.org/officeDocument/2006/math">
                    <m:r>
                      <a:rPr lang="en-US" sz="2500" i="1" dirty="0" smtClean="0">
                        <a:solidFill>
                          <a:srgbClr val="0070C0"/>
                        </a:solidFill>
                        <a:latin typeface="Cambria Math"/>
                      </a:rPr>
                      <m:t>𝑓</m:t>
                    </m:r>
                    <m:d>
                      <m:dPr>
                        <m:ctrlPr>
                          <a:rPr lang="en-US" sz="2500" i="1" dirty="0" smtClean="0">
                            <a:solidFill>
                              <a:srgbClr val="0070C0"/>
                            </a:solidFill>
                            <a:latin typeface="Cambria Math"/>
                          </a:rPr>
                        </m:ctrlPr>
                      </m:dPr>
                      <m:e>
                        <m:r>
                          <a:rPr lang="en-US" sz="2500" i="1" dirty="0" smtClean="0">
                            <a:solidFill>
                              <a:srgbClr val="0070C0"/>
                            </a:solidFill>
                            <a:latin typeface="Cambria Math"/>
                          </a:rPr>
                          <m:t>𝑧</m:t>
                        </m:r>
                        <m:r>
                          <a:rPr lang="en-US" sz="2500" i="1" dirty="0" smtClean="0">
                            <a:solidFill>
                              <a:srgbClr val="0070C0"/>
                            </a:solidFill>
                            <a:latin typeface="Cambria Math"/>
                          </a:rPr>
                          <m:t>+2</m:t>
                        </m:r>
                        <m:r>
                          <a:rPr lang="en-US" sz="2500" i="1" dirty="0" smtClean="0">
                            <a:solidFill>
                              <a:srgbClr val="0070C0"/>
                            </a:solidFill>
                            <a:latin typeface="Cambria Math"/>
                          </a:rPr>
                          <m:t>𝜋</m:t>
                        </m:r>
                        <m:r>
                          <a:rPr lang="en-US" sz="2500" i="1" dirty="0" err="1">
                            <a:solidFill>
                              <a:srgbClr val="0070C0"/>
                            </a:solidFill>
                            <a:latin typeface="Cambria Math"/>
                          </a:rPr>
                          <m:t>𝑖</m:t>
                        </m:r>
                      </m:e>
                    </m:d>
                    <m:r>
                      <a:rPr lang="en-US" sz="2500" i="1" dirty="0">
                        <a:solidFill>
                          <a:srgbClr val="0070C0"/>
                        </a:solidFill>
                        <a:latin typeface="Cambria Math"/>
                      </a:rPr>
                      <m:t>=</m:t>
                    </m:r>
                    <m:r>
                      <a:rPr lang="en-US" sz="2500" i="1" dirty="0">
                        <a:solidFill>
                          <a:srgbClr val="0070C0"/>
                        </a:solidFill>
                        <a:latin typeface="Cambria Math"/>
                      </a:rPr>
                      <m:t>𝑓</m:t>
                    </m:r>
                    <m:d>
                      <m:dPr>
                        <m:ctrlPr>
                          <a:rPr lang="en-US" sz="2500" i="1" dirty="0">
                            <a:solidFill>
                              <a:srgbClr val="0070C0"/>
                            </a:solidFill>
                            <a:latin typeface="Cambria Math"/>
                          </a:rPr>
                        </m:ctrlPr>
                      </m:dPr>
                      <m:e>
                        <m:r>
                          <a:rPr lang="en-US" sz="2500" i="1" dirty="0">
                            <a:solidFill>
                              <a:srgbClr val="0070C0"/>
                            </a:solidFill>
                            <a:latin typeface="Cambria Math"/>
                          </a:rPr>
                          <m:t>𝑧</m:t>
                        </m:r>
                      </m:e>
                    </m:d>
                    <m:r>
                      <a:rPr lang="en-US" sz="2500" b="0" i="1" dirty="0" smtClean="0">
                        <a:solidFill>
                          <a:srgbClr val="0070C0"/>
                        </a:solidFill>
                        <a:latin typeface="Cambria Math"/>
                      </a:rPr>
                      <m:t>    </m:t>
                    </m:r>
                    <m:r>
                      <a:rPr lang="en-US" sz="2500" b="0" i="1" dirty="0" smtClean="0">
                        <a:solidFill>
                          <a:srgbClr val="0070C0"/>
                        </a:solidFill>
                        <a:latin typeface="Cambria Math"/>
                      </a:rPr>
                      <m:t>𝑖</m:t>
                    </m:r>
                    <m:r>
                      <a:rPr lang="en-US" sz="2500" b="0" i="1" dirty="0" smtClean="0">
                        <a:solidFill>
                          <a:srgbClr val="0070C0"/>
                        </a:solidFill>
                        <a:latin typeface="Cambria Math"/>
                      </a:rPr>
                      <m:t>.</m:t>
                    </m:r>
                    <m:r>
                      <a:rPr lang="en-US" sz="2500" b="0" i="1" dirty="0" smtClean="0">
                        <a:solidFill>
                          <a:srgbClr val="0070C0"/>
                        </a:solidFill>
                        <a:latin typeface="Cambria Math"/>
                      </a:rPr>
                      <m:t>𝑒</m:t>
                    </m:r>
                    <m:r>
                      <a:rPr lang="en-US" sz="2500" b="0" i="1" dirty="0" smtClean="0">
                        <a:solidFill>
                          <a:srgbClr val="0070C0"/>
                        </a:solidFill>
                        <a:latin typeface="Cambria Math"/>
                      </a:rPr>
                      <m:t>.,      </m:t>
                    </m:r>
                    <m:sSup>
                      <m:sSupPr>
                        <m:ctrlPr>
                          <a:rPr lang="en-US" sz="2500" i="1" dirty="0">
                            <a:solidFill>
                              <a:srgbClr val="0070C0"/>
                            </a:solidFill>
                            <a:latin typeface="Cambria Math"/>
                          </a:rPr>
                        </m:ctrlPr>
                      </m:sSupPr>
                      <m:e>
                        <m:r>
                          <a:rPr lang="en-US" sz="2500" i="1" dirty="0">
                            <a:solidFill>
                              <a:srgbClr val="0070C0"/>
                            </a:solidFill>
                            <a:latin typeface="Cambria Math"/>
                          </a:rPr>
                          <m:t>𝑒</m:t>
                        </m:r>
                      </m:e>
                      <m:sup>
                        <m:r>
                          <a:rPr lang="en-US" sz="2500" i="1" dirty="0">
                            <a:solidFill>
                              <a:srgbClr val="0070C0"/>
                            </a:solidFill>
                            <a:latin typeface="Cambria Math"/>
                          </a:rPr>
                          <m:t>𝑧</m:t>
                        </m:r>
                        <m:r>
                          <a:rPr lang="en-US" sz="2500" b="0" i="1" dirty="0" smtClean="0">
                            <a:solidFill>
                              <a:srgbClr val="0070C0"/>
                            </a:solidFill>
                            <a:latin typeface="Cambria Math"/>
                          </a:rPr>
                          <m:t>+</m:t>
                        </m:r>
                        <m:r>
                          <a:rPr lang="en-US" sz="2500" i="1" dirty="0">
                            <a:solidFill>
                              <a:srgbClr val="0070C0"/>
                            </a:solidFill>
                            <a:latin typeface="Cambria Math"/>
                          </a:rPr>
                          <m:t>2</m:t>
                        </m:r>
                        <m:r>
                          <a:rPr lang="en-US" sz="2500" i="1" dirty="0">
                            <a:solidFill>
                              <a:srgbClr val="0070C0"/>
                            </a:solidFill>
                            <a:latin typeface="Cambria Math"/>
                          </a:rPr>
                          <m:t>𝜋</m:t>
                        </m:r>
                        <m:r>
                          <a:rPr lang="en-US" sz="2500" i="1" dirty="0" err="1">
                            <a:solidFill>
                              <a:srgbClr val="0070C0"/>
                            </a:solidFill>
                            <a:latin typeface="Cambria Math"/>
                          </a:rPr>
                          <m:t>𝑖</m:t>
                        </m:r>
                      </m:sup>
                    </m:sSup>
                    <m:r>
                      <a:rPr lang="en-US" sz="2500" b="0" i="1" dirty="0" smtClean="0">
                        <a:solidFill>
                          <a:srgbClr val="0070C0"/>
                        </a:solidFill>
                        <a:latin typeface="Cambria Math"/>
                      </a:rPr>
                      <m:t>=</m:t>
                    </m:r>
                    <m:sSup>
                      <m:sSupPr>
                        <m:ctrlPr>
                          <a:rPr lang="en-US" sz="2500" i="1" dirty="0">
                            <a:solidFill>
                              <a:srgbClr val="0070C0"/>
                            </a:solidFill>
                            <a:latin typeface="Cambria Math"/>
                          </a:rPr>
                        </m:ctrlPr>
                      </m:sSupPr>
                      <m:e>
                        <m:r>
                          <a:rPr lang="en-US" sz="2500" i="1" dirty="0">
                            <a:solidFill>
                              <a:srgbClr val="0070C0"/>
                            </a:solidFill>
                            <a:latin typeface="Cambria Math"/>
                          </a:rPr>
                          <m:t>𝑒</m:t>
                        </m:r>
                      </m:e>
                      <m:sup>
                        <m:r>
                          <a:rPr lang="en-US" sz="2500" i="1" dirty="0">
                            <a:solidFill>
                              <a:srgbClr val="0070C0"/>
                            </a:solidFill>
                            <a:latin typeface="Cambria Math"/>
                          </a:rPr>
                          <m:t>𝑧</m:t>
                        </m:r>
                      </m:sup>
                    </m:sSup>
                    <m:r>
                      <a:rPr lang="en-US" sz="2500" b="0" i="1" dirty="0" smtClean="0">
                        <a:solidFill>
                          <a:srgbClr val="0070C0"/>
                        </a:solidFill>
                        <a:latin typeface="Cambria Math"/>
                      </a:rPr>
                      <m:t>,     (∗)</m:t>
                    </m:r>
                  </m:oMath>
                </a14:m>
                <a:endParaRPr lang="en-US" sz="2500" dirty="0" smtClean="0">
                  <a:solidFill>
                    <a:srgbClr val="0070C0"/>
                  </a:solidFill>
                </a:endParaRPr>
              </a:p>
              <a:p>
                <a:pPr algn="just"/>
                <a:r>
                  <a:rPr lang="en-US" sz="2400" dirty="0" smtClean="0"/>
                  <a:t>for </a:t>
                </a:r>
                <a:r>
                  <a:rPr lang="en-US" sz="2400" dirty="0"/>
                  <a:t>all </a:t>
                </a:r>
                <a14:m>
                  <m:oMath xmlns:m="http://schemas.openxmlformats.org/officeDocument/2006/math">
                    <m:r>
                      <a:rPr lang="en-US" sz="2400" i="1" dirty="0" smtClean="0">
                        <a:latin typeface="Cambria Math"/>
                      </a:rPr>
                      <m:t>𝑧</m:t>
                    </m:r>
                  </m:oMath>
                </a14:m>
                <a:r>
                  <a:rPr lang="en-US" sz="2400" dirty="0" smtClean="0"/>
                  <a:t>. </a:t>
                </a:r>
                <a:r>
                  <a:rPr lang="en-US" sz="2400" dirty="0"/>
                  <a:t>Since </a:t>
                </a:r>
                <a14:m>
                  <m:oMath xmlns:m="http://schemas.openxmlformats.org/officeDocument/2006/math">
                    <m:r>
                      <a:rPr lang="en-US" sz="2400" i="1" dirty="0">
                        <a:latin typeface="Cambria Math"/>
                      </a:rPr>
                      <m:t>(∗)</m:t>
                    </m:r>
                  </m:oMath>
                </a14:m>
                <a:r>
                  <a:rPr lang="en-US" sz="2400" dirty="0"/>
                  <a:t> holds for all values of </a:t>
                </a:r>
                <a14:m>
                  <m:oMath xmlns:m="http://schemas.openxmlformats.org/officeDocument/2006/math">
                    <m:r>
                      <a:rPr lang="en-US" sz="2400" i="1" dirty="0">
                        <a:latin typeface="Cambria Math"/>
                      </a:rPr>
                      <m:t>𝑧</m:t>
                    </m:r>
                  </m:oMath>
                </a14:m>
                <a:r>
                  <a:rPr lang="en-US" sz="2400" i="1" dirty="0"/>
                  <a:t> </a:t>
                </a:r>
                <a:r>
                  <a:rPr lang="en-US" sz="2400" dirty="0"/>
                  <a:t>we also have </a:t>
                </a:r>
                <a14:m>
                  <m:oMath xmlns:m="http://schemas.openxmlformats.org/officeDocument/2006/math">
                    <m:sSup>
                      <m:sSupPr>
                        <m:ctrlPr>
                          <a:rPr lang="en-US" sz="2400" i="1" dirty="0">
                            <a:latin typeface="Cambria Math"/>
                          </a:rPr>
                        </m:ctrlPr>
                      </m:sSupPr>
                      <m:e>
                        <m:r>
                          <a:rPr lang="en-US" sz="2400" i="1" dirty="0">
                            <a:latin typeface="Cambria Math" panose="02040503050406030204" pitchFamily="18" charset="0"/>
                          </a:rPr>
                          <m:t>𝑒</m:t>
                        </m:r>
                      </m:e>
                      <m:sup>
                        <m:d>
                          <m:dPr>
                            <m:ctrlPr>
                              <a:rPr lang="en-US" sz="2400" i="1" dirty="0">
                                <a:latin typeface="Cambria Math"/>
                              </a:rPr>
                            </m:ctrlPr>
                          </m:dPr>
                          <m:e>
                            <m:r>
                              <a:rPr lang="en-US" sz="2400" i="1" dirty="0">
                                <a:latin typeface="Cambria Math" panose="02040503050406030204" pitchFamily="18" charset="0"/>
                              </a:rPr>
                              <m:t>𝑧</m:t>
                            </m:r>
                            <m:r>
                              <a:rPr lang="en-US" sz="2400" i="1" dirty="0">
                                <a:latin typeface="Cambria Math"/>
                              </a:rPr>
                              <m:t>+</m:t>
                            </m:r>
                            <m:r>
                              <a:rPr lang="en-US" sz="2400" i="1" dirty="0">
                                <a:latin typeface="Cambria Math" panose="02040503050406030204" pitchFamily="18" charset="0"/>
                              </a:rPr>
                              <m:t>2</m:t>
                            </m:r>
                            <m:r>
                              <a:rPr lang="en-US" sz="2400" i="1" dirty="0">
                                <a:latin typeface="Cambria Math" panose="02040503050406030204" pitchFamily="18" charset="0"/>
                              </a:rPr>
                              <m:t>𝜋</m:t>
                            </m:r>
                            <m:r>
                              <a:rPr lang="en-US" sz="2400" i="1" dirty="0" err="1">
                                <a:latin typeface="Cambria Math" panose="02040503050406030204" pitchFamily="18" charset="0"/>
                              </a:rPr>
                              <m:t>𝑖</m:t>
                            </m:r>
                          </m:e>
                        </m:d>
                        <m:r>
                          <a:rPr lang="en-US" sz="2400" i="1" dirty="0">
                            <a:latin typeface="Cambria Math"/>
                          </a:rPr>
                          <m:t>+</m:t>
                        </m:r>
                        <m:r>
                          <a:rPr lang="en-US" sz="2400" i="1" dirty="0">
                            <a:latin typeface="Cambria Math" panose="02040503050406030204" pitchFamily="18" charset="0"/>
                          </a:rPr>
                          <m:t>2</m:t>
                        </m:r>
                        <m:r>
                          <a:rPr lang="en-US" sz="2400" i="1" dirty="0">
                            <a:latin typeface="Cambria Math" panose="02040503050406030204" pitchFamily="18" charset="0"/>
                          </a:rPr>
                          <m:t>𝜋</m:t>
                        </m:r>
                        <m:r>
                          <a:rPr lang="en-US" sz="2400" i="1" dirty="0" err="1">
                            <a:latin typeface="Cambria Math" panose="02040503050406030204" pitchFamily="18" charset="0"/>
                          </a:rPr>
                          <m:t>𝑖</m:t>
                        </m:r>
                      </m:sup>
                    </m:sSup>
                    <m:r>
                      <a:rPr lang="en-US" sz="2400" i="1" dirty="0">
                        <a:latin typeface="Cambria Math"/>
                      </a:rPr>
                      <m:t>=</m:t>
                    </m:r>
                    <m:sSup>
                      <m:sSupPr>
                        <m:ctrlPr>
                          <a:rPr lang="en-US" sz="2400" i="1" dirty="0">
                            <a:latin typeface="Cambria Math"/>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𝑧</m:t>
                        </m:r>
                        <m:r>
                          <a:rPr lang="en-US" sz="2400" i="1" dirty="0">
                            <a:latin typeface="Cambria Math"/>
                          </a:rPr>
                          <m:t>+</m:t>
                        </m:r>
                        <m:r>
                          <a:rPr lang="en-US" sz="2400" i="1" dirty="0">
                            <a:latin typeface="Cambria Math" panose="02040503050406030204" pitchFamily="18" charset="0"/>
                          </a:rPr>
                          <m:t>2</m:t>
                        </m:r>
                        <m:r>
                          <a:rPr lang="en-US" sz="2400" i="1" dirty="0">
                            <a:latin typeface="Cambria Math" panose="02040503050406030204" pitchFamily="18" charset="0"/>
                          </a:rPr>
                          <m:t>𝜋</m:t>
                        </m:r>
                        <m:r>
                          <a:rPr lang="en-US" sz="2400" i="1" dirty="0" err="1">
                            <a:latin typeface="Cambria Math" panose="02040503050406030204" pitchFamily="18" charset="0"/>
                          </a:rPr>
                          <m:t>𝑖</m:t>
                        </m:r>
                      </m:sup>
                    </m:sSup>
                  </m:oMath>
                </a14:m>
                <a:r>
                  <a:rPr lang="en-US" sz="2400" dirty="0"/>
                  <a:t>. This fact combined with </a:t>
                </a:r>
                <a14:m>
                  <m:oMath xmlns:m="http://schemas.openxmlformats.org/officeDocument/2006/math">
                    <m:r>
                      <a:rPr lang="en-US" sz="2400" i="1" dirty="0">
                        <a:latin typeface="Cambria Math"/>
                      </a:rPr>
                      <m:t>(∗)</m:t>
                    </m:r>
                  </m:oMath>
                </a14:m>
                <a:r>
                  <a:rPr lang="en-US" sz="2400" dirty="0"/>
                  <a:t> implies that </a:t>
                </a:r>
                <a14:m>
                  <m:oMath xmlns:m="http://schemas.openxmlformats.org/officeDocument/2006/math">
                    <m:sSup>
                      <m:sSupPr>
                        <m:ctrlPr>
                          <a:rPr lang="en-US" sz="2400" i="1" dirty="0">
                            <a:latin typeface="Cambria Math"/>
                          </a:rPr>
                        </m:ctrlPr>
                      </m:sSupPr>
                      <m:e>
                        <m:r>
                          <a:rPr lang="en-US" sz="2400" i="1" dirty="0">
                            <a:latin typeface="Cambria Math" panose="02040503050406030204" pitchFamily="18" charset="0"/>
                          </a:rPr>
                          <m:t>𝑒</m:t>
                        </m:r>
                      </m:e>
                      <m:sup>
                        <m:r>
                          <a:rPr lang="en-US" sz="2400" i="1" dirty="0">
                            <a:latin typeface="Cambria Math"/>
                          </a:rPr>
                          <m:t>𝑧</m:t>
                        </m:r>
                        <m:r>
                          <a:rPr lang="en-US" sz="2400" i="1" dirty="0">
                            <a:latin typeface="Cambria Math"/>
                          </a:rPr>
                          <m:t>+4</m:t>
                        </m:r>
                        <m:r>
                          <a:rPr lang="en-US" sz="2400" i="1" dirty="0">
                            <a:latin typeface="Cambria Math" panose="02040503050406030204" pitchFamily="18" charset="0"/>
                          </a:rPr>
                          <m:t>𝜋</m:t>
                        </m:r>
                        <m:r>
                          <a:rPr lang="en-US" sz="2400" i="1" dirty="0" err="1">
                            <a:latin typeface="Cambria Math" panose="02040503050406030204" pitchFamily="18" charset="0"/>
                          </a:rPr>
                          <m:t>𝑖</m:t>
                        </m:r>
                      </m:sup>
                    </m:sSup>
                    <m:r>
                      <a:rPr lang="en-US" sz="2400" i="1" dirty="0">
                        <a:latin typeface="Cambria Math"/>
                      </a:rPr>
                      <m:t>=</m:t>
                    </m:r>
                    <m:sSup>
                      <m:sSupPr>
                        <m:ctrlPr>
                          <a:rPr lang="en-US" sz="2400" i="1" dirty="0">
                            <a:latin typeface="Cambria Math"/>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𝑧</m:t>
                        </m:r>
                      </m:sup>
                    </m:sSup>
                  </m:oMath>
                </a14:m>
                <a:r>
                  <a:rPr lang="en-US" sz="2400" dirty="0" err="1"/>
                  <a:t>.</a:t>
                </a:r>
                <a:r>
                  <a:rPr lang="en-US" sz="2400" dirty="0"/>
                  <a:t> Now by repeating this process we find that </a:t>
                </a:r>
                <a14:m>
                  <m:oMath xmlns:m="http://schemas.openxmlformats.org/officeDocument/2006/math">
                    <m:sSup>
                      <m:sSupPr>
                        <m:ctrlPr>
                          <a:rPr lang="en-US" sz="2400" i="1" dirty="0">
                            <a:latin typeface="Cambria Math"/>
                          </a:rPr>
                        </m:ctrlPr>
                      </m:sSupPr>
                      <m:e>
                        <m:r>
                          <a:rPr lang="en-US" sz="2400" i="1" dirty="0">
                            <a:latin typeface="Cambria Math" panose="02040503050406030204" pitchFamily="18" charset="0"/>
                          </a:rPr>
                          <m:t>𝑒</m:t>
                        </m:r>
                      </m:e>
                      <m:sup>
                        <m:r>
                          <a:rPr lang="en-US" sz="2400" i="1" dirty="0">
                            <a:latin typeface="Cambria Math"/>
                          </a:rPr>
                          <m:t>𝑧</m:t>
                        </m:r>
                        <m:r>
                          <a:rPr lang="en-US" sz="2400" i="1" dirty="0">
                            <a:latin typeface="Cambria Math"/>
                          </a:rPr>
                          <m:t>+2</m:t>
                        </m:r>
                        <m:r>
                          <a:rPr lang="en-US" sz="2400" i="1" dirty="0">
                            <a:latin typeface="Cambria Math"/>
                          </a:rPr>
                          <m:t>𝑛</m:t>
                        </m:r>
                        <m:r>
                          <a:rPr lang="en-US" sz="2400" i="1" dirty="0">
                            <a:latin typeface="Cambria Math" panose="02040503050406030204" pitchFamily="18" charset="0"/>
                          </a:rPr>
                          <m:t>𝜋</m:t>
                        </m:r>
                        <m:r>
                          <a:rPr lang="en-US" sz="2400" i="1" dirty="0" err="1">
                            <a:latin typeface="Cambria Math" panose="02040503050406030204" pitchFamily="18" charset="0"/>
                          </a:rPr>
                          <m:t>𝑖</m:t>
                        </m:r>
                      </m:sup>
                    </m:sSup>
                    <m:r>
                      <a:rPr lang="en-US" sz="2400" i="1" dirty="0">
                        <a:latin typeface="Cambria Math"/>
                      </a:rPr>
                      <m:t>=</m:t>
                    </m:r>
                    <m:sSup>
                      <m:sSupPr>
                        <m:ctrlPr>
                          <a:rPr lang="en-US" sz="2400" i="1" dirty="0">
                            <a:latin typeface="Cambria Math"/>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𝑧</m:t>
                        </m:r>
                      </m:sup>
                    </m:sSup>
                  </m:oMath>
                </a14:m>
                <a:r>
                  <a:rPr lang="en-US" sz="2400" dirty="0"/>
                  <a:t> for </a:t>
                </a:r>
                <a14:m>
                  <m:oMath xmlns:m="http://schemas.openxmlformats.org/officeDocument/2006/math">
                    <m:r>
                      <a:rPr lang="en-US" sz="2400" i="1" dirty="0">
                        <a:latin typeface="Cambria Math"/>
                      </a:rPr>
                      <m:t>𝑛</m:t>
                    </m:r>
                    <m:r>
                      <a:rPr lang="en-US" sz="2400" i="1" dirty="0">
                        <a:latin typeface="Cambria Math"/>
                      </a:rPr>
                      <m:t>=0,±1,±2,… </m:t>
                    </m:r>
                  </m:oMath>
                </a14:m>
                <a:r>
                  <a:rPr lang="en-US" sz="2400" dirty="0"/>
                  <a:t>Thus, </a:t>
                </a:r>
                <a14:m>
                  <m:oMath xmlns:m="http://schemas.openxmlformats.org/officeDocument/2006/math">
                    <m:r>
                      <a:rPr lang="en-US" sz="2400" i="1" dirty="0">
                        <a:latin typeface="Cambria Math"/>
                      </a:rPr>
                      <m:t>−2</m:t>
                    </m:r>
                    <m:r>
                      <a:rPr lang="el-GR" sz="2400" i="1" dirty="0">
                        <a:latin typeface="Cambria Math"/>
                      </a:rPr>
                      <m:t>𝜋</m:t>
                    </m:r>
                    <m:r>
                      <a:rPr lang="en-US" sz="2400" i="1" dirty="0">
                        <a:latin typeface="Cambria Math"/>
                      </a:rPr>
                      <m:t>𝑖</m:t>
                    </m:r>
                    <m:r>
                      <a:rPr lang="en-US" sz="2400" i="1" dirty="0">
                        <a:latin typeface="Cambria Math"/>
                      </a:rPr>
                      <m:t>, 4</m:t>
                    </m:r>
                    <m:r>
                      <a:rPr lang="el-GR" sz="2400" i="1" dirty="0">
                        <a:latin typeface="Cambria Math"/>
                      </a:rPr>
                      <m:t>𝜋</m:t>
                    </m:r>
                    <m:r>
                      <a:rPr lang="en-US" sz="2400" i="1" dirty="0">
                        <a:latin typeface="Cambria Math"/>
                      </a:rPr>
                      <m:t>𝑖</m:t>
                    </m:r>
                    <m:r>
                      <a:rPr lang="en-US" sz="2400" i="1" dirty="0">
                        <a:latin typeface="Cambria Math"/>
                      </a:rPr>
                      <m:t>, 6</m:t>
                    </m:r>
                    <m:r>
                      <a:rPr lang="en-US" sz="2400" i="1" dirty="0">
                        <a:latin typeface="Cambria Math"/>
                      </a:rPr>
                      <m:t>𝜋</m:t>
                    </m:r>
                    <m:r>
                      <a:rPr lang="en-US" sz="2400" i="1" dirty="0">
                        <a:latin typeface="Cambria Math"/>
                      </a:rPr>
                      <m:t>𝑖</m:t>
                    </m:r>
                    <m:r>
                      <a:rPr lang="en-US" sz="2400" i="1" dirty="0">
                        <a:latin typeface="Cambria Math"/>
                      </a:rPr>
                      <m:t>,</m:t>
                    </m:r>
                  </m:oMath>
                </a14:m>
                <a:r>
                  <a:rPr lang="en-US" sz="2400" dirty="0"/>
                  <a:t> and so on, are also periods of </a:t>
                </a:r>
                <a14:m>
                  <m:oMath xmlns:m="http://schemas.openxmlformats.org/officeDocument/2006/math">
                    <m:sSup>
                      <m:sSupPr>
                        <m:ctrlPr>
                          <a:rPr lang="en-US" sz="2400" i="1" dirty="0">
                            <a:latin typeface="Cambria Math"/>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𝑧</m:t>
                        </m:r>
                      </m:sup>
                    </m:sSup>
                  </m:oMath>
                </a14:m>
                <a:r>
                  <a:rPr lang="en-US" sz="2400" dirty="0" err="1"/>
                  <a:t>.</a:t>
                </a:r>
                <a:r>
                  <a:rPr lang="en-US" sz="2400" dirty="0"/>
                  <a:t> Furthermore, if the complex exponential function </a:t>
                </a:r>
                <a14:m>
                  <m:oMath xmlns:m="http://schemas.openxmlformats.org/officeDocument/2006/math">
                    <m:sSup>
                      <m:sSupPr>
                        <m:ctrlPr>
                          <a:rPr lang="en-US" sz="2400" i="1" dirty="0">
                            <a:latin typeface="Cambria Math"/>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𝑧</m:t>
                        </m:r>
                      </m:sup>
                    </m:sSup>
                  </m:oMath>
                </a14:m>
                <a:r>
                  <a:rPr lang="en-US" sz="2400" i="1" dirty="0"/>
                  <a:t> </a:t>
                </a:r>
                <a:r>
                  <a:rPr lang="en-US" sz="2400" dirty="0"/>
                  <a:t>maps the point </a:t>
                </a:r>
                <a14:m>
                  <m:oMath xmlns:m="http://schemas.openxmlformats.org/officeDocument/2006/math">
                    <m:r>
                      <a:rPr lang="en-US" sz="2400" i="1" dirty="0">
                        <a:latin typeface="Cambria Math"/>
                      </a:rPr>
                      <m:t>𝑧</m:t>
                    </m:r>
                  </m:oMath>
                </a14:m>
                <a:r>
                  <a:rPr lang="en-US" sz="2400" i="1" dirty="0"/>
                  <a:t> </a:t>
                </a:r>
                <a:r>
                  <a:rPr lang="en-US" sz="2400" dirty="0"/>
                  <a:t>onto the point </a:t>
                </a:r>
                <a14:m>
                  <m:oMath xmlns:m="http://schemas.openxmlformats.org/officeDocument/2006/math">
                    <m:r>
                      <a:rPr lang="en-US" sz="2400" i="1" dirty="0">
                        <a:latin typeface="Cambria Math"/>
                      </a:rPr>
                      <m:t>𝑤</m:t>
                    </m:r>
                  </m:oMath>
                </a14:m>
                <a:r>
                  <a:rPr lang="en-US" sz="2400" dirty="0"/>
                  <a:t>, then it also maps the points </a:t>
                </a:r>
                <a14:m>
                  <m:oMath xmlns:m="http://schemas.openxmlformats.org/officeDocument/2006/math">
                    <m:r>
                      <a:rPr lang="en-US" sz="2400" i="1">
                        <a:latin typeface="Cambria Math"/>
                      </a:rPr>
                      <m:t>𝑧</m:t>
                    </m:r>
                    <m:r>
                      <a:rPr lang="en-US" sz="2400" i="1">
                        <a:latin typeface="Cambria Math"/>
                        <a:ea typeface="Cambria Math"/>
                      </a:rPr>
                      <m:t>±2</m:t>
                    </m:r>
                    <m:r>
                      <a:rPr lang="en-US" sz="2400" i="1">
                        <a:latin typeface="Cambria Math"/>
                        <a:ea typeface="Cambria Math"/>
                      </a:rPr>
                      <m:t>𝜋</m:t>
                    </m:r>
                    <m:r>
                      <a:rPr lang="en-US" sz="2400" i="1">
                        <a:latin typeface="Cambria Math"/>
                        <a:ea typeface="Cambria Math"/>
                      </a:rPr>
                      <m:t>𝑖</m:t>
                    </m:r>
                    <m:r>
                      <a:rPr lang="en-US" sz="2400" i="1">
                        <a:latin typeface="Cambria Math"/>
                        <a:ea typeface="Cambria Math"/>
                      </a:rPr>
                      <m:t>,</m:t>
                    </m:r>
                    <m:r>
                      <a:rPr lang="en-US" sz="2400" i="1">
                        <a:latin typeface="Cambria Math"/>
                      </a:rPr>
                      <m:t>𝑧</m:t>
                    </m:r>
                    <m:r>
                      <a:rPr lang="en-US" sz="2400" i="1">
                        <a:latin typeface="Cambria Math"/>
                        <a:ea typeface="Cambria Math"/>
                      </a:rPr>
                      <m:t>±4</m:t>
                    </m:r>
                    <m:r>
                      <a:rPr lang="en-US" sz="2400" i="1">
                        <a:latin typeface="Cambria Math"/>
                        <a:ea typeface="Cambria Math"/>
                      </a:rPr>
                      <m:t>𝜋</m:t>
                    </m:r>
                    <m:r>
                      <a:rPr lang="en-US" sz="2400" i="1">
                        <a:latin typeface="Cambria Math"/>
                        <a:ea typeface="Cambria Math"/>
                      </a:rPr>
                      <m:t>𝑖</m:t>
                    </m:r>
                    <m:r>
                      <a:rPr lang="en-US" sz="2400" i="1">
                        <a:latin typeface="Cambria Math"/>
                        <a:ea typeface="Cambria Math"/>
                      </a:rPr>
                      <m:t>,</m:t>
                    </m:r>
                  </m:oMath>
                </a14:m>
                <a:r>
                  <a:rPr lang="en-US" sz="2400" dirty="0"/>
                  <a:t> and so on, onto the point </a:t>
                </a:r>
                <a14:m>
                  <m:oMath xmlns:m="http://schemas.openxmlformats.org/officeDocument/2006/math">
                    <m:r>
                      <a:rPr lang="en-US" sz="2400" i="1" dirty="0">
                        <a:latin typeface="Cambria Math"/>
                      </a:rPr>
                      <m:t>𝑤</m:t>
                    </m:r>
                  </m:oMath>
                </a14:m>
                <a:r>
                  <a:rPr lang="en-US" sz="2400" dirty="0"/>
                  <a:t>. Thus, the complex exponential function is not one-to-one, and all values </a:t>
                </a:r>
                <a14:m>
                  <m:oMath xmlns:m="http://schemas.openxmlformats.org/officeDocument/2006/math">
                    <m:sSup>
                      <m:sSupPr>
                        <m:ctrlPr>
                          <a:rPr lang="en-US" sz="2400" i="1" dirty="0">
                            <a:latin typeface="Cambria Math"/>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𝑧</m:t>
                        </m:r>
                      </m:sup>
                    </m:sSup>
                  </m:oMath>
                </a14:m>
                <a:r>
                  <a:rPr lang="en-US" sz="2400" dirty="0"/>
                  <a:t> </a:t>
                </a:r>
                <a:r>
                  <a:rPr lang="en-US" sz="2400" i="1" dirty="0"/>
                  <a:t> </a:t>
                </a:r>
                <a:r>
                  <a:rPr lang="en-US" sz="2400" dirty="0"/>
                  <a:t>are assumed in any infinite horizontal strip of width </a:t>
                </a:r>
                <a14:m>
                  <m:oMath xmlns:m="http://schemas.openxmlformats.org/officeDocument/2006/math">
                    <m:r>
                      <a:rPr lang="en-US" sz="2400" i="1" dirty="0">
                        <a:latin typeface="Cambria Math"/>
                      </a:rPr>
                      <m:t>2</m:t>
                    </m:r>
                    <m:r>
                      <a:rPr lang="en-US" sz="2400" i="1" dirty="0">
                        <a:latin typeface="Cambria Math"/>
                      </a:rPr>
                      <m:t>𝜋</m:t>
                    </m:r>
                  </m:oMath>
                </a14:m>
                <a:r>
                  <a:rPr lang="en-US" sz="2400" i="1" dirty="0"/>
                  <a:t> </a:t>
                </a:r>
                <a:r>
                  <a:rPr lang="en-US" sz="2400" dirty="0"/>
                  <a:t>in the </a:t>
                </a:r>
                <a14:m>
                  <m:oMath xmlns:m="http://schemas.openxmlformats.org/officeDocument/2006/math">
                    <m:r>
                      <a:rPr lang="en-US" sz="2400" i="1" dirty="0">
                        <a:latin typeface="Cambria Math"/>
                      </a:rPr>
                      <m:t>𝑧</m:t>
                    </m:r>
                    <m:r>
                      <a:rPr lang="en-US" sz="2400" i="1" dirty="0">
                        <a:latin typeface="Cambria Math"/>
                      </a:rPr>
                      <m:t>−</m:t>
                    </m:r>
                  </m:oMath>
                </a14:m>
                <a:r>
                  <a:rPr lang="en-US" sz="2400" dirty="0"/>
                  <a:t>plane. That is, all values of the function </a:t>
                </a:r>
                <a14:m>
                  <m:oMath xmlns:m="http://schemas.openxmlformats.org/officeDocument/2006/math">
                    <m:sSup>
                      <m:sSupPr>
                        <m:ctrlPr>
                          <a:rPr lang="en-US" sz="2400" i="1" dirty="0">
                            <a:latin typeface="Cambria Math"/>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𝑧</m:t>
                        </m:r>
                      </m:sup>
                    </m:sSup>
                  </m:oMath>
                </a14:m>
                <a:r>
                  <a:rPr lang="en-US" sz="2400" i="1" dirty="0"/>
                  <a:t> </a:t>
                </a:r>
                <a:r>
                  <a:rPr lang="en-US" sz="2400" dirty="0"/>
                  <a:t>are assumed in the set </a:t>
                </a:r>
                <a14:m>
                  <m:oMath xmlns:m="http://schemas.openxmlformats.org/officeDocument/2006/math">
                    <m:r>
                      <a:rPr lang="en-US" sz="2400" i="1" dirty="0">
                        <a:latin typeface="Cambria Math"/>
                      </a:rPr>
                      <m:t>−∞&lt;</m:t>
                    </m:r>
                    <m:r>
                      <a:rPr lang="en-US" sz="2400" i="1" dirty="0">
                        <a:latin typeface="Cambria Math"/>
                      </a:rPr>
                      <m:t>𝑥</m:t>
                    </m:r>
                    <m:r>
                      <a:rPr lang="en-US" sz="2400" i="1" dirty="0">
                        <a:latin typeface="Cambria Math"/>
                      </a:rPr>
                      <m:t>&lt;∞,  </m:t>
                    </m:r>
                    <m:sSub>
                      <m:sSubPr>
                        <m:ctrlPr>
                          <a:rPr lang="en-US" sz="2400" i="1" dirty="0">
                            <a:latin typeface="Cambria Math"/>
                          </a:rPr>
                        </m:ctrlPr>
                      </m:sSubPr>
                      <m:e>
                        <m:r>
                          <a:rPr lang="en-US" sz="2400" i="1" dirty="0">
                            <a:latin typeface="Cambria Math"/>
                          </a:rPr>
                          <m:t>𝑦</m:t>
                        </m:r>
                      </m:e>
                      <m:sub>
                        <m:r>
                          <a:rPr lang="en-US" sz="2400" i="1" dirty="0">
                            <a:latin typeface="Cambria Math"/>
                          </a:rPr>
                          <m:t>0</m:t>
                        </m:r>
                      </m:sub>
                    </m:sSub>
                    <m:r>
                      <a:rPr lang="en-US" sz="2400" i="1" dirty="0">
                        <a:latin typeface="Cambria Math"/>
                      </a:rPr>
                      <m:t>&lt;</m:t>
                    </m:r>
                    <m:r>
                      <a:rPr lang="en-US" sz="2400" i="1" dirty="0">
                        <a:latin typeface="Cambria Math"/>
                      </a:rPr>
                      <m:t>𝑦</m:t>
                    </m:r>
                    <m:r>
                      <a:rPr lang="en-US" sz="2400" i="1" dirty="0">
                        <a:latin typeface="Cambria Math"/>
                      </a:rPr>
                      <m:t>≤</m:t>
                    </m:r>
                    <m:sSub>
                      <m:sSubPr>
                        <m:ctrlPr>
                          <a:rPr lang="en-US" sz="2400" i="1" dirty="0">
                            <a:latin typeface="Cambria Math"/>
                          </a:rPr>
                        </m:ctrlPr>
                      </m:sSubPr>
                      <m:e>
                        <m:r>
                          <a:rPr lang="en-US" sz="2400" i="1" dirty="0">
                            <a:latin typeface="Cambria Math"/>
                          </a:rPr>
                          <m:t>𝑦</m:t>
                        </m:r>
                      </m:e>
                      <m:sub>
                        <m:r>
                          <a:rPr lang="en-US" sz="2400" i="1" dirty="0">
                            <a:latin typeface="Cambria Math"/>
                          </a:rPr>
                          <m:t>0</m:t>
                        </m:r>
                      </m:sub>
                    </m:sSub>
                    <m:r>
                      <a:rPr lang="en-US" sz="2400" i="1" dirty="0">
                        <a:latin typeface="Cambria Math"/>
                      </a:rPr>
                      <m:t>+2</m:t>
                    </m:r>
                    <m:r>
                      <a:rPr lang="en-US" sz="2400" i="1" dirty="0">
                        <a:latin typeface="Cambria Math"/>
                      </a:rPr>
                      <m:t>𝜋</m:t>
                    </m:r>
                    <m:r>
                      <a:rPr lang="en-US" sz="2400" i="1" dirty="0">
                        <a:latin typeface="Cambria Math"/>
                      </a:rPr>
                      <m:t>,</m:t>
                    </m:r>
                  </m:oMath>
                </a14:m>
                <a:r>
                  <a:rPr lang="en-US" sz="2400" dirty="0"/>
                  <a:t> where </a:t>
                </a:r>
                <a14:m>
                  <m:oMath xmlns:m="http://schemas.openxmlformats.org/officeDocument/2006/math">
                    <m:sSub>
                      <m:sSubPr>
                        <m:ctrlPr>
                          <a:rPr lang="en-US" sz="2400" i="1" dirty="0">
                            <a:latin typeface="Cambria Math"/>
                          </a:rPr>
                        </m:ctrlPr>
                      </m:sSubPr>
                      <m:e>
                        <m:r>
                          <a:rPr lang="en-US" sz="2400" i="1" dirty="0">
                            <a:latin typeface="Cambria Math"/>
                          </a:rPr>
                          <m:t>𝑦</m:t>
                        </m:r>
                      </m:e>
                      <m:sub>
                        <m:r>
                          <a:rPr lang="en-US" sz="2400" i="1" dirty="0">
                            <a:latin typeface="Cambria Math"/>
                          </a:rPr>
                          <m:t>0</m:t>
                        </m:r>
                      </m:sub>
                    </m:sSub>
                  </m:oMath>
                </a14:m>
                <a:r>
                  <a:rPr lang="en-US" sz="2400" dirty="0"/>
                  <a:t> is a real constant. If the point </a:t>
                </a:r>
                <a14:m>
                  <m:oMath xmlns:m="http://schemas.openxmlformats.org/officeDocument/2006/math">
                    <m:r>
                      <a:rPr lang="en-US" sz="2400" i="1" dirty="0">
                        <a:latin typeface="Cambria Math"/>
                      </a:rPr>
                      <m:t>𝑧</m:t>
                    </m:r>
                  </m:oMath>
                </a14:m>
                <a:r>
                  <a:rPr lang="en-US" sz="2400" i="1" dirty="0"/>
                  <a:t> </a:t>
                </a:r>
                <a:r>
                  <a:rPr lang="en-US" sz="2400" dirty="0"/>
                  <a:t>is</a:t>
                </a:r>
              </a:p>
              <a:p>
                <a:pPr algn="just"/>
                <a:r>
                  <a:rPr lang="en-US" sz="2400" dirty="0"/>
                  <a:t>in the infinite horizontal strip </a:t>
                </a:r>
                <a14:m>
                  <m:oMath xmlns:m="http://schemas.openxmlformats.org/officeDocument/2006/math">
                    <m:r>
                      <a:rPr lang="en-US" sz="2400" i="1" dirty="0" smtClean="0">
                        <a:solidFill>
                          <a:srgbClr val="0070C0"/>
                        </a:solidFill>
                        <a:latin typeface="Cambria Math"/>
                      </a:rPr>
                      <m:t>−∞&lt;</m:t>
                    </m:r>
                    <m:r>
                      <a:rPr lang="en-US" sz="2400" i="1" dirty="0" smtClean="0">
                        <a:solidFill>
                          <a:srgbClr val="0070C0"/>
                        </a:solidFill>
                        <a:latin typeface="Cambria Math"/>
                      </a:rPr>
                      <m:t>𝑥</m:t>
                    </m:r>
                    <m:r>
                      <a:rPr lang="en-US" sz="2400" i="1" dirty="0" smtClean="0">
                        <a:solidFill>
                          <a:srgbClr val="0070C0"/>
                        </a:solidFill>
                        <a:latin typeface="Cambria Math"/>
                      </a:rPr>
                      <m:t>&lt;∞, −</m:t>
                    </m:r>
                    <m:r>
                      <a:rPr lang="en-US" sz="2400" i="1" dirty="0" smtClean="0">
                        <a:solidFill>
                          <a:srgbClr val="0070C0"/>
                        </a:solidFill>
                        <a:latin typeface="Cambria Math"/>
                      </a:rPr>
                      <m:t>𝜋</m:t>
                    </m:r>
                    <m:r>
                      <a:rPr lang="en-US" sz="2400" i="1" dirty="0" smtClean="0">
                        <a:solidFill>
                          <a:srgbClr val="0070C0"/>
                        </a:solidFill>
                        <a:latin typeface="Cambria Math"/>
                      </a:rPr>
                      <m:t>&lt;</m:t>
                    </m:r>
                    <m:r>
                      <a:rPr lang="en-US" sz="2400" i="1" dirty="0" smtClean="0">
                        <a:solidFill>
                          <a:srgbClr val="0070C0"/>
                        </a:solidFill>
                        <a:latin typeface="Cambria Math"/>
                      </a:rPr>
                      <m:t>𝑦</m:t>
                    </m:r>
                    <m:r>
                      <a:rPr lang="en-US" sz="2400" i="1" dirty="0" smtClean="0">
                        <a:solidFill>
                          <a:srgbClr val="0070C0"/>
                        </a:solidFill>
                        <a:latin typeface="Cambria Math"/>
                      </a:rPr>
                      <m:t>≤</m:t>
                    </m:r>
                    <m:r>
                      <a:rPr lang="en-US" sz="2400" i="1" dirty="0" smtClean="0">
                        <a:solidFill>
                          <a:srgbClr val="0070C0"/>
                        </a:solidFill>
                        <a:latin typeface="Cambria Math"/>
                      </a:rPr>
                      <m:t>𝜋</m:t>
                    </m:r>
                  </m:oMath>
                </a14:m>
                <a:r>
                  <a:rPr lang="en-US" sz="2400" dirty="0">
                    <a:solidFill>
                      <a:srgbClr val="0070C0"/>
                    </a:solidFill>
                  </a:rPr>
                  <a:t>, </a:t>
                </a:r>
                <a:r>
                  <a:rPr lang="en-US" sz="2400" dirty="0"/>
                  <a:t>then the values:</a:t>
                </a:r>
              </a:p>
              <a:p>
                <a:pPr algn="just"/>
                <a:endParaRPr lang="en-US" sz="800" dirty="0" smtClean="0"/>
              </a:p>
              <a:p>
                <a:pPr algn="ctr"/>
                <a:r>
                  <a:rPr lang="en-US" sz="2400" dirty="0" smtClean="0"/>
                  <a:t> </a:t>
                </a:r>
                <a14:m>
                  <m:oMath xmlns:m="http://schemas.openxmlformats.org/officeDocument/2006/math">
                    <m:r>
                      <a:rPr lang="en-US" sz="2400" i="1" dirty="0">
                        <a:latin typeface="Cambria Math"/>
                      </a:rPr>
                      <m:t>𝑓</m:t>
                    </m:r>
                    <m:r>
                      <a:rPr lang="en-US" sz="2400" i="1" dirty="0">
                        <a:latin typeface="Cambria Math"/>
                      </a:rPr>
                      <m:t>(</m:t>
                    </m:r>
                    <m:r>
                      <a:rPr lang="en-US" sz="2400" i="1" dirty="0">
                        <a:latin typeface="Cambria Math"/>
                      </a:rPr>
                      <m:t>𝑧</m:t>
                    </m:r>
                    <m:r>
                      <a:rPr lang="en-US" sz="2400" i="1" dirty="0">
                        <a:latin typeface="Cambria Math"/>
                      </a:rPr>
                      <m:t>)=</m:t>
                    </m:r>
                    <m:sSup>
                      <m:sSupPr>
                        <m:ctrlPr>
                          <a:rPr lang="en-US" sz="2400" i="1" dirty="0">
                            <a:latin typeface="Cambria Math"/>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𝑧</m:t>
                        </m:r>
                      </m:sup>
                    </m:sSup>
                    <m:r>
                      <a:rPr lang="en-US" sz="2400" i="1" dirty="0">
                        <a:latin typeface="Cambria Math"/>
                      </a:rPr>
                      <m:t>,  </m:t>
                    </m:r>
                    <m:r>
                      <a:rPr lang="en-US" sz="2400" i="1" dirty="0">
                        <a:latin typeface="Cambria Math"/>
                      </a:rPr>
                      <m:t>𝑓</m:t>
                    </m:r>
                    <m:r>
                      <a:rPr lang="en-US" sz="2400" i="1" dirty="0">
                        <a:latin typeface="Cambria Math"/>
                      </a:rPr>
                      <m:t>(</m:t>
                    </m:r>
                    <m:r>
                      <a:rPr lang="en-US" sz="2400" i="1" dirty="0">
                        <a:latin typeface="Cambria Math"/>
                      </a:rPr>
                      <m:t>𝑧</m:t>
                    </m:r>
                    <m:r>
                      <a:rPr lang="en-US" sz="2400" i="1" dirty="0">
                        <a:latin typeface="Cambria Math"/>
                      </a:rPr>
                      <m:t>+2</m:t>
                    </m:r>
                    <m:r>
                      <a:rPr lang="el-GR" sz="2400" i="1" dirty="0">
                        <a:latin typeface="Cambria Math"/>
                      </a:rPr>
                      <m:t>𝜋</m:t>
                    </m:r>
                    <m:r>
                      <a:rPr lang="en-US" sz="2400" i="1" dirty="0">
                        <a:latin typeface="Cambria Math"/>
                      </a:rPr>
                      <m:t>𝑖</m:t>
                    </m:r>
                    <m:r>
                      <a:rPr lang="en-US" sz="2400" i="1" dirty="0">
                        <a:latin typeface="Cambria Math"/>
                      </a:rPr>
                      <m:t>)=</m:t>
                    </m:r>
                    <m:sSup>
                      <m:sSupPr>
                        <m:ctrlPr>
                          <a:rPr lang="en-US" sz="2400" i="1" dirty="0">
                            <a:latin typeface="Cambria Math"/>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𝑧</m:t>
                        </m:r>
                        <m:r>
                          <a:rPr lang="en-US" sz="2400" i="1" dirty="0">
                            <a:latin typeface="Cambria Math"/>
                          </a:rPr>
                          <m:t>+2</m:t>
                        </m:r>
                        <m:r>
                          <a:rPr lang="el-GR" sz="2400" i="1" dirty="0">
                            <a:latin typeface="Cambria Math"/>
                          </a:rPr>
                          <m:t>𝜋</m:t>
                        </m:r>
                        <m:r>
                          <a:rPr lang="en-US" sz="2400" i="1" dirty="0">
                            <a:latin typeface="Cambria Math"/>
                          </a:rPr>
                          <m:t>𝑖</m:t>
                        </m:r>
                      </m:sup>
                    </m:sSup>
                    <m:r>
                      <a:rPr lang="en-US" sz="2400" i="1" dirty="0">
                        <a:latin typeface="Cambria Math"/>
                      </a:rPr>
                      <m:t>, </m:t>
                    </m:r>
                    <m:r>
                      <a:rPr lang="en-US" sz="2400" i="1" dirty="0">
                        <a:latin typeface="Cambria Math"/>
                      </a:rPr>
                      <m:t>𝑓</m:t>
                    </m:r>
                    <m:r>
                      <a:rPr lang="en-US" sz="2400" i="1" dirty="0">
                        <a:latin typeface="Cambria Math"/>
                      </a:rPr>
                      <m:t>(</m:t>
                    </m:r>
                    <m:r>
                      <a:rPr lang="en-US" sz="2400" i="1" dirty="0">
                        <a:latin typeface="Cambria Math"/>
                      </a:rPr>
                      <m:t>𝑧</m:t>
                    </m:r>
                    <m:r>
                      <a:rPr lang="en-US" sz="2400" i="1" dirty="0">
                        <a:latin typeface="Cambria Math"/>
                      </a:rPr>
                      <m:t>−2</m:t>
                    </m:r>
                    <m:r>
                      <a:rPr lang="el-GR" sz="2400" i="1" dirty="0">
                        <a:latin typeface="Cambria Math"/>
                      </a:rPr>
                      <m:t>𝜋</m:t>
                    </m:r>
                    <m:r>
                      <a:rPr lang="en-US" sz="2400" i="1" dirty="0">
                        <a:latin typeface="Cambria Math"/>
                      </a:rPr>
                      <m:t>𝑖</m:t>
                    </m:r>
                    <m:r>
                      <a:rPr lang="en-US" sz="2400" i="1" dirty="0">
                        <a:latin typeface="Cambria Math"/>
                      </a:rPr>
                      <m:t>)=</m:t>
                    </m:r>
                    <m:sSup>
                      <m:sSupPr>
                        <m:ctrlPr>
                          <a:rPr lang="en-US" sz="2400" i="1" dirty="0">
                            <a:latin typeface="Cambria Math"/>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𝑧</m:t>
                        </m:r>
                        <m:r>
                          <a:rPr lang="en-US" sz="2400" i="1" dirty="0">
                            <a:latin typeface="Cambria Math"/>
                          </a:rPr>
                          <m:t>−2</m:t>
                        </m:r>
                        <m:r>
                          <a:rPr lang="el-GR" sz="2400" i="1" dirty="0">
                            <a:latin typeface="Cambria Math"/>
                          </a:rPr>
                          <m:t>𝜋</m:t>
                        </m:r>
                        <m:r>
                          <a:rPr lang="en-US" sz="2400" i="1" dirty="0">
                            <a:latin typeface="Cambria Math"/>
                          </a:rPr>
                          <m:t>𝑖</m:t>
                        </m:r>
                      </m:sup>
                    </m:sSup>
                    <m:r>
                      <a:rPr lang="en-US" sz="2400" i="1" dirty="0">
                        <a:latin typeface="Cambria Math"/>
                      </a:rPr>
                      <m:t>,</m:t>
                    </m:r>
                  </m:oMath>
                </a14:m>
                <a:endParaRPr lang="en-US" sz="2400" dirty="0"/>
              </a:p>
              <a:p>
                <a:pPr algn="just"/>
                <a:r>
                  <a:rPr lang="en-US" sz="2400" dirty="0"/>
                  <a:t>and so on are the same</a:t>
                </a:r>
                <a:r>
                  <a:rPr lang="en-US" sz="2400" dirty="0" smtClean="0"/>
                  <a:t>.</a:t>
                </a:r>
                <a:endParaRPr lang="en-US" sz="2400" dirty="0"/>
              </a:p>
            </p:txBody>
          </p:sp>
        </mc:Choice>
        <mc:Fallback xmlns="">
          <p:sp>
            <p:nvSpPr>
              <p:cNvPr id="10" name="Rectangle 9">
                <a:extLst>
                  <a:ext uri="{FF2B5EF4-FFF2-40B4-BE49-F238E27FC236}">
                    <a16:creationId xmlns="" xmlns:a16="http://schemas.microsoft.com/office/drawing/2014/main" xmlns:a14="http://schemas.microsoft.com/office/drawing/2010/main" id="{55C976ED-D16C-4EB9-B0E7-E6AE30755DE8}"/>
                  </a:ext>
                </a:extLst>
              </p:cNvPr>
              <p:cNvSpPr>
                <a:spLocks noRot="1" noChangeAspect="1" noMove="1" noResize="1" noEditPoints="1" noAdjustHandles="1" noChangeArrowheads="1" noChangeShapeType="1" noTextEdit="1"/>
              </p:cNvSpPr>
              <p:nvPr/>
            </p:nvSpPr>
            <p:spPr>
              <a:xfrm>
                <a:off x="331543" y="639545"/>
                <a:ext cx="11726550" cy="5951758"/>
              </a:xfrm>
              <a:prstGeom prst="rect">
                <a:avLst/>
              </a:prstGeom>
              <a:blipFill rotWithShape="1">
                <a:blip r:embed="rId3"/>
                <a:stretch>
                  <a:fillRect l="-780" t="-820" r="-832" b="-1434"/>
                </a:stretch>
              </a:blipFill>
            </p:spPr>
            <p:txBody>
              <a:bodyPr/>
              <a:lstStyle/>
              <a:p>
                <a:r>
                  <a:rPr lang="en-US">
                    <a:noFill/>
                  </a:rPr>
                  <a:t> </a:t>
                </a:r>
              </a:p>
            </p:txBody>
          </p:sp>
        </mc:Fallback>
      </mc:AlternateContent>
    </p:spTree>
    <p:extLst>
      <p:ext uri="{BB962C8B-B14F-4D97-AF65-F5344CB8AC3E}">
        <p14:creationId xmlns:p14="http://schemas.microsoft.com/office/powerpoint/2010/main" val="3182217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itle 1">
                <a:extLst>
                  <a:ext uri="{FF2B5EF4-FFF2-40B4-BE49-F238E27FC236}">
                    <a16:creationId xmlns="" xmlns:a16="http://schemas.microsoft.com/office/drawing/2014/main" id="{CFEA38B1-974B-483D-8CA2-260A678EC70A}"/>
                  </a:ext>
                </a:extLst>
              </p:cNvPr>
              <p:cNvSpPr txBox="1">
                <a:spLocks/>
              </p:cNvSpPr>
              <p:nvPr/>
            </p:nvSpPr>
            <p:spPr>
              <a:xfrm>
                <a:off x="228600" y="304800"/>
                <a:ext cx="10515600" cy="66948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solidFill>
                      <a:srgbClr val="0070C0"/>
                    </a:solidFill>
                    <a:latin typeface="+mn-lt"/>
                  </a:rPr>
                  <a:t>fundamental region of </a:t>
                </a:r>
                <a14:m>
                  <m:oMath xmlns:m="http://schemas.openxmlformats.org/officeDocument/2006/math">
                    <m:sSup>
                      <m:sSupPr>
                        <m:ctrlPr>
                          <a:rPr lang="en-US" b="1" i="1" dirty="0" smtClean="0">
                            <a:solidFill>
                              <a:srgbClr val="0070C0"/>
                            </a:solidFill>
                            <a:latin typeface="Cambria Math"/>
                          </a:rPr>
                        </m:ctrlPr>
                      </m:sSupPr>
                      <m:e>
                        <m:r>
                          <a:rPr lang="en-US" b="1" i="1" dirty="0" smtClean="0">
                            <a:solidFill>
                              <a:srgbClr val="0070C0"/>
                            </a:solidFill>
                            <a:latin typeface="Cambria Math"/>
                          </a:rPr>
                          <m:t>𝒆</m:t>
                        </m:r>
                      </m:e>
                      <m:sup>
                        <m:r>
                          <a:rPr lang="en-US" b="1" i="1" dirty="0" smtClean="0">
                            <a:solidFill>
                              <a:srgbClr val="0070C0"/>
                            </a:solidFill>
                            <a:latin typeface="Cambria Math"/>
                          </a:rPr>
                          <m:t>𝒛</m:t>
                        </m:r>
                      </m:sup>
                    </m:sSup>
                  </m:oMath>
                </a14:m>
                <a:endParaRPr lang="en-US" dirty="0">
                  <a:solidFill>
                    <a:srgbClr val="0070C0"/>
                  </a:solidFill>
                  <a:latin typeface="+mn-lt"/>
                </a:endParaRPr>
              </a:p>
            </p:txBody>
          </p:sp>
        </mc:Choice>
        <mc:Fallback xmlns="">
          <p:sp>
            <p:nvSpPr>
              <p:cNvPr id="5" name="Title 1">
                <a:extLst>
                  <a:ext uri="{FF2B5EF4-FFF2-40B4-BE49-F238E27FC236}">
                    <a16:creationId xmlns:a16="http://schemas.microsoft.com/office/drawing/2014/main" xmlns:a14="http://schemas.microsoft.com/office/drawing/2010/main" xmlns="" id="{CFEA38B1-974B-483D-8CA2-260A678EC70A}"/>
                  </a:ext>
                </a:extLst>
              </p:cNvPr>
              <p:cNvSpPr txBox="1">
                <a:spLocks noRot="1" noChangeAspect="1" noMove="1" noResize="1" noEditPoints="1" noAdjustHandles="1" noChangeArrowheads="1" noChangeShapeType="1" noTextEdit="1"/>
              </p:cNvSpPr>
              <p:nvPr/>
            </p:nvSpPr>
            <p:spPr>
              <a:xfrm>
                <a:off x="228600" y="304800"/>
                <a:ext cx="10515600" cy="669489"/>
              </a:xfrm>
              <a:prstGeom prst="rect">
                <a:avLst/>
              </a:prstGeom>
              <a:blipFill rotWithShape="1">
                <a:blip r:embed="rId2"/>
                <a:stretch>
                  <a:fillRect l="-2377" t="-28182" b="-4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 xmlns:a16="http://schemas.microsoft.com/office/drawing/2014/main" id="{860710F2-138C-48FC-9A30-EDF1780C781C}"/>
                  </a:ext>
                </a:extLst>
              </p:cNvPr>
              <p:cNvSpPr/>
              <p:nvPr/>
            </p:nvSpPr>
            <p:spPr>
              <a:xfrm>
                <a:off x="332643" y="1219200"/>
                <a:ext cx="11730899" cy="1569660"/>
              </a:xfrm>
              <a:prstGeom prst="rect">
                <a:avLst/>
              </a:prstGeom>
            </p:spPr>
            <p:txBody>
              <a:bodyPr wrap="square">
                <a:spAutoFit/>
              </a:bodyPr>
              <a:lstStyle/>
              <a:p>
                <a:pPr algn="just"/>
                <a:r>
                  <a:rPr lang="en-US" sz="2400" dirty="0"/>
                  <a:t>The infinite horizontal strip defined by:</a:t>
                </a:r>
              </a:p>
              <a:p>
                <a:pPr algn="just"/>
                <a14:m>
                  <m:oMathPara xmlns:m="http://schemas.openxmlformats.org/officeDocument/2006/math">
                    <m:oMathParaPr>
                      <m:jc m:val="centerGroup"/>
                    </m:oMathParaPr>
                    <m:oMath xmlns:m="http://schemas.openxmlformats.org/officeDocument/2006/math">
                      <m:r>
                        <a:rPr lang="es-ES" sz="2400" i="1" dirty="0" smtClean="0">
                          <a:solidFill>
                            <a:srgbClr val="0070C0"/>
                          </a:solidFill>
                          <a:latin typeface="Cambria Math"/>
                        </a:rPr>
                        <m:t>−∞ &lt; </m:t>
                      </m:r>
                      <m:r>
                        <a:rPr lang="es-ES" sz="2400" i="1" dirty="0" smtClean="0">
                          <a:solidFill>
                            <a:srgbClr val="0070C0"/>
                          </a:solidFill>
                          <a:latin typeface="Cambria Math"/>
                        </a:rPr>
                        <m:t>𝑥</m:t>
                      </m:r>
                      <m:r>
                        <a:rPr lang="es-ES" sz="2400" i="1" dirty="0" smtClean="0">
                          <a:solidFill>
                            <a:srgbClr val="0070C0"/>
                          </a:solidFill>
                          <a:latin typeface="Cambria Math"/>
                        </a:rPr>
                        <m:t> &lt; ∞, −</m:t>
                      </m:r>
                      <m:r>
                        <a:rPr lang="es-ES" sz="2400" i="1" dirty="0" smtClean="0">
                          <a:solidFill>
                            <a:srgbClr val="0070C0"/>
                          </a:solidFill>
                          <a:latin typeface="Cambria Math"/>
                        </a:rPr>
                        <m:t>𝜋</m:t>
                      </m:r>
                      <m:r>
                        <a:rPr lang="es-ES" sz="2400" i="1" dirty="0" smtClean="0">
                          <a:solidFill>
                            <a:srgbClr val="0070C0"/>
                          </a:solidFill>
                          <a:latin typeface="Cambria Math"/>
                        </a:rPr>
                        <m:t> &lt; </m:t>
                      </m:r>
                      <m:r>
                        <a:rPr lang="es-ES" sz="2400" i="1" dirty="0" smtClean="0">
                          <a:solidFill>
                            <a:srgbClr val="0070C0"/>
                          </a:solidFill>
                          <a:latin typeface="Cambria Math"/>
                        </a:rPr>
                        <m:t>𝑦</m:t>
                      </m:r>
                      <m:r>
                        <a:rPr lang="es-ES" sz="2400" i="1" dirty="0" smtClean="0">
                          <a:solidFill>
                            <a:srgbClr val="0070C0"/>
                          </a:solidFill>
                          <a:latin typeface="Cambria Math"/>
                        </a:rPr>
                        <m:t> ≤ </m:t>
                      </m:r>
                      <m:r>
                        <a:rPr lang="es-ES" sz="2400" i="1" dirty="0" smtClean="0">
                          <a:solidFill>
                            <a:srgbClr val="0070C0"/>
                          </a:solidFill>
                          <a:latin typeface="Cambria Math"/>
                        </a:rPr>
                        <m:t>𝜋</m:t>
                      </m:r>
                      <m:r>
                        <a:rPr lang="es-ES" sz="2400" i="1" dirty="0" smtClean="0">
                          <a:solidFill>
                            <a:srgbClr val="0070C0"/>
                          </a:solidFill>
                          <a:latin typeface="Cambria Math"/>
                        </a:rPr>
                        <m:t>,    (2)</m:t>
                      </m:r>
                    </m:oMath>
                  </m:oMathPara>
                </a14:m>
                <a:endParaRPr lang="es-ES" sz="2400" dirty="0"/>
              </a:p>
              <a:p>
                <a:pPr algn="just"/>
                <a:r>
                  <a:rPr lang="en-US" sz="2400" dirty="0" smtClean="0"/>
                  <a:t>is </a:t>
                </a:r>
                <a:r>
                  <a:rPr lang="en-US" sz="2400" dirty="0"/>
                  <a:t>called </a:t>
                </a:r>
                <a:r>
                  <a:rPr lang="en-US" sz="2400" dirty="0" smtClean="0"/>
                  <a:t>the </a:t>
                </a:r>
                <a:r>
                  <a:rPr lang="en-US" sz="2400" b="1" dirty="0"/>
                  <a:t>fundamental region </a:t>
                </a:r>
                <a:r>
                  <a:rPr lang="en-US" sz="2400" dirty="0"/>
                  <a:t>of the complex exponential function. All values of the complex exponential function </a:t>
                </a:r>
                <a14:m>
                  <m:oMath xmlns:m="http://schemas.openxmlformats.org/officeDocument/2006/math">
                    <m:sSup>
                      <m:sSupPr>
                        <m:ctrlPr>
                          <a:rPr lang="en-US" sz="2400" i="1" dirty="0">
                            <a:latin typeface="Cambria Math"/>
                          </a:rPr>
                        </m:ctrlPr>
                      </m:sSupPr>
                      <m:e>
                        <m:r>
                          <a:rPr lang="en-US" sz="2400" i="1" dirty="0">
                            <a:latin typeface="Cambria Math"/>
                          </a:rPr>
                          <m:t>𝑒</m:t>
                        </m:r>
                      </m:e>
                      <m:sup>
                        <m:r>
                          <a:rPr lang="en-US" sz="2400" i="1" dirty="0">
                            <a:latin typeface="Cambria Math"/>
                          </a:rPr>
                          <m:t>𝑧</m:t>
                        </m:r>
                      </m:sup>
                    </m:sSup>
                  </m:oMath>
                </a14:m>
                <a:r>
                  <a:rPr lang="en-US" sz="2400" i="1" dirty="0"/>
                  <a:t> </a:t>
                </a:r>
                <a:r>
                  <a:rPr lang="en-US" sz="2400" dirty="0"/>
                  <a:t>are assumed in the fundamental region. </a:t>
                </a:r>
              </a:p>
            </p:txBody>
          </p:sp>
        </mc:Choice>
        <mc:Fallback xmlns="">
          <p:sp>
            <p:nvSpPr>
              <p:cNvPr id="2" name="Rectangle 1">
                <a:extLst>
                  <a:ext uri="{FF2B5EF4-FFF2-40B4-BE49-F238E27FC236}">
                    <a16:creationId xmlns="" xmlns:a16="http://schemas.microsoft.com/office/drawing/2014/main" xmlns:a14="http://schemas.microsoft.com/office/drawing/2010/main" id="{860710F2-138C-48FC-9A30-EDF1780C781C}"/>
                  </a:ext>
                </a:extLst>
              </p:cNvPr>
              <p:cNvSpPr>
                <a:spLocks noRot="1" noChangeAspect="1" noMove="1" noResize="1" noEditPoints="1" noAdjustHandles="1" noChangeArrowheads="1" noChangeShapeType="1" noTextEdit="1"/>
              </p:cNvSpPr>
              <p:nvPr/>
            </p:nvSpPr>
            <p:spPr>
              <a:xfrm>
                <a:off x="332643" y="1219200"/>
                <a:ext cx="11730899" cy="1569660"/>
              </a:xfrm>
              <a:prstGeom prst="rect">
                <a:avLst/>
              </a:prstGeom>
              <a:blipFill rotWithShape="1">
                <a:blip r:embed="rId3"/>
                <a:stretch>
                  <a:fillRect l="-832" t="-3113" r="-780" b="-8171"/>
                </a:stretch>
              </a:blipFill>
            </p:spPr>
            <p:txBody>
              <a:bodyPr/>
              <a:lstStyle/>
              <a:p>
                <a:r>
                  <a:rPr lang="en-US">
                    <a:noFill/>
                  </a:rPr>
                  <a:t> </a:t>
                </a:r>
              </a:p>
            </p:txBody>
          </p:sp>
        </mc:Fallback>
      </mc:AlternateContent>
      <p:pic>
        <p:nvPicPr>
          <p:cNvPr id="7" name="Picture 6">
            <a:extLst>
              <a:ext uri="{FF2B5EF4-FFF2-40B4-BE49-F238E27FC236}">
                <a16:creationId xmlns="" xmlns:a16="http://schemas.microsoft.com/office/drawing/2014/main" id="{D49151BB-C9F1-47AD-91B7-DE5891505B85}"/>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saturation sat="400000"/>
                    </a14:imgEffect>
                  </a14:imgLayer>
                </a14:imgProps>
              </a:ext>
            </a:extLst>
          </a:blip>
          <a:stretch>
            <a:fillRect/>
          </a:stretch>
        </p:blipFill>
        <p:spPr>
          <a:xfrm>
            <a:off x="8305799" y="2815211"/>
            <a:ext cx="3757743" cy="3372015"/>
          </a:xfrm>
          <a:prstGeom prst="rect">
            <a:avLst/>
          </a:prstGeom>
        </p:spPr>
      </p:pic>
      <p:sp>
        <p:nvSpPr>
          <p:cNvPr id="4" name="Rectangle 3"/>
          <p:cNvSpPr/>
          <p:nvPr/>
        </p:nvSpPr>
        <p:spPr>
          <a:xfrm>
            <a:off x="363122" y="2793440"/>
            <a:ext cx="7866477" cy="2308324"/>
          </a:xfrm>
          <a:prstGeom prst="rect">
            <a:avLst/>
          </a:prstGeom>
        </p:spPr>
        <p:txBody>
          <a:bodyPr wrap="square">
            <a:spAutoFit/>
          </a:bodyPr>
          <a:lstStyle/>
          <a:p>
            <a:pPr algn="just"/>
            <a:r>
              <a:rPr lang="en-US" sz="2400" dirty="0"/>
              <a:t>The basic property satisfied by a fundamental region of a periodic function is that if one knows the </a:t>
            </a:r>
            <a:r>
              <a:rPr lang="en-US" sz="2400" dirty="0" err="1"/>
              <a:t>behaviour</a:t>
            </a:r>
            <a:r>
              <a:rPr lang="en-US" sz="2400" dirty="0"/>
              <a:t> of the function on the fundamental region, one can use the periodicity to find out the </a:t>
            </a:r>
            <a:r>
              <a:rPr lang="en-US" sz="2400" dirty="0" err="1"/>
              <a:t>behaviour</a:t>
            </a:r>
            <a:r>
              <a:rPr lang="en-US" sz="2400" dirty="0"/>
              <a:t> of the function everywhere, and that it is the smallest region with that property. </a:t>
            </a:r>
          </a:p>
        </p:txBody>
      </p:sp>
    </p:spTree>
    <p:extLst>
      <p:ext uri="{BB962C8B-B14F-4D97-AF65-F5344CB8AC3E}">
        <p14:creationId xmlns:p14="http://schemas.microsoft.com/office/powerpoint/2010/main" val="3648796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a:extLst>
              <a:ext uri="{FF2B5EF4-FFF2-40B4-BE49-F238E27FC236}">
                <a16:creationId xmlns="" xmlns:mc="http://schemas.openxmlformats.org/markup-compatibility/2006" xmlns:a14="http://schemas.microsoft.com/office/drawing/2010/main" xmlns:a16="http://schemas.microsoft.com/office/drawing/2014/main" id="{CFEA38B1-974B-483D-8CA2-260A678EC70A}"/>
              </a:ext>
            </a:extLst>
          </p:cNvPr>
          <p:cNvSpPr txBox="1">
            <a:spLocks/>
          </p:cNvSpPr>
          <p:nvPr/>
        </p:nvSpPr>
        <p:spPr>
          <a:xfrm>
            <a:off x="339175" y="304800"/>
            <a:ext cx="10515600" cy="66948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0070C0"/>
                </a:solidFill>
              </a:rPr>
              <a:t>The Exponential </a:t>
            </a:r>
            <a:r>
              <a:rPr lang="en-US" sz="4000" b="1" dirty="0" smtClean="0">
                <a:solidFill>
                  <a:srgbClr val="0070C0"/>
                </a:solidFill>
              </a:rPr>
              <a:t>Mapping Properties</a:t>
            </a:r>
            <a:endParaRPr lang="en-US" sz="4000" dirty="0">
              <a:solidFill>
                <a:srgbClr val="0070C0"/>
              </a:solidFill>
              <a:latin typeface="+mn-lt"/>
            </a:endParaRPr>
          </a:p>
        </p:txBody>
      </p:sp>
      <p:pic>
        <p:nvPicPr>
          <p:cNvPr id="1026" name="Picture 2"/>
          <p:cNvPicPr>
            <a:picLocks noChangeAspect="1" noChangeArrowheads="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914400" y="1219200"/>
            <a:ext cx="10199852"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2295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838200" y="1143000"/>
            <a:ext cx="10439400" cy="5083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a:extLst>
              <a:ext uri="{FF2B5EF4-FFF2-40B4-BE49-F238E27FC236}">
                <a16:creationId xmlns="" xmlns:mc="http://schemas.openxmlformats.org/markup-compatibility/2006" xmlns:a14="http://schemas.microsoft.com/office/drawing/2010/main" xmlns:a16="http://schemas.microsoft.com/office/drawing/2014/main" id="{CFEA38B1-974B-483D-8CA2-260A678EC70A}"/>
              </a:ext>
            </a:extLst>
          </p:cNvPr>
          <p:cNvSpPr txBox="1">
            <a:spLocks/>
          </p:cNvSpPr>
          <p:nvPr/>
        </p:nvSpPr>
        <p:spPr>
          <a:xfrm>
            <a:off x="339175" y="304800"/>
            <a:ext cx="10515600" cy="66948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0070C0"/>
                </a:solidFill>
              </a:rPr>
              <a:t>The Exponential Mapping</a:t>
            </a:r>
            <a:endParaRPr lang="en-US" sz="4000" dirty="0">
              <a:solidFill>
                <a:srgbClr val="0070C0"/>
              </a:solidFill>
              <a:latin typeface="+mn-lt"/>
            </a:endParaRPr>
          </a:p>
        </p:txBody>
      </p:sp>
    </p:spTree>
    <p:extLst>
      <p:ext uri="{BB962C8B-B14F-4D97-AF65-F5344CB8AC3E}">
        <p14:creationId xmlns:p14="http://schemas.microsoft.com/office/powerpoint/2010/main" val="2629558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1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1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1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1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1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1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1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0.xml><?xml version="1.0" encoding="utf-8"?>
<a:theme xmlns:a="http://schemas.openxmlformats.org/drawingml/2006/main" name="1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1.xml><?xml version="1.0" encoding="utf-8"?>
<a:theme xmlns:a="http://schemas.openxmlformats.org/drawingml/2006/main" name="2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2.xml><?xml version="1.0" encoding="utf-8"?>
<a:theme xmlns:a="http://schemas.openxmlformats.org/drawingml/2006/main" name="2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3.xml><?xml version="1.0" encoding="utf-8"?>
<a:theme xmlns:a="http://schemas.openxmlformats.org/drawingml/2006/main" name="2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4.xml><?xml version="1.0" encoding="utf-8"?>
<a:theme xmlns:a="http://schemas.openxmlformats.org/drawingml/2006/main" name="2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5.xml><?xml version="1.0" encoding="utf-8"?>
<a:theme xmlns:a="http://schemas.openxmlformats.org/drawingml/2006/main" name="2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6.xml><?xml version="1.0" encoding="utf-8"?>
<a:theme xmlns:a="http://schemas.openxmlformats.org/drawingml/2006/main" name="2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7.xml><?xml version="1.0" encoding="utf-8"?>
<a:theme xmlns:a="http://schemas.openxmlformats.org/drawingml/2006/main" name="2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957</TotalTime>
  <Words>5779</Words>
  <Application>Microsoft Office PowerPoint</Application>
  <PresentationFormat>Custom</PresentationFormat>
  <Paragraphs>279</Paragraphs>
  <Slides>39</Slides>
  <Notes>0</Notes>
  <HiddenSlides>0</HiddenSlides>
  <MMClips>0</MMClips>
  <ScaleCrop>false</ScaleCrop>
  <HeadingPairs>
    <vt:vector size="4" baseType="variant">
      <vt:variant>
        <vt:lpstr>Theme</vt:lpstr>
      </vt:variant>
      <vt:variant>
        <vt:i4>27</vt:i4>
      </vt:variant>
      <vt:variant>
        <vt:lpstr>Slide Titles</vt:lpstr>
      </vt:variant>
      <vt:variant>
        <vt:i4>39</vt:i4>
      </vt:variant>
    </vt:vector>
  </HeadingPairs>
  <TitlesOfParts>
    <vt:vector size="66" baseType="lpstr">
      <vt:lpstr>Office Theme</vt:lpstr>
      <vt:lpstr>1_Office Theme</vt:lpstr>
      <vt:lpstr>2_Office Theme</vt:lpstr>
      <vt:lpstr>3_Office Theme</vt:lpstr>
      <vt:lpstr>4_Office Theme</vt:lpstr>
      <vt:lpstr>5_Office Theme</vt:lpstr>
      <vt:lpstr>6_Office Theme</vt:lpstr>
      <vt:lpstr>7_Office Theme</vt:lpstr>
      <vt:lpstr>8_Office Theme</vt:lpstr>
      <vt:lpstr>9_Office Theme</vt:lpstr>
      <vt:lpstr>10_Office Theme</vt:lpstr>
      <vt:lpstr>11_Office Theme</vt:lpstr>
      <vt:lpstr>12_Office Theme</vt:lpstr>
      <vt:lpstr>13_Office Theme</vt:lpstr>
      <vt:lpstr>14_Office Theme</vt:lpstr>
      <vt:lpstr>15_Office Theme</vt:lpstr>
      <vt:lpstr>16_Office Theme</vt:lpstr>
      <vt:lpstr>17_Office Theme</vt:lpstr>
      <vt:lpstr>18_Office Theme</vt:lpstr>
      <vt:lpstr>19_Office Theme</vt:lpstr>
      <vt:lpstr>20_Office Theme</vt:lpstr>
      <vt:lpstr>21_Office Theme</vt:lpstr>
      <vt:lpstr>22_Office Theme</vt:lpstr>
      <vt:lpstr>23_Office Theme</vt:lpstr>
      <vt:lpstr>24_Office Theme</vt:lpstr>
      <vt:lpstr>25_Office Theme</vt:lpstr>
      <vt:lpstr>26_Office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Questions</vt:lpstr>
      <vt:lpstr>PowerPoint Presentation</vt:lpstr>
      <vt:lpstr>PowerPoint Presentation</vt:lpstr>
      <vt:lpstr>Practice Questions</vt:lpstr>
      <vt:lpstr>PowerPoint Presentation</vt:lpstr>
      <vt:lpstr>PowerPoint Presentation</vt:lpstr>
      <vt:lpstr>Practice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Naila Amir</dc:creator>
  <cp:lastModifiedBy>Saeed Afzal</cp:lastModifiedBy>
  <cp:revision>236</cp:revision>
  <dcterms:created xsi:type="dcterms:W3CDTF">2019-09-30T04:12:57Z</dcterms:created>
  <dcterms:modified xsi:type="dcterms:W3CDTF">2022-03-03T07:48:33Z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2019-09-29T00:00:00Z</vt:filetime>
  </property>
  <property fmtid="{D5CDD505-2E9C-101B-9397-08002B2CF9AE}" pid="3" name="Creator">
    <vt:lpwstr>Microsoft® PowerPoint® 2016</vt:lpwstr>
  </property>
  <property fmtid="{D5CDD505-2E9C-101B-9397-08002B2CF9AE}" pid="4" name="LastSaved">
    <vt:filetime>2019-09-30T00:00:00Z</vt:filetime>
  </property>
</Properties>
</file>