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7" r:id="rId2"/>
    <p:sldId id="296" r:id="rId3"/>
    <p:sldId id="288" r:id="rId4"/>
    <p:sldId id="290" r:id="rId5"/>
    <p:sldId id="297" r:id="rId6"/>
    <p:sldId id="306" r:id="rId7"/>
    <p:sldId id="307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308" r:id="rId20"/>
    <p:sldId id="272" r:id="rId21"/>
    <p:sldId id="273" r:id="rId22"/>
    <p:sldId id="305" r:id="rId23"/>
    <p:sldId id="302" r:id="rId24"/>
    <p:sldId id="303" r:id="rId25"/>
    <p:sldId id="304" r:id="rId26"/>
    <p:sldId id="274" r:id="rId27"/>
    <p:sldId id="301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6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4.wmf"/><Relationship Id="rId1" Type="http://schemas.openxmlformats.org/officeDocument/2006/relationships/image" Target="../media/image84.wmf"/><Relationship Id="rId4" Type="http://schemas.openxmlformats.org/officeDocument/2006/relationships/image" Target="../media/image8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368B8-461F-4EBF-9F0D-6DF5911ADE6C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5873F-0D06-4DED-BB50-1785BA9C48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5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DC27A0-E0F5-4CC8-AC7B-841060EC590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4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sedr42021_0302a.jpg</a:t>
            </a:r>
          </a:p>
        </p:txBody>
      </p:sp>
    </p:spTree>
    <p:extLst>
      <p:ext uri="{BB962C8B-B14F-4D97-AF65-F5344CB8AC3E}">
        <p14:creationId xmlns:p14="http://schemas.microsoft.com/office/powerpoint/2010/main" val="1017745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F03F03-4C78-4240-A6F9-E0E13995D0C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91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sedr42021_e0302.jpg</a:t>
            </a:r>
          </a:p>
        </p:txBody>
      </p:sp>
    </p:spTree>
    <p:extLst>
      <p:ext uri="{BB962C8B-B14F-4D97-AF65-F5344CB8AC3E}">
        <p14:creationId xmlns:p14="http://schemas.microsoft.com/office/powerpoint/2010/main" val="2577671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313EA5-5991-4F45-AC39-4C79D280A646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6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sedr42021_0304a.jpg</a:t>
            </a:r>
          </a:p>
        </p:txBody>
      </p:sp>
    </p:spTree>
    <p:extLst>
      <p:ext uri="{BB962C8B-B14F-4D97-AF65-F5344CB8AC3E}">
        <p14:creationId xmlns:p14="http://schemas.microsoft.com/office/powerpoint/2010/main" val="711758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D6670C-EED8-4CBC-9B3A-316B1627C34C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91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sedr42021_e0304a.jpg</a:t>
            </a:r>
          </a:p>
        </p:txBody>
      </p:sp>
    </p:spTree>
    <p:extLst>
      <p:ext uri="{BB962C8B-B14F-4D97-AF65-F5344CB8AC3E}">
        <p14:creationId xmlns:p14="http://schemas.microsoft.com/office/powerpoint/2010/main" val="3010078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FA8C4-2D02-45F8-95B2-782E403BB99F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sedr42021_0305a.jpg</a:t>
            </a:r>
          </a:p>
        </p:txBody>
      </p:sp>
    </p:spTree>
    <p:extLst>
      <p:ext uri="{BB962C8B-B14F-4D97-AF65-F5344CB8AC3E}">
        <p14:creationId xmlns:p14="http://schemas.microsoft.com/office/powerpoint/2010/main" val="1479906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7F0D-3675-4010-87B4-D649560259EA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A567-2702-47AA-9B80-F817C79B7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7F0D-3675-4010-87B4-D649560259EA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A567-2702-47AA-9B80-F817C79B7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7F0D-3675-4010-87B4-D649560259EA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A567-2702-47AA-9B80-F817C79B7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4800600"/>
            <a:ext cx="3810000" cy="152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800600"/>
            <a:ext cx="3810000" cy="152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4800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C9C9B920-E1C3-48A8-BAAE-442B9490D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7F0D-3675-4010-87B4-D649560259EA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A567-2702-47AA-9B80-F817C79B7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7F0D-3675-4010-87B4-D649560259EA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A567-2702-47AA-9B80-F817C79B7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7F0D-3675-4010-87B4-D649560259EA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A567-2702-47AA-9B80-F817C79B7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7F0D-3675-4010-87B4-D649560259EA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A567-2702-47AA-9B80-F817C79B7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7F0D-3675-4010-87B4-D649560259EA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A567-2702-47AA-9B80-F817C79B7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7F0D-3675-4010-87B4-D649560259EA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A567-2702-47AA-9B80-F817C79B7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7F0D-3675-4010-87B4-D649560259EA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A567-2702-47AA-9B80-F817C79B7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7F0D-3675-4010-87B4-D649560259EA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A567-2702-47AA-9B80-F817C79B7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D7F0D-3675-4010-87B4-D649560259EA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6A567-2702-47AA-9B80-F817C79B7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14.jpe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gif"/><Relationship Id="rId4" Type="http://schemas.openxmlformats.org/officeDocument/2006/relationships/image" Target="../media/image35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gif"/><Relationship Id="rId4" Type="http://schemas.openxmlformats.org/officeDocument/2006/relationships/image" Target="../media/image39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image" Target="../media/image40.gif"/><Relationship Id="rId7" Type="http://schemas.openxmlformats.org/officeDocument/2006/relationships/image" Target="../media/image56.png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0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6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7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oleObject" Target="../embeddings/oleObject13.bin"/><Relationship Id="rId3" Type="http://schemas.openxmlformats.org/officeDocument/2006/relationships/image" Target="../media/image89.png"/><Relationship Id="rId7" Type="http://schemas.openxmlformats.org/officeDocument/2006/relationships/image" Target="../media/image87.w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oleObject" Target="../embeddings/oleObject11.bin"/><Relationship Id="rId5" Type="http://schemas.openxmlformats.org/officeDocument/2006/relationships/image" Target="../media/image91.png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90.png"/><Relationship Id="rId9" Type="http://schemas.openxmlformats.org/officeDocument/2006/relationships/image" Target="../media/image88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2.jpeg"/><Relationship Id="rId7" Type="http://schemas.openxmlformats.org/officeDocument/2006/relationships/image" Target="../media/image9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3.jpeg"/><Relationship Id="rId5" Type="http://schemas.openxmlformats.org/officeDocument/2006/relationships/image" Target="../media/image86.wmf"/><Relationship Id="rId4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81000"/>
            <a:ext cx="6086475" cy="5851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2" descr="048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52400"/>
            <a:ext cx="6086475" cy="585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1A68EB-6BEC-4BEE-B8CD-C17D3D4669D9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38600" y="552271"/>
            <a:ext cx="4876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(a) In this circuit the diode is forward biased, meaning it will be short-circuited , so the dc source is shorted through a 1 k Ohm resistor . The current through the circuit is 10 m A  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267200" y="41148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(b) In this circuit the diode is reversed biased, meaning it will be open-circuited , so there is no current flow through the circuit</a:t>
            </a:r>
            <a:endParaRPr lang="en-US" sz="2000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 l="31528" t="4225" r="41205" b="59155"/>
          <a:stretch>
            <a:fillRect/>
          </a:stretch>
        </p:blipFill>
        <p:spPr bwMode="auto">
          <a:xfrm>
            <a:off x="1524000" y="457200"/>
            <a:ext cx="2438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 l="31528" t="56338" r="42909" b="7042"/>
          <a:stretch>
            <a:fillRect/>
          </a:stretch>
        </p:blipFill>
        <p:spPr bwMode="auto">
          <a:xfrm>
            <a:off x="1828800" y="3810000"/>
            <a:ext cx="2286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ch03_conv\sedr42021_0302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4" r="45479" b="25448"/>
          <a:stretch>
            <a:fillRect/>
          </a:stretch>
        </p:blipFill>
        <p:spPr bwMode="auto">
          <a:xfrm>
            <a:off x="304800" y="685800"/>
            <a:ext cx="533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887" y="263525"/>
            <a:ext cx="704850" cy="2419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548" y="3556000"/>
            <a:ext cx="876300" cy="2800350"/>
          </a:xfrm>
          <a:prstGeom prst="rect">
            <a:avLst/>
          </a:prstGeom>
        </p:spPr>
      </p:pic>
      <p:pic>
        <p:nvPicPr>
          <p:cNvPr id="11" name="Picture 4" descr="c:\ch03_conv\sedr42021_0302b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57600"/>
            <a:ext cx="845574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8546" name="Picture 2" descr="c:\ch03_conv\sedr42021_0302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11" b="8244"/>
          <a:stretch>
            <a:fillRect/>
          </a:stretch>
        </p:blipFill>
        <p:spPr bwMode="auto">
          <a:xfrm>
            <a:off x="752296" y="346075"/>
            <a:ext cx="594032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377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4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458200" cy="5943600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We saw the V-I characteristics of an Ideal Diode</a:t>
            </a:r>
            <a:br>
              <a:rPr lang="en-US" b="1" dirty="0" smtClean="0"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b="1" dirty="0" smtClean="0"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b="1" dirty="0" smtClean="0"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latin typeface="Arial" pitchFamily="34" charset="0"/>
                <a:cs typeface="Arial" pitchFamily="34" charset="0"/>
              </a:rPr>
              <a:t>What are its input/ output characteristics?</a:t>
            </a:r>
            <a:br>
              <a:rPr lang="en-US" b="1" dirty="0" smtClean="0">
                <a:latin typeface="Arial" pitchFamily="34" charset="0"/>
                <a:cs typeface="Arial" pitchFamily="34" charset="0"/>
              </a:rPr>
            </a:b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6" descr="se04E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4150" y="2209800"/>
            <a:ext cx="4122738" cy="314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6" descr="se04F03"/>
          <p:cNvPicPr>
            <a:picLocks noChangeAspect="1" noChangeArrowheads="1"/>
          </p:cNvPicPr>
          <p:nvPr/>
        </p:nvPicPr>
        <p:blipFill>
          <a:blip r:embed="rId4" cstate="print"/>
          <a:srcRect t="7614" r="60625" b="73624"/>
          <a:stretch>
            <a:fillRect/>
          </a:stretch>
        </p:blipFill>
        <p:spPr bwMode="auto">
          <a:xfrm>
            <a:off x="290606" y="1610816"/>
            <a:ext cx="34734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Title 8"/>
          <p:cNvSpPr>
            <a:spLocks noGrp="1"/>
          </p:cNvSpPr>
          <p:nvPr>
            <p:ph type="title"/>
          </p:nvPr>
        </p:nvSpPr>
        <p:spPr>
          <a:xfrm>
            <a:off x="0" y="274638"/>
            <a:ext cx="6556375" cy="1143000"/>
          </a:xfrm>
        </p:spPr>
        <p:txBody>
          <a:bodyPr/>
          <a:lstStyle/>
          <a:p>
            <a:r>
              <a:rPr lang="en-US" sz="3200" smtClean="0"/>
              <a:t>The Rectifier: </a:t>
            </a:r>
            <a:r>
              <a:rPr lang="en-US" sz="3200" b="1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b="1" i="1" baseline="-2500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3200" smtClean="0"/>
              <a:t> versus </a:t>
            </a:r>
            <a:r>
              <a:rPr lang="en-US" sz="3200" b="1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b="1" i="1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smtClean="0"/>
              <a:t> Graph</a:t>
            </a:r>
          </a:p>
        </p:txBody>
      </p:sp>
      <p:grpSp>
        <p:nvGrpSpPr>
          <p:cNvPr id="2" name="Group 8"/>
          <p:cNvGrpSpPr/>
          <p:nvPr/>
        </p:nvGrpSpPr>
        <p:grpSpPr>
          <a:xfrm>
            <a:off x="685800" y="5709834"/>
            <a:ext cx="8229600" cy="843366"/>
            <a:chOff x="685800" y="5709834"/>
            <a:chExt cx="8229600" cy="843366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685800" y="6019800"/>
            <a:ext cx="1826986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2" name="Equation" r:id="rId5" imgW="672840" imgH="177480" progId="Equation.3">
                    <p:embed/>
                  </p:oleObj>
                </mc:Choice>
                <mc:Fallback>
                  <p:oleObj name="Equation" r:id="rId5" imgW="672840" imgH="17748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800" y="6019800"/>
                          <a:ext cx="1826986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3032312" y="5709834"/>
            <a:ext cx="1463488" cy="843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3" name="Equation" r:id="rId7" imgW="749160" imgH="431640" progId="Equation.3">
                    <p:embed/>
                  </p:oleObj>
                </mc:Choice>
                <mc:Fallback>
                  <p:oleObj name="Equation" r:id="rId7" imgW="749160" imgH="4316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2312" y="5709834"/>
                          <a:ext cx="1463488" cy="8433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5105400" y="5791200"/>
              <a:ext cx="3810000" cy="7078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Output is following the input in positive half cycle</a:t>
              </a:r>
              <a:endParaRPr lang="en-US" sz="2000" b="1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48513" y="3429142"/>
            <a:ext cx="3715544" cy="1752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In this case what is the effect on slope of the line if R is increased </a:t>
            </a:r>
            <a:endParaRPr lang="en-US" sz="2400" b="1" dirty="0"/>
          </a:p>
        </p:txBody>
      </p:sp>
      <p:sp>
        <p:nvSpPr>
          <p:cNvPr id="12" name="Explosion 2 11"/>
          <p:cNvSpPr/>
          <p:nvPr/>
        </p:nvSpPr>
        <p:spPr>
          <a:xfrm>
            <a:off x="6172201" y="274638"/>
            <a:ext cx="2514600" cy="178276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No change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8"/>
          <p:cNvPicPr>
            <a:picLocks noChangeAspect="1" noChangeArrowheads="1"/>
          </p:cNvPicPr>
          <p:nvPr/>
        </p:nvPicPr>
        <p:blipFill>
          <a:blip r:embed="rId2" cstate="print"/>
          <a:srcRect l="57420" r="5473" b="72128"/>
          <a:stretch>
            <a:fillRect/>
          </a:stretch>
        </p:blipFill>
        <p:spPr bwMode="auto">
          <a:xfrm>
            <a:off x="239713" y="1090613"/>
            <a:ext cx="408146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/>
          </a:blip>
          <a:srcRect l="68182" t="44431" b="23616"/>
          <a:stretch/>
        </p:blipFill>
        <p:spPr bwMode="auto">
          <a:xfrm>
            <a:off x="912321" y="3733800"/>
            <a:ext cx="3179917" cy="2540225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58775"/>
            <a:ext cx="7848600" cy="708025"/>
          </a:xfrm>
          <a:prstGeom prst="roundRect">
            <a:avLst>
              <a:gd name="adj" fmla="val 16667"/>
            </a:avLst>
          </a:prstGeom>
        </p:spPr>
        <p:txBody>
          <a:bodyPr/>
          <a:lstStyle/>
          <a:p>
            <a:pPr eaLnBrk="1" hangingPunct="1"/>
            <a:r>
              <a:rPr lang="en-US" sz="2800" smtClean="0"/>
              <a:t>DIODE Circuit: Input / Output Characteristics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595813" y="2054225"/>
            <a:ext cx="3957637" cy="2405063"/>
            <a:chOff x="4728542" y="3749468"/>
            <a:chExt cx="3957638" cy="2405062"/>
          </a:xfrm>
        </p:grpSpPr>
        <p:pic>
          <p:nvPicPr>
            <p:cNvPr id="18438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 l="23064" t="51401" r="46548" b="7910"/>
            <a:stretch>
              <a:fillRect/>
            </a:stretch>
          </p:blipFill>
          <p:spPr bwMode="auto">
            <a:xfrm>
              <a:off x="4728542" y="3749468"/>
              <a:ext cx="3957638" cy="240506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8439" name="Rounded Rectangle 6"/>
            <p:cNvSpPr>
              <a:spLocks noChangeArrowheads="1"/>
            </p:cNvSpPr>
            <p:nvPr/>
          </p:nvSpPr>
          <p:spPr bwMode="auto">
            <a:xfrm>
              <a:off x="5923722" y="4426226"/>
              <a:ext cx="159026" cy="1855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0" name="Rounded Rectangle 8"/>
            <p:cNvSpPr>
              <a:spLocks noChangeArrowheads="1"/>
            </p:cNvSpPr>
            <p:nvPr/>
          </p:nvSpPr>
          <p:spPr bwMode="auto">
            <a:xfrm>
              <a:off x="8083827" y="5857460"/>
              <a:ext cx="304800" cy="26504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978155" y="5778292"/>
              <a:ext cx="396875" cy="3683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accent6"/>
                  </a:solidFill>
                </a:rPr>
                <a:t>in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4595813" y="4724400"/>
            <a:ext cx="3957637" cy="1752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In this case what is the effect on slope of the line if R is increased </a:t>
            </a:r>
            <a:endParaRPr lang="en-US" sz="24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6172200" y="2133600"/>
            <a:ext cx="2286000" cy="1752600"/>
            <a:chOff x="6172200" y="2133600"/>
            <a:chExt cx="2286000" cy="1752600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6172200" y="2133600"/>
              <a:ext cx="685800" cy="1752600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6172200" y="3529013"/>
              <a:ext cx="2286000" cy="357187"/>
            </a:xfrm>
            <a:prstGeom prst="line">
              <a:avLst/>
            </a:prstGeom>
            <a:ln w="1905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b="1" dirty="0" smtClean="0"/>
              <a:t>Half-wave Rectifier</a:t>
            </a: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76070" b="60361"/>
          <a:stretch>
            <a:fillRect/>
          </a:stretch>
        </p:blipFill>
        <p:spPr bwMode="auto">
          <a:xfrm>
            <a:off x="7239000" y="838200"/>
            <a:ext cx="14382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5257800"/>
            <a:ext cx="5562600" cy="1299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25357" r="23930" b="60361"/>
          <a:stretch>
            <a:fillRect/>
          </a:stretch>
        </p:blipFill>
        <p:spPr bwMode="auto">
          <a:xfrm>
            <a:off x="2743200" y="838200"/>
            <a:ext cx="3048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t="39639" b="47748"/>
          <a:stretch>
            <a:fillRect/>
          </a:stretch>
        </p:blipFill>
        <p:spPr bwMode="auto">
          <a:xfrm>
            <a:off x="1447800" y="2590800"/>
            <a:ext cx="60102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r="70840" b="60361"/>
          <a:stretch>
            <a:fillRect/>
          </a:stretch>
        </p:blipFill>
        <p:spPr bwMode="auto">
          <a:xfrm>
            <a:off x="152400" y="914400"/>
            <a:ext cx="1752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1"/>
          <p:cNvGrpSpPr/>
          <p:nvPr/>
        </p:nvGrpSpPr>
        <p:grpSpPr>
          <a:xfrm>
            <a:off x="533400" y="2971800"/>
            <a:ext cx="5486400" cy="1752600"/>
            <a:chOff x="533400" y="2971800"/>
            <a:chExt cx="5486400" cy="175260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26712" t="53704" r="23821" b="6859"/>
            <a:stretch>
              <a:fillRect/>
            </a:stretch>
          </p:blipFill>
          <p:spPr bwMode="auto">
            <a:xfrm>
              <a:off x="2895600" y="2971800"/>
              <a:ext cx="3124200" cy="175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t="53704" r="69669" b="8573"/>
            <a:stretch>
              <a:fillRect/>
            </a:stretch>
          </p:blipFill>
          <p:spPr bwMode="auto">
            <a:xfrm>
              <a:off x="533400" y="2971800"/>
              <a:ext cx="1915627" cy="167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 l="74973" t="53704" b="10288"/>
          <a:stretch>
            <a:fillRect/>
          </a:stretch>
        </p:blipFill>
        <p:spPr bwMode="auto">
          <a:xfrm>
            <a:off x="7010400" y="2971800"/>
            <a:ext cx="158063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 t="93141"/>
          <a:stretch>
            <a:fillRect/>
          </a:stretch>
        </p:blipFill>
        <p:spPr bwMode="auto">
          <a:xfrm>
            <a:off x="1371600" y="4800600"/>
            <a:ext cx="63156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5"/>
          <p:cNvGrpSpPr/>
          <p:nvPr/>
        </p:nvGrpSpPr>
        <p:grpSpPr>
          <a:xfrm>
            <a:off x="2286000" y="304800"/>
            <a:ext cx="4876800" cy="4724400"/>
            <a:chOff x="1905000" y="838200"/>
            <a:chExt cx="4343400" cy="3986212"/>
          </a:xfrm>
        </p:grpSpPr>
        <p:pic>
          <p:nvPicPr>
            <p:cNvPr id="13" name="Picture 6" descr="se04E0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81200" y="1676400"/>
              <a:ext cx="4122738" cy="3148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1905000" y="838200"/>
              <a:ext cx="43434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Did this rectifier satisfied the input / output characteristics ? 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4572000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latin typeface="Arial" pitchFamily="34" charset="0"/>
                <a:cs typeface="Arial" pitchFamily="34" charset="0"/>
              </a:rPr>
              <a:t>What will be the output if we take output across the diode</a:t>
            </a:r>
            <a:endParaRPr lang="en-US" sz="48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440238" y="3459163"/>
            <a:ext cx="3578225" cy="2557462"/>
            <a:chOff x="4399722" y="3445565"/>
            <a:chExt cx="3644348" cy="2570922"/>
          </a:xfrm>
        </p:grpSpPr>
        <p:pic>
          <p:nvPicPr>
            <p:cNvPr id="17418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 l="38100" t="52789" r="33344" b="10339"/>
            <a:stretch>
              <a:fillRect/>
            </a:stretch>
          </p:blipFill>
          <p:spPr bwMode="auto">
            <a:xfrm>
              <a:off x="4572000" y="3445565"/>
              <a:ext cx="3207026" cy="24516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</p:pic>
        <p:sp>
          <p:nvSpPr>
            <p:cNvPr id="17419" name="Rounded Rectangle 13"/>
            <p:cNvSpPr>
              <a:spLocks noChangeArrowheads="1"/>
            </p:cNvSpPr>
            <p:nvPr/>
          </p:nvSpPr>
          <p:spPr bwMode="auto">
            <a:xfrm>
              <a:off x="4399722" y="3458817"/>
              <a:ext cx="3644348" cy="2557670"/>
            </a:xfrm>
            <a:prstGeom prst="roundRect">
              <a:avLst>
                <a:gd name="adj" fmla="val 16667"/>
              </a:avLst>
            </a:prstGeom>
            <a:noFill/>
            <a:ln w="38100" algn="ctr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2B1184E-C52A-4650-B849-19E9A591E2D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708025"/>
          </a:xfrm>
          <a:prstGeom prst="roundRect">
            <a:avLst>
              <a:gd name="adj" fmla="val 16667"/>
            </a:avLst>
          </a:prstGeom>
        </p:spPr>
        <p:txBody>
          <a:bodyPr/>
          <a:lstStyle/>
          <a:p>
            <a:pPr eaLnBrk="1" hangingPunct="1"/>
            <a:r>
              <a:rPr lang="en-US" sz="2800" smtClean="0"/>
              <a:t>DIODE Circuit: Input / Output Characteristics</a:t>
            </a:r>
          </a:p>
        </p:txBody>
      </p:sp>
      <p:pic>
        <p:nvPicPr>
          <p:cNvPr id="17413" name="Picture 6" descr="se04E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8663" y="792163"/>
            <a:ext cx="3425825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6" descr="se04F03"/>
          <p:cNvPicPr>
            <a:picLocks noChangeAspect="1" noChangeArrowheads="1"/>
          </p:cNvPicPr>
          <p:nvPr/>
        </p:nvPicPr>
        <p:blipFill>
          <a:blip r:embed="rId4" cstate="print"/>
          <a:srcRect t="7614" r="60625" b="73624"/>
          <a:stretch>
            <a:fillRect/>
          </a:stretch>
        </p:blipFill>
        <p:spPr bwMode="auto">
          <a:xfrm>
            <a:off x="701675" y="1244600"/>
            <a:ext cx="3195638" cy="147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92100" y="3578225"/>
            <a:ext cx="3352800" cy="2425700"/>
            <a:chOff x="291548" y="3578087"/>
            <a:chExt cx="3352800" cy="2425148"/>
          </a:xfrm>
        </p:grpSpPr>
        <p:pic>
          <p:nvPicPr>
            <p:cNvPr id="17416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 l="-127" t="8752" r="69286" b="60507"/>
            <a:stretch>
              <a:fillRect/>
            </a:stretch>
          </p:blipFill>
          <p:spPr bwMode="auto">
            <a:xfrm>
              <a:off x="291549" y="3843130"/>
              <a:ext cx="3213651" cy="1896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17" name="Rounded Rectangle 12"/>
            <p:cNvSpPr>
              <a:spLocks noChangeArrowheads="1"/>
            </p:cNvSpPr>
            <p:nvPr/>
          </p:nvSpPr>
          <p:spPr bwMode="auto">
            <a:xfrm>
              <a:off x="291548" y="3578087"/>
              <a:ext cx="3352800" cy="2425148"/>
            </a:xfrm>
            <a:prstGeom prst="roundRect">
              <a:avLst>
                <a:gd name="adj" fmla="val 16667"/>
              </a:avLst>
            </a:prstGeom>
            <a:noFill/>
            <a:ln w="38100" algn="ctr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0FA052-B914-4B54-B788-A52B7D8D36E1}" type="slidenum">
              <a:rPr lang="en-US" altLang="en-US"/>
              <a:pPr/>
              <a:t>17</a:t>
            </a:fld>
            <a:endParaRPr lang="en-US" altLang="en-US"/>
          </a:p>
        </p:txBody>
      </p:sp>
      <p:pic>
        <p:nvPicPr>
          <p:cNvPr id="914434" name="Picture 1026" descr="c:\ch03_conv\sedr42021_e03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308250"/>
            <a:ext cx="4114800" cy="186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199" y="228600"/>
            <a:ext cx="64496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1981200"/>
            <a:ext cx="459105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ular Callout 7"/>
          <p:cNvSpPr/>
          <p:nvPr/>
        </p:nvSpPr>
        <p:spPr>
          <a:xfrm>
            <a:off x="152400" y="2743200"/>
            <a:ext cx="2667000" cy="1219200"/>
          </a:xfrm>
          <a:prstGeom prst="wedgeRoundRectCallout">
            <a:avLst>
              <a:gd name="adj1" fmla="val 68310"/>
              <a:gd name="adj2" fmla="val -182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Signal at the resistance R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304800" y="4953000"/>
            <a:ext cx="2667000" cy="1219200"/>
          </a:xfrm>
          <a:prstGeom prst="wedgeRoundRectCallout">
            <a:avLst>
              <a:gd name="adj1" fmla="val 68310"/>
              <a:gd name="adj2" fmla="val -182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Signal at the Diode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2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1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7"/>
          <p:cNvPicPr>
            <a:picLocks noChangeAspect="1" noChangeArrowheads="1"/>
          </p:cNvPicPr>
          <p:nvPr/>
        </p:nvPicPr>
        <p:blipFill>
          <a:blip r:embed="rId2" cstate="print"/>
          <a:srcRect t="65831" r="72993" b="11859"/>
          <a:stretch>
            <a:fillRect/>
          </a:stretch>
        </p:blipFill>
        <p:spPr bwMode="auto">
          <a:xfrm>
            <a:off x="465138" y="3338513"/>
            <a:ext cx="3641725" cy="248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7"/>
          <p:cNvPicPr>
            <a:picLocks noChangeAspect="1" noChangeArrowheads="1"/>
          </p:cNvPicPr>
          <p:nvPr/>
        </p:nvPicPr>
        <p:blipFill>
          <a:blip r:embed="rId3" cstate="print"/>
          <a:srcRect l="75172" t="67839" r="1215" b="9093"/>
          <a:stretch>
            <a:fillRect/>
          </a:stretch>
        </p:blipFill>
        <p:spPr bwMode="auto">
          <a:xfrm>
            <a:off x="4495800" y="3248025"/>
            <a:ext cx="3440113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708025"/>
          </a:xfrm>
          <a:prstGeom prst="roundRect">
            <a:avLst>
              <a:gd name="adj" fmla="val 16667"/>
            </a:avLst>
          </a:prstGeom>
        </p:spPr>
        <p:txBody>
          <a:bodyPr/>
          <a:lstStyle/>
          <a:p>
            <a:pPr eaLnBrk="1" hangingPunct="1"/>
            <a:r>
              <a:rPr lang="en-US" sz="2800" smtClean="0"/>
              <a:t>DIODE Circuit: Input / Output Characteristics</a:t>
            </a:r>
          </a:p>
        </p:txBody>
      </p:sp>
      <p:pic>
        <p:nvPicPr>
          <p:cNvPr id="19461" name="Picture 7"/>
          <p:cNvPicPr>
            <a:picLocks noChangeAspect="1" noChangeArrowheads="1"/>
          </p:cNvPicPr>
          <p:nvPr/>
        </p:nvPicPr>
        <p:blipFill>
          <a:blip r:embed="rId3" cstate="print"/>
          <a:srcRect l="6171" t="32333" r="68256" b="51151"/>
          <a:stretch>
            <a:fillRect/>
          </a:stretch>
        </p:blipFill>
        <p:spPr bwMode="auto">
          <a:xfrm>
            <a:off x="461963" y="1082675"/>
            <a:ext cx="3341687" cy="177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7"/>
          <p:cNvPicPr>
            <a:picLocks noChangeAspect="1" noChangeArrowheads="1"/>
          </p:cNvPicPr>
          <p:nvPr/>
        </p:nvPicPr>
        <p:blipFill>
          <a:blip r:embed="rId3" cstate="print"/>
          <a:srcRect l="72247" t="28999" r="4370" b="49324"/>
          <a:stretch>
            <a:fillRect/>
          </a:stretch>
        </p:blipFill>
        <p:spPr bwMode="auto">
          <a:xfrm>
            <a:off x="4751388" y="887413"/>
            <a:ext cx="2789237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461963" y="5967412"/>
            <a:ext cx="8224837" cy="6572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Why the curve shifts upwards ?????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5578"/>
          <a:stretch/>
        </p:blipFill>
        <p:spPr>
          <a:xfrm>
            <a:off x="18081" y="2091123"/>
            <a:ext cx="3733800" cy="326604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18886" y="304800"/>
            <a:ext cx="8305800" cy="1249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What will be the V-I Characteristics 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51418"/>
          <a:stretch/>
        </p:blipFill>
        <p:spPr>
          <a:xfrm>
            <a:off x="4471786" y="2100164"/>
            <a:ext cx="4072186" cy="325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6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>
                <a:latin typeface="Arial Black" panose="020B0A04020102020204" pitchFamily="34" charset="0"/>
              </a:rPr>
              <a:t>Review</a:t>
            </a:r>
            <a:br>
              <a:rPr lang="en-US" sz="8000" dirty="0" smtClean="0">
                <a:latin typeface="Arial Black" panose="020B0A04020102020204" pitchFamily="34" charset="0"/>
              </a:rPr>
            </a:br>
            <a:r>
              <a:rPr lang="en-US" sz="8000" dirty="0" smtClean="0">
                <a:latin typeface="Arial Black" panose="020B0A04020102020204" pitchFamily="34" charset="0"/>
              </a:rPr>
              <a:t>Chap-3</a:t>
            </a:r>
            <a:r>
              <a:rPr lang="en-US" sz="11500" dirty="0" smtClean="0">
                <a:latin typeface="Arial Black" panose="020B0A04020102020204" pitchFamily="34" charset="0"/>
              </a:rPr>
              <a:t/>
            </a:r>
            <a:br>
              <a:rPr lang="en-US" sz="11500" dirty="0" smtClean="0">
                <a:latin typeface="Arial Black" panose="020B0A04020102020204" pitchFamily="34" charset="0"/>
              </a:rPr>
            </a:br>
            <a:r>
              <a:rPr lang="en-US" sz="11500" dirty="0" smtClean="0">
                <a:latin typeface="Arial Black" panose="020B0A04020102020204" pitchFamily="34" charset="0"/>
              </a:rPr>
              <a:t/>
            </a:r>
            <a:br>
              <a:rPr lang="en-US" sz="11500" dirty="0" smtClean="0">
                <a:latin typeface="Arial Black" panose="020B0A04020102020204" pitchFamily="34" charset="0"/>
              </a:rPr>
            </a:br>
            <a:r>
              <a:rPr lang="en-US" sz="6600" dirty="0" smtClean="0">
                <a:latin typeface="Arial Black" panose="020B0A04020102020204" pitchFamily="34" charset="0"/>
              </a:rPr>
              <a:t>Semiconductors</a:t>
            </a:r>
            <a:endParaRPr lang="en-US" sz="6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1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0772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from text book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44D4-C028-45F9-B64B-7F6D9D395E64}" type="slidenum">
              <a:rPr lang="en-US" altLang="en-US"/>
              <a:pPr/>
              <a:t>20</a:t>
            </a:fld>
            <a:endParaRPr lang="en-US" altLang="en-US"/>
          </a:p>
        </p:txBody>
      </p:sp>
      <p:pic>
        <p:nvPicPr>
          <p:cNvPr id="762882" name="Picture 2" descr="c:\ch03_conv\sedr42021_0304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9199"/>
            <a:ext cx="5569654" cy="3930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t="81848"/>
          <a:stretch>
            <a:fillRect/>
          </a:stretch>
        </p:blipFill>
        <p:spPr bwMode="auto">
          <a:xfrm>
            <a:off x="533400" y="5867400"/>
            <a:ext cx="8086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 r="54770" b="55116"/>
          <a:stretch>
            <a:fillRect/>
          </a:stretch>
        </p:blipFill>
        <p:spPr bwMode="auto">
          <a:xfrm>
            <a:off x="609600" y="2971800"/>
            <a:ext cx="3657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 t="44884" b="18152"/>
          <a:stretch>
            <a:fillRect/>
          </a:stretch>
        </p:blipFill>
        <p:spPr bwMode="auto">
          <a:xfrm>
            <a:off x="609600" y="4419600"/>
            <a:ext cx="80867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 l="69729" b="55116"/>
          <a:stretch>
            <a:fillRect/>
          </a:stretch>
        </p:blipFill>
        <p:spPr bwMode="auto">
          <a:xfrm>
            <a:off x="4267200" y="2971800"/>
            <a:ext cx="24479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5486400"/>
            <a:ext cx="78962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00200" y="838200"/>
            <a:ext cx="5702300" cy="1981200"/>
            <a:chOff x="432" y="480"/>
            <a:chExt cx="4496" cy="1687"/>
          </a:xfrm>
        </p:grpSpPr>
        <p:pic>
          <p:nvPicPr>
            <p:cNvPr id="16" name="Picture 2" descr="c:\ch03_conv\sedr42021_0304a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635"/>
              <a:ext cx="1756" cy="15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4" descr="c:\ch03_conv\sedr42021_0304b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480"/>
              <a:ext cx="2384" cy="1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1982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628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 b="31145"/>
          <a:stretch>
            <a:fillRect/>
          </a:stretch>
        </p:blipFill>
        <p:spPr bwMode="auto">
          <a:xfrm>
            <a:off x="1071563" y="2014538"/>
            <a:ext cx="7000875" cy="194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t="76936"/>
          <a:stretch>
            <a:fillRect/>
          </a:stretch>
        </p:blipFill>
        <p:spPr bwMode="auto">
          <a:xfrm>
            <a:off x="990600" y="4648200"/>
            <a:ext cx="700087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Care for reverse –bias voltage(PIV) in the circuit design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6248400" y="1752600"/>
            <a:ext cx="2590800" cy="1981200"/>
          </a:xfrm>
          <a:prstGeom prst="wedgeRoundRectCallout">
            <a:avLst>
              <a:gd name="adj1" fmla="val -62009"/>
              <a:gd name="adj2" fmla="val 176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are controlling max forward current using external resister , </a:t>
            </a:r>
          </a:p>
          <a:p>
            <a:pPr algn="ctr"/>
            <a:r>
              <a:rPr lang="en-US" dirty="0" smtClean="0"/>
              <a:t>but are we catering for max reverse bias voltage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latin typeface="Arial Black" panose="020B0A04020102020204" pitchFamily="34" charset="0"/>
              </a:rPr>
              <a:t>Average Values </a:t>
            </a:r>
            <a:endParaRPr lang="en-US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91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verage voltage graphical meth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5" y="228600"/>
            <a:ext cx="3076575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verage voltage defini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087" y="2743200"/>
            <a:ext cx="344805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verage or mean volt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087" y="3657600"/>
            <a:ext cx="31718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86939" y="4953000"/>
          <a:ext cx="4953000" cy="1478280"/>
        </p:xfrm>
        <a:graphic>
          <a:graphicData uri="http://schemas.openxmlformats.org/drawingml/2006/table">
            <a:tbl>
              <a:tblPr/>
              <a:tblGrid>
                <a:gridCol w="666750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Voltage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14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6.2V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14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11.8V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14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16.2V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14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19.0V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14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20.0V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14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19.0V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14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16.2V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14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11.8V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14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6.2V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14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0V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14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Angle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18</a:t>
                      </a:r>
                      <a:r>
                        <a:rPr lang="en-US" baseline="30000">
                          <a:solidFill>
                            <a:srgbClr val="414143"/>
                          </a:solidFill>
                          <a:effectLst/>
                        </a:rPr>
                        <a:t>o</a:t>
                      </a:r>
                      <a:endParaRPr lang="en-US">
                        <a:solidFill>
                          <a:srgbClr val="414143"/>
                        </a:solidFill>
                        <a:effectLst/>
                      </a:endParaRP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36</a:t>
                      </a:r>
                      <a:r>
                        <a:rPr lang="en-US" baseline="30000">
                          <a:solidFill>
                            <a:srgbClr val="414143"/>
                          </a:solidFill>
                          <a:effectLst/>
                        </a:rPr>
                        <a:t>o</a:t>
                      </a:r>
                      <a:endParaRPr lang="en-US">
                        <a:solidFill>
                          <a:srgbClr val="414143"/>
                        </a:solidFill>
                        <a:effectLst/>
                      </a:endParaRP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54</a:t>
                      </a:r>
                      <a:r>
                        <a:rPr lang="en-US" baseline="30000">
                          <a:solidFill>
                            <a:srgbClr val="414143"/>
                          </a:solidFill>
                          <a:effectLst/>
                        </a:rPr>
                        <a:t>o</a:t>
                      </a:r>
                      <a:endParaRPr lang="en-US">
                        <a:solidFill>
                          <a:srgbClr val="414143"/>
                        </a:solidFill>
                        <a:effectLst/>
                      </a:endParaRP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72</a:t>
                      </a:r>
                      <a:r>
                        <a:rPr lang="en-US" baseline="30000">
                          <a:solidFill>
                            <a:srgbClr val="414143"/>
                          </a:solidFill>
                          <a:effectLst/>
                        </a:rPr>
                        <a:t>o</a:t>
                      </a:r>
                      <a:endParaRPr lang="en-US">
                        <a:solidFill>
                          <a:srgbClr val="414143"/>
                        </a:solidFill>
                        <a:effectLst/>
                      </a:endParaRP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90</a:t>
                      </a:r>
                      <a:r>
                        <a:rPr lang="en-US" baseline="30000">
                          <a:solidFill>
                            <a:srgbClr val="414143"/>
                          </a:solidFill>
                          <a:effectLst/>
                        </a:rPr>
                        <a:t>o</a:t>
                      </a:r>
                      <a:endParaRPr lang="en-US">
                        <a:solidFill>
                          <a:srgbClr val="414143"/>
                        </a:solidFill>
                        <a:effectLst/>
                      </a:endParaRP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108</a:t>
                      </a:r>
                      <a:r>
                        <a:rPr lang="en-US" baseline="30000">
                          <a:solidFill>
                            <a:srgbClr val="414143"/>
                          </a:solidFill>
                          <a:effectLst/>
                        </a:rPr>
                        <a:t>o</a:t>
                      </a:r>
                      <a:endParaRPr lang="en-US">
                        <a:solidFill>
                          <a:srgbClr val="414143"/>
                        </a:solidFill>
                        <a:effectLst/>
                      </a:endParaRP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126</a:t>
                      </a:r>
                      <a:r>
                        <a:rPr lang="en-US" baseline="30000">
                          <a:solidFill>
                            <a:srgbClr val="414143"/>
                          </a:solidFill>
                          <a:effectLst/>
                        </a:rPr>
                        <a:t>o</a:t>
                      </a:r>
                      <a:endParaRPr lang="en-US">
                        <a:solidFill>
                          <a:srgbClr val="414143"/>
                        </a:solidFill>
                        <a:effectLst/>
                      </a:endParaRP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144</a:t>
                      </a:r>
                      <a:r>
                        <a:rPr lang="en-US" baseline="30000">
                          <a:solidFill>
                            <a:srgbClr val="414143"/>
                          </a:solidFill>
                          <a:effectLst/>
                        </a:rPr>
                        <a:t>o</a:t>
                      </a:r>
                      <a:endParaRPr lang="en-US">
                        <a:solidFill>
                          <a:srgbClr val="414143"/>
                        </a:solidFill>
                        <a:effectLst/>
                      </a:endParaRP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162</a:t>
                      </a:r>
                      <a:r>
                        <a:rPr lang="en-US" baseline="30000">
                          <a:solidFill>
                            <a:srgbClr val="414143"/>
                          </a:solidFill>
                          <a:effectLst/>
                        </a:rPr>
                        <a:t>o</a:t>
                      </a:r>
                      <a:endParaRPr lang="en-US">
                        <a:solidFill>
                          <a:srgbClr val="414143"/>
                        </a:solidFill>
                        <a:effectLst/>
                      </a:endParaRP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14143"/>
                          </a:solidFill>
                          <a:effectLst/>
                        </a:rPr>
                        <a:t>180</a:t>
                      </a:r>
                      <a:r>
                        <a:rPr lang="en-US" baseline="30000" dirty="0">
                          <a:solidFill>
                            <a:srgbClr val="414143"/>
                          </a:solidFill>
                          <a:effectLst/>
                        </a:rPr>
                        <a:t>o</a:t>
                      </a:r>
                      <a:endParaRPr lang="en-US" dirty="0">
                        <a:solidFill>
                          <a:srgbClr val="414143"/>
                        </a:solidFill>
                        <a:effectLst/>
                      </a:endParaRP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152" name="Picture 8" descr="average voltage formul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02884"/>
            <a:ext cx="45720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8056" y="228600"/>
            <a:ext cx="3413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404041"/>
                </a:solidFill>
                <a:latin typeface="Lato"/>
              </a:rPr>
              <a:t>The Graphical Method</a:t>
            </a:r>
            <a:endParaRPr lang="en-US" sz="2400" b="1" i="0" dirty="0">
              <a:solidFill>
                <a:srgbClr val="404041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44639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304800"/>
            <a:ext cx="2816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404041"/>
                </a:solidFill>
                <a:latin typeface="Lato"/>
              </a:rPr>
              <a:t>Analytical Method</a:t>
            </a:r>
            <a:endParaRPr lang="en-US" sz="2400" b="1" i="0" dirty="0">
              <a:solidFill>
                <a:srgbClr val="404041"/>
              </a:solidFill>
              <a:effectLst/>
              <a:latin typeface="Lato"/>
            </a:endParaRPr>
          </a:p>
        </p:txBody>
      </p:sp>
      <p:pic>
        <p:nvPicPr>
          <p:cNvPr id="7170" name="Picture 2" descr="approximation of the area under a cur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04800"/>
            <a:ext cx="392430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rea under a curve by integr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72" y="1215406"/>
            <a:ext cx="225742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average voltage by integr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71" y="2083448"/>
            <a:ext cx="2409825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4456440"/>
            <a:ext cx="3018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04041"/>
                </a:solidFill>
                <a:latin typeface="Lato"/>
              </a:rPr>
              <a:t>Average Voltage Equation</a:t>
            </a:r>
            <a:endParaRPr lang="en-US" b="1" i="0" dirty="0">
              <a:solidFill>
                <a:srgbClr val="404041"/>
              </a:solidFill>
              <a:effectLst/>
              <a:latin typeface="Lato"/>
            </a:endParaRPr>
          </a:p>
        </p:txBody>
      </p:sp>
      <p:pic>
        <p:nvPicPr>
          <p:cNvPr id="7176" name="Picture 8" descr="average voltage equa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93" y="5274713"/>
            <a:ext cx="24479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0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0"/>
            <a:ext cx="883920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414042"/>
                </a:solidFill>
                <a:latin typeface="Lato"/>
              </a:rPr>
              <a:t>The main differences between an </a:t>
            </a:r>
            <a:r>
              <a:rPr lang="en-US" sz="2400" b="1" dirty="0">
                <a:solidFill>
                  <a:srgbClr val="414042"/>
                </a:solidFill>
                <a:latin typeface="Lato"/>
              </a:rPr>
              <a:t>RMS Voltage</a:t>
            </a:r>
            <a:r>
              <a:rPr lang="en-US" sz="2400" dirty="0">
                <a:solidFill>
                  <a:srgbClr val="414042"/>
                </a:solidFill>
                <a:latin typeface="Lato"/>
              </a:rPr>
              <a:t> and an </a:t>
            </a:r>
            <a:r>
              <a:rPr lang="en-US" sz="2400" b="1" dirty="0">
                <a:solidFill>
                  <a:srgbClr val="414042"/>
                </a:solidFill>
                <a:latin typeface="Lato"/>
              </a:rPr>
              <a:t>Average Voltage</a:t>
            </a:r>
            <a:r>
              <a:rPr lang="en-US" sz="2400" dirty="0">
                <a:solidFill>
                  <a:srgbClr val="414042"/>
                </a:solidFill>
                <a:latin typeface="Lato"/>
              </a:rPr>
              <a:t>, is that the mean value of a periodic wave is the average of all the instantaneous areas taken under the curve over a given period of the waveform, and in the case of a sinusoidal quantity, this period is taken as </a:t>
            </a:r>
            <a:r>
              <a:rPr lang="en-US" sz="2400" i="1" dirty="0">
                <a:solidFill>
                  <a:srgbClr val="414042"/>
                </a:solidFill>
                <a:latin typeface="Lato"/>
              </a:rPr>
              <a:t>one-half</a:t>
            </a:r>
            <a:r>
              <a:rPr lang="en-US" sz="2400" dirty="0">
                <a:solidFill>
                  <a:srgbClr val="414042"/>
                </a:solidFill>
                <a:latin typeface="Lato"/>
              </a:rPr>
              <a:t> of the cycle of the wave. For convenience the positive half cycle is generally used</a:t>
            </a:r>
            <a:r>
              <a:rPr lang="en-US" sz="2400" dirty="0" smtClean="0">
                <a:solidFill>
                  <a:srgbClr val="414042"/>
                </a:solidFill>
                <a:latin typeface="Lato"/>
              </a:rPr>
              <a:t>.</a:t>
            </a:r>
          </a:p>
          <a:p>
            <a:pPr algn="just"/>
            <a:endParaRPr lang="en-US" sz="2400" dirty="0">
              <a:solidFill>
                <a:srgbClr val="414042"/>
              </a:solidFill>
              <a:latin typeface="Lato"/>
            </a:endParaRPr>
          </a:p>
          <a:p>
            <a:pPr algn="just"/>
            <a:r>
              <a:rPr lang="en-US" sz="2400" dirty="0">
                <a:solidFill>
                  <a:srgbClr val="414042"/>
                </a:solidFill>
                <a:latin typeface="Lato"/>
              </a:rPr>
              <a:t>The effective value or root-mean-square (RMS) value of the waveform is the </a:t>
            </a:r>
            <a:r>
              <a:rPr lang="en-US" sz="2400" i="1" dirty="0">
                <a:solidFill>
                  <a:srgbClr val="414042"/>
                </a:solidFill>
                <a:latin typeface="Lato"/>
              </a:rPr>
              <a:t>effective heating value</a:t>
            </a:r>
            <a:r>
              <a:rPr lang="en-US" sz="2400" dirty="0">
                <a:solidFill>
                  <a:srgbClr val="414042"/>
                </a:solidFill>
                <a:latin typeface="Lato"/>
              </a:rPr>
              <a:t> of the wave compared to a steady DC value and is the square root of the mean of the squares of the instantaneous values taken over one complete cycle.</a:t>
            </a:r>
          </a:p>
          <a:p>
            <a:pPr algn="just"/>
            <a:r>
              <a:rPr lang="en-US" sz="2400" dirty="0">
                <a:solidFill>
                  <a:srgbClr val="414042"/>
                </a:solidFill>
                <a:latin typeface="Lato"/>
              </a:rPr>
              <a:t>For a pure sinusoidal waveform ONLY, both the average voltage and the RMS voltage (or currents) can be easily calculated as</a:t>
            </a:r>
            <a:r>
              <a:rPr lang="en-US" sz="2400" dirty="0" smtClean="0">
                <a:solidFill>
                  <a:srgbClr val="414042"/>
                </a:solidFill>
                <a:latin typeface="Lato"/>
              </a:rPr>
              <a:t>:</a:t>
            </a:r>
          </a:p>
          <a:p>
            <a:pPr algn="just"/>
            <a:endParaRPr lang="en-US" sz="2400" dirty="0">
              <a:solidFill>
                <a:srgbClr val="414042"/>
              </a:solidFill>
              <a:latin typeface="Lato"/>
            </a:endParaRPr>
          </a:p>
          <a:p>
            <a:pPr algn="just"/>
            <a:r>
              <a:rPr lang="en-US" sz="2400" b="1" dirty="0">
                <a:solidFill>
                  <a:srgbClr val="414042"/>
                </a:solidFill>
                <a:latin typeface="Lato"/>
              </a:rPr>
              <a:t>Average value</a:t>
            </a:r>
            <a:r>
              <a:rPr lang="en-US" sz="2400" dirty="0">
                <a:solidFill>
                  <a:srgbClr val="414042"/>
                </a:solidFill>
                <a:latin typeface="Lato"/>
              </a:rPr>
              <a:t> = 0.637 × maximum or peak value, </a:t>
            </a:r>
            <a:r>
              <a:rPr lang="en-US" sz="2400" dirty="0" err="1">
                <a:solidFill>
                  <a:srgbClr val="414042"/>
                </a:solidFill>
                <a:latin typeface="Lato"/>
              </a:rPr>
              <a:t>Vpk</a:t>
            </a:r>
            <a:endParaRPr lang="en-US" sz="2400" dirty="0">
              <a:solidFill>
                <a:srgbClr val="414042"/>
              </a:solidFill>
              <a:latin typeface="Lato"/>
            </a:endParaRPr>
          </a:p>
          <a:p>
            <a:pPr algn="just"/>
            <a:r>
              <a:rPr lang="en-US" sz="2400" b="1" dirty="0">
                <a:solidFill>
                  <a:srgbClr val="414042"/>
                </a:solidFill>
                <a:latin typeface="Lato"/>
              </a:rPr>
              <a:t>RMS value</a:t>
            </a:r>
            <a:r>
              <a:rPr lang="en-US" sz="2400" dirty="0">
                <a:solidFill>
                  <a:srgbClr val="414042"/>
                </a:solidFill>
                <a:latin typeface="Lato"/>
              </a:rPr>
              <a:t> = 0.707 × maximum or peak value, </a:t>
            </a:r>
            <a:r>
              <a:rPr lang="en-US" sz="2400" dirty="0" err="1">
                <a:solidFill>
                  <a:srgbClr val="414042"/>
                </a:solidFill>
                <a:latin typeface="Lato"/>
              </a:rPr>
              <a:t>Vpk</a:t>
            </a:r>
            <a:endParaRPr lang="en-US" sz="2400" dirty="0">
              <a:solidFill>
                <a:srgbClr val="414042"/>
              </a:solidFill>
              <a:latin typeface="Lato"/>
            </a:endParaRPr>
          </a:p>
          <a:p>
            <a:pPr algn="just"/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798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24210" t="2711" r="24211" b="45782"/>
          <a:stretch>
            <a:fillRect/>
          </a:stretch>
        </p:blipFill>
        <p:spPr bwMode="auto">
          <a:xfrm>
            <a:off x="1447799" y="1219200"/>
            <a:ext cx="6091989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t="48396" b="27406"/>
          <a:stretch>
            <a:fillRect/>
          </a:stretch>
        </p:blipFill>
        <p:spPr bwMode="auto">
          <a:xfrm>
            <a:off x="0" y="4191000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0" y="48371"/>
            <a:ext cx="9106546" cy="27264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A volt meter utilizes a moving coil meter that gives full scale reading when the average current flowing through it is  1 mA . The moving coil has a 50-</a:t>
            </a:r>
            <a:r>
              <a:rPr lang="el-GR" dirty="0" smtClean="0"/>
              <a:t>Ὠ</a:t>
            </a:r>
            <a:r>
              <a:rPr lang="en-US" dirty="0" smtClean="0"/>
              <a:t> resistance find the value of R that results in in meter indication full scale reading when input sine wave voltage is 20v peak to peak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556" t="32489" r="62993"/>
          <a:stretch/>
        </p:blipFill>
        <p:spPr>
          <a:xfrm>
            <a:off x="5296546" y="2788376"/>
            <a:ext cx="3810000" cy="3492801"/>
          </a:xfrm>
          <a:prstGeom prst="rect">
            <a:avLst/>
          </a:prstGeom>
        </p:spPr>
      </p:pic>
      <p:pic>
        <p:nvPicPr>
          <p:cNvPr id="7" name="Picture 8" descr="average voltage equ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90" y="2290700"/>
            <a:ext cx="24479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3124" y="4073714"/>
                <a:ext cx="2715038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𝑇h𝑒𝑟𝑒𝑓𝑜𝑟𝑒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=3.182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24" y="4073714"/>
                <a:ext cx="2715038" cy="299569"/>
              </a:xfrm>
              <a:prstGeom prst="rect">
                <a:avLst/>
              </a:prstGeom>
              <a:blipFill rotWithShape="0">
                <a:blip r:embed="rId4"/>
                <a:stretch>
                  <a:fillRect l="-2697" r="-1798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3752" y="5088209"/>
                <a:ext cx="10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52" y="5088209"/>
                <a:ext cx="102322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762" r="-47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36821" y="5083348"/>
                <a:ext cx="17477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821" y="5083348"/>
                <a:ext cx="174778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439" t="-2222" r="-453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1000" y="5615443"/>
                <a:ext cx="29433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3.182=1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615443"/>
                <a:ext cx="294337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452" t="-4348" r="-249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81000" y="6281177"/>
            <a:ext cx="102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R=3132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54" y="3536383"/>
            <a:ext cx="5364628" cy="39831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617" y="2936580"/>
            <a:ext cx="5862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But the output from diode will be half-wave rectified 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657600" y="2387031"/>
                <a:ext cx="13416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2387031"/>
                <a:ext cx="134164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636" r="-409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791200" y="2380800"/>
                <a:ext cx="11044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380800"/>
                <a:ext cx="1104405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4420" r="-497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97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2" grpId="0"/>
      <p:bldP spid="14" grpId="0"/>
      <p:bldP spid="15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latin typeface="Arial Black" panose="020B0A04020102020204" pitchFamily="34" charset="0"/>
              </a:rPr>
              <a:t>In class Practice Questions</a:t>
            </a:r>
            <a:endParaRPr lang="en-US" sz="6600" b="1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Practice</a:t>
            </a:r>
            <a:r>
              <a:rPr lang="en-US" dirty="0" smtClean="0"/>
              <a:t> </a:t>
            </a:r>
            <a:r>
              <a:rPr lang="en-US" b="1" dirty="0" smtClean="0"/>
              <a:t>Question</a:t>
            </a:r>
            <a:r>
              <a:rPr lang="en-US" dirty="0" smtClean="0"/>
              <a:t> </a:t>
            </a:r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5A3A-831D-4D2E-82F5-C2261ECC9801}" type="slidenum">
              <a:rPr lang="en-US" altLang="en-US"/>
              <a:pPr/>
              <a:t>29</a:t>
            </a:fld>
            <a:endParaRPr lang="en-US" altLang="en-US"/>
          </a:p>
        </p:txBody>
      </p:sp>
      <p:pic>
        <p:nvPicPr>
          <p:cNvPr id="916482" name="Picture 1026" descr="c:\ch03_conv\sedr42021_e0304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83"/>
          <a:stretch>
            <a:fillRect/>
          </a:stretch>
        </p:blipFill>
        <p:spPr bwMode="auto">
          <a:xfrm>
            <a:off x="1752600" y="1066800"/>
            <a:ext cx="2133600" cy="5215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399" y="4114800"/>
            <a:ext cx="149629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366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 descr="se03F09"/>
          <p:cNvPicPr>
            <a:picLocks noChangeAspect="1" noChangeArrowheads="1"/>
          </p:cNvPicPr>
          <p:nvPr/>
        </p:nvPicPr>
        <p:blipFill>
          <a:blip r:embed="rId2" cstate="print"/>
          <a:srcRect r="44379" b="4478"/>
          <a:stretch>
            <a:fillRect/>
          </a:stretch>
        </p:blipFill>
        <p:spPr bwMode="auto">
          <a:xfrm>
            <a:off x="503954" y="2129509"/>
            <a:ext cx="7878046" cy="4423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PN Junction with open Circuit Terminals</a:t>
            </a:r>
          </a:p>
        </p:txBody>
      </p:sp>
    </p:spTree>
    <p:extLst>
      <p:ext uri="{BB962C8B-B14F-4D97-AF65-F5344CB8AC3E}">
        <p14:creationId xmlns:p14="http://schemas.microsoft.com/office/powerpoint/2010/main" val="323305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b="1" dirty="0" smtClean="0"/>
              <a:t>Practice Question 2</a:t>
            </a:r>
            <a:endParaRPr lang="en-US" b="1" dirty="0"/>
          </a:p>
        </p:txBody>
      </p:sp>
      <p:pic>
        <p:nvPicPr>
          <p:cNvPr id="6" name="Picture 1028" descr="c:\ch03_conv\sedr42021_e0304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7"/>
          <a:stretch>
            <a:fillRect/>
          </a:stretch>
        </p:blipFill>
        <p:spPr bwMode="auto">
          <a:xfrm>
            <a:off x="1600200" y="990600"/>
            <a:ext cx="2142801" cy="5051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3352800"/>
            <a:ext cx="1619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b="1" dirty="0" smtClean="0"/>
              <a:t>Practice Question 3</a:t>
            </a:r>
            <a:endParaRPr lang="en-US" b="1" dirty="0"/>
          </a:p>
        </p:txBody>
      </p:sp>
      <p:pic>
        <p:nvPicPr>
          <p:cNvPr id="7" name="Picture 1029" descr="c:\ch03_conv\sedr42021_e0304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38"/>
          <a:stretch>
            <a:fillRect/>
          </a:stretch>
        </p:blipFill>
        <p:spPr bwMode="auto">
          <a:xfrm>
            <a:off x="1676400" y="914400"/>
            <a:ext cx="2133600" cy="5338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2895600"/>
            <a:ext cx="1752600" cy="552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 smtClean="0"/>
              <a:t>Practice Question 4</a:t>
            </a:r>
            <a:endParaRPr lang="en-US" b="1" dirty="0"/>
          </a:p>
        </p:txBody>
      </p:sp>
      <p:pic>
        <p:nvPicPr>
          <p:cNvPr id="8" name="Picture 1030" descr="c:\ch03_conv\sedr42021_e0304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09"/>
          <a:stretch>
            <a:fillRect/>
          </a:stretch>
        </p:blipFill>
        <p:spPr bwMode="auto">
          <a:xfrm>
            <a:off x="1905000" y="1086348"/>
            <a:ext cx="2362200" cy="5309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3581400"/>
            <a:ext cx="1820008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b="1" dirty="0" smtClean="0"/>
              <a:t>Practice Question 5</a:t>
            </a:r>
            <a:endParaRPr lang="en-US" b="1" dirty="0"/>
          </a:p>
        </p:txBody>
      </p:sp>
      <p:pic>
        <p:nvPicPr>
          <p:cNvPr id="5" name="Picture 1031" descr="c:\ch03_conv\sedr42021_e0304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2"/>
          <a:stretch>
            <a:fillRect/>
          </a:stretch>
        </p:blipFill>
        <p:spPr bwMode="auto">
          <a:xfrm>
            <a:off x="3657600" y="1290650"/>
            <a:ext cx="5047227" cy="51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876800"/>
            <a:ext cx="1810116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b="1" dirty="0" smtClean="0"/>
              <a:t>Practice Question 6</a:t>
            </a:r>
            <a:endParaRPr lang="en-US" b="1" dirty="0"/>
          </a:p>
        </p:txBody>
      </p:sp>
      <p:pic>
        <p:nvPicPr>
          <p:cNvPr id="6" name="Picture 1032" descr="c:\ch03_conv\sedr42021_e0304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75"/>
          <a:stretch>
            <a:fillRect/>
          </a:stretch>
        </p:blipFill>
        <p:spPr bwMode="auto">
          <a:xfrm>
            <a:off x="3581400" y="1044299"/>
            <a:ext cx="5117860" cy="5280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209800"/>
            <a:ext cx="2133601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81000" y="685800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Assuming Ideal Diode find </a:t>
            </a:r>
            <a:r>
              <a:rPr lang="en-US" sz="2400" noProof="0" dirty="0" smtClean="0">
                <a:latin typeface="+mj-lt"/>
                <a:ea typeface="+mj-ea"/>
                <a:cs typeface="+mj-cs"/>
              </a:rPr>
              <a:t>I and V in the circuit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00200"/>
            <a:ext cx="7467600" cy="4808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1800" dirty="0" smtClean="0">
                <a:latin typeface="Arial" pitchFamily="34" charset="0"/>
                <a:cs typeface="Arial" pitchFamily="34" charset="0"/>
              </a:rPr>
              <a:t>In these circuits it might be not obvious at first sight whether none, one, or both diodes are conducting . In such a case we take a assumption and proceed with the analysis, and then check whether we end up with a consistent solution. For circuit (a) we shall assume that both diodes are conducting . It follows the V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=0  and V=0 . The current through D</a:t>
            </a:r>
            <a:r>
              <a:rPr lang="en-US" sz="13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can now be determined from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2819400" cy="378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590800"/>
            <a:ext cx="2371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3962400"/>
            <a:ext cx="36861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7746" y="5486400"/>
            <a:ext cx="875003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81000"/>
            <a:ext cx="5638800" cy="762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1800" dirty="0" smtClean="0"/>
              <a:t>For the circuit in Fig B if we assume that both diodes are conducting , then V</a:t>
            </a:r>
            <a:r>
              <a:rPr lang="en-US" sz="1200" dirty="0" smtClean="0"/>
              <a:t>B</a:t>
            </a:r>
            <a:r>
              <a:rPr lang="en-US" sz="1800" dirty="0" smtClean="0"/>
              <a:t> =0 and V=0. the current in D</a:t>
            </a:r>
            <a:r>
              <a:rPr lang="en-US" sz="1200" dirty="0" smtClean="0"/>
              <a:t>2</a:t>
            </a:r>
            <a:r>
              <a:rPr lang="en-US" sz="1800" dirty="0" smtClean="0"/>
              <a:t> is obtained from </a:t>
            </a:r>
            <a:endParaRPr 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43200" cy="395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1524000"/>
            <a:ext cx="39814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4038600"/>
            <a:ext cx="73056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5257800"/>
            <a:ext cx="6324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 Gates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How can we make logic gates using diodes?</a:t>
            </a:r>
          </a:p>
          <a:p>
            <a:r>
              <a:rPr lang="en-US" sz="3600" b="1" dirty="0" smtClean="0"/>
              <a:t>What are the truth Table for</a:t>
            </a:r>
          </a:p>
          <a:p>
            <a:pPr lvl="1"/>
            <a:r>
              <a:rPr lang="en-US" b="1" dirty="0" smtClean="0"/>
              <a:t>Three input AND Gate?</a:t>
            </a:r>
          </a:p>
          <a:p>
            <a:pPr lvl="1"/>
            <a:r>
              <a:rPr lang="en-US" b="1" dirty="0" smtClean="0"/>
              <a:t>Three input OR Gate?</a:t>
            </a:r>
            <a:endParaRPr lang="en-US" b="1" dirty="0"/>
          </a:p>
        </p:txBody>
      </p:sp>
      <p:grpSp>
        <p:nvGrpSpPr>
          <p:cNvPr id="4" name="Group 8"/>
          <p:cNvGrpSpPr/>
          <p:nvPr/>
        </p:nvGrpSpPr>
        <p:grpSpPr>
          <a:xfrm>
            <a:off x="5029200" y="3428999"/>
            <a:ext cx="3657600" cy="1828801"/>
            <a:chOff x="5029200" y="3428999"/>
            <a:chExt cx="3657600" cy="1828801"/>
          </a:xfrm>
        </p:grpSpPr>
        <p:pic>
          <p:nvPicPr>
            <p:cNvPr id="13517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29200" y="3428999"/>
              <a:ext cx="1447800" cy="489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5173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05400" y="4111978"/>
              <a:ext cx="1295400" cy="383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ounded Rectangular Callout 7"/>
            <p:cNvSpPr/>
            <p:nvPr/>
          </p:nvSpPr>
          <p:spPr>
            <a:xfrm>
              <a:off x="6858000" y="3657600"/>
              <a:ext cx="1828800" cy="1600200"/>
            </a:xfrm>
            <a:prstGeom prst="wedgeRoundRectCallout">
              <a:avLst>
                <a:gd name="adj1" fmla="val -70371"/>
                <a:gd name="adj2" fmla="val -25412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BOOLEAN NOTATION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Diode logic gates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8C75-B091-416F-99E6-EC515D94A734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766979" name="Text Box 3"/>
          <p:cNvSpPr txBox="1">
            <a:spLocks noChangeArrowheads="1"/>
          </p:cNvSpPr>
          <p:nvPr/>
        </p:nvSpPr>
        <p:spPr bwMode="auto">
          <a:xfrm>
            <a:off x="1143000" y="5334000"/>
            <a:ext cx="7010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 smtClean="0"/>
              <a:t>  </a:t>
            </a:r>
            <a:r>
              <a:rPr lang="en-US" b="1" dirty="0"/>
              <a:t>Diode logic gates: (a) OR gate; (b) AND gate (in a positive-logic system).</a:t>
            </a:r>
            <a:endParaRPr lang="en-US" altLang="en-US" b="1" dirty="0"/>
          </a:p>
        </p:txBody>
      </p:sp>
      <p:pic>
        <p:nvPicPr>
          <p:cNvPr id="766978" name="Picture 2" descr="c:\ch03_conv\sedr42021_0305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2484438" cy="304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 descr="c:\ch03_conv\sedr42021_0305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371600"/>
            <a:ext cx="2773363" cy="318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08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6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69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4" descr="se03F09"/>
          <p:cNvPicPr>
            <a:picLocks noChangeAspect="1" noChangeArrowheads="1"/>
          </p:cNvPicPr>
          <p:nvPr/>
        </p:nvPicPr>
        <p:blipFill>
          <a:blip r:embed="rId3" cstate="print"/>
          <a:srcRect l="58548" t="26866" r="468" b="10448"/>
          <a:stretch>
            <a:fillRect/>
          </a:stretch>
        </p:blipFill>
        <p:spPr bwMode="auto">
          <a:xfrm>
            <a:off x="0" y="5181600"/>
            <a:ext cx="3200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5" descr="se03F09"/>
          <p:cNvPicPr>
            <a:picLocks noChangeAspect="1" noChangeArrowheads="1"/>
          </p:cNvPicPr>
          <p:nvPr/>
        </p:nvPicPr>
        <p:blipFill>
          <a:blip r:embed="rId3" cstate="print"/>
          <a:srcRect r="44379" b="4478"/>
          <a:stretch>
            <a:fillRect/>
          </a:stretch>
        </p:blipFill>
        <p:spPr bwMode="auto">
          <a:xfrm>
            <a:off x="5173521" y="3195734"/>
            <a:ext cx="393541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Title 1"/>
          <p:cNvSpPr>
            <a:spLocks noGrp="1"/>
          </p:cNvSpPr>
          <p:nvPr>
            <p:ph type="title"/>
          </p:nvPr>
        </p:nvSpPr>
        <p:spPr>
          <a:xfrm>
            <a:off x="0" y="38100"/>
            <a:ext cx="9144000" cy="952500"/>
          </a:xfrm>
        </p:spPr>
        <p:txBody>
          <a:bodyPr/>
          <a:lstStyle/>
          <a:p>
            <a:r>
              <a:rPr lang="en-US" sz="3600" b="1" dirty="0" smtClean="0"/>
              <a:t>PN Junction with open Circuit Terminals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938212"/>
            <a:ext cx="8610600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n-US" sz="2000" dirty="0">
                <a:latin typeface="Arial" pitchFamily="34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+mn-lt"/>
                <a:cs typeface="Times New Roman" pitchFamily="18" charset="0"/>
              </a:rPr>
              <a:t>The drift current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Arial" pitchFamily="34" charset="0"/>
              </a:rPr>
              <a:t>is</a:t>
            </a:r>
            <a:r>
              <a:rPr lang="en-US" sz="2000" dirty="0">
                <a:latin typeface="Arial" pitchFamily="34" charset="0"/>
              </a:rPr>
              <a:t> due to minority carrier</a:t>
            </a:r>
          </a:p>
          <a:p>
            <a:pPr marL="341313" indent="-341313"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n-US" sz="2000" dirty="0">
                <a:latin typeface="Arial" pitchFamily="34" charset="0"/>
              </a:rPr>
              <a:t>Electrons in the p-material at the edge of depletion region are swept into the n-side under the effect of electric field in the depletion region</a:t>
            </a:r>
          </a:p>
          <a:p>
            <a:pPr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n-US" sz="2000" dirty="0">
                <a:latin typeface="Arial" pitchFamily="34" charset="0"/>
              </a:rPr>
              <a:t>  Holes from n-material  are swept into the p-side</a:t>
            </a:r>
          </a:p>
          <a:p>
            <a:pPr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n-US" sz="2000" dirty="0">
                <a:latin typeface="Arial" pitchFamily="34" charset="0"/>
              </a:rPr>
              <a:t>  Under the equilibrium condition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= I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i="1" dirty="0">
                <a:latin typeface="+mn-lt"/>
                <a:cs typeface="Times New Roman" pitchFamily="18" charset="0"/>
              </a:rPr>
              <a:t>The barrier voltage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+mn-lt"/>
                <a:cs typeface="Times New Roman" pitchFamily="18" charset="0"/>
              </a:rPr>
              <a:t>is given by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2438400" y="4495800"/>
          <a:ext cx="22098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4" imgW="1193800" imgH="482600" progId="Equation.3">
                  <p:embed/>
                </p:oleObj>
              </mc:Choice>
              <mc:Fallback>
                <p:oleObj name="Equation" r:id="rId4" imgW="11938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495800"/>
                        <a:ext cx="2209800" cy="89376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9400" y="5713038"/>
            <a:ext cx="1370931" cy="89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7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81000"/>
            <a:ext cx="6086475" cy="5851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2" descr="048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52400"/>
            <a:ext cx="6086475" cy="585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24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685800" y="215900"/>
            <a:ext cx="7772400" cy="1536700"/>
          </a:xfrm>
          <a:solidFill>
            <a:srgbClr val="92D050"/>
          </a:solidFill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EE-215</a:t>
            </a:r>
            <a:br>
              <a:rPr lang="en-US" b="1" dirty="0" smtClean="0"/>
            </a:br>
            <a:r>
              <a:rPr lang="en-US" b="1" dirty="0" smtClean="0">
                <a:solidFill>
                  <a:schemeClr val="accent2"/>
                </a:solidFill>
              </a:rPr>
              <a:t>Lecture  </a:t>
            </a:r>
            <a:br>
              <a:rPr lang="en-US" b="1" dirty="0" smtClean="0">
                <a:solidFill>
                  <a:schemeClr val="accent2"/>
                </a:solidFill>
              </a:rPr>
            </a:br>
            <a:endParaRPr lang="en-US" b="1" dirty="0" smtClean="0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1971675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/>
              <a:t>Electronic Devices &amp; Circuits</a:t>
            </a:r>
            <a:endParaRPr lang="en-US" sz="3600" b="1"/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1828800" y="2743200"/>
            <a:ext cx="59436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dirty="0">
                <a:latin typeface="Arial" pitchFamily="34" charset="0"/>
              </a:rPr>
              <a:t>    Text Book: Chapter </a:t>
            </a:r>
            <a:r>
              <a:rPr lang="en-US" dirty="0" smtClean="0">
                <a:latin typeface="Arial" pitchFamily="34" charset="0"/>
              </a:rPr>
              <a:t>04 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S</a:t>
            </a:r>
            <a:r>
              <a:rPr lang="en-US" cap="all" dirty="0" err="1">
                <a:latin typeface="Arial" pitchFamily="34" charset="0"/>
              </a:rPr>
              <a:t>edra</a:t>
            </a:r>
            <a:r>
              <a:rPr lang="en-US" cap="all" dirty="0">
                <a:latin typeface="Arial" pitchFamily="34" charset="0"/>
              </a:rPr>
              <a:t>/Smith</a:t>
            </a:r>
            <a:r>
              <a:rPr lang="en-US" dirty="0">
                <a:latin typeface="Arial" pitchFamily="34" charset="0"/>
              </a:rPr>
              <a:t>   6</a:t>
            </a:r>
            <a:r>
              <a:rPr lang="en-US" baseline="30000" dirty="0">
                <a:latin typeface="Arial" pitchFamily="34" charset="0"/>
              </a:rPr>
              <a:t>th</a:t>
            </a:r>
            <a:r>
              <a:rPr lang="en-US" dirty="0">
                <a:latin typeface="Arial" pitchFamily="34" charset="0"/>
              </a:rPr>
              <a:t> Ed)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dirty="0">
                <a:solidFill>
                  <a:schemeClr val="tx2"/>
                </a:solidFill>
                <a:latin typeface="Arial" pitchFamily="34" charset="0"/>
              </a:rPr>
              <a:t> 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dirty="0">
                <a:latin typeface="Arial" pitchFamily="34" charset="0"/>
              </a:rPr>
              <a:t>    </a:t>
            </a:r>
          </a:p>
        </p:txBody>
      </p:sp>
      <p:sp>
        <p:nvSpPr>
          <p:cNvPr id="16389" name="Rectangle 7"/>
          <p:cNvSpPr>
            <a:spLocks noChangeArrowheads="1"/>
          </p:cNvSpPr>
          <p:nvPr/>
        </p:nvSpPr>
        <p:spPr bwMode="auto">
          <a:xfrm>
            <a:off x="304800" y="5170488"/>
            <a:ext cx="533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b="1" dirty="0"/>
              <a:t>Instructor: </a:t>
            </a:r>
            <a:r>
              <a:rPr lang="en-US" sz="2000" b="1" dirty="0" smtClean="0"/>
              <a:t>Dr. </a:t>
            </a:r>
            <a:r>
              <a:rPr lang="en-US" sz="2000" b="1" dirty="0" err="1" smtClean="0"/>
              <a:t>Shakeel</a:t>
            </a:r>
            <a:r>
              <a:rPr lang="en-US" sz="2000" b="1" dirty="0" smtClean="0"/>
              <a:t> Alvi</a:t>
            </a:r>
            <a:endParaRPr lang="en-US" sz="2000" b="1" dirty="0"/>
          </a:p>
          <a:p>
            <a:pPr marL="342900" indent="-342900">
              <a:spcBef>
                <a:spcPct val="20000"/>
              </a:spcBef>
            </a:pPr>
            <a:r>
              <a:rPr lang="en-US" sz="2000" b="1" dirty="0"/>
              <a:t>Class: BEE </a:t>
            </a:r>
            <a:r>
              <a:rPr lang="en-US" sz="2000" b="1" dirty="0" smtClean="0"/>
              <a:t>12 C &amp; D</a:t>
            </a:r>
            <a:endParaRPr lang="en-US" sz="2000" b="1" dirty="0"/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279400" y="6034088"/>
            <a:ext cx="3981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</a:rPr>
              <a:t>Electrical  Engineering Department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590800" y="3276600"/>
            <a:ext cx="6248400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2400" b="1" dirty="0"/>
              <a:t>4.2 Terminal Characteristics of Junction </a:t>
            </a:r>
            <a:r>
              <a:rPr lang="en-US" sz="2400" b="1" dirty="0" smtClean="0"/>
              <a:t>Diodes</a:t>
            </a:r>
          </a:p>
          <a:p>
            <a:pPr>
              <a:tabLst>
                <a:tab pos="515938" algn="l"/>
              </a:tabLst>
              <a:defRPr/>
            </a:pPr>
            <a:endParaRPr lang="en-US" sz="2000" b="1" dirty="0" smtClean="0">
              <a:solidFill>
                <a:schemeClr val="tx2"/>
              </a:solidFill>
              <a:latin typeface="Arial" pitchFamily="34" charset="0"/>
            </a:endParaRPr>
          </a:p>
          <a:p>
            <a:pPr lvl="1"/>
            <a:r>
              <a:rPr lang="en-US" sz="2400" dirty="0" smtClean="0"/>
              <a:t>4.2.1Forward bias region</a:t>
            </a:r>
          </a:p>
          <a:p>
            <a:pPr lvl="1"/>
            <a:r>
              <a:rPr lang="en-US" sz="2400" dirty="0" smtClean="0"/>
              <a:t>4.2.2Reverse bias region</a:t>
            </a:r>
          </a:p>
          <a:p>
            <a:pPr lvl="1"/>
            <a:r>
              <a:rPr lang="en-US" sz="2400" dirty="0" smtClean="0"/>
              <a:t>4.2.3Break down region</a:t>
            </a:r>
          </a:p>
          <a:p>
            <a:pPr>
              <a:tabLst>
                <a:tab pos="515938" algn="l"/>
              </a:tabLst>
              <a:defRPr/>
            </a:pPr>
            <a:endParaRPr lang="en-US" sz="2000" b="1" dirty="0">
              <a:solidFill>
                <a:schemeClr val="tx2"/>
              </a:solidFill>
              <a:latin typeface="Arial" pitchFamily="34" charset="0"/>
            </a:endParaRPr>
          </a:p>
          <a:p>
            <a:pPr marL="633413" indent="-633413">
              <a:defRPr/>
            </a:pPr>
            <a:r>
              <a:rPr lang="en-US" sz="2000" b="1" dirty="0">
                <a:latin typeface="Arial" pitchFamily="34" charset="0"/>
              </a:rPr>
              <a:t>      	</a:t>
            </a:r>
            <a:endParaRPr lang="en-US" sz="2000" dirty="0">
              <a:latin typeface="Arial" pitchFamily="34" charset="0"/>
            </a:endParaRPr>
          </a:p>
          <a:p>
            <a:pPr marL="633413" indent="-633413">
              <a:defRPr/>
            </a:pPr>
            <a:endParaRPr lang="en-US" sz="2000" b="1" dirty="0">
              <a:latin typeface="Arial" pitchFamily="34" charset="0"/>
            </a:endParaRPr>
          </a:p>
          <a:p>
            <a:pPr marL="633413" indent="-633413">
              <a:defRPr/>
            </a:pPr>
            <a:r>
              <a:rPr lang="en-US" sz="2000" b="1" dirty="0">
                <a:latin typeface="Arial" pitchFamily="34" charset="0"/>
              </a:rPr>
              <a:t>	</a:t>
            </a:r>
          </a:p>
          <a:p>
            <a:pPr marL="633413" indent="-633413">
              <a:defRPr/>
            </a:pPr>
            <a:endParaRPr lang="en-US" sz="2000" b="1" dirty="0">
              <a:latin typeface="Arial" pitchFamily="34" charset="0"/>
            </a:endParaRPr>
          </a:p>
          <a:p>
            <a:pPr marL="633413" indent="-633413">
              <a:defRPr/>
            </a:pPr>
            <a:r>
              <a:rPr lang="en-US" sz="2000" b="1" dirty="0">
                <a:latin typeface="Arial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82271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Simple Resistor in a circuit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1893"/>
          <a:stretch/>
        </p:blipFill>
        <p:spPr>
          <a:xfrm>
            <a:off x="5754643" y="4267200"/>
            <a:ext cx="2932157" cy="243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62000"/>
            <a:ext cx="2362200" cy="2647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2068"/>
          <a:stretch/>
        </p:blipFill>
        <p:spPr>
          <a:xfrm>
            <a:off x="304799" y="4267200"/>
            <a:ext cx="2921491" cy="24384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5029200" y="762000"/>
            <a:ext cx="76200" cy="2743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962400" y="2895600"/>
            <a:ext cx="3429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114800" y="1371600"/>
            <a:ext cx="2362200" cy="2514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9400" y="10668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will happen if a battery is connected in the circuit ??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96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57091" b="19718"/>
          <a:stretch>
            <a:fillRect/>
          </a:stretch>
        </p:blipFill>
        <p:spPr bwMode="auto">
          <a:xfrm>
            <a:off x="2590800" y="0"/>
            <a:ext cx="3837226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4" descr="se04F01"/>
          <p:cNvPicPr>
            <a:picLocks noChangeAspect="1" noChangeArrowheads="1"/>
          </p:cNvPicPr>
          <p:nvPr/>
        </p:nvPicPr>
        <p:blipFill>
          <a:blip r:embed="rId3" cstate="print"/>
          <a:srcRect t="65867" b="5689"/>
          <a:stretch>
            <a:fillRect/>
          </a:stretch>
        </p:blipFill>
        <p:spPr bwMode="auto">
          <a:xfrm>
            <a:off x="1143000" y="4800600"/>
            <a:ext cx="710606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52400" y="152400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Ideal Diode</a:t>
            </a:r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58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/>
              <a:t>Gradually  moving towards reality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0564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Taking into account the barrier voltage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1828800"/>
            <a:ext cx="78771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6"/>
          <p:cNvPicPr>
            <a:picLocks noChangeAspect="1" noChangeArrowheads="1"/>
          </p:cNvPicPr>
          <p:nvPr/>
        </p:nvPicPr>
        <p:blipFill>
          <a:blip r:embed="rId2" cstate="print"/>
          <a:srcRect r="60606" b="64400"/>
          <a:stretch>
            <a:fillRect/>
          </a:stretch>
        </p:blipFill>
        <p:spPr bwMode="auto">
          <a:xfrm>
            <a:off x="381000" y="863944"/>
            <a:ext cx="2881313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 cstate="print"/>
          <a:srcRect l="50000" r="2083" b="61452"/>
          <a:stretch>
            <a:fillRect/>
          </a:stretch>
        </p:blipFill>
        <p:spPr bwMode="auto">
          <a:xfrm>
            <a:off x="4990454" y="863944"/>
            <a:ext cx="3505200" cy="217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/>
          <a:srcRect l="50000" t="50000" b="8871"/>
          <a:stretch>
            <a:fillRect/>
          </a:stretch>
        </p:blipFill>
        <p:spPr bwMode="auto">
          <a:xfrm>
            <a:off x="4419600" y="3581400"/>
            <a:ext cx="3657600" cy="231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62000" y="3325813"/>
            <a:ext cx="2881313" cy="2617787"/>
            <a:chOff x="762000" y="3326536"/>
            <a:chExt cx="2881745" cy="2617064"/>
          </a:xfrm>
        </p:grpSpPr>
        <p:pic>
          <p:nvPicPr>
            <p:cNvPr id="22535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 r="60606" b="64400"/>
            <a:stretch>
              <a:fillRect/>
            </a:stretch>
          </p:blipFill>
          <p:spPr bwMode="auto">
            <a:xfrm>
              <a:off x="762000" y="3326536"/>
              <a:ext cx="2881745" cy="2007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36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 l="13068" t="72948" r="66856" b="8871"/>
            <a:stretch>
              <a:fillRect/>
            </a:stretch>
          </p:blipFill>
          <p:spPr bwMode="auto">
            <a:xfrm>
              <a:off x="1579419" y="4918364"/>
              <a:ext cx="1468581" cy="1025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30175"/>
            <a:ext cx="7848600" cy="708025"/>
          </a:xfrm>
          <a:prstGeom prst="roundRect">
            <a:avLst>
              <a:gd name="adj" fmla="val 16667"/>
            </a:avLst>
          </a:prstGeom>
        </p:spPr>
        <p:txBody>
          <a:bodyPr/>
          <a:lstStyle/>
          <a:p>
            <a:pPr eaLnBrk="1" hangingPunct="1"/>
            <a:r>
              <a:rPr lang="en-US" sz="2800" smtClean="0"/>
              <a:t>MORE: Input / Output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06279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6"/>
          <p:cNvPicPr>
            <a:picLocks noChangeAspect="1" noChangeArrowheads="1"/>
          </p:cNvPicPr>
          <p:nvPr/>
        </p:nvPicPr>
        <p:blipFill>
          <a:blip r:embed="rId2" cstate="print"/>
          <a:srcRect r="53525" b="66852"/>
          <a:stretch>
            <a:fillRect/>
          </a:stretch>
        </p:blipFill>
        <p:spPr bwMode="auto">
          <a:xfrm>
            <a:off x="152400" y="1148556"/>
            <a:ext cx="34702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30175"/>
            <a:ext cx="7848600" cy="708025"/>
          </a:xfrm>
          <a:prstGeom prst="roundRect">
            <a:avLst>
              <a:gd name="adj" fmla="val 16667"/>
            </a:avLst>
          </a:prstGeo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dirty="0" smtClean="0"/>
              <a:t>MORE: Input / Output Characteristics</a:t>
            </a:r>
            <a:br>
              <a:rPr lang="en-US" sz="2800" dirty="0" smtClean="0"/>
            </a:br>
            <a:r>
              <a:rPr lang="en-US" sz="2800" dirty="0" smtClean="0"/>
              <a:t>(Study and understand )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 cstate="print"/>
          <a:srcRect l="65770" b="66852"/>
          <a:stretch>
            <a:fillRect/>
          </a:stretch>
        </p:blipFill>
        <p:spPr bwMode="auto">
          <a:xfrm>
            <a:off x="5902325" y="1148556"/>
            <a:ext cx="25558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2" cstate="print"/>
          <a:srcRect l="29205" t="40652" r="18974" b="6535"/>
          <a:stretch>
            <a:fillRect/>
          </a:stretch>
        </p:blipFill>
        <p:spPr bwMode="auto">
          <a:xfrm>
            <a:off x="1981200" y="3257114"/>
            <a:ext cx="4722867" cy="327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9702" t="19919"/>
          <a:stretch/>
        </p:blipFill>
        <p:spPr>
          <a:xfrm>
            <a:off x="5932030" y="2745358"/>
            <a:ext cx="2878809" cy="2443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623967" y="908190"/>
            <a:ext cx="2362200" cy="70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Constant voltage drop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6441528"/>
            <a:ext cx="2647239" cy="18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4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Try it yourself</a:t>
            </a:r>
            <a:endParaRPr lang="en-US" dirty="0">
              <a:latin typeface="Arial Black" panose="020B0A04020102020204" pitchFamily="34" charset="0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3657600"/>
            <a:ext cx="5222875" cy="3048000"/>
            <a:chOff x="720437" y="3800330"/>
            <a:chExt cx="3470563" cy="2143270"/>
          </a:xfrm>
        </p:grpSpPr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 r="53525" b="66852"/>
            <a:stretch>
              <a:fillRect/>
            </a:stretch>
          </p:blipFill>
          <p:spPr bwMode="auto">
            <a:xfrm>
              <a:off x="720437" y="3800330"/>
              <a:ext cx="3470563" cy="16860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 l="13068" t="72948" r="66856" b="8871"/>
            <a:stretch>
              <a:fillRect/>
            </a:stretch>
          </p:blipFill>
          <p:spPr bwMode="auto">
            <a:xfrm>
              <a:off x="2657473" y="4918364"/>
              <a:ext cx="1468581" cy="1025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 cstate="print"/>
          <a:srcRect r="53525" b="66852"/>
          <a:stretch>
            <a:fillRect/>
          </a:stretch>
        </p:blipFill>
        <p:spPr bwMode="auto">
          <a:xfrm>
            <a:off x="0" y="1066800"/>
            <a:ext cx="34702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/>
          <a:srcRect l="29205" t="40652" r="18974" b="6535"/>
          <a:stretch>
            <a:fillRect/>
          </a:stretch>
        </p:blipFill>
        <p:spPr bwMode="auto">
          <a:xfrm>
            <a:off x="5638800" y="914400"/>
            <a:ext cx="3245550" cy="2253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916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barrier potential 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75" y="2133600"/>
            <a:ext cx="65722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307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685800" y="215900"/>
            <a:ext cx="7772400" cy="15367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EE-215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2"/>
                </a:solidFill>
              </a:rPr>
              <a:t>Lectures</a:t>
            </a:r>
            <a:br>
              <a:rPr lang="en-US" dirty="0" smtClean="0">
                <a:solidFill>
                  <a:schemeClr val="accent2"/>
                </a:solidFill>
              </a:rPr>
            </a:br>
            <a:endParaRPr lang="en-US" dirty="0" smtClean="0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1971675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/>
              <a:t>Electronic Devices &amp; Circuits</a:t>
            </a:r>
            <a:endParaRPr lang="en-US" sz="3600" b="1"/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1828800" y="2743200"/>
            <a:ext cx="59436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dirty="0">
                <a:latin typeface="Arial" pitchFamily="34" charset="0"/>
              </a:rPr>
              <a:t>    Text Book: Chapter </a:t>
            </a:r>
            <a:r>
              <a:rPr lang="en-US" dirty="0" smtClean="0">
                <a:latin typeface="Arial" pitchFamily="34" charset="0"/>
              </a:rPr>
              <a:t>04 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S</a:t>
            </a:r>
            <a:r>
              <a:rPr lang="en-US" cap="all" dirty="0" err="1">
                <a:latin typeface="Arial" pitchFamily="34" charset="0"/>
              </a:rPr>
              <a:t>edra</a:t>
            </a:r>
            <a:r>
              <a:rPr lang="en-US" cap="all" dirty="0">
                <a:latin typeface="Arial" pitchFamily="34" charset="0"/>
              </a:rPr>
              <a:t>/Smith</a:t>
            </a:r>
            <a:r>
              <a:rPr lang="en-US" dirty="0">
                <a:latin typeface="Arial" pitchFamily="34" charset="0"/>
              </a:rPr>
              <a:t>   6</a:t>
            </a:r>
            <a:r>
              <a:rPr lang="en-US" baseline="30000" dirty="0">
                <a:latin typeface="Arial" pitchFamily="34" charset="0"/>
              </a:rPr>
              <a:t>th</a:t>
            </a:r>
            <a:r>
              <a:rPr lang="en-US" dirty="0">
                <a:latin typeface="Arial" pitchFamily="34" charset="0"/>
              </a:rPr>
              <a:t> Ed)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dirty="0">
                <a:solidFill>
                  <a:schemeClr val="tx2"/>
                </a:solidFill>
                <a:latin typeface="Arial" pitchFamily="34" charset="0"/>
              </a:rPr>
              <a:t> 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dirty="0">
                <a:latin typeface="Arial" pitchFamily="34" charset="0"/>
              </a:rPr>
              <a:t>    </a:t>
            </a:r>
          </a:p>
        </p:txBody>
      </p:sp>
      <p:sp>
        <p:nvSpPr>
          <p:cNvPr id="16389" name="Rectangle 7"/>
          <p:cNvSpPr>
            <a:spLocks noChangeArrowheads="1"/>
          </p:cNvSpPr>
          <p:nvPr/>
        </p:nvSpPr>
        <p:spPr bwMode="auto">
          <a:xfrm>
            <a:off x="304800" y="5170488"/>
            <a:ext cx="533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/>
              <a:t>Instructor: </a:t>
            </a:r>
            <a:r>
              <a:rPr lang="en-US" sz="2000" dirty="0" smtClean="0"/>
              <a:t>Shakeel Alvi</a:t>
            </a:r>
            <a:endParaRPr lang="en-US" sz="2000" dirty="0"/>
          </a:p>
          <a:p>
            <a:pPr marL="342900" indent="-342900">
              <a:spcBef>
                <a:spcPct val="20000"/>
              </a:spcBef>
            </a:pPr>
            <a:r>
              <a:rPr lang="en-US" sz="2000" dirty="0"/>
              <a:t>Class: BEE </a:t>
            </a:r>
            <a:r>
              <a:rPr lang="en-US" sz="2000" dirty="0" smtClean="0"/>
              <a:t>12 C&amp;D</a:t>
            </a:r>
            <a:endParaRPr lang="en-US" sz="2000" dirty="0"/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279400" y="6034088"/>
            <a:ext cx="3981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</a:rPr>
              <a:t>Electrical  Engineering Department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819400" y="3276600"/>
            <a:ext cx="6019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Arial" pitchFamily="34" charset="0"/>
              </a:rPr>
              <a:t>Diodes</a:t>
            </a:r>
            <a:endParaRPr lang="en-US" sz="2000" b="1" dirty="0">
              <a:solidFill>
                <a:schemeClr val="tx2"/>
              </a:solidFill>
              <a:latin typeface="Arial" pitchFamily="34" charset="0"/>
            </a:endParaRPr>
          </a:p>
          <a:p>
            <a:pPr marL="633413" indent="-633413">
              <a:defRPr/>
            </a:pPr>
            <a:r>
              <a:rPr lang="en-US" sz="2000" b="1" dirty="0">
                <a:latin typeface="Arial" pitchFamily="34" charset="0"/>
              </a:rPr>
              <a:t>      	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.1 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Ideal Diode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marL="633413" indent="-633413"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4.1.1 Current–Voltage Characteristic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633413" indent="-633413"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4.1.2 A Simple Application: The Rectifier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1201738" indent="-738188">
              <a:tabLst>
                <a:tab pos="627063" algn="l"/>
              </a:tabLst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4.1.3 Diode Logic Gates</a:t>
            </a:r>
          </a:p>
          <a:p>
            <a:pPr marL="1201738" indent="-738188">
              <a:tabLst>
                <a:tab pos="627063" algn="l"/>
              </a:tabLst>
              <a:defRPr/>
            </a:pPr>
            <a:r>
              <a:rPr lang="en-US" sz="2000" b="1" dirty="0" smtClean="0">
                <a:latin typeface="Arial" pitchFamily="34" charset="0"/>
              </a:rPr>
              <a:t>   </a:t>
            </a:r>
            <a:endParaRPr lang="en-US" sz="2000" dirty="0">
              <a:latin typeface="Arial" pitchFamily="34" charset="0"/>
            </a:endParaRPr>
          </a:p>
          <a:p>
            <a:pPr marL="633413" indent="-633413">
              <a:defRPr/>
            </a:pPr>
            <a:endParaRPr lang="en-US" sz="2000" b="1" dirty="0">
              <a:latin typeface="Arial" pitchFamily="34" charset="0"/>
            </a:endParaRPr>
          </a:p>
          <a:p>
            <a:pPr marL="633413" indent="-633413">
              <a:defRPr/>
            </a:pPr>
            <a:r>
              <a:rPr lang="en-US" sz="2000" b="1" dirty="0">
                <a:latin typeface="Arial" pitchFamily="34" charset="0"/>
              </a:rPr>
              <a:t>	</a:t>
            </a:r>
          </a:p>
          <a:p>
            <a:pPr marL="633413" indent="-633413">
              <a:defRPr/>
            </a:pPr>
            <a:endParaRPr lang="en-US" sz="2000" b="1" dirty="0">
              <a:latin typeface="Arial" pitchFamily="34" charset="0"/>
            </a:endParaRPr>
          </a:p>
          <a:p>
            <a:pPr marL="633413" indent="-633413">
              <a:defRPr/>
            </a:pPr>
            <a:r>
              <a:rPr lang="en-US" sz="2000" b="1" dirty="0">
                <a:latin typeface="Arial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53999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t="7488" b="66306"/>
          <a:stretch>
            <a:fillRect/>
          </a:stretch>
        </p:blipFill>
        <p:spPr bwMode="auto">
          <a:xfrm>
            <a:off x="595085" y="866360"/>
            <a:ext cx="7374049" cy="180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t="40145" b="41136"/>
          <a:stretch>
            <a:fillRect/>
          </a:stretch>
        </p:blipFill>
        <p:spPr bwMode="auto">
          <a:xfrm>
            <a:off x="595085" y="2819400"/>
            <a:ext cx="8167915" cy="142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71596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Draw the out put of each rectifier circuits shown below</a:t>
            </a:r>
            <a:endParaRPr lang="en-US" sz="28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4495800"/>
            <a:ext cx="9144000" cy="1947274"/>
            <a:chOff x="0" y="4495800"/>
            <a:chExt cx="9144000" cy="1947274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t="68847" b="14930"/>
            <a:stretch>
              <a:fillRect/>
            </a:stretch>
          </p:blipFill>
          <p:spPr bwMode="auto">
            <a:xfrm>
              <a:off x="614362" y="4495800"/>
              <a:ext cx="7691438" cy="129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TextBox 1"/>
            <p:cNvSpPr txBox="1"/>
            <p:nvPr/>
          </p:nvSpPr>
          <p:spPr>
            <a:xfrm>
              <a:off x="0" y="6042964"/>
              <a:ext cx="914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Arial Black" panose="020B0A04020102020204" pitchFamily="34" charset="0"/>
                </a:rPr>
                <a:t>When we should cater for  this drop in our calculations</a:t>
              </a:r>
              <a:endParaRPr lang="en-US" sz="20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961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 l="24783" t="4209" b="17677"/>
          <a:stretch>
            <a:fillRect/>
          </a:stretch>
        </p:blipFill>
        <p:spPr bwMode="auto">
          <a:xfrm>
            <a:off x="653612" y="1219199"/>
            <a:ext cx="7956988" cy="533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868362"/>
          </a:xfrm>
        </p:spPr>
        <p:txBody>
          <a:bodyPr>
            <a:noAutofit/>
          </a:bodyPr>
          <a:lstStyle/>
          <a:p>
            <a:r>
              <a:rPr lang="en-US" sz="3200" dirty="0" smtClean="0"/>
              <a:t>Example: Rectifier with a step down transformer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516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5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304800" y="5257800"/>
          <a:ext cx="298323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3" imgW="1104840" imgH="253800" progId="Equation.3">
                  <p:embed/>
                </p:oleObj>
              </mc:Choice>
              <mc:Fallback>
                <p:oleObj name="Equation" r:id="rId3" imgW="11048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257800"/>
                        <a:ext cx="298323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</p:nvPr>
        </p:nvGraphicFramePr>
        <p:xfrm>
          <a:off x="4800600" y="2514600"/>
          <a:ext cx="4038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219200"/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baseline="0" dirty="0" smtClean="0"/>
                        <a:t> in terms of 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0" y="3276600"/>
          <a:ext cx="320198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5" imgW="1193800" imgH="482600" progId="Equation.3">
                  <p:embed/>
                </p:oleObj>
              </mc:Choice>
              <mc:Fallback>
                <p:oleObj name="Equation" r:id="rId5" imgW="11938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76600"/>
                        <a:ext cx="3201988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609600" y="1600200"/>
          <a:ext cx="1828800" cy="1147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7" imgW="545760" imgH="419040" progId="Equation.3">
                  <p:embed/>
                </p:oleObj>
              </mc:Choice>
              <mc:Fallback>
                <p:oleObj name="Equation" r:id="rId7" imgW="545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00200"/>
                        <a:ext cx="1828800" cy="11476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11"/>
          <p:cNvGraphicFramePr>
            <a:graphicFrameLocks noChangeAspect="1"/>
          </p:cNvGraphicFramePr>
          <p:nvPr/>
        </p:nvGraphicFramePr>
        <p:xfrm>
          <a:off x="4953000" y="1143000"/>
          <a:ext cx="3200400" cy="1381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quation" r:id="rId9" imgW="1002960" imgH="431640" progId="Equation.3">
                  <p:embed/>
                </p:oleObj>
              </mc:Choice>
              <mc:Fallback>
                <p:oleObj name="Equation" r:id="rId9" imgW="1002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143000"/>
                        <a:ext cx="3200400" cy="13812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09600" y="228600"/>
            <a:ext cx="1576387" cy="755650"/>
            <a:chOff x="7275443" y="185530"/>
            <a:chExt cx="1577009" cy="755374"/>
          </a:xfrm>
        </p:grpSpPr>
        <p:sp>
          <p:nvSpPr>
            <p:cNvPr id="12" name="Oval 11"/>
            <p:cNvSpPr/>
            <p:nvPr/>
          </p:nvSpPr>
          <p:spPr bwMode="auto">
            <a:xfrm>
              <a:off x="7275443" y="185530"/>
              <a:ext cx="1577009" cy="755374"/>
            </a:xfrm>
            <a:prstGeom prst="ellipse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01948" y="304799"/>
              <a:ext cx="1497496" cy="5232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800" dirty="0">
                  <a:solidFill>
                    <a:schemeClr val="accent6"/>
                  </a:solidFill>
                </a:rPr>
                <a:t>Review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28600" y="61722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Temperature Dependency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94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 smtClean="0"/>
              <a:t>What is </a:t>
            </a:r>
            <a:endParaRPr lang="en-US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160020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Observe that in the reverse direction the current saturates at a value equals to –     . For this reason      is given the name saturation current. As     is directly proportional the cross-sectional area A of the junction . Thus another name for     is the junction scale current. The typical value of      is in range of </a:t>
            </a: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 t="87382" r="69676" b="-1476"/>
          <a:stretch>
            <a:fillRect/>
          </a:stretch>
        </p:blipFill>
        <p:spPr bwMode="auto">
          <a:xfrm>
            <a:off x="4800600" y="2971800"/>
            <a:ext cx="2209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4" cstate="print"/>
          <a:srcRect r="63098"/>
          <a:stretch>
            <a:fillRect/>
          </a:stretch>
        </p:blipFill>
        <p:spPr bwMode="auto">
          <a:xfrm>
            <a:off x="3505200" y="838200"/>
            <a:ext cx="2133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 rotWithShape="1">
          <a:blip r:embed="rId5" cstate="print"/>
          <a:srcRect l="24844" b="11905"/>
          <a:stretch/>
        </p:blipFill>
        <p:spPr bwMode="auto">
          <a:xfrm>
            <a:off x="5028821" y="3484728"/>
            <a:ext cx="4064000" cy="3341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28600" y="228600"/>
            <a:ext cx="1576387" cy="755650"/>
            <a:chOff x="7275443" y="185530"/>
            <a:chExt cx="1577009" cy="755374"/>
          </a:xfrm>
        </p:grpSpPr>
        <p:sp>
          <p:nvSpPr>
            <p:cNvPr id="11" name="Oval 10"/>
            <p:cNvSpPr/>
            <p:nvPr/>
          </p:nvSpPr>
          <p:spPr bwMode="auto">
            <a:xfrm>
              <a:off x="7275443" y="185530"/>
              <a:ext cx="1577009" cy="755374"/>
            </a:xfrm>
            <a:prstGeom prst="ellipse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01948" y="304799"/>
              <a:ext cx="1497496" cy="5232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800" dirty="0">
                  <a:solidFill>
                    <a:schemeClr val="accent6"/>
                  </a:solidFill>
                </a:rPr>
                <a:t>Review</a:t>
              </a: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32415" r="28896" b="66175"/>
          <a:stretch/>
        </p:blipFill>
        <p:spPr bwMode="auto">
          <a:xfrm>
            <a:off x="800100" y="3886200"/>
            <a:ext cx="4699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2743200" y="2133600"/>
          <a:ext cx="30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Equation" r:id="rId6" imgW="152280" imgH="228600" progId="Equation.3">
                  <p:embed/>
                </p:oleObj>
              </mc:Choice>
              <mc:Fallback>
                <p:oleObj name="Equation" r:id="rId6" imgW="152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133600"/>
                        <a:ext cx="304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4953000" y="2171700"/>
          <a:ext cx="228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Equation" r:id="rId8" imgW="152280" imgH="228600" progId="Equation.3">
                  <p:embed/>
                </p:oleObj>
              </mc:Choice>
              <mc:Fallback>
                <p:oleObj name="Equation" r:id="rId8" imgW="152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171700"/>
                        <a:ext cx="2286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5003800" y="2667000"/>
          <a:ext cx="254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Equation" r:id="rId10" imgW="152280" imgH="228600" progId="Equation.3">
                  <p:embed/>
                </p:oleObj>
              </mc:Choice>
              <mc:Fallback>
                <p:oleObj name="Equation" r:id="rId10" imgW="152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667000"/>
                        <a:ext cx="254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2057400" y="2362200"/>
          <a:ext cx="30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Equation" r:id="rId11" imgW="152280" imgH="228600" progId="Equation.3">
                  <p:embed/>
                </p:oleObj>
              </mc:Choice>
              <mc:Fallback>
                <p:oleObj name="Equation" r:id="rId11" imgW="152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362200"/>
                        <a:ext cx="304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5562600" y="38100"/>
          <a:ext cx="533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Equation" r:id="rId12" imgW="152280" imgH="228600" progId="Equation.3">
                  <p:embed/>
                </p:oleObj>
              </mc:Choice>
              <mc:Fallback>
                <p:oleObj name="Equation" r:id="rId12" imgW="152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8100"/>
                        <a:ext cx="5334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10"/>
          <p:cNvGraphicFramePr>
            <a:graphicFrameLocks noChangeAspect="1"/>
          </p:cNvGraphicFramePr>
          <p:nvPr/>
        </p:nvGraphicFramePr>
        <p:xfrm>
          <a:off x="3048000" y="2971800"/>
          <a:ext cx="228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Equation" r:id="rId13" imgW="152280" imgH="228600" progId="Equation.3">
                  <p:embed/>
                </p:oleObj>
              </mc:Choice>
              <mc:Fallback>
                <p:oleObj name="Equation" r:id="rId13" imgW="152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971800"/>
                        <a:ext cx="2286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074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6850"/>
            <a:ext cx="7848600" cy="708025"/>
          </a:xfrm>
          <a:prstGeom prst="roundRect">
            <a:avLst>
              <a:gd name="adj" fmla="val 16667"/>
            </a:avLst>
          </a:prstGeo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Diode  V-I Characteristics</a:t>
            </a:r>
          </a:p>
        </p:txBody>
      </p:sp>
      <p:pic>
        <p:nvPicPr>
          <p:cNvPr id="1029" name="Picture 6" descr="se04F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57263"/>
            <a:ext cx="4597400" cy="350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11"/>
          <p:cNvGraphicFramePr>
            <a:graphicFrameLocks noChangeAspect="1"/>
          </p:cNvGraphicFramePr>
          <p:nvPr/>
        </p:nvGraphicFramePr>
        <p:xfrm>
          <a:off x="798513" y="4748213"/>
          <a:ext cx="2320925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4" imgW="1002960" imgH="431640" progId="Equation.3">
                  <p:embed/>
                </p:oleObj>
              </mc:Choice>
              <mc:Fallback>
                <p:oleObj name="Equation" r:id="rId4" imgW="1002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4748213"/>
                        <a:ext cx="2320925" cy="1001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627438" y="1536700"/>
            <a:ext cx="5340350" cy="4630607"/>
            <a:chOff x="3627438" y="1536700"/>
            <a:chExt cx="5340350" cy="4630607"/>
          </a:xfrm>
        </p:grpSpPr>
        <p:pic>
          <p:nvPicPr>
            <p:cNvPr id="23559" name="Picture 7" descr="se04F0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627438" y="1536700"/>
              <a:ext cx="5340350" cy="436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Group 6"/>
            <p:cNvGrpSpPr/>
            <p:nvPr/>
          </p:nvGrpSpPr>
          <p:grpSpPr>
            <a:xfrm>
              <a:off x="4953000" y="5249069"/>
              <a:ext cx="1344613" cy="918238"/>
              <a:chOff x="4953000" y="5249069"/>
              <a:chExt cx="1344613" cy="918238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29200" y="5261579"/>
                <a:ext cx="1104900" cy="571500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flipH="1">
                <a:off x="5334000" y="5814882"/>
                <a:ext cx="644524" cy="352425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5978524" y="5249069"/>
                <a:ext cx="319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+</a:t>
                </a:r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953000" y="526157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-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369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28600"/>
            <a:ext cx="9144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FFFF"/>
                </a:solidFill>
                <a:latin typeface="GothamRounded-Bold"/>
              </a:rPr>
              <a:t>1. </a:t>
            </a:r>
            <a:r>
              <a:rPr lang="en-US" sz="2400" dirty="0">
                <a:solidFill>
                  <a:srgbClr val="000000"/>
                </a:solidFill>
                <a:latin typeface="GothamRounded-Book"/>
              </a:rPr>
              <a:t>The characteristics of </a:t>
            </a:r>
            <a:r>
              <a:rPr lang="en-US" sz="2400" b="1" dirty="0">
                <a:solidFill>
                  <a:srgbClr val="FF0000"/>
                </a:solidFill>
                <a:latin typeface="GothamRounded-Book"/>
              </a:rPr>
              <a:t>the ideal diode </a:t>
            </a:r>
            <a:r>
              <a:rPr lang="en-US" sz="2400" dirty="0">
                <a:solidFill>
                  <a:srgbClr val="000000"/>
                </a:solidFill>
                <a:latin typeface="GothamRounded-Book"/>
              </a:rPr>
              <a:t>and how to analyze and design </a:t>
            </a:r>
            <a:r>
              <a:rPr lang="en-US" sz="2400" dirty="0" smtClean="0">
                <a:solidFill>
                  <a:srgbClr val="000000"/>
                </a:solidFill>
                <a:latin typeface="GothamRounded-Book"/>
              </a:rPr>
              <a:t>circuits containing </a:t>
            </a:r>
            <a:r>
              <a:rPr lang="en-US" sz="2400" dirty="0">
                <a:solidFill>
                  <a:srgbClr val="000000"/>
                </a:solidFill>
                <a:latin typeface="GothamRounded-Book"/>
              </a:rPr>
              <a:t>multiple ideal diodes together with resistors and </a:t>
            </a:r>
            <a:r>
              <a:rPr lang="en-US" sz="2400" dirty="0" smtClean="0">
                <a:solidFill>
                  <a:srgbClr val="000000"/>
                </a:solidFill>
                <a:latin typeface="GothamRounded-Book"/>
              </a:rPr>
              <a:t>dc sources </a:t>
            </a:r>
            <a:r>
              <a:rPr lang="en-US" sz="2400" dirty="0">
                <a:solidFill>
                  <a:srgbClr val="000000"/>
                </a:solidFill>
                <a:latin typeface="GothamRounded-Book"/>
              </a:rPr>
              <a:t>to realize useful and interesting </a:t>
            </a:r>
            <a:r>
              <a:rPr lang="en-US" sz="2400" b="1" dirty="0">
                <a:solidFill>
                  <a:srgbClr val="FF0000"/>
                </a:solidFill>
                <a:latin typeface="GothamRounded-Book"/>
              </a:rPr>
              <a:t>nonlinear functions</a:t>
            </a:r>
            <a:r>
              <a:rPr lang="en-US" sz="2400" b="1" dirty="0" smtClean="0">
                <a:solidFill>
                  <a:srgbClr val="FF0000"/>
                </a:solidFill>
                <a:latin typeface="GothamRounded-Book"/>
              </a:rPr>
              <a:t>.</a:t>
            </a:r>
          </a:p>
          <a:p>
            <a:endParaRPr lang="en-US" sz="2400" dirty="0">
              <a:solidFill>
                <a:srgbClr val="000000"/>
              </a:solidFill>
              <a:latin typeface="GothamRounded-Book"/>
            </a:endParaRPr>
          </a:p>
          <a:p>
            <a:r>
              <a:rPr lang="en-US" sz="2400" b="1" dirty="0">
                <a:solidFill>
                  <a:srgbClr val="00FFFF"/>
                </a:solidFill>
                <a:latin typeface="GothamRounded-Bold"/>
              </a:rPr>
              <a:t>2. </a:t>
            </a:r>
            <a:r>
              <a:rPr lang="en-US" sz="2400" dirty="0">
                <a:solidFill>
                  <a:srgbClr val="000000"/>
                </a:solidFill>
                <a:latin typeface="GothamRounded-Book"/>
              </a:rPr>
              <a:t>The details of </a:t>
            </a:r>
            <a:r>
              <a:rPr lang="en-US" sz="2400" b="1" dirty="0">
                <a:solidFill>
                  <a:srgbClr val="FF0000"/>
                </a:solidFill>
                <a:latin typeface="GothamRounded-Book"/>
              </a:rPr>
              <a:t>the </a:t>
            </a:r>
            <a:r>
              <a:rPr lang="en-US" sz="2400" b="1" i="1" dirty="0" err="1">
                <a:solidFill>
                  <a:srgbClr val="FF0000"/>
                </a:solidFill>
                <a:latin typeface="TimesNewRoman,Italic"/>
              </a:rPr>
              <a:t>i</a:t>
            </a:r>
            <a:r>
              <a:rPr lang="en-US" sz="2400" b="1" i="1" dirty="0">
                <a:solidFill>
                  <a:srgbClr val="FF0000"/>
                </a:solidFill>
                <a:latin typeface="TimesNewRoman,Italic"/>
              </a:rPr>
              <a:t>–</a:t>
            </a:r>
            <a:r>
              <a:rPr lang="en-US" sz="2400" b="1" i="1" dirty="0">
                <a:solidFill>
                  <a:srgbClr val="FF0000"/>
                </a:solidFill>
                <a:latin typeface="NewBaskervilleStd-Italic"/>
              </a:rPr>
              <a:t>v </a:t>
            </a:r>
            <a:r>
              <a:rPr lang="en-US" sz="2400" b="1" dirty="0">
                <a:solidFill>
                  <a:srgbClr val="FF0000"/>
                </a:solidFill>
                <a:latin typeface="GothamRounded-Book"/>
              </a:rPr>
              <a:t>characteristic </a:t>
            </a:r>
            <a:r>
              <a:rPr lang="en-US" sz="2400" dirty="0">
                <a:solidFill>
                  <a:srgbClr val="000000"/>
                </a:solidFill>
                <a:latin typeface="GothamRounded-Book"/>
              </a:rPr>
              <a:t>of the junction diode (which was </a:t>
            </a:r>
            <a:r>
              <a:rPr lang="en-US" sz="2400" dirty="0" smtClean="0">
                <a:solidFill>
                  <a:srgbClr val="000000"/>
                </a:solidFill>
                <a:latin typeface="GothamRounded-Book"/>
              </a:rPr>
              <a:t>derived in </a:t>
            </a:r>
            <a:r>
              <a:rPr lang="en-US" sz="2400" dirty="0">
                <a:solidFill>
                  <a:srgbClr val="000000"/>
                </a:solidFill>
                <a:latin typeface="GothamRounded-Book"/>
              </a:rPr>
              <a:t>Chapter 3) and how to use it to analyze diode circuits </a:t>
            </a:r>
            <a:r>
              <a:rPr lang="en-US" sz="2400" dirty="0" smtClean="0">
                <a:solidFill>
                  <a:srgbClr val="000000"/>
                </a:solidFill>
                <a:latin typeface="GothamRounded-Book"/>
              </a:rPr>
              <a:t>operating in </a:t>
            </a:r>
            <a:r>
              <a:rPr lang="en-US" sz="2400" dirty="0">
                <a:solidFill>
                  <a:srgbClr val="000000"/>
                </a:solidFill>
                <a:latin typeface="GothamRounded-Book"/>
              </a:rPr>
              <a:t>the various bias regions: </a:t>
            </a:r>
            <a:r>
              <a:rPr lang="en-US" sz="2400" b="1" dirty="0">
                <a:solidFill>
                  <a:srgbClr val="FF0000"/>
                </a:solidFill>
                <a:latin typeface="GothamRounded-Book"/>
              </a:rPr>
              <a:t>forward, reverse, and breakdown</a:t>
            </a:r>
            <a:r>
              <a:rPr lang="en-US" sz="2400" b="1" dirty="0" smtClean="0">
                <a:solidFill>
                  <a:srgbClr val="FF0000"/>
                </a:solidFill>
                <a:latin typeface="GothamRounded-Book"/>
              </a:rPr>
              <a:t>.</a:t>
            </a:r>
          </a:p>
          <a:p>
            <a:endParaRPr lang="en-US" sz="2400" dirty="0">
              <a:solidFill>
                <a:srgbClr val="000000"/>
              </a:solidFill>
              <a:latin typeface="GothamRounded-Book"/>
            </a:endParaRPr>
          </a:p>
          <a:p>
            <a:r>
              <a:rPr lang="en-US" sz="2400" b="1" dirty="0">
                <a:solidFill>
                  <a:srgbClr val="00FFFF"/>
                </a:solidFill>
                <a:latin typeface="GothamRounded-Bold"/>
              </a:rPr>
              <a:t>3. </a:t>
            </a:r>
            <a:r>
              <a:rPr lang="en-US" sz="2400" dirty="0">
                <a:solidFill>
                  <a:srgbClr val="000000"/>
                </a:solidFill>
                <a:latin typeface="GothamRounded-Book"/>
              </a:rPr>
              <a:t>A simple but effective model of the diode </a:t>
            </a:r>
            <a:r>
              <a:rPr lang="en-US" sz="2400" i="1" dirty="0" err="1">
                <a:solidFill>
                  <a:srgbClr val="000000"/>
                </a:solidFill>
                <a:latin typeface="TimesNewRoman,Italic"/>
              </a:rPr>
              <a:t>i</a:t>
            </a:r>
            <a:r>
              <a:rPr lang="en-US" sz="2400" i="1" dirty="0">
                <a:solidFill>
                  <a:srgbClr val="000000"/>
                </a:solidFill>
                <a:latin typeface="TimesNewRoman,Italic"/>
              </a:rPr>
              <a:t>–</a:t>
            </a:r>
            <a:r>
              <a:rPr lang="en-US" sz="2400" i="1" dirty="0">
                <a:solidFill>
                  <a:srgbClr val="000000"/>
                </a:solidFill>
                <a:latin typeface="NewBaskervilleStd-Italic"/>
              </a:rPr>
              <a:t>v </a:t>
            </a:r>
            <a:r>
              <a:rPr lang="en-US" sz="2400" dirty="0">
                <a:solidFill>
                  <a:srgbClr val="000000"/>
                </a:solidFill>
                <a:latin typeface="GothamRounded-Book"/>
              </a:rPr>
              <a:t>characteristic in the </a:t>
            </a:r>
            <a:r>
              <a:rPr lang="en-US" sz="2400" dirty="0" smtClean="0">
                <a:solidFill>
                  <a:srgbClr val="000000"/>
                </a:solidFill>
                <a:latin typeface="GothamRounded-Book"/>
              </a:rPr>
              <a:t>forward direction</a:t>
            </a:r>
            <a:r>
              <a:rPr lang="en-US" sz="2400" dirty="0">
                <a:solidFill>
                  <a:srgbClr val="000000"/>
                </a:solidFill>
                <a:latin typeface="GothamRounded-Book"/>
              </a:rPr>
              <a:t>; the </a:t>
            </a:r>
            <a:r>
              <a:rPr lang="en-US" sz="2400" b="1" dirty="0">
                <a:solidFill>
                  <a:srgbClr val="FF0000"/>
                </a:solidFill>
                <a:latin typeface="GothamRounded-Book"/>
              </a:rPr>
              <a:t>constant-voltage-drop model</a:t>
            </a:r>
            <a:r>
              <a:rPr lang="en-US" sz="2400" b="1" dirty="0" smtClean="0">
                <a:solidFill>
                  <a:srgbClr val="FF0000"/>
                </a:solidFill>
                <a:latin typeface="GothamRounded-Book"/>
              </a:rPr>
              <a:t>.</a:t>
            </a:r>
          </a:p>
          <a:p>
            <a:endParaRPr lang="en-US" sz="2400" dirty="0">
              <a:solidFill>
                <a:srgbClr val="000000"/>
              </a:solidFill>
              <a:latin typeface="GothamRounded-Book"/>
            </a:endParaRPr>
          </a:p>
          <a:p>
            <a:r>
              <a:rPr lang="en-US" sz="2400" b="1" dirty="0">
                <a:solidFill>
                  <a:srgbClr val="00FFFF"/>
                </a:solidFill>
                <a:latin typeface="GothamRounded-Bold"/>
              </a:rPr>
              <a:t>4. </a:t>
            </a:r>
            <a:r>
              <a:rPr lang="en-US" sz="2400" dirty="0">
                <a:solidFill>
                  <a:srgbClr val="000000"/>
                </a:solidFill>
                <a:latin typeface="GothamRounded-Book"/>
              </a:rPr>
              <a:t>A powerful technique for the application and modeling of the diode (</a:t>
            </a:r>
            <a:r>
              <a:rPr lang="en-US" sz="2400" dirty="0" smtClean="0">
                <a:solidFill>
                  <a:srgbClr val="000000"/>
                </a:solidFill>
                <a:latin typeface="GothamRounded-Book"/>
              </a:rPr>
              <a:t>and in </a:t>
            </a:r>
            <a:r>
              <a:rPr lang="en-US" sz="2400" dirty="0">
                <a:solidFill>
                  <a:srgbClr val="000000"/>
                </a:solidFill>
                <a:latin typeface="GothamRounded-Book"/>
              </a:rPr>
              <a:t>later chapters, transistors): dc-biasing the diode and modeling its </a:t>
            </a:r>
            <a:r>
              <a:rPr lang="en-US" sz="2400" dirty="0" smtClean="0">
                <a:solidFill>
                  <a:srgbClr val="000000"/>
                </a:solidFill>
                <a:latin typeface="GothamRounded-Book"/>
              </a:rPr>
              <a:t>operation for </a:t>
            </a:r>
            <a:r>
              <a:rPr lang="en-US" sz="2400" dirty="0">
                <a:solidFill>
                  <a:srgbClr val="000000"/>
                </a:solidFill>
                <a:latin typeface="GothamRounded-Book"/>
              </a:rPr>
              <a:t>small signals around the dc operating point by means of </a:t>
            </a:r>
            <a:r>
              <a:rPr lang="en-US" sz="2400" dirty="0" smtClean="0">
                <a:solidFill>
                  <a:srgbClr val="000000"/>
                </a:solidFill>
                <a:latin typeface="GothamRounded-Book"/>
              </a:rPr>
              <a:t>the </a:t>
            </a:r>
            <a:r>
              <a:rPr lang="en-US" sz="2400" b="1" dirty="0" smtClean="0">
                <a:solidFill>
                  <a:srgbClr val="FF0000"/>
                </a:solidFill>
                <a:latin typeface="GothamRounded-Book"/>
              </a:rPr>
              <a:t>small-signal </a:t>
            </a:r>
            <a:r>
              <a:rPr lang="en-US" sz="2400" b="1" dirty="0">
                <a:solidFill>
                  <a:srgbClr val="FF0000"/>
                </a:solidFill>
                <a:latin typeface="GothamRounded-Book"/>
              </a:rPr>
              <a:t>model</a:t>
            </a:r>
            <a:r>
              <a:rPr lang="en-US" sz="2400" dirty="0" smtClean="0">
                <a:solidFill>
                  <a:srgbClr val="000000"/>
                </a:solidFill>
                <a:latin typeface="GothamRounded-Book"/>
              </a:rPr>
              <a:t>.</a:t>
            </a:r>
            <a:endParaRPr lang="en-US" sz="2400" dirty="0">
              <a:solidFill>
                <a:srgbClr val="000000"/>
              </a:solidFill>
              <a:latin typeface="GothamRounded-Book"/>
            </a:endParaRPr>
          </a:p>
        </p:txBody>
      </p:sp>
    </p:spTree>
    <p:extLst>
      <p:ext uri="{BB962C8B-B14F-4D97-AF65-F5344CB8AC3E}">
        <p14:creationId xmlns:p14="http://schemas.microsoft.com/office/powerpoint/2010/main" val="216328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09600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FFFF"/>
                </a:solidFill>
                <a:latin typeface="GothamRounded-Bold"/>
              </a:rPr>
              <a:t>5. </a:t>
            </a:r>
            <a:r>
              <a:rPr lang="en-US" sz="2800" dirty="0">
                <a:solidFill>
                  <a:srgbClr val="000000"/>
                </a:solidFill>
                <a:latin typeface="GothamRounded-Book"/>
              </a:rPr>
              <a:t>The use of </a:t>
            </a:r>
            <a:r>
              <a:rPr lang="en-US" sz="2800" b="1" dirty="0">
                <a:solidFill>
                  <a:srgbClr val="FF0000"/>
                </a:solidFill>
                <a:latin typeface="GothamRounded-Book"/>
              </a:rPr>
              <a:t>a string of forward-biased diodes </a:t>
            </a:r>
            <a:r>
              <a:rPr lang="en-US" sz="2800" dirty="0">
                <a:solidFill>
                  <a:srgbClr val="000000"/>
                </a:solidFill>
                <a:latin typeface="GothamRounded-Book"/>
              </a:rPr>
              <a:t>and of diodes operating </a:t>
            </a:r>
            <a:r>
              <a:rPr lang="en-US" sz="2800" dirty="0" smtClean="0">
                <a:solidFill>
                  <a:srgbClr val="000000"/>
                </a:solidFill>
                <a:latin typeface="GothamRounded-Book"/>
              </a:rPr>
              <a:t>in the </a:t>
            </a:r>
            <a:r>
              <a:rPr lang="en-US" sz="2800" dirty="0">
                <a:solidFill>
                  <a:srgbClr val="000000"/>
                </a:solidFill>
                <a:latin typeface="GothamRounded-Book"/>
              </a:rPr>
              <a:t>breakdown region (</a:t>
            </a:r>
            <a:r>
              <a:rPr lang="en-US" sz="2800" b="1" dirty="0" err="1">
                <a:solidFill>
                  <a:srgbClr val="FF0000"/>
                </a:solidFill>
                <a:latin typeface="GothamRounded-Book"/>
              </a:rPr>
              <a:t>zener</a:t>
            </a:r>
            <a:r>
              <a:rPr lang="en-US" sz="2800" b="1" dirty="0">
                <a:solidFill>
                  <a:srgbClr val="FF0000"/>
                </a:solidFill>
                <a:latin typeface="GothamRounded-Book"/>
              </a:rPr>
              <a:t> diodes</a:t>
            </a:r>
            <a:r>
              <a:rPr lang="en-US" sz="2800" dirty="0">
                <a:solidFill>
                  <a:srgbClr val="000000"/>
                </a:solidFill>
                <a:latin typeface="GothamRounded-Book"/>
              </a:rPr>
              <a:t>), to provide constant dc voltages</a:t>
            </a:r>
          </a:p>
          <a:p>
            <a:r>
              <a:rPr lang="en-US" sz="2800" dirty="0">
                <a:solidFill>
                  <a:srgbClr val="000000"/>
                </a:solidFill>
                <a:latin typeface="GothamRounded-Book"/>
              </a:rPr>
              <a:t>(voltage regulators</a:t>
            </a:r>
            <a:r>
              <a:rPr lang="en-US" sz="2800" dirty="0" smtClean="0">
                <a:solidFill>
                  <a:srgbClr val="000000"/>
                </a:solidFill>
                <a:latin typeface="GothamRounded-Book"/>
              </a:rPr>
              <a:t>).</a:t>
            </a:r>
          </a:p>
          <a:p>
            <a:endParaRPr lang="en-US" sz="2800" dirty="0">
              <a:solidFill>
                <a:srgbClr val="000000"/>
              </a:solidFill>
              <a:latin typeface="GothamRounded-Book"/>
            </a:endParaRPr>
          </a:p>
          <a:p>
            <a:r>
              <a:rPr lang="en-US" sz="2800" b="1" dirty="0">
                <a:solidFill>
                  <a:srgbClr val="00FFFF"/>
                </a:solidFill>
                <a:latin typeface="GothamRounded-Bold"/>
              </a:rPr>
              <a:t>6. </a:t>
            </a:r>
            <a:r>
              <a:rPr lang="en-US" sz="2800" dirty="0">
                <a:solidFill>
                  <a:srgbClr val="000000"/>
                </a:solidFill>
                <a:latin typeface="GothamRounded-Book"/>
              </a:rPr>
              <a:t>Application of the diode in the design </a:t>
            </a:r>
            <a:r>
              <a:rPr lang="en-US" sz="2800" b="1" dirty="0">
                <a:solidFill>
                  <a:srgbClr val="FF0000"/>
                </a:solidFill>
                <a:latin typeface="GothamRounded-Book"/>
              </a:rPr>
              <a:t>of rectifier circuits</a:t>
            </a:r>
            <a:r>
              <a:rPr lang="en-US" sz="2800" dirty="0">
                <a:solidFill>
                  <a:srgbClr val="000000"/>
                </a:solidFill>
                <a:latin typeface="GothamRounded-Book"/>
              </a:rPr>
              <a:t>, which </a:t>
            </a:r>
            <a:r>
              <a:rPr lang="en-US" sz="2800" dirty="0" smtClean="0">
                <a:solidFill>
                  <a:srgbClr val="000000"/>
                </a:solidFill>
                <a:latin typeface="GothamRounded-Book"/>
              </a:rPr>
              <a:t>convert ac </a:t>
            </a:r>
            <a:r>
              <a:rPr lang="en-US" sz="2800" dirty="0">
                <a:solidFill>
                  <a:srgbClr val="000000"/>
                </a:solidFill>
                <a:latin typeface="GothamRounded-Book"/>
              </a:rPr>
              <a:t>voltages to dc as needed for powering electronic equipment</a:t>
            </a:r>
            <a:r>
              <a:rPr lang="en-US" sz="2800" dirty="0" smtClean="0">
                <a:solidFill>
                  <a:srgbClr val="000000"/>
                </a:solidFill>
                <a:latin typeface="GothamRounded-Book"/>
              </a:rPr>
              <a:t>.</a:t>
            </a:r>
          </a:p>
          <a:p>
            <a:endParaRPr lang="en-US" sz="2800" dirty="0">
              <a:solidFill>
                <a:srgbClr val="000000"/>
              </a:solidFill>
              <a:latin typeface="GothamRounded-Book"/>
            </a:endParaRPr>
          </a:p>
          <a:p>
            <a:r>
              <a:rPr lang="en-US" sz="2800" b="1" dirty="0">
                <a:solidFill>
                  <a:srgbClr val="00FFFF"/>
                </a:solidFill>
                <a:latin typeface="GothamRounded-Bold"/>
              </a:rPr>
              <a:t>7. </a:t>
            </a:r>
            <a:r>
              <a:rPr lang="en-US" sz="2800" dirty="0">
                <a:solidFill>
                  <a:srgbClr val="000000"/>
                </a:solidFill>
                <a:latin typeface="GothamRounded-Book"/>
              </a:rPr>
              <a:t>A number of other practical and important applications of diodes.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563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4" descr="se04F01"/>
          <p:cNvPicPr>
            <a:picLocks noChangeAspect="1" noChangeArrowheads="1"/>
          </p:cNvPicPr>
          <p:nvPr/>
        </p:nvPicPr>
        <p:blipFill>
          <a:blip r:embed="rId2" cstate="print"/>
          <a:srcRect r="59587" b="34133"/>
          <a:stretch>
            <a:fillRect/>
          </a:stretch>
        </p:blipFill>
        <p:spPr bwMode="auto">
          <a:xfrm>
            <a:off x="1243013" y="1119188"/>
            <a:ext cx="2871787" cy="352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4246563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Current-Voltage Characteristic of Ideal Diode</a:t>
            </a:r>
          </a:p>
        </p:txBody>
      </p:sp>
      <p:pic>
        <p:nvPicPr>
          <p:cNvPr id="4" name="Picture 14" descr="se04F01"/>
          <p:cNvPicPr>
            <a:picLocks noChangeAspect="1" noChangeArrowheads="1"/>
          </p:cNvPicPr>
          <p:nvPr/>
        </p:nvPicPr>
        <p:blipFill>
          <a:blip r:embed="rId2" cstate="print"/>
          <a:srcRect t="65867"/>
          <a:stretch>
            <a:fillRect/>
          </a:stretch>
        </p:blipFill>
        <p:spPr bwMode="auto">
          <a:xfrm>
            <a:off x="1143000" y="4800600"/>
            <a:ext cx="710606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4" descr="se04F01"/>
          <p:cNvPicPr>
            <a:picLocks noChangeAspect="1" noChangeArrowheads="1"/>
          </p:cNvPicPr>
          <p:nvPr/>
        </p:nvPicPr>
        <p:blipFill>
          <a:blip r:embed="rId2" cstate="print"/>
          <a:srcRect l="39341" b="34133"/>
          <a:stretch>
            <a:fillRect/>
          </a:stretch>
        </p:blipFill>
        <p:spPr bwMode="auto">
          <a:xfrm>
            <a:off x="4191000" y="1271588"/>
            <a:ext cx="4310475" cy="352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191000" y="1143000"/>
            <a:ext cx="4495800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What will be the relationship between current and voltage 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04384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Ideal Diode Characteristics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447800"/>
            <a:ext cx="8942626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12615</TotalTime>
  <Words>1094</Words>
  <Application>Microsoft Office PowerPoint</Application>
  <PresentationFormat>On-screen Show (4:3)</PresentationFormat>
  <Paragraphs>187</Paragraphs>
  <Slides>54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7" baseType="lpstr">
      <vt:lpstr>Arial</vt:lpstr>
      <vt:lpstr>Arial Black</vt:lpstr>
      <vt:lpstr>Calibri</vt:lpstr>
      <vt:lpstr>Cambria Math</vt:lpstr>
      <vt:lpstr>GothamRounded-Bold</vt:lpstr>
      <vt:lpstr>GothamRounded-Book</vt:lpstr>
      <vt:lpstr>Lato</vt:lpstr>
      <vt:lpstr>NewBaskervilleStd-Italic</vt:lpstr>
      <vt:lpstr>Times New Roman</vt:lpstr>
      <vt:lpstr>TimesNewRoman,Italic</vt:lpstr>
      <vt:lpstr>Wingdings</vt:lpstr>
      <vt:lpstr>Office Theme</vt:lpstr>
      <vt:lpstr>Equation</vt:lpstr>
      <vt:lpstr>PowerPoint Presentation</vt:lpstr>
      <vt:lpstr>Review Chap-3  Semiconductors</vt:lpstr>
      <vt:lpstr>PN Junction with open Circuit Terminals</vt:lpstr>
      <vt:lpstr>PN Junction with open Circuit Terminals</vt:lpstr>
      <vt:lpstr> EE-215  Lectures </vt:lpstr>
      <vt:lpstr>PowerPoint Presentation</vt:lpstr>
      <vt:lpstr>PowerPoint Presentation</vt:lpstr>
      <vt:lpstr>Current-Voltage Characteristic of Ideal Diode</vt:lpstr>
      <vt:lpstr>Ideal Diode Characteristics</vt:lpstr>
      <vt:lpstr>PowerPoint Presentation</vt:lpstr>
      <vt:lpstr>We saw the V-I characteristics of an Ideal Diode   What are its input/ output characteristics? </vt:lpstr>
      <vt:lpstr>The Rectifier: vO versus vI Graph</vt:lpstr>
      <vt:lpstr>DIODE Circuit: Input / Output Characteristics</vt:lpstr>
      <vt:lpstr>Half-wave Rectifier</vt:lpstr>
      <vt:lpstr>What will be the output if we take output across the diode</vt:lpstr>
      <vt:lpstr>DIODE Circuit: Input / Output Characteristics</vt:lpstr>
      <vt:lpstr>PowerPoint Presentation</vt:lpstr>
      <vt:lpstr>DIODE Circuit: Input / Output Characteristics</vt:lpstr>
      <vt:lpstr>What will be the V-I Characteristics </vt:lpstr>
      <vt:lpstr>Example from text book</vt:lpstr>
      <vt:lpstr>Care for reverse –bias voltage(PIV) in the circuit design</vt:lpstr>
      <vt:lpstr>Average Values </vt:lpstr>
      <vt:lpstr>PowerPoint Presentation</vt:lpstr>
      <vt:lpstr>PowerPoint Presentation</vt:lpstr>
      <vt:lpstr>PowerPoint Presentation</vt:lpstr>
      <vt:lpstr>Example</vt:lpstr>
      <vt:lpstr>PowerPoint Presentation</vt:lpstr>
      <vt:lpstr>In class Practice Questions</vt:lpstr>
      <vt:lpstr> Practice Question 1</vt:lpstr>
      <vt:lpstr>Practice Question 2</vt:lpstr>
      <vt:lpstr>Practice Question 3</vt:lpstr>
      <vt:lpstr>Practice Question 4</vt:lpstr>
      <vt:lpstr>Practice Question 5</vt:lpstr>
      <vt:lpstr>Practice Question 6</vt:lpstr>
      <vt:lpstr>Example</vt:lpstr>
      <vt:lpstr>In these circuits it might be not obvious at first sight whether none, one, or both diodes are conducting . In such a case we take a assumption and proceed with the analysis, and then check whether we end up with a consistent solution. For circuit (a) we shall assume that both diodes are conducting . It follows the VB=0  and V=0 . The current through D2 can now be determined from</vt:lpstr>
      <vt:lpstr>For the circuit in Fig B if we assume that both diodes are conducting , then VB =0 and V=0. the current in D2 is obtained from </vt:lpstr>
      <vt:lpstr>Logic Gates</vt:lpstr>
      <vt:lpstr>Diode logic gates</vt:lpstr>
      <vt:lpstr>PowerPoint Presentation</vt:lpstr>
      <vt:lpstr> EE-215 Lecture   </vt:lpstr>
      <vt:lpstr>Simple Resistor in a circuit</vt:lpstr>
      <vt:lpstr>PowerPoint Presentation</vt:lpstr>
      <vt:lpstr>Gradually  moving towards reality</vt:lpstr>
      <vt:lpstr>Taking into account the barrier voltage</vt:lpstr>
      <vt:lpstr>MORE: Input / Output Characteristics</vt:lpstr>
      <vt:lpstr>MORE: Input / Output Characteristics (Study and understand )</vt:lpstr>
      <vt:lpstr>Try it yourself</vt:lpstr>
      <vt:lpstr>Effect of barrier potential </vt:lpstr>
      <vt:lpstr>Draw the out put of each rectifier circuits shown below</vt:lpstr>
      <vt:lpstr>Example: Rectifier with a step down transformer</vt:lpstr>
      <vt:lpstr>PowerPoint Presentation</vt:lpstr>
      <vt:lpstr>What is </vt:lpstr>
      <vt:lpstr>Diode  V-I Characteristics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Shakeel Alvi</dc:creator>
  <cp:lastModifiedBy>Abdul Basit Alvi</cp:lastModifiedBy>
  <cp:revision>46</cp:revision>
  <dcterms:created xsi:type="dcterms:W3CDTF">2015-03-05T16:59:55Z</dcterms:created>
  <dcterms:modified xsi:type="dcterms:W3CDTF">2022-03-16T05:54:16Z</dcterms:modified>
</cp:coreProperties>
</file>