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6" r:id="rId3"/>
    <p:sldId id="284" r:id="rId4"/>
    <p:sldId id="285" r:id="rId5"/>
    <p:sldId id="286" r:id="rId6"/>
    <p:sldId id="287" r:id="rId7"/>
    <p:sldId id="288" r:id="rId8"/>
    <p:sldId id="289" r:id="rId9"/>
    <p:sldId id="354" r:id="rId10"/>
    <p:sldId id="290" r:id="rId11"/>
    <p:sldId id="355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1" r:id="rId22"/>
    <p:sldId id="302" r:id="rId23"/>
    <p:sldId id="304" r:id="rId24"/>
    <p:sldId id="305" r:id="rId25"/>
    <p:sldId id="369" r:id="rId26"/>
    <p:sldId id="306" r:id="rId27"/>
    <p:sldId id="308" r:id="rId28"/>
    <p:sldId id="309" r:id="rId29"/>
    <p:sldId id="311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7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09CD0-01FB-4F87-AA75-E08591D0976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C8AC8-ED1A-483B-BC5D-5A25FE03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97B2-565C-4337-899B-1A53BFC5416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1DEA-ACE4-4DF3-A3C0-F34E497F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3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97B2-565C-4337-899B-1A53BFC5416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1DEA-ACE4-4DF3-A3C0-F34E497F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97B2-565C-4337-899B-1A53BFC5416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1DEA-ACE4-4DF3-A3C0-F34E497F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0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97B2-565C-4337-899B-1A53BFC5416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1DEA-ACE4-4DF3-A3C0-F34E497F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97B2-565C-4337-899B-1A53BFC5416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1DEA-ACE4-4DF3-A3C0-F34E497F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4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97B2-565C-4337-899B-1A53BFC5416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1DEA-ACE4-4DF3-A3C0-F34E497F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9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97B2-565C-4337-899B-1A53BFC5416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1DEA-ACE4-4DF3-A3C0-F34E497F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9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97B2-565C-4337-899B-1A53BFC5416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1DEA-ACE4-4DF3-A3C0-F34E497F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97B2-565C-4337-899B-1A53BFC5416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1DEA-ACE4-4DF3-A3C0-F34E497F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97B2-565C-4337-899B-1A53BFC5416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1DEA-ACE4-4DF3-A3C0-F34E497F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97B2-565C-4337-899B-1A53BFC5416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91DEA-ACE4-4DF3-A3C0-F34E497F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97B2-565C-4337-899B-1A53BFC5416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91DEA-ACE4-4DF3-A3C0-F34E497F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4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jpeg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jpe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9.jpe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00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43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57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59.wmf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2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2901" y="1143001"/>
            <a:ext cx="4564856" cy="4388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2" descr="04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12192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3280" y="348343"/>
            <a:ext cx="6642707" cy="6386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807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5"/>
          <p:cNvSpPr>
            <a:spLocks noGrp="1"/>
          </p:cNvSpPr>
          <p:nvPr>
            <p:ph type="title"/>
          </p:nvPr>
        </p:nvSpPr>
        <p:spPr>
          <a:xfrm>
            <a:off x="0" y="25600"/>
            <a:ext cx="6172200" cy="569119"/>
          </a:xfrm>
        </p:spPr>
        <p:txBody>
          <a:bodyPr/>
          <a:lstStyle/>
          <a:p>
            <a:r>
              <a:rPr lang="en-US" sz="3000" dirty="0">
                <a:latin typeface="Arial Black" panose="020B0A04020102020204" pitchFamily="34" charset="0"/>
              </a:rPr>
              <a:t>Full Wave Rectifier (FWR)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1160" y="3488235"/>
            <a:ext cx="11708881" cy="3190115"/>
            <a:chOff x="261160" y="3488235"/>
            <a:chExt cx="11708881" cy="3190115"/>
          </a:xfrm>
        </p:grpSpPr>
        <p:sp>
          <p:nvSpPr>
            <p:cNvPr id="60420" name="Rectangle 2"/>
            <p:cNvSpPr>
              <a:spLocks noChangeArrowheads="1"/>
            </p:cNvSpPr>
            <p:nvPr/>
          </p:nvSpPr>
          <p:spPr bwMode="auto">
            <a:xfrm>
              <a:off x="261160" y="6138968"/>
              <a:ext cx="57677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05740" indent="-205740">
                <a:spcAft>
                  <a:spcPts val="900"/>
                </a:spcAft>
                <a:defRPr/>
              </a:pPr>
              <a:r>
                <a:rPr lang="en-US" sz="2400" b="1" dirty="0"/>
                <a:t>I</a:t>
              </a:r>
              <a:r>
                <a:rPr lang="en-US" sz="2400" b="1" dirty="0" smtClean="0"/>
                <a:t>nput </a:t>
              </a:r>
              <a:r>
                <a:rPr lang="en-US" sz="2400" b="1" dirty="0"/>
                <a:t>and output waveforms.</a:t>
              </a:r>
            </a:p>
          </p:txBody>
        </p:sp>
        <p:pic>
          <p:nvPicPr>
            <p:cNvPr id="20485" name="Picture 4" descr="se04F22"/>
            <p:cNvPicPr>
              <a:picLocks noChangeAspect="1" noChangeArrowheads="1"/>
            </p:cNvPicPr>
            <p:nvPr/>
          </p:nvPicPr>
          <p:blipFill>
            <a:blip r:embed="rId2" cstate="print"/>
            <a:srcRect l="22156" t="51042" r="22136" b="-378"/>
            <a:stretch>
              <a:fillRect/>
            </a:stretch>
          </p:blipFill>
          <p:spPr bwMode="auto">
            <a:xfrm>
              <a:off x="6406643" y="3488235"/>
              <a:ext cx="5563398" cy="3190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3"/>
          <p:cNvGrpSpPr/>
          <p:nvPr/>
        </p:nvGrpSpPr>
        <p:grpSpPr>
          <a:xfrm>
            <a:off x="261160" y="609902"/>
            <a:ext cx="6096000" cy="3603523"/>
            <a:chOff x="261160" y="609902"/>
            <a:chExt cx="6096000" cy="3603523"/>
          </a:xfrm>
        </p:grpSpPr>
        <p:pic>
          <p:nvPicPr>
            <p:cNvPr id="6" name="Picture 4" descr="se04F2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r="55669" b="53680"/>
            <a:stretch/>
          </p:blipFill>
          <p:spPr bwMode="auto">
            <a:xfrm>
              <a:off x="270215" y="609902"/>
              <a:ext cx="3552501" cy="2403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Rectangle 1"/>
            <p:cNvSpPr/>
            <p:nvPr/>
          </p:nvSpPr>
          <p:spPr>
            <a:xfrm>
              <a:off x="261160" y="3013096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05740" indent="-205740">
                <a:spcAft>
                  <a:spcPts val="900"/>
                </a:spcAft>
                <a:defRPr/>
              </a:pPr>
              <a:r>
                <a:rPr lang="en-US" sz="2400" b="1" dirty="0"/>
                <a:t>Full-wave rectifier </a:t>
              </a:r>
              <a:r>
                <a:rPr lang="en-US" sz="2400" b="1" dirty="0" smtClean="0"/>
                <a:t>circuit utilizing </a:t>
              </a:r>
              <a:r>
                <a:rPr lang="en-US" sz="2400" b="1" dirty="0"/>
                <a:t>a transformer with a center-tapped secondary winding: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0215" y="110359"/>
            <a:ext cx="11094470" cy="5481336"/>
            <a:chOff x="270215" y="110359"/>
            <a:chExt cx="11094470" cy="5481336"/>
          </a:xfrm>
        </p:grpSpPr>
        <p:pic>
          <p:nvPicPr>
            <p:cNvPr id="20483" name="Picture 4" descr="se04F22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48551" r="226" b="53680"/>
            <a:stretch/>
          </p:blipFill>
          <p:spPr bwMode="auto">
            <a:xfrm>
              <a:off x="6406642" y="110359"/>
              <a:ext cx="4958043" cy="290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270215" y="4760698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05740" indent="-205740">
                <a:spcAft>
                  <a:spcPts val="900"/>
                </a:spcAft>
                <a:defRPr/>
              </a:pPr>
              <a:r>
                <a:rPr lang="en-US" sz="2400" b="1" dirty="0" smtClean="0"/>
                <a:t>Transfer </a:t>
              </a:r>
              <a:r>
                <a:rPr lang="en-US" sz="2400" b="1" dirty="0"/>
                <a:t>characteristic </a:t>
              </a:r>
              <a:r>
                <a:rPr lang="en-US" sz="2400" b="1" dirty="0" smtClean="0"/>
                <a:t>,assuming </a:t>
              </a:r>
              <a:r>
                <a:rPr lang="en-US" sz="2400" b="1" dirty="0"/>
                <a:t>a constant-voltage-drop model for the diodes;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78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53" y="1916112"/>
            <a:ext cx="11126231" cy="36864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714" y="188686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</a:rPr>
              <a:t>Ideal Diode model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6571" y="2249714"/>
            <a:ext cx="4614697" cy="1132115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8153" y="3926114"/>
            <a:ext cx="4614697" cy="1132115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7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932" y="976040"/>
            <a:ext cx="4399640" cy="256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44932" y="229351"/>
            <a:ext cx="7535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Working Principle of center-taped Full-wave rectifier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074" y="976040"/>
            <a:ext cx="11974565" cy="3760697"/>
            <a:chOff x="60074" y="976040"/>
            <a:chExt cx="11974565" cy="3760697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2612" y="976040"/>
              <a:ext cx="6962027" cy="2337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60074" y="4028851"/>
              <a:ext cx="53250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During the positive input voltage cycle diode D1 </a:t>
              </a:r>
            </a:p>
            <a:p>
              <a:r>
                <a:rPr lang="en-US" sz="2000" b="1" dirty="0" smtClean="0"/>
                <a:t>Conducts, </a:t>
              </a:r>
              <a:endParaRPr lang="en-US" sz="20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074" y="3875315"/>
            <a:ext cx="11836550" cy="2312540"/>
            <a:chOff x="60074" y="3875315"/>
            <a:chExt cx="11836550" cy="2312540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10629" y="3875315"/>
              <a:ext cx="6685995" cy="2312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60074" y="5031585"/>
              <a:ext cx="53936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During the negative input voltage cycle diode D2 </a:t>
              </a:r>
            </a:p>
            <a:p>
              <a:r>
                <a:rPr lang="en-US" sz="2000" b="1" dirty="0" smtClean="0"/>
                <a:t>Conducts, </a:t>
              </a:r>
              <a:endParaRPr lang="en-US" sz="20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074" y="5893214"/>
            <a:ext cx="5467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The direction of current flow through the resistor </a:t>
            </a:r>
          </a:p>
          <a:p>
            <a:r>
              <a:rPr lang="en-US" sz="2000" b="1" dirty="0" smtClean="0"/>
              <a:t>for both cycle is same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724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259992"/>
              </p:ext>
            </p:extLst>
          </p:nvPr>
        </p:nvGraphicFramePr>
        <p:xfrm>
          <a:off x="1303111" y="3459729"/>
          <a:ext cx="8318651" cy="328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3" imgW="3340080" imgH="1371600" progId="Equation.3">
                  <p:embed/>
                </p:oleObj>
              </mc:Choice>
              <mc:Fallback>
                <p:oleObj name="Equation" r:id="rId3" imgW="33400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111" y="3459729"/>
                        <a:ext cx="8318651" cy="32894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508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7" name="Picture 4" descr="se04F22"/>
          <p:cNvPicPr>
            <a:picLocks noChangeAspect="1" noChangeArrowheads="1"/>
          </p:cNvPicPr>
          <p:nvPr/>
        </p:nvPicPr>
        <p:blipFill>
          <a:blip r:embed="rId5" cstate="print"/>
          <a:srcRect r="55765" b="58667"/>
          <a:stretch>
            <a:fillRect/>
          </a:stretch>
        </p:blipFill>
        <p:spPr bwMode="auto">
          <a:xfrm>
            <a:off x="104720" y="565152"/>
            <a:ext cx="4278594" cy="258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 descr="se04F22"/>
          <p:cNvPicPr>
            <a:picLocks noChangeAspect="1" noChangeArrowheads="1"/>
          </p:cNvPicPr>
          <p:nvPr/>
        </p:nvPicPr>
        <p:blipFill>
          <a:blip r:embed="rId5" cstate="print"/>
          <a:srcRect l="22156" t="51042" r="21796" b="5920"/>
          <a:stretch>
            <a:fillRect/>
          </a:stretch>
        </p:blipFill>
        <p:spPr bwMode="auto">
          <a:xfrm>
            <a:off x="6514818" y="429018"/>
            <a:ext cx="5478132" cy="272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6172200" cy="548878"/>
          </a:xfrm>
        </p:spPr>
        <p:txBody>
          <a:bodyPr/>
          <a:lstStyle/>
          <a:p>
            <a:r>
              <a:rPr lang="en-US" sz="3000" dirty="0">
                <a:latin typeface="Arial Black" panose="020B0A04020102020204" pitchFamily="34" charset="0"/>
              </a:rPr>
              <a:t>Full Wave Rectifier (Cont’d)</a:t>
            </a:r>
          </a:p>
        </p:txBody>
      </p:sp>
    </p:spTree>
    <p:extLst>
      <p:ext uri="{BB962C8B-B14F-4D97-AF65-F5344CB8AC3E}">
        <p14:creationId xmlns:p14="http://schemas.microsoft.com/office/powerpoint/2010/main" val="24559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4" descr="se04F23"/>
          <p:cNvPicPr>
            <a:picLocks noChangeAspect="1" noChangeArrowheads="1"/>
          </p:cNvPicPr>
          <p:nvPr/>
        </p:nvPicPr>
        <p:blipFill>
          <a:blip r:embed="rId3" cstate="print"/>
          <a:srcRect l="41212" b="8359"/>
          <a:stretch>
            <a:fillRect/>
          </a:stretch>
        </p:blipFill>
        <p:spPr bwMode="auto">
          <a:xfrm>
            <a:off x="5588626" y="189822"/>
            <a:ext cx="6404555" cy="345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 descr="se04F23"/>
          <p:cNvPicPr>
            <a:picLocks noChangeAspect="1" noChangeArrowheads="1"/>
          </p:cNvPicPr>
          <p:nvPr/>
        </p:nvPicPr>
        <p:blipFill>
          <a:blip r:embed="rId4" cstate="print"/>
          <a:srcRect t="34200" r="61211" b="4501"/>
          <a:stretch>
            <a:fillRect/>
          </a:stretch>
        </p:blipFill>
        <p:spPr bwMode="auto">
          <a:xfrm>
            <a:off x="173378" y="658019"/>
            <a:ext cx="4826177" cy="2636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itle 4"/>
          <p:cNvSpPr>
            <a:spLocks noGrp="1"/>
          </p:cNvSpPr>
          <p:nvPr>
            <p:ph type="title"/>
          </p:nvPr>
        </p:nvSpPr>
        <p:spPr>
          <a:xfrm>
            <a:off x="0" y="8338"/>
            <a:ext cx="6172200" cy="5298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The Bridge Rectifier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638601"/>
              </p:ext>
            </p:extLst>
          </p:nvPr>
        </p:nvGraphicFramePr>
        <p:xfrm>
          <a:off x="173378" y="3991428"/>
          <a:ext cx="5578802" cy="2641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5" imgW="1930320" imgH="914400" progId="Equation.3">
                  <p:embed/>
                </p:oleObj>
              </mc:Choice>
              <mc:Fallback>
                <p:oleObj name="Equation" r:id="rId5" imgW="19303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78" y="3991428"/>
                        <a:ext cx="5578802" cy="264160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662190" y="3643085"/>
            <a:ext cx="4312313" cy="3105150"/>
            <a:chOff x="7662190" y="3643085"/>
            <a:chExt cx="4312313" cy="31051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62190" y="3643085"/>
              <a:ext cx="2257425" cy="31051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9822665" y="3824569"/>
                  <a:ext cx="20372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2665" y="3824569"/>
                  <a:ext cx="203722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79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8050" y="4917070"/>
                  <a:ext cx="22664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8050" y="4917070"/>
                  <a:ext cx="2266453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87" r="-27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289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2542" y="355713"/>
            <a:ext cx="6965391" cy="235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20" y="1291315"/>
            <a:ext cx="4364375" cy="21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2541" y="3393053"/>
            <a:ext cx="6965391" cy="204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6620" y="142265"/>
            <a:ext cx="4877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Working Principle of Bridge-diode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Full-wave rectifier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71781" y="5878286"/>
            <a:ext cx="11220219" cy="979714"/>
            <a:chOff x="971781" y="5878286"/>
            <a:chExt cx="11220219" cy="97971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b="59091"/>
            <a:stretch>
              <a:fillRect/>
            </a:stretch>
          </p:blipFill>
          <p:spPr bwMode="auto">
            <a:xfrm>
              <a:off x="3581399" y="5878286"/>
              <a:ext cx="8610601" cy="979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971781" y="5878286"/>
                  <a:ext cx="1613519" cy="7078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𝒂𝒗𝒈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den>
                        </m:f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781" y="5878286"/>
                  <a:ext cx="1613519" cy="70788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785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4" descr="se04F23"/>
          <p:cNvPicPr>
            <a:picLocks noChangeAspect="1" noChangeArrowheads="1"/>
          </p:cNvPicPr>
          <p:nvPr/>
        </p:nvPicPr>
        <p:blipFill>
          <a:blip r:embed="rId3" cstate="print"/>
          <a:srcRect t="34200" r="61211" b="4501"/>
          <a:stretch>
            <a:fillRect/>
          </a:stretch>
        </p:blipFill>
        <p:spPr bwMode="auto">
          <a:xfrm>
            <a:off x="1911321" y="529828"/>
            <a:ext cx="6550508" cy="357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542156"/>
              </p:ext>
            </p:extLst>
          </p:nvPr>
        </p:nvGraphicFramePr>
        <p:xfrm>
          <a:off x="1911321" y="4215611"/>
          <a:ext cx="8199014" cy="254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4" imgW="2882880" imgH="888840" progId="Equation.3">
                  <p:embed/>
                </p:oleObj>
              </mc:Choice>
              <mc:Fallback>
                <p:oleObj name="Equation" r:id="rId4" imgW="28828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21" y="4215611"/>
                        <a:ext cx="8199014" cy="254078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603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itle 4"/>
          <p:cNvSpPr>
            <a:spLocks noGrp="1"/>
          </p:cNvSpPr>
          <p:nvPr>
            <p:ph type="title"/>
          </p:nvPr>
        </p:nvSpPr>
        <p:spPr>
          <a:xfrm>
            <a:off x="-36908" y="0"/>
            <a:ext cx="6172200" cy="52982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 Black" panose="020B0A04020102020204" pitchFamily="34" charset="0"/>
              </a:rPr>
              <a:t>The Bridge Rectifier(Cont’d)</a:t>
            </a:r>
          </a:p>
        </p:txBody>
      </p:sp>
    </p:spTree>
    <p:extLst>
      <p:ext uri="{BB962C8B-B14F-4D97-AF65-F5344CB8AC3E}">
        <p14:creationId xmlns:p14="http://schemas.microsoft.com/office/powerpoint/2010/main" val="40918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Animations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4275" y="2239568"/>
            <a:ext cx="4743450" cy="237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08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4962" y="2200275"/>
            <a:ext cx="5222081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Animations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data:image/jpeg;base64,/9j/4AAQSkZJRgABAQEAYABgAAD/2wBDAAoHBwkHBgoJCAkLCwoMDxkQDw4ODx4WFxIZJCAmJSMgIyIoLTkwKCo2KyIjMkQyNjs9QEBAJjBGS0U+Sjk/QD3/2wBDAQsLCw8NDx0QEB09KSMpPT09PT09PT09PT09PT09PT09PT09PT09PT09PT09PT09PT09PT09PT09PT09PT09PT3/wAARCABIAI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1+ikpaAAdRXnfi66fTfDdzMVRVOr8iaPykIKthjjOQDghsckDIr0J5FiQySOqIvJZiAB+NeY+OLOXWPBOpW+jwG8mOqhzHaRMWxz8xHJP+8ODS6jWzPNte02KVrHy9QskiSyjWMSSNudecH7v+cVlDRUUkDVtM5/i818f+g1tax4Q8RXH9neToWpsYrSOJ/8ARn4YZyOlZ7+B/Ex4XQNTwOT/AKM3+FdEZ+7e+q/4Ykv+DtKSLxrosy6jYyEX0R8tJGLH5/TbX0LrOs2eh2Bub66itUY+WkkqsUDkHG7Hbj2rwXwb4R8QWvi/Rri40TUYooruIySPbsqqobJJJ7Yr2rUyPEnnaTbhGsg2y8mZQwyrDMW088jncOlRVsnddRpXMnRPFzeNI3023kitrmEEXzwS5DLyBJA46qSB1HGcH37G2torWERQIEQc8DqT1J9zXO+F/A1l4biRMi4e2uJZLOZgQ8UcgAKE5+bv7HrgGunrOw76WIri3iu7d4LiNZIpBtdGGQwrzrUPEupWHiWz06zg1IaLFebp7x7Zl84jO23h4AKZAHHXBOQoJPpNVbnS7S9uDNdRec3lNCA5JCq33sDoCehPXAAoC/QfYzTT2UUtzHHHK43FI33queg3d+Mc9M9KsVgxySeHZlgmy+muwWJx/wAsSSFSJUAyR3ya3QQRkHIpXBqwtFFFMQlFFFABRRRQByfjV5ZbiwtN2yCQkljnBPT1HPQDkfe965PXZ20S2a7svMtry1QygoCq7gyhcA9QxO0joQeeRx6fqGm2uqW/kXkQkTOR6g+xrmND8KabPqEt3PvnNndEQxGZWjV16OyqBlxnjdnbW0akVHlYWvqdeuSgLLtJAyPT2pcYpaKxAzNZvrO3tJYb+4SESDGA3zFDwTgc9+tXbW3itbWOGAERooVckk49yeTVC5Vm8SWgIkMf2d8/c2Zz3z82fpxUEKT6FdLCimTTJCFjVQzyRuSSxZifu9Tk9KV9S7aG5RWbpGv2GuQzTafOJIY7hrYSZG2V1AJ2eo6898E9Oa0aZAUtJUf2mD7V9m86L7Rs8zyt437M43beuM8ZoAe8SzI0bjKsMEVlaJcafDCbKxuI5UjYrGgYZCrwQO5AIPPrUU876+7Wtm5Wwxia5U/60HPEbKeCCOakMIt/EdokQdYvszjAK7Sc9/4iffp61NyraWNeiiiqJCiiigApaSigBR1FZeh7gL7d5n/H2+N+zp7be3159a1B1FYuiTW9u1+jyRRs14+FKLESSM9M/Nkc570mUtmbVBquL+0bG26gO7bjEg5z0/Pt60fbrXGftMBGM5Eg6Zx/PincVijcKD4ps22DItnG7yM456eZ2/3e9P8AEOjpr2kS2M1xeQwyf61bR1R5lx/q8kdD36Z6E4zVee6tj4otnM9vhLaQMTMcrzzx936k81rfaYMkefFkZGN46jk/pSQ2nocb4e0D/hDzbtNbg2xBWNVZpWtXdh8i4HORyznr04AArtUdXUMjBlPIIOQajea2kjZHliZGG0gsOQR0/EVlWqvpF5Ha2+2WwkbaiKQPs3A2oFAyR1JJouFro2unPp615F4oj8Qah4ys4U1FvsP2029tqUdqEltZGHEZIxuU5A9GHvXpOoR3eoXf2FVMNmADNLwfNHIMeD0BHcVoW9vFa28cECBIo1Cqo7AdKBdCtoyXKaRbrfW0FtdBcSx27Zj3ZOSp9D155GcVXuk/4qiyfZn9xIC3kZx7eZ/D9O9atZN6F/4SfTSfL3GKULln3dOcAfL9SefShjjua1FFFMkKKKKACiiloASqraXYvKZGs4C5bcWKDJOMZz644+lWqWgCiujacm3bY2w27duIxxt+7j6Z49KQaJpgAUWFsAAFAEY6BtwH4Hn61fpKLId2YFxpFi3iCCA2ieQ9tIXjyuxiWycp1JPr0rSbRdNYktZQEsWYnb1LDDH8RwarzL/xVVs208WrDd5Ge/TzO3+7361rVKSG29Ditd8SeGvDniO00e40ueS9ufKeIwxJtySUTJLDBGMdOBWM3xW8IQSLLHYaik8wMvmRRRFlJG3J+fg4A4PbFR+Pp1fx7Y2hmtY5A9nPEJnYPIRI/wC7XCkYJA6kcgV5R/YkBBH9vaTluc75ePb/AFdbU4wfxMltnsEXxt8NxxANBrMhB5ZoYsk/QOBXS+E/HOm+MpLtNNhu4zaBDJ9oRVzuzjGGP90189/2Nb7t39uaVjpjfL69f9XXqHwRsksp9aWO+tbvKQZa3LkLzJ13KKupCnFe67v+v6+Qlc9XrI1DYPEuklhFvKyhSysW6c4I+Ue+fwrYrK1Eldc0rlsM0gx54QH5f7n8f9Otc7LjualFFLTJEooooAWiiigAooooAKKKKAMiUr/wl1uCY9/2RsAyNvxu7L0x79a16KKSKfQ8m+IPh/Vr74n6PqVnpt1cWVstuZZYoywG2Qs3TrgV5t/wr3xX/wBAG/8A+/VFFMkT/hXvir/oA3//AH6NeofBfw7q2gyaz/a1hPaCZYfL81cbsF84/MUUUAep1k6oD/a+klQ+BI+dsIcDjux5Qe460UUmVHc1aWiimSJRRRQB/9k="/>
          <p:cNvSpPr>
            <a:spLocks noChangeAspect="1" noChangeArrowheads="1"/>
          </p:cNvSpPr>
          <p:nvPr/>
        </p:nvSpPr>
        <p:spPr bwMode="auto">
          <a:xfrm>
            <a:off x="2783682" y="611981"/>
            <a:ext cx="921544" cy="514350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268" name="AutoShape 4" descr="data:image/jpeg;base64,/9j/4AAQSkZJRgABAQEAYABgAAD/2wBDAAoHBwkHBgoJCAkLCwoMDxkQDw4ODx4WFxIZJCAmJSMgIyIoLTkwKCo2KyIjMkQyNjs9QEBAJjBGS0U+Sjk/QD3/2wBDAQsLCw8NDx0QEB09KSMpPT09PT09PT09PT09PT09PT09PT09PT09PT09PT09PT09PT09PT09PT09PT09PT09PT3/wAARCABIAI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1+ikpaAAdRXnfi66fTfDdzMVRVOr8iaPykIKthjjOQDghsckDIr0J5FiQySOqIvJZiAB+NeY+OLOXWPBOpW+jwG8mOqhzHaRMWxz8xHJP+8ODS6jWzPNte02KVrHy9QskiSyjWMSSNudecH7v+cVlDRUUkDVtM5/i818f+g1tax4Q8RXH9neToWpsYrSOJ/8ARn4YZyOlZ7+B/Ex4XQNTwOT/AKM3+FdEZ+7e+q/4Ykv+DtKSLxrosy6jYyEX0R8tJGLH5/TbX0LrOs2eh2Bub66itUY+WkkqsUDkHG7Hbj2rwXwb4R8QWvi/Rri40TUYooruIySPbsqqobJJJ7Yr2rUyPEnnaTbhGsg2y8mZQwyrDMW088jncOlRVsnddRpXMnRPFzeNI3023kitrmEEXzwS5DLyBJA46qSB1HGcH37G2torWERQIEQc8DqT1J9zXO+F/A1l4biRMi4e2uJZLOZgQ8UcgAKE5+bv7HrgGunrOw76WIri3iu7d4LiNZIpBtdGGQwrzrUPEupWHiWz06zg1IaLFebp7x7Zl84jO23h4AKZAHHXBOQoJPpNVbnS7S9uDNdRec3lNCA5JCq33sDoCehPXAAoC/QfYzTT2UUtzHHHK43FI33queg3d+Mc9M9KsVgxySeHZlgmy+muwWJx/wAsSSFSJUAyR3ya3QQRkHIpXBqwtFFFMQlFFFABRRRQByfjV5ZbiwtN2yCQkljnBPT1HPQDkfe965PXZ20S2a7svMtry1QygoCq7gyhcA9QxO0joQeeRx6fqGm2uqW/kXkQkTOR6g+xrmND8KabPqEt3PvnNndEQxGZWjV16OyqBlxnjdnbW0akVHlYWvqdeuSgLLtJAyPT2pcYpaKxAzNZvrO3tJYb+4SESDGA3zFDwTgc9+tXbW3itbWOGAERooVckk49yeTVC5Vm8SWgIkMf2d8/c2Zz3z82fpxUEKT6FdLCimTTJCFjVQzyRuSSxZifu9Tk9KV9S7aG5RWbpGv2GuQzTafOJIY7hrYSZG2V1AJ2eo6898E9Oa0aZAUtJUf2mD7V9m86L7Rs8zyt437M43beuM8ZoAe8SzI0bjKsMEVlaJcafDCbKxuI5UjYrGgYZCrwQO5AIPPrUU876+7Wtm5Wwxia5U/60HPEbKeCCOakMIt/EdokQdYvszjAK7Sc9/4iffp61NyraWNeiiiqJCiiigApaSigBR1FZeh7gL7d5n/H2+N+zp7be3159a1B1FYuiTW9u1+jyRRs14+FKLESSM9M/Nkc570mUtmbVBquL+0bG26gO7bjEg5z0/Pt60fbrXGftMBGM5Eg6Zx/PincVijcKD4ps22DItnG7yM456eZ2/3e9P8AEOjpr2kS2M1xeQwyf61bR1R5lx/q8kdD36Z6E4zVee6tj4otnM9vhLaQMTMcrzzx936k81rfaYMkefFkZGN46jk/pSQ2nocb4e0D/hDzbtNbg2xBWNVZpWtXdh8i4HORyznr04AArtUdXUMjBlPIIOQajea2kjZHliZGG0gsOQR0/EVlWqvpF5Ha2+2WwkbaiKQPs3A2oFAyR1JJouFro2unPp615F4oj8Qah4ys4U1FvsP2029tqUdqEltZGHEZIxuU5A9GHvXpOoR3eoXf2FVMNmADNLwfNHIMeD0BHcVoW9vFa28cECBIo1Cqo7AdKBdCtoyXKaRbrfW0FtdBcSx27Zj3ZOSp9D155GcVXuk/4qiyfZn9xIC3kZx7eZ/D9O9atZN6F/4SfTSfL3GKULln3dOcAfL9SefShjjua1FFFMkKKKKACiiloASqraXYvKZGs4C5bcWKDJOMZz644+lWqWgCiujacm3bY2w27duIxxt+7j6Z49KQaJpgAUWFsAAFAEY6BtwH4Hn61fpKLId2YFxpFi3iCCA2ieQ9tIXjyuxiWycp1JPr0rSbRdNYktZQEsWYnb1LDDH8RwarzL/xVVs208WrDd5Ge/TzO3+7361rVKSG29Ditd8SeGvDniO00e40ueS9ufKeIwxJtySUTJLDBGMdOBWM3xW8IQSLLHYaik8wMvmRRRFlJG3J+fg4A4PbFR+Pp1fx7Y2hmtY5A9nPEJnYPIRI/wC7XCkYJA6kcgV5R/YkBBH9vaTluc75ePb/AFdbU4wfxMltnsEXxt8NxxANBrMhB5ZoYsk/QOBXS+E/HOm+MpLtNNhu4zaBDJ9oRVzuzjGGP90189/2Nb7t39uaVjpjfL69f9XXqHwRsksp9aWO+tbvKQZa3LkLzJ13KKupCnFe67v+v6+Qlc9XrI1DYPEuklhFvKyhSysW6c4I+Ue+fwrYrK1Eldc0rlsM0gx54QH5f7n8f9Otc7LjualFFLTJEooooAWiiigAooooAKKKKAMiUr/wl1uCY9/2RsAyNvxu7L0x79a16KKSKfQ8m+IPh/Vr74n6PqVnpt1cWVstuZZYoywG2Qs3TrgV5t/wr3xX/wBAG/8A+/VFFMkT/hXvir/oA3//AH6NeofBfw7q2gyaz/a1hPaCZYfL81cbsF84/MUUUAep1k6oD/a+klQ+BI+dsIcDjux5Qe460UUmVHc1aWiimSJRRRQB/9k="/>
          <p:cNvSpPr>
            <a:spLocks noChangeAspect="1" noChangeArrowheads="1"/>
          </p:cNvSpPr>
          <p:nvPr/>
        </p:nvSpPr>
        <p:spPr bwMode="auto">
          <a:xfrm>
            <a:off x="2783682" y="611981"/>
            <a:ext cx="921544" cy="514350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270" name="AutoShape 6" descr="data:image/jpeg;base64,/9j/4AAQSkZJRgABAQEAYABgAAD/2wBDAAoHBwkHBgoJCAkLCwoMDxkQDw4ODx4WFxIZJCAmJSMgIyIoLTkwKCo2KyIjMkQyNjs9QEBAJjBGS0U+Sjk/QD3/2wBDAQsLCw8NDx0QEB09KSMpPT09PT09PT09PT09PT09PT09PT09PT09PT09PT09PT09PT09PT09PT09PT09PT09PT3/wAARCABIAI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1+ikpaAAdRXnfi66fTfDdzMVRVOr8iaPykIKthjjOQDghsckDIr0J5FiQySOqIvJZiAB+NeY+OLOXWPBOpW+jwG8mOqhzHaRMWxz8xHJP+8ODS6jWzPNte02KVrHy9QskiSyjWMSSNudecH7v+cVlDRUUkDVtM5/i818f+g1tax4Q8RXH9neToWpsYrSOJ/8ARn4YZyOlZ7+B/Ex4XQNTwOT/AKM3+FdEZ+7e+q/4Ykv+DtKSLxrosy6jYyEX0R8tJGLH5/TbX0LrOs2eh2Bub66itUY+WkkqsUDkHG7Hbj2rwXwb4R8QWvi/Rri40TUYooruIySPbsqqobJJJ7Yr2rUyPEnnaTbhGsg2y8mZQwyrDMW088jncOlRVsnddRpXMnRPFzeNI3023kitrmEEXzwS5DLyBJA46qSB1HGcH37G2torWERQIEQc8DqT1J9zXO+F/A1l4biRMi4e2uJZLOZgQ8UcgAKE5+bv7HrgGunrOw76WIri3iu7d4LiNZIpBtdGGQwrzrUPEupWHiWz06zg1IaLFebp7x7Zl84jO23h4AKZAHHXBOQoJPpNVbnS7S9uDNdRec3lNCA5JCq33sDoCehPXAAoC/QfYzTT2UUtzHHHK43FI33queg3d+Mc9M9KsVgxySeHZlgmy+muwWJx/wAsSSFSJUAyR3ya3QQRkHIpXBqwtFFFMQlFFFABRRRQByfjV5ZbiwtN2yCQkljnBPT1HPQDkfe965PXZ20S2a7svMtry1QygoCq7gyhcA9QxO0joQeeRx6fqGm2uqW/kXkQkTOR6g+xrmND8KabPqEt3PvnNndEQxGZWjV16OyqBlxnjdnbW0akVHlYWvqdeuSgLLtJAyPT2pcYpaKxAzNZvrO3tJYb+4SESDGA3zFDwTgc9+tXbW3itbWOGAERooVckk49yeTVC5Vm8SWgIkMf2d8/c2Zz3z82fpxUEKT6FdLCimTTJCFjVQzyRuSSxZifu9Tk9KV9S7aG5RWbpGv2GuQzTafOJIY7hrYSZG2V1AJ2eo6898E9Oa0aZAUtJUf2mD7V9m86L7Rs8zyt437M43beuM8ZoAe8SzI0bjKsMEVlaJcafDCbKxuI5UjYrGgYZCrwQO5AIPPrUU876+7Wtm5Wwxia5U/60HPEbKeCCOakMIt/EdokQdYvszjAK7Sc9/4iffp61NyraWNeiiiqJCiiigApaSigBR1FZeh7gL7d5n/H2+N+zp7be3159a1B1FYuiTW9u1+jyRRs14+FKLESSM9M/Nkc570mUtmbVBquL+0bG26gO7bjEg5z0/Pt60fbrXGftMBGM5Eg6Zx/PincVijcKD4ps22DItnG7yM456eZ2/3e9P8AEOjpr2kS2M1xeQwyf61bR1R5lx/q8kdD36Z6E4zVee6tj4otnM9vhLaQMTMcrzzx936k81rfaYMkefFkZGN46jk/pSQ2nocb4e0D/hDzbtNbg2xBWNVZpWtXdh8i4HORyznr04AArtUdXUMjBlPIIOQajea2kjZHliZGG0gsOQR0/EVlWqvpF5Ha2+2WwkbaiKQPs3A2oFAyR1JJouFro2unPp615F4oj8Qah4ys4U1FvsP2029tqUdqEltZGHEZIxuU5A9GHvXpOoR3eoXf2FVMNmADNLwfNHIMeD0BHcVoW9vFa28cECBIo1Cqo7AdKBdCtoyXKaRbrfW0FtdBcSx27Zj3ZOSp9D155GcVXuk/4qiyfZn9xIC3kZx7eZ/D9O9atZN6F/4SfTSfL3GKULln3dOcAfL9SefShjjua1FFFMkKKKKACiiloASqraXYvKZGs4C5bcWKDJOMZz644+lWqWgCiujacm3bY2w27duIxxt+7j6Z49KQaJpgAUWFsAAFAEY6BtwH4Hn61fpKLId2YFxpFi3iCCA2ieQ9tIXjyuxiWycp1JPr0rSbRdNYktZQEsWYnb1LDDH8RwarzL/xVVs208WrDd5Ge/TzO3+7361rVKSG29Ditd8SeGvDniO00e40ueS9ufKeIwxJtySUTJLDBGMdOBWM3xW8IQSLLHYaik8wMvmRRRFlJG3J+fg4A4PbFR+Pp1fx7Y2hmtY5A9nPEJnYPIRI/wC7XCkYJA6kcgV5R/YkBBH9vaTluc75ePb/AFdbU4wfxMltnsEXxt8NxxANBrMhB5ZoYsk/QOBXS+E/HOm+MpLtNNhu4zaBDJ9oRVzuzjGGP90189/2Nb7t39uaVjpjfL69f9XXqHwRsksp9aWO+tbvKQZa3LkLzJ13KKupCnFe67v+v6+Qlc9XrI1DYPEuklhFvKyhSysW6c4I+Ue+fwrYrK1Eldc0rlsM0gx54QH5f7n8f9Otc7LjualFFLTJEooooAWiiigAooooAKKKKAMiUr/wl1uCY9/2RsAyNvxu7L0x79a16KKSKfQ8m+IPh/Vr74n6PqVnpt1cWVstuZZYoywG2Qs3TrgV5t/wr3xX/wBAG/8A+/VFFMkT/hXvir/oA3//AH6NeofBfw7q2gyaz/a1hPaCZYfL81cbsF84/MUUUAep1k6oD/a+klQ+BI+dsIcDjux5Qe460UUmVHc1aWiimSJRRRQB/9k="/>
          <p:cNvSpPr>
            <a:spLocks noChangeAspect="1" noChangeArrowheads="1"/>
          </p:cNvSpPr>
          <p:nvPr/>
        </p:nvSpPr>
        <p:spPr bwMode="auto">
          <a:xfrm>
            <a:off x="2783682" y="611981"/>
            <a:ext cx="921544" cy="514350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272" name="AutoShape 8" descr="data:image/jpeg;base64,/9j/4AAQSkZJRgABAQEAYABgAAD/2wBDAAoHBwkHBgoJCAkLCwoMDxkQDw4ODx4WFxIZJCAmJSMgIyIoLTkwKCo2KyIjMkQyNjs9QEBAJjBGS0U+Sjk/QD3/2wBDAQsLCw8NDx0QEB09KSMpPT09PT09PT09PT09PT09PT09PT09PT09PT09PT09PT09PT09PT09PT09PT09PT09PT3/wAARCABIAI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lchhg4OeDWp4nN23iS/OoTJPdGU+ZIjhwx9iODWXWhr62qa7eLYNM1sJDsMwUOR7446+lAGfRRRQAUUVqeHdCk8RarHYQTwxTSfcEhxu7nHboO5FAFTTdPm1TUIbO3MYklOA0jhVXjJJJ6AAZzW7b3ml3OnweHZhZ2sYnMsmrtEzPuweMDnZ0GPo3tSeIJbKxgl0yzWOO7gkMd1cICDdjg4wOECkYwOG4PUVzVAD54JLeZopV2uvUdfofce9MrrPDN7puoRWmneIb2KK3tmdbYSQ/LEH5cll5PPQHoe4rn9R059NlEckiMzZKhc52/wt9GHI9ue4yAU6KKKACiiigAooooAKKKKACtjxcLgeKb77XaR2c28FoI4/LVPlGML24xVyHSpNEDpqCLaXg3NI0qB3hRduNqE4LsWHuAO3NNmivL+a9t9SP2l41JjvcZYsELrl+rKyKcZzjg8c5AOdooooAtaZpl3rF/FZWEPnXEpwqbgvv1JAH41eu76DTrNbDTdhmVs3F9GTmU5BCr6ICPbceT2q54U1Z9M07X080iKayAkh8sMJh5iKQT1Xh25Hr7VQ1fS4Y999o/2ifSGfaksqjfET0SXHAbrjsR07gAGZLI80rySsXkdizMxyST1JptBBBwetFADopGhlSRMbkIYZAIyPY8Gtqy1VdWWDS9evTFZLI8iXXleY9uznLNgcuGI5BPuO4OJHG8sixxqzu5CqqjJJPQAVq6RpMFxHPeapPJa2EAI3KmWmk6iJP9ojvyF6ntkAq3uk3tgA9xbyCFvuTBSY5B6q3Qj6VX+zTlo1EMm6XHljacvk4GPXmtq/8a63eW8VpFfT2thAAsFrA5RY1HAGRy2PU5NVG8S607wu2rX5aAARE3D/ACAdMc9qAM543iYrIjKw4IYYNNrfvbq9vfB0M10jTKdRlJu5AWcsY0O0ufzx9TWBQAUUUUAFFFFAGmmqLexPDrD3E25zIlwG3yI2AD94/MCAOMjoMHqDo6pqP9l2jaYktxcTrH5YlmjEYijZRkKoJJJXC7ifu5AHOa5utzxn9o/4Si5N5cpczlIi0qSeYGzEmPm74HH4UAYdFFFAGzoO/wDs/Xdlqs/+gcsybvLHnR/MPT60/wAK63a6Pfv/AGlHcz2Mo/eW8bjY7D7pZG4bHJA457+rfDy7rHXh9pEONOJwc/vP30Xy8f1rFoA7HxnplrdT3uv6eLr7JdOkqRtDho94yWlwfkDHOz+9k44HPHVfstavLOWVvNaaKcBbiGViyTqOgcZ5x2PUdQQRW/F4W02/jutct7q4tvDduPneRQ86y8YhwMZZs8N90A88gigCX4feH9F1maSTXpZ7eKNsRyFwkUjYz5eeu7AJ4PQfTOT4n8St4jkgaVGU2u6KHDfKId2UG3+8MnLZ54zyMmrreuT6zJArKIbO0j8m0t1ORDHnOM/xE9Sx5J9sAZlABRRRQB2droEdx8P7ic3xuBbytcLDaAkREoATLv2gfdA+XcfrXGlGC7tpx64r0htRtbXwBbSXMoa4AC200kn9oGNgmfLUfKLc9D1YgdjXLaz421TXdLFheC38kSCTKR4bIz3z7/8A6ucgGRaabd30bvawPMEdIyEGWLNnaAOpJwenpSppV/L5Xl2Ny/msUj2wsd7DqBxyRjmtDw74jbQPtC/ZlnjucLIPMZG24YEBhyCQ/XtitmX4jyzwCKTS7bDSySSlJXUybw4IyDkcOBkf3fc5AMH/AIRXXP8AoEX3/fhv8KKu/wDCT2v/AECf/J6f/wCKooA52tjxX9m/t+T7H5vkGGDb5pBb/VJnOOOtY9b3jX7R/wAJK/2yFYZjbW2UVQoH7hOw4oAwaKKKANvw48S2uuiaIybtNcL85Xa3mR4Pv9KxK09D1p9FluyIVmiu7ZraaMuV3IxB6jnqoq8dc0I3SuvhW28oAZiN7OcnHXO7PXmgDnq3bU3H/CCakFmUW/2+2Jj3jJOyXnHX0/L2pq6xpYhkX/hG7IuzKVc3E/ygdRjfzmtm11nRz4Vu5T4csxJBdWqmMTTbJeJSS3z5zjI9OaAOLorf/wCEg04SXDf8IvpWJQQoMlx8mTn/AJ6fyx/SmPr9k1qkK+G9JRlZiXBnJOf+2mePrQBh0V0B8UWwvWuF8N6KAQQIjHKUHGOm/wDGmDxPGsDRDQNFyWDbzbuWGB0+/wBKAH/v/wDhXJ/0hPs41UfuN/zb/JPzbfTHGa5+tfVvET6pYw2i6fp9lDGQxFpDsMjAY3MSTk4NZFABRRRQAUUUUAFbPixIk1sCGYzJ9ktTvKFc/uI+1FFAGNRiiigBwSnBKKKAHBK3tPWb/hCdbCRKYhd2hdyoypxLjn8vz96KKAMLZ7U0rRRQAhSmlKKKAG4ooooAKKKKACiiigD/2Q=="/>
          <p:cNvSpPr>
            <a:spLocks noChangeAspect="1" noChangeArrowheads="1"/>
          </p:cNvSpPr>
          <p:nvPr/>
        </p:nvSpPr>
        <p:spPr bwMode="auto">
          <a:xfrm>
            <a:off x="2783682" y="611981"/>
            <a:ext cx="921544" cy="514350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274" name="AutoShape 10" descr="data:image/jpeg;base64,/9j/4AAQSkZJRgABAQEAYABgAAD/2wBDAAoHBwkHBgoJCAkLCwoMDxkQDw4ODx4WFxIZJCAmJSMgIyIoLTkwKCo2KyIjMkQyNjs9QEBAJjBGS0U+Sjk/QD3/2wBDAQsLCw8NDx0QEB09KSMpPT09PT09PT09PT09PT09PT09PT09PT09PT09PT09PT09PT09PT09PT09PT09PT09PT3/wAARCABIAI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lchhg4OeDWp4nN23iS/OoTJPdGU+ZIjhwx9iODWXWhr62qa7eLYNM1sJDsMwUOR7446+lAGfRRRQAUUVqeHdCk8RarHYQTwxTSfcEhxu7nHboO5FAFTTdPm1TUIbO3MYklOA0jhVXjJJJ6AAZzW7b3ml3OnweHZhZ2sYnMsmrtEzPuweMDnZ0GPo3tSeIJbKxgl0yzWOO7gkMd1cICDdjg4wOECkYwOG4PUVzVAD54JLeZopV2uvUdfofce9MrrPDN7puoRWmneIb2KK3tmdbYSQ/LEH5cll5PPQHoe4rn9R059NlEckiMzZKhc52/wt9GHI9ue4yAU6KKKACiiigAooooAKKKKACtjxcLgeKb77XaR2c28FoI4/LVPlGML24xVyHSpNEDpqCLaXg3NI0qB3hRduNqE4LsWHuAO3NNmivL+a9t9SP2l41JjvcZYsELrl+rKyKcZzjg8c5AOdooooAtaZpl3rF/FZWEPnXEpwqbgvv1JAH41eu76DTrNbDTdhmVs3F9GTmU5BCr6ICPbceT2q54U1Z9M07X080iKayAkh8sMJh5iKQT1Xh25Hr7VQ1fS4Y999o/2ifSGfaksqjfET0SXHAbrjsR07gAGZLI80rySsXkdizMxyST1JptBBBwetFADopGhlSRMbkIYZAIyPY8Gtqy1VdWWDS9evTFZLI8iXXleY9uznLNgcuGI5BPuO4OJHG8sixxqzu5CqqjJJPQAVq6RpMFxHPeapPJa2EAI3KmWmk6iJP9ojvyF6ntkAq3uk3tgA9xbyCFvuTBSY5B6q3Qj6VX+zTlo1EMm6XHljacvk4GPXmtq/8a63eW8VpFfT2thAAsFrA5RY1HAGRy2PU5NVG8S607wu2rX5aAARE3D/ACAdMc9qAM543iYrIjKw4IYYNNrfvbq9vfB0M10jTKdRlJu5AWcsY0O0ufzx9TWBQAUUUUAFFFFAGmmqLexPDrD3E25zIlwG3yI2AD94/MCAOMjoMHqDo6pqP9l2jaYktxcTrH5YlmjEYijZRkKoJJJXC7ifu5AHOa5utzxn9o/4Si5N5cpczlIi0qSeYGzEmPm74HH4UAYdFFFAGzoO/wDs/Xdlqs/+gcsybvLHnR/MPT60/wAK63a6Pfv/AGlHcz2Mo/eW8bjY7D7pZG4bHJA457+rfDy7rHXh9pEONOJwc/vP30Xy8f1rFoA7HxnplrdT3uv6eLr7JdOkqRtDho94yWlwfkDHOz+9k44HPHVfstavLOWVvNaaKcBbiGViyTqOgcZ5x2PUdQQRW/F4W02/jutct7q4tvDduPneRQ86y8YhwMZZs8N90A88gigCX4feH9F1maSTXpZ7eKNsRyFwkUjYz5eeu7AJ4PQfTOT4n8St4jkgaVGU2u6KHDfKId2UG3+8MnLZ54zyMmrreuT6zJArKIbO0j8m0t1ORDHnOM/xE9Sx5J9sAZlABRRRQB2droEdx8P7ic3xuBbytcLDaAkREoATLv2gfdA+XcfrXGlGC7tpx64r0htRtbXwBbSXMoa4AC200kn9oGNgmfLUfKLc9D1YgdjXLaz421TXdLFheC38kSCTKR4bIz3z7/8A6ucgGRaabd30bvawPMEdIyEGWLNnaAOpJwenpSppV/L5Xl2Ny/msUj2wsd7DqBxyRjmtDw74jbQPtC/ZlnjucLIPMZG24YEBhyCQ/XtitmX4jyzwCKTS7bDSySSlJXUybw4IyDkcOBkf3fc5AMH/AIRXXP8AoEX3/fhv8KKu/wDCT2v/AECf/J6f/wCKooA52tjxX9m/t+T7H5vkGGDb5pBb/VJnOOOtY9b3jX7R/wAJK/2yFYZjbW2UVQoH7hOw4oAwaKKKANvw48S2uuiaIybtNcL85Xa3mR4Pv9KxK09D1p9FluyIVmiu7ZraaMuV3IxB6jnqoq8dc0I3SuvhW28oAZiN7OcnHXO7PXmgDnq3bU3H/CCakFmUW/2+2Jj3jJOyXnHX0/L2pq6xpYhkX/hG7IuzKVc3E/ygdRjfzmtm11nRz4Vu5T4csxJBdWqmMTTbJeJSS3z5zjI9OaAOLorf/wCEg04SXDf8IvpWJQQoMlx8mTn/AJ6fyx/SmPr9k1qkK+G9JRlZiXBnJOf+2mePrQBh0V0B8UWwvWuF8N6KAQQIjHKUHGOm/wDGmDxPGsDRDQNFyWDbzbuWGB0+/wBKAH/v/wDhXJ/0hPs41UfuN/zb/JPzbfTHGa5+tfVvET6pYw2i6fp9lDGQxFpDsMjAY3MSTk4NZFABRRRQAUUUUAFbPixIk1sCGYzJ9ktTvKFc/uI+1FFAGNRiiigBwSnBKKKAHBK3tPWb/hCdbCRKYhd2hdyoypxLjn8vz96KKAMLZ7U0rRRQAhSmlKKKAG4ooooAKKKKACiiigD/2Q=="/>
          <p:cNvSpPr>
            <a:spLocks noChangeAspect="1" noChangeArrowheads="1"/>
          </p:cNvSpPr>
          <p:nvPr/>
        </p:nvSpPr>
        <p:spPr bwMode="auto">
          <a:xfrm>
            <a:off x="2783682" y="611981"/>
            <a:ext cx="921544" cy="514350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11276" name="Picture 12" descr="http://2.bp.blogspot.com/-4ufvhLBlzNk/T5Z5JKvPWYI/AAAAAAAAAYk/qAlw4OjYRpE/s1600/bridgerectifier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3501" y="1085850"/>
            <a:ext cx="3465550" cy="2000250"/>
          </a:xfrm>
          <a:prstGeom prst="rect">
            <a:avLst/>
          </a:prstGeom>
          <a:noFill/>
        </p:spPr>
      </p:pic>
      <p:pic>
        <p:nvPicPr>
          <p:cNvPr id="11278" name="Picture 14" descr="http://3.bp.blogspot.com/-WOsWcqdrqQ8/T5Z4Vb49G1I/AAAAAAAAAYc/zHGYny3NHd0/s1600/bridge_rectifier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0" y="3371850"/>
            <a:ext cx="4914900" cy="2457450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Animations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885" y="2399620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Chapter 4-4</a:t>
            </a:r>
            <a:br>
              <a:rPr lang="en-US" dirty="0" smtClean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0"/>
            <a:ext cx="8001000" cy="62865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Advantage and disadvantages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990600"/>
            <a:ext cx="11858171" cy="4229100"/>
          </a:xfrm>
        </p:spPr>
        <p:txBody>
          <a:bodyPr>
            <a:noAutofit/>
          </a:bodyPr>
          <a:lstStyle/>
          <a:p>
            <a:r>
              <a:rPr lang="en-US" sz="3200" dirty="0"/>
              <a:t>The dc value of a sine wave is zero</a:t>
            </a:r>
          </a:p>
          <a:p>
            <a:r>
              <a:rPr lang="en-US" sz="3200" dirty="0"/>
              <a:t>Rectifiers converts ac to dc</a:t>
            </a:r>
          </a:p>
          <a:p>
            <a:r>
              <a:rPr lang="en-US" sz="3200" dirty="0"/>
              <a:t>In half wave rectifier half of the cycle is lost But PIV is less</a:t>
            </a:r>
          </a:p>
          <a:p>
            <a:r>
              <a:rPr lang="en-US" sz="3200" dirty="0"/>
              <a:t>In full wave rectifier with two diodes, the problem of half cycle lost is solved, but he PIV has increased</a:t>
            </a:r>
          </a:p>
          <a:p>
            <a:r>
              <a:rPr lang="en-US" sz="3200" dirty="0"/>
              <a:t>Full wave rectification using bridge rectifier reduces the PIV and a centered taped transformer is not required, but in each cycle two diodes are in series so the voltage drop equals 2 time the barrier voltage</a:t>
            </a:r>
          </a:p>
          <a:p>
            <a:r>
              <a:rPr lang="en-US" sz="3200" dirty="0"/>
              <a:t>The transformer of bridge diode requires half the turns as compared to center-taped transformer </a:t>
            </a:r>
          </a:p>
        </p:txBody>
      </p:sp>
    </p:spTree>
    <p:extLst>
      <p:ext uri="{BB962C8B-B14F-4D97-AF65-F5344CB8AC3E}">
        <p14:creationId xmlns:p14="http://schemas.microsoft.com/office/powerpoint/2010/main" val="26449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se04F24"/>
          <p:cNvPicPr>
            <a:picLocks noChangeAspect="1" noChangeArrowheads="1"/>
          </p:cNvPicPr>
          <p:nvPr/>
        </p:nvPicPr>
        <p:blipFill>
          <a:blip r:embed="rId2" cstate="print"/>
          <a:srcRect l="233" t="46352" r="69627" b="7214"/>
          <a:stretch>
            <a:fillRect/>
          </a:stretch>
        </p:blipFill>
        <p:spPr bwMode="auto">
          <a:xfrm>
            <a:off x="5215950" y="2338387"/>
            <a:ext cx="2527678" cy="154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0"/>
            <a:ext cx="5818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Arial Black" panose="020B0A04020102020204" pitchFamily="34" charset="0"/>
              </a:rPr>
              <a:t>Peak Rectifier or a Peak Detector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522514" y="4839609"/>
            <a:ext cx="500232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The circuit provides a dc voltage equal to the peak of the input sine wave</a:t>
            </a: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232173" y="1334010"/>
            <a:ext cx="230147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50" dirty="0"/>
              <a:t>ideal diode assumption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3" y="1846386"/>
            <a:ext cx="3692359" cy="203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786" y="1886857"/>
            <a:ext cx="3812603" cy="21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se04F25"/>
          <p:cNvPicPr>
            <a:picLocks noChangeAspect="1" noChangeArrowheads="1"/>
          </p:cNvPicPr>
          <p:nvPr/>
        </p:nvPicPr>
        <p:blipFill>
          <a:blip r:embed="rId2" cstate="print"/>
          <a:srcRect t="64076" r="69978"/>
          <a:stretch>
            <a:fillRect/>
          </a:stretch>
        </p:blipFill>
        <p:spPr bwMode="auto">
          <a:xfrm>
            <a:off x="146223" y="736552"/>
            <a:ext cx="2520777" cy="183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se04F25"/>
          <p:cNvPicPr>
            <a:picLocks noChangeAspect="1" noChangeArrowheads="1"/>
          </p:cNvPicPr>
          <p:nvPr/>
        </p:nvPicPr>
        <p:blipFill rotWithShape="1">
          <a:blip r:embed="rId2" cstate="print"/>
          <a:srcRect l="29993" t="-1" b="3450"/>
          <a:stretch/>
        </p:blipFill>
        <p:spPr bwMode="auto">
          <a:xfrm>
            <a:off x="5228665" y="1127350"/>
            <a:ext cx="6604281" cy="553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261943" y="2753059"/>
            <a:ext cx="415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Load resistance </a:t>
            </a:r>
            <a:r>
              <a:rPr lang="en-US" sz="1600" b="1" i="1" dirty="0"/>
              <a:t>R is connected </a:t>
            </a:r>
            <a:r>
              <a:rPr lang="en-US" sz="1600" b="1" dirty="0"/>
              <a:t>across the capacitor </a:t>
            </a:r>
            <a:r>
              <a:rPr lang="en-US" sz="1600" b="1" i="1" dirty="0"/>
              <a:t>C</a:t>
            </a:r>
            <a:endParaRPr lang="en-US" sz="1600" b="1" dirty="0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141516" y="151777"/>
            <a:ext cx="2613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 dirty="0"/>
              <a:t>Peak Rectifier </a:t>
            </a:r>
            <a:endParaRPr lang="en-US" sz="32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390" y="3865859"/>
            <a:ext cx="4242835" cy="2843798"/>
            <a:chOff x="26390" y="3865859"/>
            <a:chExt cx="4242835" cy="284379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90" y="3896079"/>
              <a:ext cx="4242835" cy="2813578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832461" y="3865859"/>
              <a:ext cx="1834539" cy="619128"/>
              <a:chOff x="4678458" y="299832"/>
              <a:chExt cx="1525577" cy="39685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4"/>
              <a:srcRect l="59736" b="-12478"/>
              <a:stretch/>
            </p:blipFill>
            <p:spPr>
              <a:xfrm>
                <a:off x="5123542" y="299832"/>
                <a:ext cx="1080493" cy="396854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4"/>
              <a:srcRect r="82452" b="-2965"/>
              <a:stretch/>
            </p:blipFill>
            <p:spPr>
              <a:xfrm>
                <a:off x="4678458" y="299832"/>
                <a:ext cx="470894" cy="363291"/>
              </a:xfrm>
              <a:prstGeom prst="rect">
                <a:avLst/>
              </a:prstGeom>
            </p:spPr>
          </p:pic>
        </p:grpSp>
      </p:grpSp>
      <p:grpSp>
        <p:nvGrpSpPr>
          <p:cNvPr id="14" name="Group 13"/>
          <p:cNvGrpSpPr/>
          <p:nvPr/>
        </p:nvGrpSpPr>
        <p:grpSpPr>
          <a:xfrm>
            <a:off x="570325" y="4579265"/>
            <a:ext cx="3533636" cy="1918096"/>
            <a:chOff x="570325" y="4579265"/>
            <a:chExt cx="3533636" cy="1918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84626" y="5516310"/>
                  <a:ext cx="2019335" cy="5062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𝑅𝐶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626" y="5516310"/>
                  <a:ext cx="2019335" cy="5062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570325" y="4579265"/>
              <a:ext cx="3283019" cy="191809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2211834" y="4989304"/>
              <a:ext cx="13513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As  CR  </a:t>
              </a:r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&gt;&gt; 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8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se04F25"/>
          <p:cNvPicPr>
            <a:picLocks noChangeAspect="1" noChangeArrowheads="1"/>
          </p:cNvPicPr>
          <p:nvPr/>
        </p:nvPicPr>
        <p:blipFill>
          <a:blip r:embed="rId2" cstate="print"/>
          <a:srcRect l="29993" b="211"/>
          <a:stretch>
            <a:fillRect/>
          </a:stretch>
        </p:blipFill>
        <p:spPr bwMode="auto">
          <a:xfrm>
            <a:off x="6154057" y="0"/>
            <a:ext cx="5736774" cy="438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383" y="1833887"/>
            <a:ext cx="3432853" cy="68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897" y="211350"/>
            <a:ext cx="2668560" cy="71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4457" y="2973561"/>
            <a:ext cx="2389119" cy="52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42059" y="2939653"/>
            <a:ext cx="1342159" cy="466419"/>
            <a:chOff x="354842" y="2210938"/>
            <a:chExt cx="1407330" cy="399911"/>
          </a:xfrm>
        </p:grpSpPr>
        <p:pic>
          <p:nvPicPr>
            <p:cNvPr id="7179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09211" y="2240011"/>
              <a:ext cx="852961" cy="369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80" name="TextBox 8"/>
            <p:cNvSpPr txBox="1">
              <a:spLocks noChangeArrowheads="1"/>
            </p:cNvSpPr>
            <p:nvPr/>
          </p:nvSpPr>
          <p:spPr bwMode="auto">
            <a:xfrm>
              <a:off x="354842" y="2210938"/>
              <a:ext cx="900752" cy="399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350"/>
                <a:t>For</a:t>
              </a:r>
            </a:p>
          </p:txBody>
        </p:sp>
      </p:grp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529" y="4685905"/>
            <a:ext cx="2191720" cy="80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2059" y="5587151"/>
            <a:ext cx="2183427" cy="105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67870" y="5587150"/>
            <a:ext cx="2157795" cy="106039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1150288"/>
            <a:ext cx="4337790" cy="36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5117" y="3825267"/>
                <a:ext cx="3589059" cy="480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17" y="3825267"/>
                <a:ext cx="3589059" cy="4801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26515" y="4388095"/>
            <a:ext cx="4590144" cy="77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Diode conducts for time  interval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∆t</a:t>
            </a:r>
          </a:p>
          <a:p>
            <a:pPr>
              <a:spcBef>
                <a:spcPts val="45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Replenish the capacitor charge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126515" y="5407540"/>
            <a:ext cx="47643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During capacitor discharge ,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i="1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decays exponentially</a:t>
            </a:r>
          </a:p>
        </p:txBody>
      </p:sp>
    </p:spTree>
    <p:extLst>
      <p:ext uri="{BB962C8B-B14F-4D97-AF65-F5344CB8AC3E}">
        <p14:creationId xmlns:p14="http://schemas.microsoft.com/office/powerpoint/2010/main" val="274644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se04F25"/>
          <p:cNvPicPr>
            <a:picLocks noChangeAspect="1" noChangeArrowheads="1"/>
          </p:cNvPicPr>
          <p:nvPr/>
        </p:nvPicPr>
        <p:blipFill>
          <a:blip r:embed="rId2" cstate="print"/>
          <a:srcRect l="29993" b="211"/>
          <a:stretch>
            <a:fillRect/>
          </a:stretch>
        </p:blipFill>
        <p:spPr bwMode="auto">
          <a:xfrm>
            <a:off x="7967665" y="161330"/>
            <a:ext cx="4086225" cy="354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15775" y="161330"/>
            <a:ext cx="56318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conduction interval 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∆t  ??</a:t>
            </a:r>
            <a:endParaRPr lang="en-US" sz="3200" dirty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143" y="1104095"/>
            <a:ext cx="3910092" cy="5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160" y="2461384"/>
            <a:ext cx="4002724" cy="60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extBox 7"/>
          <p:cNvSpPr txBox="1">
            <a:spLocks noChangeArrowheads="1"/>
          </p:cNvSpPr>
          <p:nvPr/>
        </p:nvSpPr>
        <p:spPr bwMode="auto">
          <a:xfrm>
            <a:off x="574732" y="1934238"/>
            <a:ext cx="28796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For small angle</a:t>
            </a:r>
          </a:p>
        </p:txBody>
      </p:sp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4732" y="3390146"/>
            <a:ext cx="2758987" cy="6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0630" y="4366048"/>
            <a:ext cx="2660425" cy="63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4732" y="5207980"/>
            <a:ext cx="2207550" cy="60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0630" y="5877159"/>
            <a:ext cx="3032181" cy="85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18094" y="4195115"/>
            <a:ext cx="4377491" cy="78162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8204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18094" y="5281347"/>
            <a:ext cx="4377491" cy="666633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8205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71279" y="5021228"/>
            <a:ext cx="1882611" cy="911340"/>
          </a:xfrm>
          <a:prstGeom prst="rect">
            <a:avLst/>
          </a:prstGeom>
          <a:solidFill>
            <a:srgbClr val="92D050"/>
          </a:solidFill>
          <a:ln w="28575">
            <a:solidFill>
              <a:srgbClr val="00B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77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3" y="117925"/>
            <a:ext cx="11771086" cy="65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4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se04F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9537" y="-46670"/>
            <a:ext cx="515778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715" y="2531864"/>
            <a:ext cx="1791780" cy="867371"/>
          </a:xfrm>
          <a:prstGeom prst="rect">
            <a:avLst/>
          </a:prstGeom>
          <a:solidFill>
            <a:srgbClr val="92D050"/>
          </a:solidFill>
          <a:ln w="28575">
            <a:solidFill>
              <a:srgbClr val="00B050"/>
            </a:solidFill>
            <a:miter lim="800000"/>
            <a:headEnd/>
            <a:tailEnd/>
          </a:ln>
        </p:spPr>
      </p:pic>
      <p:pic>
        <p:nvPicPr>
          <p:cNvPr id="922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821" y="3723060"/>
            <a:ext cx="3981493" cy="71091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922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715" y="4774190"/>
            <a:ext cx="4377402" cy="666620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</p:spPr>
      </p:pic>
      <p:cxnSp>
        <p:nvCxnSpPr>
          <p:cNvPr id="9222" name="Straight Connector 9"/>
          <p:cNvCxnSpPr>
            <a:cxnSpLocks noChangeShapeType="1"/>
          </p:cNvCxnSpPr>
          <p:nvPr/>
        </p:nvCxnSpPr>
        <p:spPr bwMode="auto">
          <a:xfrm>
            <a:off x="5932292" y="2388394"/>
            <a:ext cx="20241" cy="26050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82628" y="2521744"/>
            <a:ext cx="2001847" cy="107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09147" y="3615932"/>
            <a:ext cx="4500444" cy="74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31768" y="4399359"/>
            <a:ext cx="4065777" cy="59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5989663"/>
            <a:ext cx="12192000" cy="83099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the same values of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 f,  R,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and I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need a capacitor half the size of that required in the half-wave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rectifier:  Or the ripple voltage is half in full wave rectifier with same C and 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7" name="TextBox 15"/>
          <p:cNvSpPr txBox="1">
            <a:spLocks noChangeArrowheads="1"/>
          </p:cNvSpPr>
          <p:nvPr/>
        </p:nvSpPr>
        <p:spPr bwMode="auto">
          <a:xfrm>
            <a:off x="4084301" y="2096006"/>
            <a:ext cx="1465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HWR</a:t>
            </a:r>
          </a:p>
        </p:txBody>
      </p:sp>
      <p:sp>
        <p:nvSpPr>
          <p:cNvPr id="9228" name="TextBox 16"/>
          <p:cNvSpPr txBox="1">
            <a:spLocks noChangeArrowheads="1"/>
          </p:cNvSpPr>
          <p:nvPr/>
        </p:nvSpPr>
        <p:spPr bwMode="auto">
          <a:xfrm>
            <a:off x="6469537" y="2132756"/>
            <a:ext cx="11323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FWR</a:t>
            </a:r>
          </a:p>
        </p:txBody>
      </p:sp>
      <p:pic>
        <p:nvPicPr>
          <p:cNvPr id="13" name="Picture 4" descr="se04F25"/>
          <p:cNvPicPr>
            <a:picLocks noChangeAspect="1" noChangeArrowheads="1"/>
          </p:cNvPicPr>
          <p:nvPr/>
        </p:nvPicPr>
        <p:blipFill rotWithShape="1">
          <a:blip r:embed="rId9" cstate="print"/>
          <a:srcRect l="29993" t="-1" b="47355"/>
          <a:stretch/>
        </p:blipFill>
        <p:spPr bwMode="auto">
          <a:xfrm>
            <a:off x="11559" y="138678"/>
            <a:ext cx="5297714" cy="1633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721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17858" y="731213"/>
            <a:ext cx="12192000" cy="200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a peak rectifier fed by a 60-Hz sinusoid having a peak value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Vp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= 100 V.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the load resistance 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 = 10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kΩ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spcBef>
                <a:spcPts val="45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Find the value of the capacitance C that will result in a peak-to-peak ripple of   </a:t>
            </a:r>
            <a:r>
              <a:rPr lang="en-US" sz="24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 V.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calculate the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fraction of the cycle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during which the diode is  conducting and the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peak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values of the diode current.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09716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/>
              <a:t>Example 4.8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47051" y="2558418"/>
            <a:ext cx="960519" cy="36933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Solution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0342" y="2529061"/>
            <a:ext cx="1257306" cy="78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8533" y="3426621"/>
            <a:ext cx="2393156" cy="54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37262" y="4145757"/>
            <a:ext cx="1559719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9876" y="4529140"/>
            <a:ext cx="2621756" cy="34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20981" y="4015979"/>
            <a:ext cx="3358753" cy="41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9592" y="6107548"/>
            <a:ext cx="3446859" cy="41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44442" y="4937525"/>
            <a:ext cx="2227659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2943226" y="4040982"/>
            <a:ext cx="2589610" cy="95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5880500" y="2934892"/>
            <a:ext cx="1189" cy="369813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50744" y="2734326"/>
            <a:ext cx="3703846" cy="66134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26944" y="4791076"/>
            <a:ext cx="2525316" cy="38457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6702029" y="3405189"/>
          <a:ext cx="1738313" cy="50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12" imgW="1523880" imgH="444240" progId="Equation.3">
                  <p:embed/>
                </p:oleObj>
              </mc:Choice>
              <mc:Fallback>
                <p:oleObj name="Equation" r:id="rId12" imgW="1523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029" y="3405189"/>
                        <a:ext cx="1738313" cy="507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65" name="Straight Connector 20"/>
          <p:cNvCxnSpPr>
            <a:cxnSpLocks noChangeShapeType="1"/>
          </p:cNvCxnSpPr>
          <p:nvPr/>
        </p:nvCxnSpPr>
        <p:spPr bwMode="auto">
          <a:xfrm>
            <a:off x="6486526" y="4471988"/>
            <a:ext cx="2589610" cy="1071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TextBox 21"/>
          <p:cNvSpPr txBox="1"/>
          <p:nvPr/>
        </p:nvSpPr>
        <p:spPr>
          <a:xfrm>
            <a:off x="2837262" y="6220613"/>
            <a:ext cx="2937272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Diode conducts for 3.18% of the cycle</a:t>
            </a:r>
          </a:p>
        </p:txBody>
      </p:sp>
      <p:cxnSp>
        <p:nvCxnSpPr>
          <p:cNvPr id="2067" name="Straight Connector 23"/>
          <p:cNvCxnSpPr>
            <a:cxnSpLocks noChangeShapeType="1"/>
          </p:cNvCxnSpPr>
          <p:nvPr/>
        </p:nvCxnSpPr>
        <p:spPr bwMode="auto">
          <a:xfrm flipV="1">
            <a:off x="2974182" y="2379889"/>
            <a:ext cx="6550819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8117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3457" y="2243308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3</a:t>
            </a:r>
            <a:br>
              <a:rPr lang="en-US" dirty="0" smtClean="0"/>
            </a:br>
            <a:r>
              <a:rPr lang="en-US" dirty="0" smtClean="0"/>
              <a:t>Submit on Friday 1</a:t>
            </a:r>
            <a:r>
              <a:rPr lang="en-US" baseline="30000" dirty="0" smtClean="0"/>
              <a:t>st</a:t>
            </a:r>
            <a:r>
              <a:rPr lang="en-US" dirty="0" smtClean="0"/>
              <a:t> April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14400"/>
          </a:xfrm>
        </p:spPr>
        <p:txBody>
          <a:bodyPr/>
          <a:lstStyle/>
          <a:p>
            <a:r>
              <a:rPr lang="en-US" b="1" dirty="0" smtClean="0"/>
              <a:t>Assignment3-</a:t>
            </a:r>
            <a:r>
              <a:rPr lang="en-US" dirty="0" smtClean="0"/>
              <a:t>Q1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30629" y="783772"/>
            <a:ext cx="12061371" cy="6501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Consider a bridge-rectifier circuit with a filter capacitor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placed across the load resistor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the case in which the transformer secondary delivers a sinusoid of 12 V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having a 60-Hz frequency and assuming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= 0.8 V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a load resistance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R = 100 Ω. </a:t>
            </a:r>
          </a:p>
          <a:p>
            <a:pPr marL="604838" indent="-257175" algn="just">
              <a:spcBef>
                <a:spcPts val="900"/>
              </a:spcBef>
              <a:buFont typeface="+mj-lt"/>
              <a:buAutoNum type="alphaLcPeriod"/>
              <a:defRPr/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Find the value of </a:t>
            </a:r>
            <a:r>
              <a:rPr lang="en-US" sz="28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that results in a ripple voltage no larger than 1 V peak-to-peak. </a:t>
            </a:r>
          </a:p>
          <a:p>
            <a:pPr marL="604838" indent="-257175">
              <a:spcBef>
                <a:spcPts val="900"/>
              </a:spcBef>
              <a:buFont typeface="+mj-lt"/>
              <a:buAutoNum type="alphaLcPeriod"/>
              <a:defRPr/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What is the dc voltage at the output? </a:t>
            </a:r>
          </a:p>
          <a:p>
            <a:pPr marL="604838" indent="-257175">
              <a:spcBef>
                <a:spcPts val="900"/>
              </a:spcBef>
              <a:buFont typeface="+mj-lt"/>
              <a:buAutoNum type="alphaLcPeriod"/>
              <a:defRPr/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Find the load current. </a:t>
            </a:r>
          </a:p>
          <a:p>
            <a:pPr marL="604838" indent="-257175">
              <a:spcBef>
                <a:spcPts val="900"/>
              </a:spcBef>
              <a:buFont typeface="+mj-lt"/>
              <a:buAutoNum type="alphaLcPeriod"/>
              <a:defRPr/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Find the diodes’ conduction angle. </a:t>
            </a:r>
          </a:p>
          <a:p>
            <a:pPr marL="604838" indent="-257175">
              <a:spcBef>
                <a:spcPts val="900"/>
              </a:spcBef>
              <a:buFont typeface="+mj-lt"/>
              <a:buAutoNum type="alphaLcPeriod"/>
              <a:defRPr/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Provide the average and peak diode currents .</a:t>
            </a:r>
          </a:p>
          <a:p>
            <a:pPr marL="604838" indent="-257175">
              <a:spcBef>
                <a:spcPts val="900"/>
              </a:spcBef>
              <a:buFont typeface="+mj-lt"/>
              <a:buAutoNum type="alphaLcPeriod"/>
              <a:defRPr/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What is the peak reverse voltage across each diode? </a:t>
            </a:r>
          </a:p>
          <a:p>
            <a:pPr marL="604838" indent="-257175">
              <a:spcBef>
                <a:spcPts val="900"/>
              </a:spcBef>
              <a:buFont typeface="+mj-lt"/>
              <a:buAutoNum type="alphaLcPeriod"/>
              <a:defRPr/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Specify the diode in terms of its peak current and its PIV.</a:t>
            </a:r>
          </a:p>
          <a:p>
            <a:pPr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994993" y="2258670"/>
            <a:ext cx="6202017" cy="12423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>
              <a:defRPr/>
            </a:pPr>
            <a:endParaRPr lang="en-US" sz="1350" dirty="0">
              <a:latin typeface="Arial Black" panose="020B0A04020102020204" pitchFamily="34" charset="0"/>
            </a:endParaRPr>
          </a:p>
        </p:txBody>
      </p:sp>
      <p:sp>
        <p:nvSpPr>
          <p:cNvPr id="16389" name="Title 1"/>
          <p:cNvSpPr>
            <a:spLocks noGrp="1"/>
          </p:cNvSpPr>
          <p:nvPr>
            <p:ph type="title"/>
          </p:nvPr>
        </p:nvSpPr>
        <p:spPr>
          <a:xfrm>
            <a:off x="3000375" y="2308623"/>
            <a:ext cx="6172200" cy="1291828"/>
          </a:xfrm>
        </p:spPr>
        <p:txBody>
          <a:bodyPr/>
          <a:lstStyle/>
          <a:p>
            <a:pPr marL="342900" indent="-342900" algn="ctr">
              <a:spcAft>
                <a:spcPts val="900"/>
              </a:spcAft>
            </a:pPr>
            <a:r>
              <a:rPr lang="en-US" dirty="0" smtClean="0">
                <a:latin typeface="Arial Black" panose="020B0A04020102020204" pitchFamily="34" charset="0"/>
              </a:rPr>
              <a:t>Rectifier Circuits</a:t>
            </a:r>
          </a:p>
        </p:txBody>
      </p:sp>
    </p:spTree>
    <p:extLst>
      <p:ext uri="{BB962C8B-B14F-4D97-AF65-F5344CB8AC3E}">
        <p14:creationId xmlns:p14="http://schemas.microsoft.com/office/powerpoint/2010/main" val="8011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30359"/>
            <a:ext cx="7886700" cy="99417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Assignment </a:t>
            </a:r>
            <a:r>
              <a:rPr lang="en-US" sz="3600" b="1" dirty="0" smtClean="0"/>
              <a:t>3 </a:t>
            </a:r>
            <a:r>
              <a:rPr lang="en-US" sz="3600" b="1" dirty="0"/>
              <a:t>–</a:t>
            </a:r>
            <a:r>
              <a:rPr lang="en-US" sz="3600" b="1" dirty="0" smtClean="0"/>
              <a:t>Q2</a:t>
            </a:r>
            <a:endParaRPr lang="en-US" sz="3600" b="1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lum bright="14000" contrast="70000"/>
          </a:blip>
          <a:srcRect l="5190"/>
          <a:stretch/>
        </p:blipFill>
        <p:spPr bwMode="auto">
          <a:xfrm>
            <a:off x="174534" y="841829"/>
            <a:ext cx="11505264" cy="218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e04F21"/>
          <p:cNvPicPr>
            <a:picLocks noChangeAspect="1" noChangeArrowheads="1"/>
          </p:cNvPicPr>
          <p:nvPr/>
        </p:nvPicPr>
        <p:blipFill>
          <a:blip r:embed="rId3" cstate="print"/>
          <a:srcRect t="1096" r="63536" b="59778"/>
          <a:stretch>
            <a:fillRect/>
          </a:stretch>
        </p:blipFill>
        <p:spPr bwMode="auto">
          <a:xfrm>
            <a:off x="798286" y="3302007"/>
            <a:ext cx="1992823" cy="197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4" descr="se04F21"/>
          <p:cNvPicPr>
            <a:picLocks noChangeAspect="1" noChangeArrowheads="1"/>
          </p:cNvPicPr>
          <p:nvPr/>
        </p:nvPicPr>
        <p:blipFill>
          <a:blip r:embed="rId3" cstate="print"/>
          <a:srcRect t="42188" r="3775" b="4506"/>
          <a:stretch>
            <a:fillRect/>
          </a:stretch>
        </p:blipFill>
        <p:spPr bwMode="auto">
          <a:xfrm>
            <a:off x="4900174" y="3454400"/>
            <a:ext cx="4343161" cy="221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69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012906" y="282235"/>
            <a:ext cx="6172200" cy="85725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Limiter Circuits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6975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se04F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2046" y="195502"/>
            <a:ext cx="3667476" cy="270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se04F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2084" y="3796903"/>
            <a:ext cx="4818459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-62048" y="56758"/>
            <a:ext cx="438388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Transfer characteristic of a limiter circuit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10503469" y="1284653"/>
            <a:ext cx="12275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i="1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Kv</a:t>
            </a:r>
            <a:r>
              <a:rPr lang="en-US" sz="2400" b="1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3605809" y="1376986"/>
            <a:ext cx="21403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/ K  ≤ 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≤  L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⁄ K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99976" y="3555778"/>
            <a:ext cx="51023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b="1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exceeds the upper threshold ,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b="1" i="1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is limited to the upper limiting level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b="1" i="1" baseline="-25000" dirty="0">
                <a:latin typeface="Times New Roman" pitchFamily="18" charset="0"/>
                <a:cs typeface="Times New Roman" pitchFamily="18" charset="0"/>
              </a:rPr>
              <a:t>+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99976" y="5806387"/>
            <a:ext cx="51023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b="1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is reduced below the lower threshold ,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b="1" i="1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is limited to the lower limiting level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b="1" i="1" baseline="-25000" dirty="0">
                <a:latin typeface="Times New Roman" pitchFamily="18" charset="0"/>
                <a:cs typeface="Times New Roman" pitchFamily="18" charset="0"/>
              </a:rPr>
              <a:t>-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2" y="1323975"/>
            <a:ext cx="452318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1" y="3570686"/>
            <a:ext cx="4564856" cy="142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>
            <a:lum bright="-18000" contrast="40000"/>
          </a:blip>
          <a:srcRect/>
          <a:stretch>
            <a:fillRect/>
          </a:stretch>
        </p:blipFill>
        <p:spPr bwMode="auto">
          <a:xfrm>
            <a:off x="7422358" y="2296718"/>
            <a:ext cx="1603772" cy="57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4675" y="2972992"/>
            <a:ext cx="242530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5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35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350">
                <a:latin typeface="Times New Roman" pitchFamily="18" charset="0"/>
                <a:cs typeface="Times New Roman" pitchFamily="18" charset="0"/>
              </a:rPr>
              <a:t> is small compared to </a:t>
            </a:r>
            <a:r>
              <a:rPr lang="en-US" sz="135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i="1" baseline="-2500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350">
                <a:latin typeface="Times New Roman" pitchFamily="18" charset="0"/>
                <a:cs typeface="Times New Roman" pitchFamily="18" charset="0"/>
              </a:rPr>
              <a:t>, then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>
            <a:lum bright="-34000" contrast="54000"/>
          </a:blip>
          <a:srcRect/>
          <a:stretch>
            <a:fillRect/>
          </a:stretch>
        </p:blipFill>
        <p:spPr bwMode="auto">
          <a:xfrm>
            <a:off x="7805740" y="3569494"/>
            <a:ext cx="80843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209110" y="1420416"/>
            <a:ext cx="241458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50">
                <a:latin typeface="Times New Roman" pitchFamily="18" charset="0"/>
                <a:cs typeface="Times New Roman" pitchFamily="18" charset="0"/>
              </a:rPr>
              <a:t>Upper threshold  =   ??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72212" y="4841081"/>
            <a:ext cx="241458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50" dirty="0" smtClean="0"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threshold  =   ??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943" y="217714"/>
            <a:ext cx="3744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Assuming Constant Voltage drop model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9452" y="1547813"/>
            <a:ext cx="5731669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0168" y="3504012"/>
            <a:ext cx="6074569" cy="181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11342" y="1297781"/>
            <a:ext cx="241577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50">
                <a:latin typeface="Times New Roman" pitchFamily="18" charset="0"/>
                <a:cs typeface="Times New Roman" pitchFamily="18" charset="0"/>
              </a:rPr>
              <a:t>Upper threshold  =   ??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51810" y="5342335"/>
            <a:ext cx="241458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50">
                <a:latin typeface="Times New Roman" pitchFamily="18" charset="0"/>
                <a:cs typeface="Times New Roman" pitchFamily="18" charset="0"/>
              </a:rPr>
              <a:t>Lowe threshold  =   ??</a:t>
            </a:r>
          </a:p>
        </p:txBody>
      </p:sp>
    </p:spTree>
    <p:extLst>
      <p:ext uri="{BB962C8B-B14F-4D97-AF65-F5344CB8AC3E}">
        <p14:creationId xmlns:p14="http://schemas.microsoft.com/office/powerpoint/2010/main" val="300369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558778" y="4060033"/>
            <a:ext cx="120738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latin typeface="Times New Roman" pitchFamily="18" charset="0"/>
                <a:cs typeface="Times New Roman" pitchFamily="18" charset="0"/>
              </a:rPr>
              <a:t> Soft limiting</a:t>
            </a:r>
          </a:p>
        </p:txBody>
      </p:sp>
      <p:pic>
        <p:nvPicPr>
          <p:cNvPr id="7171" name="Picture 4" descr="se04F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178" y="1383508"/>
            <a:ext cx="3794522" cy="214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se04F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0500" y="3401618"/>
            <a:ext cx="3306365" cy="244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8002192" y="5163741"/>
            <a:ext cx="103586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>
                <a:latin typeface="Times New Roman" pitchFamily="18" charset="0"/>
                <a:cs typeface="Times New Roman" pitchFamily="18" charset="0"/>
              </a:rPr>
              <a:t>Hard limiter</a:t>
            </a:r>
          </a:p>
        </p:txBody>
      </p:sp>
    </p:spTree>
    <p:extLst>
      <p:ext uri="{BB962C8B-B14F-4D97-AF65-F5344CB8AC3E}">
        <p14:creationId xmlns:p14="http://schemas.microsoft.com/office/powerpoint/2010/main" val="200476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04F31"/>
          <p:cNvPicPr>
            <a:picLocks noChangeAspect="1" noChangeArrowheads="1"/>
          </p:cNvPicPr>
          <p:nvPr/>
        </p:nvPicPr>
        <p:blipFill>
          <a:blip r:embed="rId2" cstate="print"/>
          <a:srcRect l="56570" r="-273" b="75385"/>
          <a:stretch>
            <a:fillRect/>
          </a:stretch>
        </p:blipFill>
        <p:spPr bwMode="auto">
          <a:xfrm>
            <a:off x="4171951" y="3590927"/>
            <a:ext cx="3623072" cy="199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4" descr="se04F31"/>
          <p:cNvPicPr>
            <a:picLocks noChangeAspect="1" noChangeArrowheads="1"/>
          </p:cNvPicPr>
          <p:nvPr/>
        </p:nvPicPr>
        <p:blipFill>
          <a:blip r:embed="rId2" cstate="print"/>
          <a:srcRect t="133" r="50038" b="74675"/>
          <a:stretch>
            <a:fillRect/>
          </a:stretch>
        </p:blipFill>
        <p:spPr bwMode="auto">
          <a:xfrm>
            <a:off x="4001693" y="1338263"/>
            <a:ext cx="4060031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2667000" y="1082280"/>
            <a:ext cx="20681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>
                <a:latin typeface="Times New Roman" pitchFamily="18" charset="0"/>
                <a:cs typeface="Times New Roman" pitchFamily="18" charset="0"/>
              </a:rPr>
              <a:t>Examples of Clipping Circuits</a:t>
            </a:r>
          </a:p>
        </p:txBody>
      </p:sp>
    </p:spTree>
    <p:extLst>
      <p:ext uri="{BB962C8B-B14F-4D97-AF65-F5344CB8AC3E}">
        <p14:creationId xmlns:p14="http://schemas.microsoft.com/office/powerpoint/2010/main" val="34569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se04F31"/>
          <p:cNvPicPr>
            <a:picLocks noChangeAspect="1" noChangeArrowheads="1"/>
          </p:cNvPicPr>
          <p:nvPr/>
        </p:nvPicPr>
        <p:blipFill>
          <a:blip r:embed="rId2" cstate="print"/>
          <a:srcRect t="31596" r="51048" b="38615"/>
          <a:stretch>
            <a:fillRect/>
          </a:stretch>
        </p:blipFill>
        <p:spPr bwMode="auto">
          <a:xfrm>
            <a:off x="2943227" y="1378746"/>
            <a:ext cx="2855119" cy="169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se04F31"/>
          <p:cNvPicPr>
            <a:picLocks noChangeAspect="1" noChangeArrowheads="1"/>
          </p:cNvPicPr>
          <p:nvPr/>
        </p:nvPicPr>
        <p:blipFill>
          <a:blip r:embed="rId2" cstate="print"/>
          <a:srcRect l="18567" t="68440" r="18111" b="3600"/>
          <a:stretch>
            <a:fillRect/>
          </a:stretch>
        </p:blipFill>
        <p:spPr bwMode="auto">
          <a:xfrm>
            <a:off x="5816205" y="2801542"/>
            <a:ext cx="3692128" cy="159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se04F31"/>
          <p:cNvPicPr>
            <a:picLocks noChangeAspect="1" noChangeArrowheads="1"/>
          </p:cNvPicPr>
          <p:nvPr/>
        </p:nvPicPr>
        <p:blipFill>
          <a:blip r:embed="rId2" cstate="print"/>
          <a:srcRect l="54015" t="32860" r="281" b="38919"/>
          <a:stretch>
            <a:fillRect/>
          </a:stretch>
        </p:blipFill>
        <p:spPr bwMode="auto">
          <a:xfrm>
            <a:off x="2667002" y="3927872"/>
            <a:ext cx="2664619" cy="160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9"/>
          <p:cNvSpPr txBox="1">
            <a:spLocks noChangeArrowheads="1"/>
          </p:cNvSpPr>
          <p:nvPr/>
        </p:nvSpPr>
        <p:spPr bwMode="auto">
          <a:xfrm>
            <a:off x="2667000" y="1082280"/>
            <a:ext cx="20681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>
                <a:latin typeface="Times New Roman" pitchFamily="18" charset="0"/>
                <a:cs typeface="Times New Roman" pitchFamily="18" charset="0"/>
              </a:rPr>
              <a:t>Examples of Clipping Circuits</a:t>
            </a:r>
          </a:p>
        </p:txBody>
      </p:sp>
    </p:spTree>
    <p:extLst>
      <p:ext uri="{BB962C8B-B14F-4D97-AF65-F5344CB8AC3E}">
        <p14:creationId xmlns:p14="http://schemas.microsoft.com/office/powerpoint/2010/main" val="41681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483444" y="6422126"/>
            <a:ext cx="6937797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/>
              <a:t>Diode rectifier is an essential  building block of DC power supply</a:t>
            </a:r>
          </a:p>
        </p:txBody>
      </p:sp>
      <p:pic>
        <p:nvPicPr>
          <p:cNvPr id="17411" name="Picture 4" descr="se04F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7539" y="2742010"/>
            <a:ext cx="5857875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itle 5"/>
          <p:cNvSpPr>
            <a:spLocks noGrp="1"/>
          </p:cNvSpPr>
          <p:nvPr>
            <p:ph type="title"/>
          </p:nvPr>
        </p:nvSpPr>
        <p:spPr>
          <a:xfrm>
            <a:off x="828676" y="-24030"/>
            <a:ext cx="10515600" cy="904855"/>
          </a:xfrm>
        </p:spPr>
        <p:txBody>
          <a:bodyPr/>
          <a:lstStyle/>
          <a:p>
            <a:pPr algn="ctr"/>
            <a:r>
              <a:rPr lang="en-US" sz="3000" dirty="0">
                <a:latin typeface="Arial Black" panose="020B0A04020102020204" pitchFamily="34" charset="0"/>
              </a:rPr>
              <a:t>DC Power Supply: Block Diagram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24600" y="784433"/>
            <a:ext cx="3245987" cy="2989281"/>
            <a:chOff x="6324600" y="784433"/>
            <a:chExt cx="3245987" cy="2989281"/>
          </a:xfrm>
        </p:grpSpPr>
        <p:sp>
          <p:nvSpPr>
            <p:cNvPr id="12" name="Rectangular Callout 11"/>
            <p:cNvSpPr/>
            <p:nvPr/>
          </p:nvSpPr>
          <p:spPr>
            <a:xfrm>
              <a:off x="6324600" y="784433"/>
              <a:ext cx="3245987" cy="1125716"/>
            </a:xfrm>
            <a:prstGeom prst="wedgeRectCallout">
              <a:avLst>
                <a:gd name="adj1" fmla="val -17375"/>
                <a:gd name="adj2" fmla="val 140063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smtClean="0"/>
                <a:t>Regulator reduces the ripples and stabilizes the DC output against the changes caused by variations in the load current</a:t>
              </a:r>
              <a:endParaRPr lang="en-US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952343" y="2960914"/>
              <a:ext cx="827314" cy="812800"/>
            </a:xfrm>
            <a:prstGeom prst="rect">
              <a:avLst/>
            </a:prstGeom>
            <a:solidFill>
              <a:srgbClr val="FF00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19170" y="2997199"/>
            <a:ext cx="1621859" cy="3239442"/>
            <a:chOff x="5519170" y="2997199"/>
            <a:chExt cx="1621859" cy="3239442"/>
          </a:xfrm>
        </p:grpSpPr>
        <p:sp>
          <p:nvSpPr>
            <p:cNvPr id="14" name="Rectangular Callout 13"/>
            <p:cNvSpPr/>
            <p:nvPr/>
          </p:nvSpPr>
          <p:spPr>
            <a:xfrm>
              <a:off x="5519170" y="5042297"/>
              <a:ext cx="1621859" cy="1194344"/>
            </a:xfrm>
            <a:prstGeom prst="wedgeRectCallout">
              <a:avLst>
                <a:gd name="adj1" fmla="val -6034"/>
                <a:gd name="adj2" fmla="val -15259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mtClean="0"/>
                <a:t>Filter reduces variations in the output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65970" y="2997199"/>
              <a:ext cx="827314" cy="812800"/>
            </a:xfrm>
            <a:prstGeom prst="rect">
              <a:avLst/>
            </a:prstGeom>
            <a:solidFill>
              <a:srgbClr val="FF00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65714" y="871932"/>
            <a:ext cx="2605996" cy="2901782"/>
            <a:chOff x="3265714" y="871932"/>
            <a:chExt cx="2605996" cy="2901782"/>
          </a:xfrm>
        </p:grpSpPr>
        <p:sp>
          <p:nvSpPr>
            <p:cNvPr id="2" name="Rectangular Callout 1"/>
            <p:cNvSpPr/>
            <p:nvPr/>
          </p:nvSpPr>
          <p:spPr>
            <a:xfrm>
              <a:off x="3265714" y="871932"/>
              <a:ext cx="2605996" cy="957955"/>
            </a:xfrm>
            <a:prstGeom prst="wedgeRectCallout">
              <a:avLst>
                <a:gd name="adj1" fmla="val 12584"/>
                <a:gd name="adj2" fmla="val 15037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Rectifier converts input sinusoid to a unipolar pulsating DC output</a:t>
              </a:r>
              <a:endParaRPr lang="en-US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9598" y="2960914"/>
              <a:ext cx="827314" cy="812800"/>
            </a:xfrm>
            <a:prstGeom prst="rect">
              <a:avLst/>
            </a:prstGeom>
            <a:solidFill>
              <a:srgbClr val="FF00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37972" y="2725848"/>
            <a:ext cx="2282371" cy="3467739"/>
            <a:chOff x="2637972" y="2725848"/>
            <a:chExt cx="2282371" cy="3467739"/>
          </a:xfrm>
        </p:grpSpPr>
        <p:sp>
          <p:nvSpPr>
            <p:cNvPr id="3" name="Rectangular Callout 2"/>
            <p:cNvSpPr/>
            <p:nvPr/>
          </p:nvSpPr>
          <p:spPr>
            <a:xfrm>
              <a:off x="2637972" y="4999243"/>
              <a:ext cx="2282371" cy="1194344"/>
            </a:xfrm>
            <a:prstGeom prst="wedgeRectCallout">
              <a:avLst>
                <a:gd name="adj1" fmla="val 2575"/>
                <a:gd name="adj2" fmla="val -156245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/>
                <a:t>Transformer used for stepping down and isolation</a:t>
              </a:r>
              <a:endParaRPr lang="en-US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34167" y="2725848"/>
              <a:ext cx="1427588" cy="1047865"/>
            </a:xfrm>
            <a:prstGeom prst="rect">
              <a:avLst/>
            </a:prstGeom>
            <a:solidFill>
              <a:srgbClr val="FF00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42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1063228"/>
            <a:ext cx="6172200" cy="167997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Now see what options do we have for this block and what are merits and demerits of each </a:t>
            </a:r>
            <a:endParaRPr lang="en-US" b="1" dirty="0"/>
          </a:p>
        </p:txBody>
      </p:sp>
      <p:pic>
        <p:nvPicPr>
          <p:cNvPr id="3" name="Picture 4" descr="se04F20"/>
          <p:cNvPicPr>
            <a:picLocks noChangeAspect="1" noChangeArrowheads="1"/>
          </p:cNvPicPr>
          <p:nvPr/>
        </p:nvPicPr>
        <p:blipFill>
          <a:blip r:embed="rId2" cstate="print"/>
          <a:srcRect l="20895" r="56666" b="28134"/>
          <a:stretch>
            <a:fillRect/>
          </a:stretch>
        </p:blipFill>
        <p:spPr bwMode="auto">
          <a:xfrm>
            <a:off x="4953000" y="3058309"/>
            <a:ext cx="1943100" cy="177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724400" y="5105400"/>
            <a:ext cx="2400300" cy="147732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b="1" dirty="0"/>
              <a:t>Half-wave rectifier</a:t>
            </a:r>
          </a:p>
          <a:p>
            <a:pPr marL="257175" indent="-257175">
              <a:buFont typeface="+mj-lt"/>
              <a:buAutoNum type="arabicPeriod"/>
            </a:pPr>
            <a:r>
              <a:rPr lang="en-US" b="1" dirty="0"/>
              <a:t>Full-wave rectifier</a:t>
            </a:r>
          </a:p>
          <a:p>
            <a:pPr marL="600075" lvl="1" indent="-257175">
              <a:buFont typeface="+mj-lt"/>
              <a:buAutoNum type="alphaLcParenR"/>
            </a:pPr>
            <a:r>
              <a:rPr lang="en-US" b="1" dirty="0"/>
              <a:t>Center-taped </a:t>
            </a:r>
          </a:p>
          <a:p>
            <a:pPr marL="600075" lvl="1" indent="-257175">
              <a:buFont typeface="+mj-lt"/>
              <a:buAutoNum type="alphaLcParenR"/>
            </a:pPr>
            <a:r>
              <a:rPr lang="en-US" b="1" dirty="0"/>
              <a:t>Bridge rectifier</a:t>
            </a:r>
          </a:p>
          <a:p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1216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679167" y="3363914"/>
            <a:ext cx="3820262" cy="895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4320" indent="-342900">
              <a:spcAft>
                <a:spcPts val="450"/>
              </a:spcAft>
              <a:defRPr/>
            </a:pPr>
            <a:r>
              <a:rPr lang="en-US" sz="2400" b="1" dirty="0" smtClean="0"/>
              <a:t> </a:t>
            </a:r>
          </a:p>
          <a:p>
            <a:pPr marL="274320" indent="-342900">
              <a:spcAft>
                <a:spcPts val="450"/>
              </a:spcAft>
              <a:defRPr/>
            </a:pPr>
            <a:endParaRPr lang="en-US" sz="2400" b="1" dirty="0" smtClean="0"/>
          </a:p>
        </p:txBody>
      </p:sp>
      <p:sp>
        <p:nvSpPr>
          <p:cNvPr id="18436" name="Title 5"/>
          <p:cNvSpPr>
            <a:spLocks noGrp="1"/>
          </p:cNvSpPr>
          <p:nvPr>
            <p:ph type="title"/>
          </p:nvPr>
        </p:nvSpPr>
        <p:spPr>
          <a:xfrm>
            <a:off x="518090" y="-27021"/>
            <a:ext cx="1079863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dirty="0">
                <a:latin typeface="Arial Black" panose="020B0A04020102020204" pitchFamily="34" charset="0"/>
              </a:rPr>
              <a:t>Half Wave Rectifier (HWR</a:t>
            </a:r>
            <a:r>
              <a:rPr lang="en-US" sz="3000" b="1" dirty="0" smtClean="0">
                <a:latin typeface="Arial Black" panose="020B0A04020102020204" pitchFamily="34" charset="0"/>
              </a:rPr>
              <a:t>)</a:t>
            </a:r>
            <a:br>
              <a:rPr lang="en-US" sz="3000" b="1" dirty="0" smtClean="0">
                <a:latin typeface="Arial Black" panose="020B0A04020102020204" pitchFamily="34" charset="0"/>
              </a:rPr>
            </a:br>
            <a:r>
              <a:rPr lang="en-US" sz="3000" b="1" dirty="0" smtClean="0">
                <a:latin typeface="Arial Black" panose="020B0A04020102020204" pitchFamily="34" charset="0"/>
              </a:rPr>
              <a:t>(Here we are using constant voltage drop model)</a:t>
            </a:r>
            <a:endParaRPr lang="en-US" sz="3000" b="1" dirty="0">
              <a:latin typeface="Arial Black" panose="020B0A040201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99448" y="842328"/>
            <a:ext cx="8064647" cy="2805906"/>
            <a:chOff x="3899448" y="842328"/>
            <a:chExt cx="8064647" cy="2805906"/>
          </a:xfrm>
        </p:grpSpPr>
        <p:pic>
          <p:nvPicPr>
            <p:cNvPr id="6" name="Picture 4" descr="se04F21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9630" r="63664" b="63755"/>
            <a:stretch/>
          </p:blipFill>
          <p:spPr bwMode="auto">
            <a:xfrm>
              <a:off x="7909560" y="842328"/>
              <a:ext cx="4054535" cy="2805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Rectangle 1"/>
            <p:cNvSpPr/>
            <p:nvPr/>
          </p:nvSpPr>
          <p:spPr>
            <a:xfrm>
              <a:off x="3899448" y="1937108"/>
              <a:ext cx="40359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74320" indent="-342900">
                <a:spcAft>
                  <a:spcPts val="450"/>
                </a:spcAft>
                <a:defRPr/>
              </a:pPr>
              <a:r>
                <a:rPr lang="en-US" sz="2400" b="1" dirty="0"/>
                <a:t>(a)  Half-wave </a:t>
              </a:r>
              <a:r>
                <a:rPr lang="en-US" sz="2400" b="1" dirty="0" smtClean="0"/>
                <a:t>rectifier circuit .</a:t>
              </a:r>
              <a:endParaRPr lang="en-US" sz="2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42" y="3169921"/>
            <a:ext cx="4630918" cy="3562110"/>
            <a:chOff x="306842" y="4099057"/>
            <a:chExt cx="3780971" cy="2632973"/>
          </a:xfrm>
        </p:grpSpPr>
        <p:pic>
          <p:nvPicPr>
            <p:cNvPr id="5" name="Picture 4" descr="se04F21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39733" b="65340"/>
            <a:stretch/>
          </p:blipFill>
          <p:spPr bwMode="auto">
            <a:xfrm>
              <a:off x="306842" y="4099057"/>
              <a:ext cx="3780971" cy="2004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306842" y="6270365"/>
              <a:ext cx="35546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74320" indent="-342900">
                <a:spcAft>
                  <a:spcPts val="450"/>
                </a:spcAft>
                <a:defRPr/>
              </a:pPr>
              <a:r>
                <a:rPr lang="en-US" sz="2400" b="1" dirty="0"/>
                <a:t> (b) Transfer characteristic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17406" y="3648234"/>
            <a:ext cx="6046689" cy="3137089"/>
            <a:chOff x="5917406" y="3648234"/>
            <a:chExt cx="6046689" cy="3137089"/>
          </a:xfrm>
        </p:grpSpPr>
        <p:pic>
          <p:nvPicPr>
            <p:cNvPr id="18435" name="Picture 4" descr="se04F21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t="42993" r="3618" b="6757"/>
            <a:stretch/>
          </p:blipFill>
          <p:spPr bwMode="auto">
            <a:xfrm>
              <a:off x="5917406" y="3648234"/>
              <a:ext cx="6046689" cy="2906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6748419" y="6323658"/>
              <a:ext cx="43846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74320" indent="-342900">
                <a:spcAft>
                  <a:spcPts val="450"/>
                </a:spcAft>
                <a:defRPr/>
              </a:pPr>
              <a:r>
                <a:rPr lang="en-US" sz="2400" b="1" dirty="0"/>
                <a:t> (c) Input and output waveforms.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99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4" descr="se04F21"/>
          <p:cNvPicPr>
            <a:picLocks noChangeAspect="1" noChangeArrowheads="1"/>
          </p:cNvPicPr>
          <p:nvPr/>
        </p:nvPicPr>
        <p:blipFill>
          <a:blip r:embed="rId3" cstate="print"/>
          <a:srcRect l="7838" t="44646" r="5634" b="6619"/>
          <a:stretch>
            <a:fillRect/>
          </a:stretch>
        </p:blipFill>
        <p:spPr bwMode="auto">
          <a:xfrm>
            <a:off x="773906" y="838277"/>
            <a:ext cx="8839200" cy="448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754710"/>
              </p:ext>
            </p:extLst>
          </p:nvPr>
        </p:nvGraphicFramePr>
        <p:xfrm>
          <a:off x="3022282" y="5509737"/>
          <a:ext cx="3495675" cy="1006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4" imgW="1765080" imgH="507960" progId="Equation.3">
                  <p:embed/>
                </p:oleObj>
              </mc:Choice>
              <mc:Fallback>
                <p:oleObj name="Equation" r:id="rId4" imgW="1765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282" y="5509737"/>
                        <a:ext cx="3495675" cy="10060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itle 5"/>
          <p:cNvSpPr>
            <a:spLocks noGrp="1"/>
          </p:cNvSpPr>
          <p:nvPr>
            <p:ph type="title"/>
          </p:nvPr>
        </p:nvSpPr>
        <p:spPr>
          <a:xfrm>
            <a:off x="0" y="-14474"/>
            <a:ext cx="4770120" cy="852752"/>
          </a:xfrm>
        </p:spPr>
        <p:txBody>
          <a:bodyPr/>
          <a:lstStyle/>
          <a:p>
            <a:r>
              <a:rPr lang="en-US" sz="3000" b="1" dirty="0"/>
              <a:t>Half Wave Rectifier (Cont’d)</a:t>
            </a:r>
          </a:p>
        </p:txBody>
      </p:sp>
    </p:spTree>
    <p:extLst>
      <p:ext uri="{BB962C8B-B14F-4D97-AF65-F5344CB8AC3E}">
        <p14:creationId xmlns:p14="http://schemas.microsoft.com/office/powerpoint/2010/main" val="35741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4" descr="se04F21"/>
          <p:cNvPicPr>
            <a:picLocks noChangeAspect="1" noChangeArrowheads="1"/>
          </p:cNvPicPr>
          <p:nvPr/>
        </p:nvPicPr>
        <p:blipFill>
          <a:blip r:embed="rId3" cstate="print"/>
          <a:srcRect b="64635"/>
          <a:stretch>
            <a:fillRect/>
          </a:stretch>
        </p:blipFill>
        <p:spPr bwMode="auto">
          <a:xfrm>
            <a:off x="1953442" y="1203960"/>
            <a:ext cx="8831176" cy="288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49741"/>
              </p:ext>
            </p:extLst>
          </p:nvPr>
        </p:nvGraphicFramePr>
        <p:xfrm>
          <a:off x="2552099" y="4419600"/>
          <a:ext cx="7744389" cy="229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4" imgW="3822480" imgH="1130040" progId="Equation.3">
                  <p:embed/>
                </p:oleObj>
              </mc:Choice>
              <mc:Fallback>
                <p:oleObj name="Equation" r:id="rId4" imgW="382248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099" y="4419600"/>
                        <a:ext cx="7744389" cy="229052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itle 5"/>
          <p:cNvSpPr>
            <a:spLocks noGrp="1"/>
          </p:cNvSpPr>
          <p:nvPr>
            <p:ph type="title"/>
          </p:nvPr>
        </p:nvSpPr>
        <p:spPr>
          <a:xfrm>
            <a:off x="3043238" y="0"/>
            <a:ext cx="6405562" cy="857250"/>
          </a:xfrm>
        </p:spPr>
        <p:txBody>
          <a:bodyPr>
            <a:noAutofit/>
          </a:bodyPr>
          <a:lstStyle/>
          <a:p>
            <a:r>
              <a:rPr lang="en-US" b="1" dirty="0"/>
              <a:t>Half Wave Rectifier (Cont’d)</a:t>
            </a:r>
          </a:p>
        </p:txBody>
      </p:sp>
    </p:spTree>
    <p:extLst>
      <p:ext uri="{BB962C8B-B14F-4D97-AF65-F5344CB8AC3E}">
        <p14:creationId xmlns:p14="http://schemas.microsoft.com/office/powerpoint/2010/main" val="11441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6686"/>
            <a:ext cx="3929122" cy="17562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480" y="217715"/>
            <a:ext cx="52325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With inclusion of a Capacitor 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the circuit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81704" y="2449677"/>
            <a:ext cx="8406885" cy="4357523"/>
            <a:chOff x="3481704" y="2449677"/>
            <a:chExt cx="8406885" cy="435752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1704" y="2449677"/>
              <a:ext cx="8406885" cy="41946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760685" y="6419334"/>
              <a:ext cx="1850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Capacitor charges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15829" y="6437868"/>
              <a:ext cx="211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Capacitor discharges</a:t>
              </a:r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066" y="0"/>
            <a:ext cx="5705475" cy="24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7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6840</TotalTime>
  <Words>767</Words>
  <Application>Microsoft Office PowerPoint</Application>
  <PresentationFormat>Widescreen</PresentationFormat>
  <Paragraphs>104</Paragraphs>
  <Slides>37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Cambria Math</vt:lpstr>
      <vt:lpstr>Times New Roman</vt:lpstr>
      <vt:lpstr>Office Theme</vt:lpstr>
      <vt:lpstr>Equation</vt:lpstr>
      <vt:lpstr>PowerPoint Presentation</vt:lpstr>
      <vt:lpstr>Chapter 4-4 </vt:lpstr>
      <vt:lpstr>Rectifier Circuits</vt:lpstr>
      <vt:lpstr>DC Power Supply: Block Diagram</vt:lpstr>
      <vt:lpstr>Now see what options do we have for this block and what are merits and demerits of each </vt:lpstr>
      <vt:lpstr>Half Wave Rectifier (HWR) (Here we are using constant voltage drop model)</vt:lpstr>
      <vt:lpstr>Half Wave Rectifier (Cont’d)</vt:lpstr>
      <vt:lpstr>Half Wave Rectifier (Cont’d)</vt:lpstr>
      <vt:lpstr>PowerPoint Presentation</vt:lpstr>
      <vt:lpstr>Full Wave Rectifier (FWR)</vt:lpstr>
      <vt:lpstr>PowerPoint Presentation</vt:lpstr>
      <vt:lpstr>PowerPoint Presentation</vt:lpstr>
      <vt:lpstr>Full Wave Rectifier (Cont’d)</vt:lpstr>
      <vt:lpstr>The Bridge Rectifier</vt:lpstr>
      <vt:lpstr>PowerPoint Presentation</vt:lpstr>
      <vt:lpstr>The Bridge Rectifier(Cont’d)</vt:lpstr>
      <vt:lpstr>Animations</vt:lpstr>
      <vt:lpstr>Animations</vt:lpstr>
      <vt:lpstr>Animations</vt:lpstr>
      <vt:lpstr>Advantage and disadvantages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3 Submit on Friday 1st April </vt:lpstr>
      <vt:lpstr>Assignment3-Q1</vt:lpstr>
      <vt:lpstr>Assignment 3 –Q2</vt:lpstr>
      <vt:lpstr>Limiter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4-4</dc:title>
  <dc:creator>Abdul Basit Alvi</dc:creator>
  <cp:lastModifiedBy>Abdul Basit Alvi</cp:lastModifiedBy>
  <cp:revision>93</cp:revision>
  <dcterms:created xsi:type="dcterms:W3CDTF">2022-03-24T09:02:00Z</dcterms:created>
  <dcterms:modified xsi:type="dcterms:W3CDTF">2022-03-29T12:06:03Z</dcterms:modified>
</cp:coreProperties>
</file>