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92"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DAC4C2-C5EE-402A-9119-5F494E84CBE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362298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AC4C2-C5EE-402A-9119-5F494E84CBE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372975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AC4C2-C5EE-402A-9119-5F494E84CBE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29001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AC4C2-C5EE-402A-9119-5F494E84CBE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54453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AC4C2-C5EE-402A-9119-5F494E84CBE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155357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DAC4C2-C5EE-402A-9119-5F494E84CBE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249110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DAC4C2-C5EE-402A-9119-5F494E84CBE8}"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44536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AC4C2-C5EE-402A-9119-5F494E84CBE8}"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311413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AC4C2-C5EE-402A-9119-5F494E84CBE8}"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5305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AC4C2-C5EE-402A-9119-5F494E84CBE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391911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AC4C2-C5EE-402A-9119-5F494E84CBE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2099B-A511-4E9F-A4ED-E226E3D307D9}" type="slidenum">
              <a:rPr lang="en-US" smtClean="0"/>
              <a:t>‹#›</a:t>
            </a:fld>
            <a:endParaRPr lang="en-US"/>
          </a:p>
        </p:txBody>
      </p:sp>
    </p:spTree>
    <p:extLst>
      <p:ext uri="{BB962C8B-B14F-4D97-AF65-F5344CB8AC3E}">
        <p14:creationId xmlns:p14="http://schemas.microsoft.com/office/powerpoint/2010/main" val="133817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AC4C2-C5EE-402A-9119-5F494E84CBE8}" type="datetimeFigureOut">
              <a:rPr lang="en-US" smtClean="0"/>
              <a:t>4/2/2022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2099B-A511-4E9F-A4ED-E226E3D307D9}" type="slidenum">
              <a:rPr lang="en-US" smtClean="0"/>
              <a:t>‹#›</a:t>
            </a:fld>
            <a:endParaRPr lang="en-US"/>
          </a:p>
        </p:txBody>
      </p:sp>
    </p:spTree>
    <p:extLst>
      <p:ext uri="{BB962C8B-B14F-4D97-AF65-F5344CB8AC3E}">
        <p14:creationId xmlns:p14="http://schemas.microsoft.com/office/powerpoint/2010/main" val="273650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ical4u.com/what-is-capacitor/" TargetMode="External"/><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hyperlink" Target="https://www.electrical4u.com/diode-working-principle-and-types-of-diode/" TargetMode="External"/><Relationship Id="rId5" Type="http://schemas.openxmlformats.org/officeDocument/2006/relationships/image" Target="../media/image25.png"/><Relationship Id="rId4" Type="http://schemas.openxmlformats.org/officeDocument/2006/relationships/hyperlink" Target="https://www.electrical4u.com/what-is-transformer-definition-working-principle-of-transfor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electrical4u.com/kirchhoff-current-law-and-kirchhoff-voltage-law/" TargetMode="Externa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hyperlink" Target="https://www.electrical4u.com/diode-working-principle-and-types-of-diod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electrical4u.com/what-is-capacitor/" TargetMode="External"/><Relationship Id="rId2" Type="http://schemas.openxmlformats.org/officeDocument/2006/relationships/hyperlink" Target="https://www.electrical4u.com/diode-working-principle-and-types-of-di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 Id="rId5" Type="http://schemas.openxmlformats.org/officeDocument/2006/relationships/image" Target="../media/image48.emf"/><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19.png"/><Relationship Id="rId7" Type="http://schemas.openxmlformats.org/officeDocument/2006/relationships/image" Target="../media/image77.png"/><Relationship Id="rId12" Type="http://schemas.openxmlformats.org/officeDocument/2006/relationships/image" Target="../media/image220.png"/><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76.png"/><Relationship Id="rId11" Type="http://schemas.openxmlformats.org/officeDocument/2006/relationships/image" Target="../media/image23.jpe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20.emf"/><Relationship Id="rId9" Type="http://schemas.openxmlformats.org/officeDocument/2006/relationships/image" Target="../media/image79.png"/></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ical4u.com/voltage-multiplier/"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6.xml"/><Relationship Id="rId6" Type="http://schemas.openxmlformats.org/officeDocument/2006/relationships/hyperlink" Target="https://www.electrical4u.com/dc-current/" TargetMode="External"/><Relationship Id="rId5" Type="http://schemas.openxmlformats.org/officeDocument/2006/relationships/hyperlink" Target="https://www.electrical4u.com/diode-working-principle-and-types-of-diode/" TargetMode="External"/><Relationship Id="rId4" Type="http://schemas.openxmlformats.org/officeDocument/2006/relationships/hyperlink" Target="https://www.electrical4u.com/what-is-capacito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152901" y="1143001"/>
            <a:ext cx="4564856" cy="4388644"/>
          </a:xfrm>
          <a:prstGeom prst="rect">
            <a:avLst/>
          </a:prstGeom>
          <a:ln>
            <a:noFill/>
          </a:ln>
          <a:effectLst>
            <a:outerShdw blurRad="292100" dist="139700" dir="2700000" algn="tl" rotWithShape="0">
              <a:srgbClr val="333333">
                <a:alpha val="65000"/>
              </a:srgbClr>
            </a:outerShdw>
          </a:effectLst>
        </p:spPr>
      </p:pic>
      <p:pic>
        <p:nvPicPr>
          <p:cNvPr id="2051" name="Picture 2" descr="048a"/>
          <p:cNvPicPr>
            <a:picLocks noChangeAspect="1" noChangeArrowheads="1"/>
          </p:cNvPicPr>
          <p:nvPr/>
        </p:nvPicPr>
        <p:blipFill>
          <a:blip r:embed="rId3" cstate="print"/>
          <a:srcRect/>
          <a:stretch>
            <a:fillRect/>
          </a:stretch>
        </p:blipFill>
        <p:spPr bwMode="auto">
          <a:xfrm>
            <a:off x="1" y="0"/>
            <a:ext cx="12192000" cy="6857999"/>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2723280" y="348343"/>
            <a:ext cx="6642707" cy="6386286"/>
          </a:xfrm>
          <a:prstGeom prst="rect">
            <a:avLst/>
          </a:prstGeom>
          <a:noFill/>
          <a:ln w="9525">
            <a:noFill/>
            <a:miter lim="800000"/>
            <a:headEnd/>
            <a:tailEnd/>
          </a:ln>
        </p:spPr>
      </p:pic>
    </p:spTree>
    <p:extLst>
      <p:ext uri="{BB962C8B-B14F-4D97-AF65-F5344CB8AC3E}">
        <p14:creationId xmlns:p14="http://schemas.microsoft.com/office/powerpoint/2010/main" val="173911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p:txBody>
          <a:bodyPr>
            <a:normAutofit/>
          </a:bodyPr>
          <a:lstStyle/>
          <a:p>
            <a:r>
              <a:rPr lang="en-US" sz="4800" b="1" dirty="0" smtClean="0">
                <a:latin typeface="Arial Black" panose="020B0A04020102020204" pitchFamily="34" charset="0"/>
              </a:rPr>
              <a:t>The Voltage </a:t>
            </a:r>
            <a:r>
              <a:rPr lang="en-US" sz="4800" b="1" dirty="0" err="1" smtClean="0">
                <a:latin typeface="Arial Black" panose="020B0A04020102020204" pitchFamily="34" charset="0"/>
              </a:rPr>
              <a:t>Doubler</a:t>
            </a:r>
            <a:endParaRPr lang="en-US" sz="4800" dirty="0" smtClean="0">
              <a:latin typeface="Arial Black" panose="020B0A04020102020204" pitchFamily="34" charset="0"/>
            </a:endParaRPr>
          </a:p>
        </p:txBody>
      </p:sp>
      <p:sp>
        <p:nvSpPr>
          <p:cNvPr id="4" name="Title 3"/>
          <p:cNvSpPr txBox="1">
            <a:spLocks/>
          </p:cNvSpPr>
          <p:nvPr/>
        </p:nvSpPr>
        <p:spPr>
          <a:xfrm>
            <a:off x="2481941" y="2329543"/>
            <a:ext cx="7968343" cy="85725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Arial" panose="020B0604020202020204" pitchFamily="34" charset="0"/>
              <a:buChar char="•"/>
            </a:pPr>
            <a:r>
              <a:rPr lang="en-US" sz="4800" b="1" dirty="0" smtClean="0">
                <a:latin typeface="Arial Black" panose="020B0A04020102020204" pitchFamily="34" charset="0"/>
              </a:rPr>
              <a:t>Half-wave Voltage </a:t>
            </a:r>
            <a:r>
              <a:rPr lang="en-US" sz="4800" b="1" dirty="0" err="1" smtClean="0">
                <a:latin typeface="Arial Black" panose="020B0A04020102020204" pitchFamily="34" charset="0"/>
              </a:rPr>
              <a:t>Doubler</a:t>
            </a:r>
            <a:endParaRPr lang="en-US" sz="4800" dirty="0" smtClean="0">
              <a:latin typeface="Arial Black" panose="020B0A04020102020204" pitchFamily="34" charset="0"/>
            </a:endParaRPr>
          </a:p>
        </p:txBody>
      </p:sp>
      <p:sp>
        <p:nvSpPr>
          <p:cNvPr id="5" name="Title 3"/>
          <p:cNvSpPr txBox="1">
            <a:spLocks/>
          </p:cNvSpPr>
          <p:nvPr/>
        </p:nvSpPr>
        <p:spPr>
          <a:xfrm>
            <a:off x="2481941" y="3825648"/>
            <a:ext cx="7968343" cy="85725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Arial" panose="020B0604020202020204" pitchFamily="34" charset="0"/>
              <a:buChar char="•"/>
            </a:pPr>
            <a:r>
              <a:rPr lang="en-US" sz="4800" b="1" dirty="0" smtClean="0">
                <a:latin typeface="Arial Black" panose="020B0A04020102020204" pitchFamily="34" charset="0"/>
              </a:rPr>
              <a:t>Full-wave Voltage </a:t>
            </a:r>
            <a:r>
              <a:rPr lang="en-US" sz="4800" b="1" dirty="0" err="1" smtClean="0">
                <a:latin typeface="Arial Black" panose="020B0A04020102020204" pitchFamily="34" charset="0"/>
              </a:rPr>
              <a:t>Doubler</a:t>
            </a:r>
            <a:endParaRPr lang="en-US" sz="4800" dirty="0" smtClean="0">
              <a:latin typeface="Arial Black" panose="020B0A04020102020204" pitchFamily="34" charset="0"/>
            </a:endParaRPr>
          </a:p>
        </p:txBody>
      </p:sp>
    </p:spTree>
    <p:extLst>
      <p:ext uri="{BB962C8B-B14F-4D97-AF65-F5344CB8AC3E}">
        <p14:creationId xmlns:p14="http://schemas.microsoft.com/office/powerpoint/2010/main" val="96735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alf wave voltage doub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656235" y="375730"/>
            <a:ext cx="4868108" cy="6482270"/>
          </a:xfrm>
          <a:prstGeom prst="rect">
            <a:avLst/>
          </a:prstGeom>
        </p:spPr>
      </p:pic>
      <p:sp>
        <p:nvSpPr>
          <p:cNvPr id="4" name="Rectangular Callout 3"/>
          <p:cNvSpPr/>
          <p:nvPr/>
        </p:nvSpPr>
        <p:spPr>
          <a:xfrm>
            <a:off x="11263086" y="1436914"/>
            <a:ext cx="928914" cy="986972"/>
          </a:xfrm>
          <a:prstGeom prst="wedgeRectCallout">
            <a:avLst>
              <a:gd name="adj1" fmla="val -42708"/>
              <a:gd name="adj2" fmla="val 948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polarity</a:t>
            </a:r>
            <a:endParaRPr lang="en-US" dirty="0"/>
          </a:p>
        </p:txBody>
      </p:sp>
      <p:grpSp>
        <p:nvGrpSpPr>
          <p:cNvPr id="11" name="Group 10"/>
          <p:cNvGrpSpPr/>
          <p:nvPr/>
        </p:nvGrpSpPr>
        <p:grpSpPr>
          <a:xfrm>
            <a:off x="307974" y="160338"/>
            <a:ext cx="11111156" cy="4235223"/>
            <a:chOff x="307974" y="160338"/>
            <a:chExt cx="11111156" cy="4235223"/>
          </a:xfrm>
        </p:grpSpPr>
        <p:sp>
          <p:nvSpPr>
            <p:cNvPr id="5" name="Rectangle 4"/>
            <p:cNvSpPr/>
            <p:nvPr/>
          </p:nvSpPr>
          <p:spPr>
            <a:xfrm>
              <a:off x="307974" y="160338"/>
              <a:ext cx="6096000" cy="2677656"/>
            </a:xfrm>
            <a:prstGeom prst="rect">
              <a:avLst/>
            </a:prstGeom>
          </p:spPr>
          <p:txBody>
            <a:bodyPr>
              <a:spAutoFit/>
            </a:bodyPr>
            <a:lstStyle/>
            <a:p>
              <a:r>
                <a:rPr lang="en-US" sz="2400" b="0" i="0" dirty="0" smtClean="0">
                  <a:effectLst/>
                  <a:latin typeface="palatino linotype" panose="02040502050505030304" pitchFamily="18" charset="0"/>
                </a:rPr>
                <a:t>All over the positive half cycle of the AC sine wave, the first diode (D</a:t>
              </a:r>
              <a:r>
                <a:rPr lang="en-US" sz="2400" b="0" i="0" baseline="-25000" dirty="0" smtClean="0">
                  <a:effectLst/>
                  <a:latin typeface="palatino linotype" panose="02040502050505030304" pitchFamily="18" charset="0"/>
                </a:rPr>
                <a:t>1</a:t>
              </a:r>
              <a:r>
                <a:rPr lang="en-US" sz="2400" b="0" i="0" dirty="0" smtClean="0">
                  <a:effectLst/>
                  <a:latin typeface="palatino linotype" panose="02040502050505030304" pitchFamily="18" charset="0"/>
                </a:rPr>
                <a:t>) is conducting. That is a forward biased state, and it will charge the connected </a:t>
              </a:r>
              <a:r>
                <a:rPr lang="en-US" sz="2400" b="0" i="0" u="none" strike="noStrike" dirty="0" smtClean="0">
                  <a:solidFill>
                    <a:srgbClr val="BE9E5F"/>
                  </a:solidFill>
                  <a:effectLst/>
                  <a:latin typeface="palatino linotype" panose="02040502050505030304" pitchFamily="18" charset="0"/>
                  <a:hlinkClick r:id="rId3"/>
                </a:rPr>
                <a:t>capacitor</a:t>
              </a:r>
              <a:r>
                <a:rPr lang="en-US" sz="2400" b="0" i="0" dirty="0" smtClean="0">
                  <a:effectLst/>
                  <a:latin typeface="palatino linotype" panose="02040502050505030304" pitchFamily="18" charset="0"/>
                </a:rPr>
                <a:t> (C</a:t>
              </a:r>
              <a:r>
                <a:rPr lang="en-US" sz="2400" b="0" i="0" baseline="-25000" dirty="0" smtClean="0">
                  <a:effectLst/>
                  <a:latin typeface="palatino linotype" panose="02040502050505030304" pitchFamily="18" charset="0"/>
                </a:rPr>
                <a:t>1</a:t>
              </a:r>
              <a:r>
                <a:rPr lang="en-US" sz="2400" b="0" i="0" dirty="0" smtClean="0">
                  <a:effectLst/>
                  <a:latin typeface="palatino linotype" panose="02040502050505030304" pitchFamily="18" charset="0"/>
                </a:rPr>
                <a:t>) equal to the peak value of AC secondary voltage of </a:t>
              </a:r>
              <a:r>
                <a:rPr lang="en-US" sz="2400" b="0" i="0" u="none" strike="noStrike" dirty="0" smtClean="0">
                  <a:solidFill>
                    <a:srgbClr val="BE9E5F"/>
                  </a:solidFill>
                  <a:effectLst/>
                  <a:latin typeface="palatino linotype" panose="02040502050505030304" pitchFamily="18" charset="0"/>
                  <a:hlinkClick r:id="rId4"/>
                </a:rPr>
                <a:t>transformer</a:t>
              </a:r>
              <a:r>
                <a:rPr lang="en-US" sz="2400" b="0" i="0" dirty="0" smtClean="0">
                  <a:effectLst/>
                  <a:latin typeface="palatino linotype" panose="02040502050505030304" pitchFamily="18" charset="0"/>
                </a:rPr>
                <a:t> (V</a:t>
              </a:r>
              <a:r>
                <a:rPr lang="en-US" sz="2400" b="0" i="0" baseline="-25000" dirty="0" smtClean="0">
                  <a:effectLst/>
                  <a:latin typeface="palatino linotype" panose="02040502050505030304" pitchFamily="18" charset="0"/>
                </a:rPr>
                <a:t>SMAX</a:t>
              </a:r>
              <a:r>
                <a:rPr lang="en-US" sz="2400" b="0" i="0" dirty="0" smtClean="0">
                  <a:effectLst/>
                  <a:latin typeface="palatino linotype" panose="02040502050505030304" pitchFamily="18" charset="0"/>
                </a:rPr>
                <a:t>).</a:t>
              </a:r>
            </a:p>
            <a:p>
              <a:r>
                <a:rPr lang="en-US" sz="2400" b="0" i="0" dirty="0" smtClean="0">
                  <a:effectLst/>
                  <a:latin typeface="palatino linotype" panose="02040502050505030304" pitchFamily="18" charset="0"/>
                </a:rPr>
                <a:t> </a:t>
              </a:r>
              <a:endParaRPr lang="en-US" sz="2400" dirty="0"/>
            </a:p>
          </p:txBody>
        </p:sp>
        <p:pic>
          <p:nvPicPr>
            <p:cNvPr id="9" name="Picture 8"/>
            <p:cNvPicPr>
              <a:picLocks noChangeAspect="1"/>
            </p:cNvPicPr>
            <p:nvPr/>
          </p:nvPicPr>
          <p:blipFill>
            <a:blip r:embed="rId5"/>
            <a:stretch>
              <a:fillRect/>
            </a:stretch>
          </p:blipFill>
          <p:spPr>
            <a:xfrm>
              <a:off x="6757835" y="2423886"/>
              <a:ext cx="4661295" cy="1971675"/>
            </a:xfrm>
            <a:prstGeom prst="rect">
              <a:avLst/>
            </a:prstGeom>
          </p:spPr>
        </p:pic>
      </p:grpSp>
      <p:grpSp>
        <p:nvGrpSpPr>
          <p:cNvPr id="13" name="Group 12"/>
          <p:cNvGrpSpPr/>
          <p:nvPr/>
        </p:nvGrpSpPr>
        <p:grpSpPr>
          <a:xfrm>
            <a:off x="307974" y="2195567"/>
            <a:ext cx="11550197" cy="4383303"/>
            <a:chOff x="307974" y="2195567"/>
            <a:chExt cx="11550197" cy="4383303"/>
          </a:xfrm>
        </p:grpSpPr>
        <p:sp>
          <p:nvSpPr>
            <p:cNvPr id="6" name="Rectangle 5"/>
            <p:cNvSpPr/>
            <p:nvPr/>
          </p:nvSpPr>
          <p:spPr>
            <a:xfrm>
              <a:off x="307974" y="2423886"/>
              <a:ext cx="6504305" cy="4154984"/>
            </a:xfrm>
            <a:prstGeom prst="rect">
              <a:avLst/>
            </a:prstGeom>
          </p:spPr>
          <p:txBody>
            <a:bodyPr wrap="square">
              <a:spAutoFit/>
            </a:bodyPr>
            <a:lstStyle/>
            <a:p>
              <a:r>
                <a:rPr lang="en-US" sz="2400" b="0" i="0" dirty="0" smtClean="0">
                  <a:effectLst/>
                  <a:latin typeface="palatino linotype" panose="02040502050505030304" pitchFamily="18" charset="0"/>
                </a:rPr>
                <a:t>This capacitor is unable to get discharged due to the unavailability of a path. So, it will remain in a fully charged condition.</a:t>
              </a:r>
            </a:p>
            <a:p>
              <a:r>
                <a:rPr lang="en-US" sz="2400" b="0" i="0" dirty="0" smtClean="0">
                  <a:effectLst/>
                  <a:latin typeface="palatino linotype" panose="02040502050505030304" pitchFamily="18" charset="0"/>
                </a:rPr>
                <a:t>Next, all over the negative half cycle, the second </a:t>
              </a:r>
              <a:r>
                <a:rPr lang="en-US" sz="2400" b="0" i="0" u="none" strike="noStrike" dirty="0" smtClean="0">
                  <a:solidFill>
                    <a:srgbClr val="BE9E5F"/>
                  </a:solidFill>
                  <a:effectLst/>
                  <a:latin typeface="palatino linotype" panose="02040502050505030304" pitchFamily="18" charset="0"/>
                  <a:hlinkClick r:id="rId6"/>
                </a:rPr>
                <a:t>diode</a:t>
              </a:r>
              <a:r>
                <a:rPr lang="en-US" sz="2400" b="0" i="0" dirty="0" smtClean="0">
                  <a:effectLst/>
                  <a:latin typeface="palatino linotype" panose="02040502050505030304" pitchFamily="18" charset="0"/>
                </a:rPr>
                <a:t> (D</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 is conducting or forward biased state, and the first diode (D</a:t>
              </a:r>
              <a:r>
                <a:rPr lang="en-US" sz="2400" b="0" i="0" baseline="-25000" dirty="0" smtClean="0">
                  <a:effectLst/>
                  <a:latin typeface="palatino linotype" panose="02040502050505030304" pitchFamily="18" charset="0"/>
                </a:rPr>
                <a:t>1</a:t>
              </a:r>
              <a:r>
                <a:rPr lang="en-US" sz="2400" b="0" i="0" dirty="0" smtClean="0">
                  <a:effectLst/>
                  <a:latin typeface="palatino linotype" panose="02040502050505030304" pitchFamily="18" charset="0"/>
                </a:rPr>
                <a:t>) is non-conducting or in the reversed biased state.</a:t>
              </a:r>
            </a:p>
            <a:p>
              <a:r>
                <a:rPr lang="en-US" sz="2400" b="0" i="0" dirty="0" smtClean="0">
                  <a:effectLst/>
                  <a:latin typeface="palatino linotype" panose="02040502050505030304" pitchFamily="18" charset="0"/>
                </a:rPr>
                <a:t>The reversed biased diode (D</a:t>
              </a:r>
              <a:r>
                <a:rPr lang="en-US" sz="2400" b="0" i="0" baseline="-25000" dirty="0" smtClean="0">
                  <a:effectLst/>
                  <a:latin typeface="palatino linotype" panose="02040502050505030304" pitchFamily="18" charset="0"/>
                </a:rPr>
                <a:t>1</a:t>
              </a:r>
              <a:r>
                <a:rPr lang="en-US" sz="2400" b="0" i="0" dirty="0" smtClean="0">
                  <a:effectLst/>
                  <a:latin typeface="palatino linotype" panose="02040502050505030304" pitchFamily="18" charset="0"/>
                </a:rPr>
                <a:t>) will block the discharging of the connected capacitor (C</a:t>
              </a:r>
              <a:r>
                <a:rPr lang="en-US" sz="2400" b="0" i="0" baseline="-25000" dirty="0" smtClean="0">
                  <a:effectLst/>
                  <a:latin typeface="palatino linotype" panose="02040502050505030304" pitchFamily="18" charset="0"/>
                </a:rPr>
                <a:t>1</a:t>
              </a:r>
              <a:r>
                <a:rPr lang="en-US" sz="2400" b="0" i="0" dirty="0" smtClean="0">
                  <a:effectLst/>
                  <a:latin typeface="palatino linotype" panose="02040502050505030304" pitchFamily="18" charset="0"/>
                </a:rPr>
                <a:t>), and the forward-biased diode (D</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 will charge the connected capacitor (C</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a:t>
              </a:r>
              <a:endParaRPr lang="en-US" sz="2400" b="0" i="0" dirty="0">
                <a:effectLst/>
                <a:latin typeface="palatino linotype" panose="02040502050505030304" pitchFamily="18" charset="0"/>
              </a:endParaRPr>
            </a:p>
          </p:txBody>
        </p:sp>
        <p:pic>
          <p:nvPicPr>
            <p:cNvPr id="10" name="Picture 9"/>
            <p:cNvPicPr>
              <a:picLocks noChangeAspect="1"/>
            </p:cNvPicPr>
            <p:nvPr/>
          </p:nvPicPr>
          <p:blipFill>
            <a:blip r:embed="rId7"/>
            <a:stretch>
              <a:fillRect/>
            </a:stretch>
          </p:blipFill>
          <p:spPr>
            <a:xfrm>
              <a:off x="6800396" y="2195567"/>
              <a:ext cx="5057775" cy="2276475"/>
            </a:xfrm>
            <a:prstGeom prst="rect">
              <a:avLst/>
            </a:prstGeom>
          </p:spPr>
        </p:pic>
      </p:grpSp>
    </p:spTree>
    <p:extLst>
      <p:ext uri="{BB962C8B-B14F-4D97-AF65-F5344CB8AC3E}">
        <p14:creationId xmlns:p14="http://schemas.microsoft.com/office/powerpoint/2010/main" val="4290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 y="160338"/>
            <a:ext cx="7064812" cy="1938992"/>
          </a:xfrm>
          <a:prstGeom prst="rect">
            <a:avLst/>
          </a:prstGeom>
        </p:spPr>
        <p:txBody>
          <a:bodyPr wrap="square">
            <a:spAutoFit/>
          </a:bodyPr>
          <a:lstStyle/>
          <a:p>
            <a:r>
              <a:rPr lang="en-US" sz="2400" b="0" i="0" dirty="0" smtClean="0">
                <a:effectLst/>
                <a:latin typeface="palatino linotype" panose="02040502050505030304" pitchFamily="18" charset="0"/>
              </a:rPr>
              <a:t>Here we can apply </a:t>
            </a:r>
            <a:r>
              <a:rPr lang="en-US" sz="2400" b="0" i="0" u="none" strike="noStrike" dirty="0" smtClean="0">
                <a:solidFill>
                  <a:srgbClr val="BE9E5F"/>
                </a:solidFill>
                <a:effectLst/>
                <a:latin typeface="palatino linotype" panose="02040502050505030304" pitchFamily="18" charset="0"/>
                <a:hlinkClick r:id="rId2"/>
              </a:rPr>
              <a:t>Kirchhoff’s voltage law</a:t>
            </a:r>
            <a:r>
              <a:rPr lang="en-US" sz="2400" b="0" i="0" dirty="0" smtClean="0">
                <a:effectLst/>
                <a:latin typeface="palatino linotype" panose="02040502050505030304" pitchFamily="18" charset="0"/>
              </a:rPr>
              <a:t> to the outer loop, which starts from the bottom of the secondary of the transformer (the lower end is negative and the top end is in positive polarity) in the clockwise direction.</a:t>
            </a:r>
            <a:endParaRPr lang="en-US" sz="2400" dirty="0"/>
          </a:p>
        </p:txBody>
      </p:sp>
      <p:pic>
        <p:nvPicPr>
          <p:cNvPr id="5" name="Picture 4"/>
          <p:cNvPicPr>
            <a:picLocks noChangeAspect="1"/>
          </p:cNvPicPr>
          <p:nvPr/>
        </p:nvPicPr>
        <p:blipFill>
          <a:blip r:embed="rId3"/>
          <a:stretch>
            <a:fillRect/>
          </a:stretch>
        </p:blipFill>
        <p:spPr>
          <a:xfrm>
            <a:off x="570667" y="2099330"/>
            <a:ext cx="3975965" cy="1162030"/>
          </a:xfrm>
          <a:prstGeom prst="rect">
            <a:avLst/>
          </a:prstGeom>
        </p:spPr>
      </p:pic>
      <p:sp>
        <p:nvSpPr>
          <p:cNvPr id="6" name="Rectangle 5"/>
          <p:cNvSpPr/>
          <p:nvPr/>
        </p:nvSpPr>
        <p:spPr>
          <a:xfrm>
            <a:off x="259080" y="3380186"/>
            <a:ext cx="7064812" cy="3416320"/>
          </a:xfrm>
          <a:prstGeom prst="rect">
            <a:avLst/>
          </a:prstGeom>
        </p:spPr>
        <p:txBody>
          <a:bodyPr wrap="square">
            <a:spAutoFit/>
          </a:bodyPr>
          <a:lstStyle/>
          <a:p>
            <a:r>
              <a:rPr lang="en-US" sz="2400" b="0" i="0" dirty="0" smtClean="0">
                <a:effectLst/>
                <a:latin typeface="palatino linotype" panose="02040502050505030304" pitchFamily="18" charset="0"/>
              </a:rPr>
              <a:t>That is the voltage across the capacitor; C</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 will be equal to two times the peak value of input transformer secondary voltage (2V</a:t>
            </a:r>
            <a:r>
              <a:rPr lang="en-US" sz="2400" b="0" i="0" baseline="-25000" dirty="0" smtClean="0">
                <a:effectLst/>
                <a:latin typeface="palatino linotype" panose="02040502050505030304" pitchFamily="18" charset="0"/>
              </a:rPr>
              <a:t>SMAX</a:t>
            </a:r>
            <a:r>
              <a:rPr lang="en-US" sz="2400" b="0" i="0" dirty="0" smtClean="0">
                <a:effectLst/>
                <a:latin typeface="palatino linotype" panose="02040502050505030304" pitchFamily="18" charset="0"/>
              </a:rPr>
              <a:t>).</a:t>
            </a:r>
          </a:p>
          <a:p>
            <a:endParaRPr lang="en-US" sz="2400" b="0" i="0" dirty="0" smtClean="0">
              <a:effectLst/>
              <a:latin typeface="palatino linotype" panose="02040502050505030304" pitchFamily="18" charset="0"/>
            </a:endParaRPr>
          </a:p>
          <a:p>
            <a:r>
              <a:rPr lang="en-US" sz="2400" b="0" i="0" dirty="0" smtClean="0">
                <a:effectLst/>
                <a:latin typeface="palatino linotype" panose="02040502050505030304" pitchFamily="18" charset="0"/>
              </a:rPr>
              <a:t>Throughout the next positive half cycle of AC input, the second </a:t>
            </a:r>
            <a:r>
              <a:rPr lang="en-US" sz="2400" b="0" i="0" u="none" strike="noStrike" dirty="0" smtClean="0">
                <a:solidFill>
                  <a:srgbClr val="BE9E5F"/>
                </a:solidFill>
                <a:effectLst/>
                <a:latin typeface="palatino linotype" panose="02040502050505030304" pitchFamily="18" charset="0"/>
                <a:hlinkClick r:id="rId4"/>
              </a:rPr>
              <a:t>diode</a:t>
            </a:r>
            <a:r>
              <a:rPr lang="en-US" sz="2400" b="0" i="0" dirty="0" smtClean="0">
                <a:effectLst/>
                <a:latin typeface="palatino linotype" panose="02040502050505030304" pitchFamily="18" charset="0"/>
              </a:rPr>
              <a:t> (D</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 will be open due to the reversed biased condition. So, the second capacitor (C</a:t>
            </a:r>
            <a:r>
              <a:rPr lang="en-US" sz="2400" b="0" i="0" baseline="-25000" dirty="0" smtClean="0">
                <a:effectLst/>
                <a:latin typeface="palatino linotype" panose="02040502050505030304" pitchFamily="18" charset="0"/>
              </a:rPr>
              <a:t>2</a:t>
            </a:r>
            <a:r>
              <a:rPr lang="en-US" sz="2400" b="0" i="0" dirty="0" smtClean="0">
                <a:effectLst/>
                <a:latin typeface="palatino linotype" panose="02040502050505030304" pitchFamily="18" charset="0"/>
              </a:rPr>
              <a:t>) will get discharged through the load and the output voltage (</a:t>
            </a:r>
            <a:r>
              <a:rPr lang="en-US" sz="2400" b="0" i="0" dirty="0" err="1" smtClean="0">
                <a:effectLst/>
                <a:latin typeface="palatino linotype" panose="02040502050505030304" pitchFamily="18" charset="0"/>
              </a:rPr>
              <a:t>V</a:t>
            </a:r>
            <a:r>
              <a:rPr lang="en-US" sz="2400" b="0" i="0" baseline="-25000" dirty="0" err="1" smtClean="0">
                <a:effectLst/>
                <a:latin typeface="palatino linotype" panose="02040502050505030304" pitchFamily="18" charset="0"/>
              </a:rPr>
              <a:t>out</a:t>
            </a:r>
            <a:r>
              <a:rPr lang="en-US" sz="2400" b="0" i="0" dirty="0" smtClean="0">
                <a:effectLst/>
                <a:latin typeface="palatino linotype" panose="02040502050505030304" pitchFamily="18" charset="0"/>
              </a:rPr>
              <a:t>) &lt; 2V</a:t>
            </a:r>
            <a:r>
              <a:rPr lang="en-US" sz="2400" b="0" i="0" baseline="-25000" dirty="0" smtClean="0">
                <a:effectLst/>
                <a:latin typeface="palatino linotype" panose="02040502050505030304" pitchFamily="18" charset="0"/>
              </a:rPr>
              <a:t>S MAX</a:t>
            </a:r>
            <a:r>
              <a:rPr lang="en-US" sz="2400" b="0" i="0" dirty="0" smtClean="0">
                <a:effectLst/>
                <a:latin typeface="palatino linotype" panose="02040502050505030304" pitchFamily="18" charset="0"/>
              </a:rPr>
              <a:t>.</a:t>
            </a:r>
            <a:endParaRPr lang="en-US" sz="2400" b="0" i="0" dirty="0">
              <a:effectLst/>
              <a:latin typeface="palatino linotype" panose="02040502050505030304" pitchFamily="18" charset="0"/>
            </a:endParaRPr>
          </a:p>
        </p:txBody>
      </p:sp>
      <p:pic>
        <p:nvPicPr>
          <p:cNvPr id="7" name="Picture 6"/>
          <p:cNvPicPr>
            <a:picLocks noChangeAspect="1"/>
          </p:cNvPicPr>
          <p:nvPr/>
        </p:nvPicPr>
        <p:blipFill>
          <a:blip r:embed="rId5"/>
          <a:stretch>
            <a:fillRect/>
          </a:stretch>
        </p:blipFill>
        <p:spPr>
          <a:xfrm>
            <a:off x="7323892" y="160338"/>
            <a:ext cx="4868108" cy="6482270"/>
          </a:xfrm>
          <a:prstGeom prst="rect">
            <a:avLst/>
          </a:prstGeom>
        </p:spPr>
      </p:pic>
    </p:spTree>
    <p:extLst>
      <p:ext uri="{BB962C8B-B14F-4D97-AF65-F5344CB8AC3E}">
        <p14:creationId xmlns:p14="http://schemas.microsoft.com/office/powerpoint/2010/main" val="5119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57468"/>
          <a:stretch/>
        </p:blipFill>
        <p:spPr>
          <a:xfrm>
            <a:off x="151170" y="1929720"/>
            <a:ext cx="4856259" cy="2960914"/>
          </a:xfrm>
          <a:prstGeom prst="rect">
            <a:avLst/>
          </a:prstGeom>
        </p:spPr>
      </p:pic>
      <p:pic>
        <p:nvPicPr>
          <p:cNvPr id="3" name="Picture 2"/>
          <p:cNvPicPr>
            <a:picLocks noChangeAspect="1"/>
          </p:cNvPicPr>
          <p:nvPr/>
        </p:nvPicPr>
        <p:blipFill>
          <a:blip r:embed="rId3"/>
          <a:stretch>
            <a:fillRect/>
          </a:stretch>
        </p:blipFill>
        <p:spPr>
          <a:xfrm>
            <a:off x="484998" y="5332639"/>
            <a:ext cx="11430286" cy="589190"/>
          </a:xfrm>
          <a:prstGeom prst="rect">
            <a:avLst/>
          </a:prstGeom>
        </p:spPr>
      </p:pic>
      <p:sp>
        <p:nvSpPr>
          <p:cNvPr id="4" name="TextBox 3"/>
          <p:cNvSpPr txBox="1"/>
          <p:nvPr/>
        </p:nvSpPr>
        <p:spPr>
          <a:xfrm>
            <a:off x="484998" y="203200"/>
            <a:ext cx="4696602" cy="1200329"/>
          </a:xfrm>
          <a:prstGeom prst="rect">
            <a:avLst/>
          </a:prstGeom>
          <a:noFill/>
        </p:spPr>
        <p:txBody>
          <a:bodyPr wrap="square" rtlCol="0">
            <a:spAutoFit/>
          </a:bodyPr>
          <a:lstStyle/>
          <a:p>
            <a:r>
              <a:rPr lang="en-US" sz="3600" b="1" dirty="0" smtClean="0"/>
              <a:t>Now Example for a positive DC output</a:t>
            </a:r>
            <a:endParaRPr lang="en-US" sz="3600" b="1" dirty="0"/>
          </a:p>
        </p:txBody>
      </p:sp>
      <p:pic>
        <p:nvPicPr>
          <p:cNvPr id="5" name="Picture 4"/>
          <p:cNvPicPr>
            <a:picLocks noChangeAspect="1"/>
          </p:cNvPicPr>
          <p:nvPr/>
        </p:nvPicPr>
        <p:blipFill rotWithShape="1">
          <a:blip r:embed="rId2"/>
          <a:srcRect l="43422" r="36239"/>
          <a:stretch/>
        </p:blipFill>
        <p:spPr>
          <a:xfrm>
            <a:off x="5181600" y="1929720"/>
            <a:ext cx="2322286" cy="2960914"/>
          </a:xfrm>
          <a:prstGeom prst="rect">
            <a:avLst/>
          </a:prstGeom>
        </p:spPr>
      </p:pic>
      <p:pic>
        <p:nvPicPr>
          <p:cNvPr id="6" name="Picture 5"/>
          <p:cNvPicPr>
            <a:picLocks noChangeAspect="1"/>
          </p:cNvPicPr>
          <p:nvPr/>
        </p:nvPicPr>
        <p:blipFill rotWithShape="1">
          <a:blip r:embed="rId2"/>
          <a:srcRect l="65042"/>
          <a:stretch/>
        </p:blipFill>
        <p:spPr>
          <a:xfrm>
            <a:off x="8040914" y="1929720"/>
            <a:ext cx="3991429" cy="2960914"/>
          </a:xfrm>
          <a:prstGeom prst="rect">
            <a:avLst/>
          </a:prstGeom>
        </p:spPr>
      </p:pic>
    </p:spTree>
    <p:extLst>
      <p:ext uri="{BB962C8B-B14F-4D97-AF65-F5344CB8AC3E}">
        <p14:creationId xmlns:p14="http://schemas.microsoft.com/office/powerpoint/2010/main" val="198076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339" y="24825"/>
            <a:ext cx="5244769" cy="584775"/>
          </a:xfrm>
          <a:prstGeom prst="rect">
            <a:avLst/>
          </a:prstGeom>
        </p:spPr>
        <p:txBody>
          <a:bodyPr wrap="none">
            <a:spAutoFit/>
          </a:bodyPr>
          <a:lstStyle/>
          <a:p>
            <a:r>
              <a:rPr lang="en-US" sz="3200" b="1" i="0" u="sng" dirty="0" smtClean="0">
                <a:effectLst/>
                <a:latin typeface="palatino linotype" panose="02040502050505030304" pitchFamily="18" charset="0"/>
              </a:rPr>
              <a:t>Full Wave Voltage </a:t>
            </a:r>
            <a:r>
              <a:rPr lang="en-US" sz="3200" b="1" i="0" u="sng" dirty="0" err="1" smtClean="0">
                <a:effectLst/>
                <a:latin typeface="palatino linotype" panose="02040502050505030304" pitchFamily="18" charset="0"/>
              </a:rPr>
              <a:t>Doubler</a:t>
            </a:r>
            <a:endParaRPr lang="en-US" sz="3200" b="1" i="0" u="sng" dirty="0">
              <a:effectLst/>
              <a:latin typeface="palatino linotype" panose="02040502050505030304" pitchFamily="18" charset="0"/>
            </a:endParaRPr>
          </a:p>
        </p:txBody>
      </p:sp>
      <p:pic>
        <p:nvPicPr>
          <p:cNvPr id="3" name="Picture 2"/>
          <p:cNvPicPr>
            <a:picLocks noChangeAspect="1"/>
          </p:cNvPicPr>
          <p:nvPr/>
        </p:nvPicPr>
        <p:blipFill>
          <a:blip r:embed="rId2"/>
          <a:stretch>
            <a:fillRect/>
          </a:stretch>
        </p:blipFill>
        <p:spPr>
          <a:xfrm>
            <a:off x="7971842" y="0"/>
            <a:ext cx="3857302" cy="4273818"/>
          </a:xfrm>
          <a:prstGeom prst="rect">
            <a:avLst/>
          </a:prstGeom>
        </p:spPr>
      </p:pic>
      <p:pic>
        <p:nvPicPr>
          <p:cNvPr id="4" name="Picture 3"/>
          <p:cNvPicPr>
            <a:picLocks noChangeAspect="1"/>
          </p:cNvPicPr>
          <p:nvPr/>
        </p:nvPicPr>
        <p:blipFill>
          <a:blip r:embed="rId3"/>
          <a:stretch>
            <a:fillRect/>
          </a:stretch>
        </p:blipFill>
        <p:spPr>
          <a:xfrm>
            <a:off x="8580211" y="3971925"/>
            <a:ext cx="3495675" cy="2886075"/>
          </a:xfrm>
          <a:prstGeom prst="rect">
            <a:avLst/>
          </a:prstGeom>
        </p:spPr>
      </p:pic>
      <p:sp>
        <p:nvSpPr>
          <p:cNvPr id="6" name="Rectangle 1"/>
          <p:cNvSpPr>
            <a:spLocks noChangeArrowheads="1"/>
          </p:cNvSpPr>
          <p:nvPr/>
        </p:nvSpPr>
        <p:spPr bwMode="auto">
          <a:xfrm>
            <a:off x="319056" y="583162"/>
            <a:ext cx="7348602"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Palatino Linotype" panose="02040502050505030304" pitchFamily="18" charset="0"/>
              </a:rPr>
              <a:t>In this </a:t>
            </a:r>
            <a:r>
              <a:rPr kumimoji="0" lang="en-US" altLang="en-US" sz="2400" b="0" i="0" u="none" strike="noStrike" cap="none" normalizeH="0" baseline="0" dirty="0" err="1" smtClean="0">
                <a:ln>
                  <a:noFill/>
                </a:ln>
                <a:solidFill>
                  <a:schemeClr val="tx1"/>
                </a:solidFill>
                <a:effectLst/>
                <a:latin typeface="Palatino Linotype" panose="02040502050505030304" pitchFamily="18" charset="0"/>
              </a:rPr>
              <a:t>doubler</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right through the positive cycle of input AC voltage, the first diode (D</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1</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is in the conducting state. That is a forward biased state, and it will charge the connected capacitor (C</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1</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equal to the peak value of AC secondary voltage of transformer (V</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SMAX</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Palatino Linotype" panose="02040502050505030304" pitchFamily="18" charset="0"/>
              </a:rPr>
              <a:t>At this time, D</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2</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will be in reverse biased condition or non-conducting state. Throughout the negative cycle of input AC voltage,  the second diode (D</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2</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will be in forwarding biased state, and the second capacitor (C</a:t>
            </a:r>
            <a:r>
              <a:rPr kumimoji="0" lang="en-US" altLang="en-US" sz="1400" b="0" i="0" u="none" strike="noStrike" cap="none" normalizeH="0" baseline="-30000" dirty="0" smtClean="0">
                <a:ln>
                  <a:noFill/>
                </a:ln>
                <a:solidFill>
                  <a:schemeClr val="tx1"/>
                </a:solidFill>
                <a:effectLst/>
                <a:latin typeface="Palatino Linotype" panose="02040502050505030304" pitchFamily="18" charset="0"/>
              </a:rPr>
              <a:t>2</a:t>
            </a:r>
            <a:r>
              <a:rPr kumimoji="0" lang="en-US" altLang="en-US" sz="2400" b="0" i="0" u="none" strike="noStrike" cap="none" normalizeH="0" baseline="0" dirty="0" smtClean="0">
                <a:ln>
                  <a:noFill/>
                </a:ln>
                <a:solidFill>
                  <a:schemeClr val="tx1"/>
                </a:solidFill>
                <a:effectLst/>
                <a:latin typeface="Palatino Linotype" panose="02040502050505030304" pitchFamily="18" charset="0"/>
              </a:rPr>
              <a:t>) gets charged.</a:t>
            </a:r>
            <a:endParaRPr kumimoji="0" lang="en-US" altLang="en-US" sz="2000" b="0" i="0" u="none" strike="noStrike" cap="none" normalizeH="0" baseline="0" dirty="0" smtClean="0">
              <a:ln>
                <a:noFill/>
              </a:ln>
              <a:solidFill>
                <a:schemeClr val="tx1"/>
              </a:solidFill>
              <a:effectLst/>
            </a:endParaRPr>
          </a:p>
        </p:txBody>
      </p:sp>
      <p:sp>
        <p:nvSpPr>
          <p:cNvPr id="8" name="Rectangle 7"/>
          <p:cNvSpPr/>
          <p:nvPr/>
        </p:nvSpPr>
        <p:spPr>
          <a:xfrm>
            <a:off x="239339" y="5982418"/>
            <a:ext cx="8188382" cy="830997"/>
          </a:xfrm>
          <a:prstGeom prst="rect">
            <a:avLst/>
          </a:prstGeom>
        </p:spPr>
        <p:txBody>
          <a:bodyPr wrap="square">
            <a:spAutoFit/>
          </a:bodyPr>
          <a:lstStyle/>
          <a:p>
            <a:r>
              <a:rPr lang="en-US" sz="2400" b="0" i="0" dirty="0" smtClean="0">
                <a:effectLst/>
                <a:latin typeface="palatino linotype" panose="02040502050505030304" pitchFamily="18" charset="0"/>
              </a:rPr>
              <a:t>If there is some load connected across the output terminals, then output voltage (</a:t>
            </a:r>
            <a:r>
              <a:rPr lang="en-US" sz="2400" b="0" i="0" dirty="0" err="1" smtClean="0">
                <a:effectLst/>
                <a:latin typeface="palatino linotype" panose="02040502050505030304" pitchFamily="18" charset="0"/>
              </a:rPr>
              <a:t>V</a:t>
            </a:r>
            <a:r>
              <a:rPr lang="en-US" sz="2400" b="0" i="0" baseline="-25000" dirty="0" err="1" smtClean="0">
                <a:effectLst/>
                <a:latin typeface="palatino linotype" panose="02040502050505030304" pitchFamily="18" charset="0"/>
              </a:rPr>
              <a:t>out</a:t>
            </a:r>
            <a:r>
              <a:rPr lang="en-US" sz="2400" b="0" i="0" dirty="0" smtClean="0">
                <a:effectLst/>
                <a:latin typeface="palatino linotype" panose="02040502050505030304" pitchFamily="18" charset="0"/>
              </a:rPr>
              <a:t>) &lt; 2V</a:t>
            </a:r>
            <a:r>
              <a:rPr lang="en-US" sz="2400" b="0" i="0" baseline="-25000" dirty="0" smtClean="0">
                <a:effectLst/>
                <a:latin typeface="palatino linotype" panose="02040502050505030304" pitchFamily="18" charset="0"/>
              </a:rPr>
              <a:t>S MAX</a:t>
            </a:r>
            <a:r>
              <a:rPr lang="en-US" sz="2400" b="0" i="0" dirty="0" smtClean="0">
                <a:effectLst/>
                <a:latin typeface="palatino linotype" panose="02040502050505030304" pitchFamily="18" charset="0"/>
              </a:rPr>
              <a:t>. </a:t>
            </a:r>
            <a:endParaRPr lang="en-US" sz="2400" dirty="0"/>
          </a:p>
        </p:txBody>
      </p:sp>
      <p:grpSp>
        <p:nvGrpSpPr>
          <p:cNvPr id="7" name="Group 6"/>
          <p:cNvGrpSpPr/>
          <p:nvPr/>
        </p:nvGrpSpPr>
        <p:grpSpPr>
          <a:xfrm>
            <a:off x="224803" y="4597423"/>
            <a:ext cx="8051223" cy="1384995"/>
            <a:chOff x="224803" y="4597423"/>
            <a:chExt cx="8051223" cy="1384995"/>
          </a:xfrm>
        </p:grpSpPr>
        <p:sp>
          <p:nvSpPr>
            <p:cNvPr id="5" name="Rectangle 4"/>
            <p:cNvSpPr/>
            <p:nvPr/>
          </p:nvSpPr>
          <p:spPr>
            <a:xfrm>
              <a:off x="224803" y="4597423"/>
              <a:ext cx="8051223" cy="1384995"/>
            </a:xfrm>
            <a:prstGeom prst="rect">
              <a:avLst/>
            </a:prstGeom>
          </p:spPr>
          <p:txBody>
            <a:bodyPr wrap="square">
              <a:spAutoFit/>
            </a:bodyPr>
            <a:lstStyle/>
            <a:p>
              <a:pPr lvl="0" eaLnBrk="0" fontAlgn="base" hangingPunct="0">
                <a:spcBef>
                  <a:spcPct val="0"/>
                </a:spcBef>
                <a:spcAft>
                  <a:spcPct val="0"/>
                </a:spcAft>
              </a:pPr>
              <a:r>
                <a:rPr lang="en-US" altLang="en-US" sz="2400" dirty="0">
                  <a:latin typeface="Palatino Linotype" panose="02040502050505030304" pitchFamily="18" charset="0"/>
                </a:rPr>
                <a:t>In the no-load condition, the entire voltages of two capacitors  </a:t>
              </a:r>
              <a:r>
                <a:rPr lang="en-US" altLang="en-US" sz="3600" dirty="0">
                  <a:latin typeface="Palatino Linotype" panose="02040502050505030304" pitchFamily="18" charset="0"/>
                </a:rPr>
                <a:t> </a:t>
              </a:r>
              <a:r>
                <a:rPr lang="en-US" altLang="en-US" sz="2400" dirty="0">
                  <a:latin typeface="Palatino Linotype" panose="02040502050505030304" pitchFamily="18" charset="0"/>
                </a:rPr>
                <a:t>                         are delivered as the output voltage.</a:t>
              </a:r>
            </a:p>
          </p:txBody>
        </p:sp>
        <p:pic>
          <p:nvPicPr>
            <p:cNvPr id="9" name="Picture 8"/>
            <p:cNvPicPr>
              <a:picLocks noChangeAspect="1"/>
            </p:cNvPicPr>
            <p:nvPr/>
          </p:nvPicPr>
          <p:blipFill>
            <a:blip r:embed="rId4"/>
            <a:stretch>
              <a:fillRect/>
            </a:stretch>
          </p:blipFill>
          <p:spPr>
            <a:xfrm>
              <a:off x="1784481" y="5289920"/>
              <a:ext cx="1905790" cy="233362"/>
            </a:xfrm>
            <a:prstGeom prst="rect">
              <a:avLst/>
            </a:prstGeom>
          </p:spPr>
        </p:pic>
      </p:grpSp>
    </p:spTree>
    <p:extLst>
      <p:ext uri="{BB962C8B-B14F-4D97-AF65-F5344CB8AC3E}">
        <p14:creationId xmlns:p14="http://schemas.microsoft.com/office/powerpoint/2010/main" val="25723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5696"/>
          <a:stretch/>
        </p:blipFill>
        <p:spPr>
          <a:xfrm>
            <a:off x="437955" y="329266"/>
            <a:ext cx="10300344" cy="6260220"/>
          </a:xfrm>
          <a:prstGeom prst="rect">
            <a:avLst/>
          </a:prstGeom>
        </p:spPr>
      </p:pic>
    </p:spTree>
    <p:extLst>
      <p:ext uri="{BB962C8B-B14F-4D97-AF65-F5344CB8AC3E}">
        <p14:creationId xmlns:p14="http://schemas.microsoft.com/office/powerpoint/2010/main" val="972548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cstate="print"/>
          <a:srcRect/>
          <a:stretch>
            <a:fillRect/>
          </a:stretch>
        </p:blipFill>
        <p:spPr bwMode="auto">
          <a:xfrm>
            <a:off x="247624" y="261257"/>
            <a:ext cx="10860140" cy="5518038"/>
          </a:xfrm>
          <a:prstGeom prst="rect">
            <a:avLst/>
          </a:prstGeom>
          <a:noFill/>
          <a:ln w="9525">
            <a:noFill/>
            <a:miter lim="800000"/>
            <a:headEnd/>
            <a:tailEnd/>
          </a:ln>
        </p:spPr>
      </p:pic>
      <p:pic>
        <p:nvPicPr>
          <p:cNvPr id="20484" name="Picture 4"/>
          <p:cNvPicPr>
            <a:picLocks noChangeAspect="1" noChangeArrowheads="1"/>
          </p:cNvPicPr>
          <p:nvPr/>
        </p:nvPicPr>
        <p:blipFill>
          <a:blip r:embed="rId3" cstate="print"/>
          <a:srcRect/>
          <a:stretch>
            <a:fillRect/>
          </a:stretch>
        </p:blipFill>
        <p:spPr bwMode="auto">
          <a:xfrm>
            <a:off x="7385509" y="4254273"/>
            <a:ext cx="4254948" cy="2603727"/>
          </a:xfrm>
          <a:prstGeom prst="rect">
            <a:avLst/>
          </a:prstGeom>
          <a:noFill/>
          <a:ln w="9525">
            <a:noFill/>
            <a:miter lim="800000"/>
            <a:headEnd/>
            <a:tailEnd/>
          </a:ln>
        </p:spPr>
      </p:pic>
      <p:sp>
        <p:nvSpPr>
          <p:cNvPr id="2" name="TextBox 1"/>
          <p:cNvSpPr txBox="1"/>
          <p:nvPr/>
        </p:nvSpPr>
        <p:spPr>
          <a:xfrm>
            <a:off x="4513943" y="145143"/>
            <a:ext cx="3550524" cy="584775"/>
          </a:xfrm>
          <a:prstGeom prst="rect">
            <a:avLst/>
          </a:prstGeom>
          <a:noFill/>
        </p:spPr>
        <p:txBody>
          <a:bodyPr wrap="none" rtlCol="0">
            <a:spAutoFit/>
          </a:bodyPr>
          <a:lstStyle/>
          <a:p>
            <a:r>
              <a:rPr lang="en-US" sz="3200" b="1" dirty="0" smtClean="0"/>
              <a:t>Text book reference</a:t>
            </a:r>
            <a:endParaRPr lang="en-US" sz="3200" b="1" dirty="0"/>
          </a:p>
        </p:txBody>
      </p:sp>
      <p:sp>
        <p:nvSpPr>
          <p:cNvPr id="5" name="Rectangular Callout 4"/>
          <p:cNvSpPr/>
          <p:nvPr/>
        </p:nvSpPr>
        <p:spPr>
          <a:xfrm>
            <a:off x="11219543" y="3020276"/>
            <a:ext cx="928914" cy="986972"/>
          </a:xfrm>
          <a:prstGeom prst="wedgeRectCallout">
            <a:avLst>
              <a:gd name="adj1" fmla="val -42708"/>
              <a:gd name="adj2" fmla="val 9485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polarity</a:t>
            </a:r>
            <a:endParaRPr lang="en-US" dirty="0"/>
          </a:p>
        </p:txBody>
      </p:sp>
    </p:spTree>
    <p:extLst>
      <p:ext uri="{BB962C8B-B14F-4D97-AF65-F5344CB8AC3E}">
        <p14:creationId xmlns:p14="http://schemas.microsoft.com/office/powerpoint/2010/main" val="26221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380343" y="1969748"/>
            <a:ext cx="8490857" cy="4206537"/>
          </a:xfrm>
          <a:prstGeom prst="rect">
            <a:avLst/>
          </a:prstGeom>
          <a:noFill/>
          <a:ln w="9525">
            <a:noFill/>
            <a:miter lim="800000"/>
            <a:headEnd/>
            <a:tailEnd/>
          </a:ln>
        </p:spPr>
      </p:pic>
      <p:sp>
        <p:nvSpPr>
          <p:cNvPr id="16387" name="Rectangle 5"/>
          <p:cNvSpPr>
            <a:spLocks noChangeArrowheads="1"/>
          </p:cNvSpPr>
          <p:nvPr/>
        </p:nvSpPr>
        <p:spPr bwMode="auto">
          <a:xfrm>
            <a:off x="4424975" y="113280"/>
            <a:ext cx="3164649" cy="646331"/>
          </a:xfrm>
          <a:prstGeom prst="rect">
            <a:avLst/>
          </a:prstGeom>
          <a:noFill/>
          <a:ln w="9525">
            <a:noFill/>
            <a:miter lim="800000"/>
            <a:headEnd/>
            <a:tailEnd/>
          </a:ln>
        </p:spPr>
        <p:txBody>
          <a:bodyPr wrap="none">
            <a:spAutoFit/>
          </a:bodyPr>
          <a:lstStyle/>
          <a:p>
            <a:r>
              <a:rPr lang="en-US" sz="3600" b="1" dirty="0">
                <a:latin typeface="Times New Roman" pitchFamily="18" charset="0"/>
                <a:cs typeface="Times New Roman" pitchFamily="18" charset="0"/>
              </a:rPr>
              <a:t>Voltage Tripler</a:t>
            </a:r>
          </a:p>
        </p:txBody>
      </p:sp>
    </p:spTree>
    <p:extLst>
      <p:ext uri="{BB962C8B-B14F-4D97-AF65-F5344CB8AC3E}">
        <p14:creationId xmlns:p14="http://schemas.microsoft.com/office/powerpoint/2010/main" val="1974017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717852" y="1954723"/>
            <a:ext cx="7858699" cy="3081734"/>
          </a:xfrm>
          <a:prstGeom prst="rect">
            <a:avLst/>
          </a:prstGeom>
          <a:noFill/>
          <a:ln w="9525">
            <a:noFill/>
            <a:miter lim="800000"/>
            <a:headEnd/>
            <a:tailEnd/>
          </a:ln>
        </p:spPr>
      </p:pic>
      <p:sp>
        <p:nvSpPr>
          <p:cNvPr id="17411" name="Rectangle 4"/>
          <p:cNvSpPr>
            <a:spLocks noChangeArrowheads="1"/>
          </p:cNvSpPr>
          <p:nvPr/>
        </p:nvSpPr>
        <p:spPr bwMode="auto">
          <a:xfrm>
            <a:off x="3994934" y="350498"/>
            <a:ext cx="3805657" cy="646331"/>
          </a:xfrm>
          <a:prstGeom prst="rect">
            <a:avLst/>
          </a:prstGeom>
          <a:noFill/>
          <a:ln w="9525">
            <a:noFill/>
            <a:miter lim="800000"/>
            <a:headEnd/>
            <a:tailEnd/>
          </a:ln>
        </p:spPr>
        <p:txBody>
          <a:bodyPr wrap="none">
            <a:spAutoFit/>
          </a:bodyPr>
          <a:lstStyle/>
          <a:p>
            <a:r>
              <a:rPr lang="en-US" sz="3600" dirty="0">
                <a:latin typeface="Times New Roman" pitchFamily="18" charset="0"/>
                <a:cs typeface="Times New Roman" pitchFamily="18" charset="0"/>
              </a:rPr>
              <a:t>Voltage </a:t>
            </a:r>
            <a:r>
              <a:rPr lang="en-US" sz="3600" dirty="0" err="1">
                <a:latin typeface="Times New Roman" pitchFamily="18" charset="0"/>
                <a:cs typeface="Times New Roman" pitchFamily="18" charset="0"/>
              </a:rPr>
              <a:t>Quadrupler</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46286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980778"/>
            <a:ext cx="11094720" cy="5632311"/>
          </a:xfrm>
          <a:prstGeom prst="rect">
            <a:avLst/>
          </a:prstGeom>
        </p:spPr>
        <p:txBody>
          <a:bodyPr wrap="square">
            <a:spAutoFit/>
          </a:bodyPr>
          <a:lstStyle/>
          <a:p>
            <a:endParaRPr lang="en-US" sz="3600" b="1" i="0" dirty="0" smtClean="0">
              <a:effectLst/>
              <a:latin typeface="Arial" panose="020B0604020202020204" pitchFamily="34" charset="0"/>
              <a:cs typeface="Arial" panose="020B0604020202020204" pitchFamily="34" charset="0"/>
            </a:endParaRPr>
          </a:p>
          <a:p>
            <a:pPr marL="742950" indent="-742950">
              <a:buFont typeface="+mj-lt"/>
              <a:buAutoNum type="alphaLcParenR"/>
            </a:pPr>
            <a:r>
              <a:rPr lang="en-US" sz="3600" b="1" i="0" dirty="0" smtClean="0">
                <a:effectLst/>
                <a:latin typeface="Arial" panose="020B0604020202020204" pitchFamily="34" charset="0"/>
                <a:cs typeface="Arial" panose="020B0604020202020204" pitchFamily="34" charset="0"/>
              </a:rPr>
              <a:t>Can replace the expensive and heavy transformers.</a:t>
            </a:r>
          </a:p>
          <a:p>
            <a:pPr marL="742950" indent="-742950">
              <a:buFont typeface="+mj-lt"/>
              <a:buAutoNum type="alphaLcParenR"/>
            </a:pPr>
            <a:endParaRPr lang="en-US" sz="3600" b="1" i="0" dirty="0" smtClean="0">
              <a:effectLst/>
              <a:latin typeface="Arial" panose="020B0604020202020204" pitchFamily="34" charset="0"/>
              <a:cs typeface="Arial" panose="020B0604020202020204" pitchFamily="34" charset="0"/>
            </a:endParaRPr>
          </a:p>
          <a:p>
            <a:pPr marL="742950" indent="-742950">
              <a:buFont typeface="+mj-lt"/>
              <a:buAutoNum type="alphaLcParenR"/>
            </a:pPr>
            <a:r>
              <a:rPr lang="en-US" sz="3600" b="1" i="0" dirty="0" smtClean="0">
                <a:effectLst/>
                <a:latin typeface="Arial" panose="020B0604020202020204" pitchFamily="34" charset="0"/>
                <a:cs typeface="Arial" panose="020B0604020202020204" pitchFamily="34" charset="0"/>
              </a:rPr>
              <a:t>Negative voltage can also be created by reversing the polarity of the connected </a:t>
            </a:r>
            <a:r>
              <a:rPr lang="en-US" sz="3600" b="1" i="0" u="none" strike="noStrike" dirty="0" smtClean="0">
                <a:solidFill>
                  <a:srgbClr val="BE9E5F"/>
                </a:solidFill>
                <a:effectLst/>
                <a:latin typeface="Arial" panose="020B0604020202020204" pitchFamily="34" charset="0"/>
                <a:cs typeface="Arial" panose="020B0604020202020204" pitchFamily="34" charset="0"/>
                <a:hlinkClick r:id="rId2"/>
              </a:rPr>
              <a:t>diodes</a:t>
            </a:r>
            <a:r>
              <a:rPr lang="en-US" sz="3600" b="1" i="0" dirty="0" smtClean="0">
                <a:effectLst/>
                <a:latin typeface="Arial" panose="020B0604020202020204" pitchFamily="34" charset="0"/>
                <a:cs typeface="Arial" panose="020B0604020202020204" pitchFamily="34" charset="0"/>
              </a:rPr>
              <a:t> and </a:t>
            </a:r>
            <a:r>
              <a:rPr lang="en-US" sz="3600" b="1" i="0" u="none" strike="noStrike" dirty="0" smtClean="0">
                <a:solidFill>
                  <a:srgbClr val="BE9E5F"/>
                </a:solidFill>
                <a:effectLst/>
                <a:latin typeface="Arial" panose="020B0604020202020204" pitchFamily="34" charset="0"/>
                <a:cs typeface="Arial" panose="020B0604020202020204" pitchFamily="34" charset="0"/>
                <a:hlinkClick r:id="rId3"/>
              </a:rPr>
              <a:t>capacitors</a:t>
            </a:r>
            <a:r>
              <a:rPr lang="en-US" sz="3600" b="1" i="0" dirty="0" smtClean="0">
                <a:effectLst/>
                <a:latin typeface="Arial" panose="020B0604020202020204" pitchFamily="34" charset="0"/>
                <a:cs typeface="Arial" panose="020B0604020202020204" pitchFamily="34" charset="0"/>
              </a:rPr>
              <a:t>.</a:t>
            </a:r>
          </a:p>
          <a:p>
            <a:pPr marL="742950" indent="-742950">
              <a:buFont typeface="+mj-lt"/>
              <a:buAutoNum type="alphaLcParenR"/>
            </a:pPr>
            <a:endParaRPr lang="en-US" sz="3600" b="1" i="0" dirty="0" smtClean="0">
              <a:effectLst/>
              <a:latin typeface="Arial" panose="020B0604020202020204" pitchFamily="34" charset="0"/>
              <a:cs typeface="Arial" panose="020B0604020202020204" pitchFamily="34" charset="0"/>
            </a:endParaRPr>
          </a:p>
          <a:p>
            <a:pPr marL="742950" indent="-742950">
              <a:buFont typeface="+mj-lt"/>
              <a:buAutoNum type="alphaLcParenR"/>
            </a:pPr>
            <a:r>
              <a:rPr lang="en-US" sz="3600" b="1" i="0" dirty="0" smtClean="0">
                <a:effectLst/>
                <a:latin typeface="Arial" panose="020B0604020202020204" pitchFamily="34" charset="0"/>
                <a:cs typeface="Arial" panose="020B0604020202020204" pitchFamily="34" charset="0"/>
              </a:rPr>
              <a:t>Can increase the voltage multiplication factor by cascading the similar voltage multipliers</a:t>
            </a:r>
            <a:endParaRPr lang="en-US" sz="3600" b="1" i="0" dirty="0">
              <a:effectLst/>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838200" y="10031"/>
            <a:ext cx="10515600" cy="1325563"/>
          </a:xfrm>
        </p:spPr>
        <p:txBody>
          <a:bodyPr/>
          <a:lstStyle/>
          <a:p>
            <a:r>
              <a:rPr lang="en-US" b="1" i="0" smtClean="0">
                <a:effectLst/>
                <a:latin typeface="Arial Black" panose="020B0A04020102020204" pitchFamily="34" charset="0"/>
              </a:rPr>
              <a:t>Advantages of Voltage Doubler</a:t>
            </a:r>
            <a:endParaRPr lang="en-US" b="1" i="0" dirty="0" smtClean="0">
              <a:effectLst/>
              <a:latin typeface="Arial Black" panose="020B0A04020102020204" pitchFamily="34" charset="0"/>
            </a:endParaRPr>
          </a:p>
        </p:txBody>
      </p:sp>
    </p:spTree>
    <p:extLst>
      <p:ext uri="{BB962C8B-B14F-4D97-AF65-F5344CB8AC3E}">
        <p14:creationId xmlns:p14="http://schemas.microsoft.com/office/powerpoint/2010/main" val="2313636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947988" y="2742010"/>
            <a:ext cx="6172200" cy="857250"/>
          </a:xfrm>
        </p:spPr>
        <p:txBody>
          <a:bodyPr>
            <a:normAutofit fontScale="90000"/>
          </a:bodyPr>
          <a:lstStyle/>
          <a:p>
            <a:r>
              <a:rPr lang="en-US" b="1" smtClean="0"/>
              <a:t>The Clamped Capacitor or DC Restorer</a:t>
            </a:r>
            <a:endParaRPr lang="en-US" smtClean="0"/>
          </a:p>
        </p:txBody>
      </p:sp>
    </p:spTree>
    <p:extLst>
      <p:ext uri="{BB962C8B-B14F-4D97-AF65-F5344CB8AC3E}">
        <p14:creationId xmlns:p14="http://schemas.microsoft.com/office/powerpoint/2010/main" val="2851358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95651" y="966509"/>
            <a:ext cx="6005763" cy="5034242"/>
          </a:xfrm>
          <a:prstGeom prst="rect">
            <a:avLst/>
          </a:prstGeom>
          <a:noFill/>
          <a:ln w="9525">
            <a:noFill/>
            <a:miter lim="800000"/>
            <a:headEnd/>
            <a:tailEnd/>
          </a:ln>
        </p:spPr>
      </p:pic>
    </p:spTree>
    <p:extLst>
      <p:ext uri="{BB962C8B-B14F-4D97-AF65-F5344CB8AC3E}">
        <p14:creationId xmlns:p14="http://schemas.microsoft.com/office/powerpoint/2010/main" val="2969655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57250"/>
            <a:ext cx="9144000" cy="742950"/>
          </a:xfrm>
          <a:solidFill>
            <a:schemeClr val="tx2">
              <a:lumMod val="20000"/>
              <a:lumOff val="80000"/>
            </a:schemeClr>
          </a:solidFill>
        </p:spPr>
        <p:txBody>
          <a:bodyPr>
            <a:normAutofit/>
          </a:bodyPr>
          <a:lstStyle/>
          <a:p>
            <a:r>
              <a:rPr lang="en-US" sz="1500" dirty="0" smtClean="0">
                <a:latin typeface="Arial" pitchFamily="34" charset="0"/>
                <a:cs typeface="Arial" pitchFamily="34" charset="0"/>
              </a:rPr>
              <a:t>Example-Q1</a:t>
            </a:r>
            <a:r>
              <a:rPr lang="en-US" sz="1500" dirty="0">
                <a:latin typeface="Arial" pitchFamily="34" charset="0"/>
                <a:cs typeface="Arial" pitchFamily="34" charset="0"/>
              </a:rPr>
              <a:t>.      Determine the output wave form for the following circuit and calculate output dc level </a:t>
            </a:r>
          </a:p>
        </p:txBody>
      </p:sp>
      <p:pic>
        <p:nvPicPr>
          <p:cNvPr id="17410" name="Picture 2"/>
          <p:cNvPicPr>
            <a:picLocks noGrp="1" noChangeAspect="1" noChangeArrowheads="1"/>
          </p:cNvPicPr>
          <p:nvPr>
            <p:ph idx="1"/>
          </p:nvPr>
        </p:nvPicPr>
        <p:blipFill>
          <a:blip r:embed="rId2" cstate="print"/>
          <a:srcRect/>
          <a:stretch>
            <a:fillRect/>
          </a:stretch>
        </p:blipFill>
        <p:spPr bwMode="auto">
          <a:xfrm>
            <a:off x="3348264" y="2451101"/>
            <a:ext cx="4496859" cy="2266042"/>
          </a:xfrm>
          <a:prstGeom prst="rect">
            <a:avLst/>
          </a:prstGeom>
          <a:noFill/>
          <a:ln w="9525">
            <a:noFill/>
            <a:miter lim="800000"/>
            <a:headEnd/>
            <a:tailEnd/>
          </a:ln>
        </p:spPr>
      </p:pic>
      <p:grpSp>
        <p:nvGrpSpPr>
          <p:cNvPr id="19" name="Group 18"/>
          <p:cNvGrpSpPr/>
          <p:nvPr/>
        </p:nvGrpSpPr>
        <p:grpSpPr>
          <a:xfrm>
            <a:off x="8209426" y="2481793"/>
            <a:ext cx="3400939" cy="4264629"/>
            <a:chOff x="8209426" y="2481793"/>
            <a:chExt cx="3400939" cy="4264629"/>
          </a:xfrm>
        </p:grpSpPr>
        <p:grpSp>
          <p:nvGrpSpPr>
            <p:cNvPr id="17" name="Group 16"/>
            <p:cNvGrpSpPr/>
            <p:nvPr/>
          </p:nvGrpSpPr>
          <p:grpSpPr>
            <a:xfrm>
              <a:off x="8209426" y="2481793"/>
              <a:ext cx="3037777" cy="4264629"/>
              <a:chOff x="8209426" y="2481793"/>
              <a:chExt cx="3037777" cy="4264629"/>
            </a:xfrm>
          </p:grpSpPr>
          <p:pic>
            <p:nvPicPr>
              <p:cNvPr id="3" name="Picture 2"/>
              <p:cNvPicPr>
                <a:picLocks noChangeAspect="1"/>
              </p:cNvPicPr>
              <p:nvPr/>
            </p:nvPicPr>
            <p:blipFill>
              <a:blip r:embed="rId3"/>
              <a:stretch>
                <a:fillRect/>
              </a:stretch>
            </p:blipFill>
            <p:spPr>
              <a:xfrm rot="2383789">
                <a:off x="9224283" y="2508249"/>
                <a:ext cx="971550" cy="1028700"/>
              </a:xfrm>
              <a:prstGeom prst="rect">
                <a:avLst/>
              </a:prstGeom>
            </p:spPr>
          </p:pic>
          <p:pic>
            <p:nvPicPr>
              <p:cNvPr id="4" name="Picture 3"/>
              <p:cNvPicPr>
                <a:picLocks noChangeAspect="1"/>
              </p:cNvPicPr>
              <p:nvPr/>
            </p:nvPicPr>
            <p:blipFill>
              <a:blip r:embed="rId4"/>
              <a:stretch>
                <a:fillRect/>
              </a:stretch>
            </p:blipFill>
            <p:spPr>
              <a:xfrm rot="16200000">
                <a:off x="8861427" y="4184197"/>
                <a:ext cx="1581150" cy="381000"/>
              </a:xfrm>
              <a:prstGeom prst="rect">
                <a:avLst/>
              </a:prstGeom>
            </p:spPr>
          </p:pic>
          <p:pic>
            <p:nvPicPr>
              <p:cNvPr id="6" name="Picture 5"/>
              <p:cNvPicPr>
                <a:picLocks noChangeAspect="1"/>
              </p:cNvPicPr>
              <p:nvPr/>
            </p:nvPicPr>
            <p:blipFill>
              <a:blip r:embed="rId4"/>
              <a:stretch>
                <a:fillRect/>
              </a:stretch>
            </p:blipFill>
            <p:spPr>
              <a:xfrm rot="16200000">
                <a:off x="8861427" y="5765347"/>
                <a:ext cx="1581150" cy="381000"/>
              </a:xfrm>
              <a:prstGeom prst="rect">
                <a:avLst/>
              </a:prstGeom>
            </p:spPr>
          </p:pic>
          <p:pic>
            <p:nvPicPr>
              <p:cNvPr id="7" name="Picture 6"/>
              <p:cNvPicPr>
                <a:picLocks noChangeAspect="1"/>
              </p:cNvPicPr>
              <p:nvPr/>
            </p:nvPicPr>
            <p:blipFill>
              <a:blip r:embed="rId4"/>
              <a:stretch>
                <a:fillRect/>
              </a:stretch>
            </p:blipFill>
            <p:spPr>
              <a:xfrm rot="16200000">
                <a:off x="9475553" y="4974771"/>
                <a:ext cx="3162300" cy="381000"/>
              </a:xfrm>
              <a:prstGeom prst="rect">
                <a:avLst/>
              </a:prstGeom>
            </p:spPr>
          </p:pic>
          <p:cxnSp>
            <p:nvCxnSpPr>
              <p:cNvPr id="8" name="Straight Connector 7"/>
              <p:cNvCxnSpPr/>
              <p:nvPr/>
            </p:nvCxnSpPr>
            <p:spPr>
              <a:xfrm flipH="1">
                <a:off x="8331199" y="6702879"/>
                <a:ext cx="279807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3"/>
              </p:cNvCxnSpPr>
              <p:nvPr/>
            </p:nvCxnSpPr>
            <p:spPr>
              <a:xfrm flipH="1" flipV="1">
                <a:off x="9652002" y="3584122"/>
                <a:ext cx="1477272" cy="217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8209426" y="2481793"/>
                <a:ext cx="1477272" cy="217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686698" y="5061706"/>
                <a:ext cx="11029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p:cNvSpPr txBox="1"/>
                <p:nvPr/>
              </p:nvSpPr>
              <p:spPr>
                <a:xfrm>
                  <a:off x="9900418" y="4077634"/>
                  <a:ext cx="3958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𝒗</m:t>
                            </m:r>
                          </m:e>
                          <m:sub>
                            <m:r>
                              <a:rPr lang="en-US" sz="2400" b="1" i="1" smtClean="0">
                                <a:latin typeface="Cambria Math" panose="02040503050406030204" pitchFamily="18" charset="0"/>
                              </a:rPr>
                              <m:t>𝒐</m:t>
                            </m:r>
                          </m:sub>
                        </m:sSub>
                      </m:oMath>
                    </m:oMathPara>
                  </a14:m>
                  <a:endParaRPr lang="en-US" sz="2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900418" y="4077634"/>
                  <a:ext cx="395878" cy="369332"/>
                </a:xfrm>
                <a:prstGeom prst="rect">
                  <a:avLst/>
                </a:prstGeom>
                <a:blipFill rotWithShape="0">
                  <a:blip r:embed="rId5"/>
                  <a:stretch>
                    <a:fillRect l="-10769" r="-3077" b="-10000"/>
                  </a:stretch>
                </a:blipFill>
              </p:spPr>
              <p:txBody>
                <a:bodyPr/>
                <a:lstStyle/>
                <a:p>
                  <a:r>
                    <a:rPr lang="en-US">
                      <a:noFill/>
                    </a:rPr>
                    <a:t> </a:t>
                  </a:r>
                </a:p>
              </p:txBody>
            </p:sp>
          </mc:Fallback>
        </mc:AlternateContent>
        <p:sp>
          <p:nvSpPr>
            <p:cNvPr id="22" name="TextBox 21"/>
            <p:cNvSpPr txBox="1"/>
            <p:nvPr/>
          </p:nvSpPr>
          <p:spPr>
            <a:xfrm>
              <a:off x="9235997" y="5644572"/>
              <a:ext cx="302968" cy="369332"/>
            </a:xfrm>
            <a:prstGeom prst="rect">
              <a:avLst/>
            </a:prstGeom>
            <a:noFill/>
          </p:spPr>
          <p:txBody>
            <a:bodyPr wrap="none" lIns="0" tIns="0" rIns="0" bIns="0" rtlCol="0">
              <a:spAutoFit/>
            </a:bodyPr>
            <a:lstStyle/>
            <a:p>
              <a:r>
                <a:rPr lang="en-US" sz="2400" b="1" dirty="0" smtClean="0"/>
                <a:t>2k</a:t>
              </a:r>
              <a:endParaRPr lang="en-US" sz="2400" b="1" dirty="0"/>
            </a:p>
          </p:txBody>
        </p:sp>
        <p:sp>
          <p:nvSpPr>
            <p:cNvPr id="23" name="TextBox 22"/>
            <p:cNvSpPr txBox="1"/>
            <p:nvPr/>
          </p:nvSpPr>
          <p:spPr>
            <a:xfrm>
              <a:off x="9243402" y="4075666"/>
              <a:ext cx="302968" cy="369332"/>
            </a:xfrm>
            <a:prstGeom prst="rect">
              <a:avLst/>
            </a:prstGeom>
            <a:noFill/>
          </p:spPr>
          <p:txBody>
            <a:bodyPr wrap="none" lIns="0" tIns="0" rIns="0" bIns="0" rtlCol="0">
              <a:spAutoFit/>
            </a:bodyPr>
            <a:lstStyle/>
            <a:p>
              <a:r>
                <a:rPr lang="en-US" sz="2400" b="1" dirty="0" smtClean="0"/>
                <a:t>2k</a:t>
              </a:r>
              <a:endParaRPr lang="en-US" sz="2400" b="1" dirty="0"/>
            </a:p>
          </p:txBody>
        </p:sp>
        <p:sp>
          <p:nvSpPr>
            <p:cNvPr id="24" name="TextBox 23"/>
            <p:cNvSpPr txBox="1"/>
            <p:nvPr/>
          </p:nvSpPr>
          <p:spPr>
            <a:xfrm>
              <a:off x="11307397" y="4692374"/>
              <a:ext cx="302968" cy="369332"/>
            </a:xfrm>
            <a:prstGeom prst="rect">
              <a:avLst/>
            </a:prstGeom>
            <a:noFill/>
          </p:spPr>
          <p:txBody>
            <a:bodyPr wrap="none" lIns="0" tIns="0" rIns="0" bIns="0" rtlCol="0">
              <a:spAutoFit/>
            </a:bodyPr>
            <a:lstStyle/>
            <a:p>
              <a:r>
                <a:rPr lang="en-US" sz="2400" b="1" dirty="0" smtClean="0"/>
                <a:t>2k</a:t>
              </a:r>
              <a:endParaRPr lang="en-US" sz="2400" b="1" dirty="0"/>
            </a:p>
          </p:txBody>
        </p:sp>
      </p:grpSp>
    </p:spTree>
    <p:extLst>
      <p:ext uri="{BB962C8B-B14F-4D97-AF65-F5344CB8AC3E}">
        <p14:creationId xmlns:p14="http://schemas.microsoft.com/office/powerpoint/2010/main" val="380006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388" y="0"/>
            <a:ext cx="12015051" cy="3178629"/>
          </a:xfrm>
          <a:prstGeom prst="rect">
            <a:avLst/>
          </a:prstGeom>
        </p:spPr>
      </p:pic>
      <p:pic>
        <p:nvPicPr>
          <p:cNvPr id="3" name="Picture 2"/>
          <p:cNvPicPr>
            <a:picLocks noChangeAspect="1"/>
          </p:cNvPicPr>
          <p:nvPr/>
        </p:nvPicPr>
        <p:blipFill>
          <a:blip r:embed="rId3"/>
          <a:stretch>
            <a:fillRect/>
          </a:stretch>
        </p:blipFill>
        <p:spPr>
          <a:xfrm>
            <a:off x="400188" y="5348515"/>
            <a:ext cx="11465449" cy="1291771"/>
          </a:xfrm>
          <a:prstGeom prst="rect">
            <a:avLst/>
          </a:prstGeom>
        </p:spPr>
      </p:pic>
      <p:pic>
        <p:nvPicPr>
          <p:cNvPr id="4" name="Picture 3"/>
          <p:cNvPicPr>
            <a:picLocks noChangeAspect="1"/>
          </p:cNvPicPr>
          <p:nvPr/>
        </p:nvPicPr>
        <p:blipFill>
          <a:blip r:embed="rId4"/>
          <a:stretch>
            <a:fillRect/>
          </a:stretch>
        </p:blipFill>
        <p:spPr>
          <a:xfrm>
            <a:off x="9002223" y="2554656"/>
            <a:ext cx="3138216" cy="1843032"/>
          </a:xfrm>
          <a:prstGeom prst="rect">
            <a:avLst/>
          </a:prstGeom>
        </p:spPr>
      </p:pic>
    </p:spTree>
    <p:extLst>
      <p:ext uri="{BB962C8B-B14F-4D97-AF65-F5344CB8AC3E}">
        <p14:creationId xmlns:p14="http://schemas.microsoft.com/office/powerpoint/2010/main" val="2940627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se04E26"/>
          <p:cNvPicPr>
            <a:picLocks noChangeAspect="1" noChangeArrowheads="1"/>
          </p:cNvPicPr>
          <p:nvPr/>
        </p:nvPicPr>
        <p:blipFill>
          <a:blip r:embed="rId2" cstate="print"/>
          <a:srcRect/>
          <a:stretch>
            <a:fillRect/>
          </a:stretch>
        </p:blipFill>
        <p:spPr bwMode="auto">
          <a:xfrm>
            <a:off x="4055351" y="882965"/>
            <a:ext cx="3907123" cy="2747866"/>
          </a:xfrm>
          <a:prstGeom prst="rect">
            <a:avLst/>
          </a:prstGeom>
          <a:noFill/>
          <a:ln w="9525">
            <a:noFill/>
            <a:miter lim="800000"/>
            <a:headEnd/>
            <a:tailEnd/>
          </a:ln>
        </p:spPr>
      </p:pic>
      <p:sp>
        <p:nvSpPr>
          <p:cNvPr id="10243" name="Rectangle 5"/>
          <p:cNvSpPr>
            <a:spLocks noChangeArrowheads="1"/>
          </p:cNvSpPr>
          <p:nvPr/>
        </p:nvSpPr>
        <p:spPr bwMode="auto">
          <a:xfrm>
            <a:off x="174171" y="175079"/>
            <a:ext cx="11669485" cy="707886"/>
          </a:xfrm>
          <a:prstGeom prst="rect">
            <a:avLst/>
          </a:prstGeom>
          <a:noFill/>
          <a:ln w="9525">
            <a:noFill/>
            <a:miter lim="800000"/>
            <a:headEnd/>
            <a:tailEnd/>
          </a:ln>
        </p:spPr>
        <p:txBody>
          <a:bodyPr wrap="square">
            <a:spAutoFit/>
          </a:bodyPr>
          <a:lstStyle/>
          <a:p>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Assuming the diodes to be ideal, describe the transfer characteristic of the circuit shown in Fig. Prove by writing equations   </a:t>
            </a:r>
          </a:p>
        </p:txBody>
      </p:sp>
      <p:grpSp>
        <p:nvGrpSpPr>
          <p:cNvPr id="6" name="Group 5"/>
          <p:cNvGrpSpPr/>
          <p:nvPr/>
        </p:nvGrpSpPr>
        <p:grpSpPr>
          <a:xfrm>
            <a:off x="433387" y="4048282"/>
            <a:ext cx="7529087" cy="2746444"/>
            <a:chOff x="433387" y="4048282"/>
            <a:chExt cx="7529087" cy="2746444"/>
          </a:xfrm>
        </p:grpSpPr>
        <p:pic>
          <p:nvPicPr>
            <p:cNvPr id="2" name="Picture 1"/>
            <p:cNvPicPr>
              <a:picLocks noChangeAspect="1"/>
            </p:cNvPicPr>
            <p:nvPr/>
          </p:nvPicPr>
          <p:blipFill>
            <a:blip r:embed="rId3"/>
            <a:stretch>
              <a:fillRect/>
            </a:stretch>
          </p:blipFill>
          <p:spPr>
            <a:xfrm>
              <a:off x="433387" y="4048282"/>
              <a:ext cx="3441926" cy="2576122"/>
            </a:xfrm>
            <a:prstGeom prst="rect">
              <a:avLst/>
            </a:prstGeom>
          </p:spPr>
        </p:pic>
        <p:pic>
          <p:nvPicPr>
            <p:cNvPr id="3" name="Picture 2"/>
            <p:cNvPicPr>
              <a:picLocks noChangeAspect="1"/>
            </p:cNvPicPr>
            <p:nvPr/>
          </p:nvPicPr>
          <p:blipFill>
            <a:blip r:embed="rId4"/>
            <a:stretch>
              <a:fillRect/>
            </a:stretch>
          </p:blipFill>
          <p:spPr>
            <a:xfrm>
              <a:off x="4174019" y="4048282"/>
              <a:ext cx="3788455" cy="2746444"/>
            </a:xfrm>
            <a:prstGeom prst="rect">
              <a:avLst/>
            </a:prstGeom>
          </p:spPr>
        </p:pic>
      </p:grpSp>
      <p:pic>
        <p:nvPicPr>
          <p:cNvPr id="5" name="Picture 4"/>
          <p:cNvPicPr>
            <a:picLocks noChangeAspect="1"/>
          </p:cNvPicPr>
          <p:nvPr/>
        </p:nvPicPr>
        <p:blipFill>
          <a:blip r:embed="rId5"/>
          <a:stretch>
            <a:fillRect/>
          </a:stretch>
        </p:blipFill>
        <p:spPr>
          <a:xfrm>
            <a:off x="8261180" y="4891205"/>
            <a:ext cx="3766978" cy="1060597"/>
          </a:xfrm>
          <a:prstGeom prst="rect">
            <a:avLst/>
          </a:prstGeom>
        </p:spPr>
      </p:pic>
      <p:sp>
        <p:nvSpPr>
          <p:cNvPr id="7" name="TextBox 6"/>
          <p:cNvSpPr txBox="1"/>
          <p:nvPr/>
        </p:nvSpPr>
        <p:spPr>
          <a:xfrm>
            <a:off x="433387" y="3381829"/>
            <a:ext cx="3044295" cy="369332"/>
          </a:xfrm>
          <a:prstGeom prst="rect">
            <a:avLst/>
          </a:prstGeom>
          <a:noFill/>
        </p:spPr>
        <p:txBody>
          <a:bodyPr wrap="none" rtlCol="0">
            <a:spAutoFit/>
          </a:bodyPr>
          <a:lstStyle/>
          <a:p>
            <a:r>
              <a:rPr lang="en-US" b="1" dirty="0" smtClean="0"/>
              <a:t>Hint:  Try using super-position</a:t>
            </a:r>
            <a:endParaRPr lang="en-US" b="1" dirty="0"/>
          </a:p>
        </p:txBody>
      </p:sp>
    </p:spTree>
    <p:extLst>
      <p:ext uri="{BB962C8B-B14F-4D97-AF65-F5344CB8AC3E}">
        <p14:creationId xmlns:p14="http://schemas.microsoft.com/office/powerpoint/2010/main" val="7882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Some Special diodes types</a:t>
            </a:r>
            <a:endParaRPr lang="en-US" b="1" dirty="0"/>
          </a:p>
        </p:txBody>
      </p:sp>
    </p:spTree>
    <p:extLst>
      <p:ext uri="{BB962C8B-B14F-4D97-AF65-F5344CB8AC3E}">
        <p14:creationId xmlns:p14="http://schemas.microsoft.com/office/powerpoint/2010/main" val="2053244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1649" y="1175658"/>
            <a:ext cx="11312980" cy="5682342"/>
          </a:xfrm>
          <a:prstGeom prst="rect">
            <a:avLst/>
          </a:prstGeom>
        </p:spPr>
      </p:pic>
      <p:sp>
        <p:nvSpPr>
          <p:cNvPr id="3" name="Title 2"/>
          <p:cNvSpPr>
            <a:spLocks noGrp="1"/>
          </p:cNvSpPr>
          <p:nvPr>
            <p:ph type="title"/>
          </p:nvPr>
        </p:nvSpPr>
        <p:spPr>
          <a:xfrm>
            <a:off x="838200" y="0"/>
            <a:ext cx="10515600" cy="1325563"/>
          </a:xfrm>
        </p:spPr>
        <p:txBody>
          <a:bodyPr/>
          <a:lstStyle/>
          <a:p>
            <a:pPr algn="ctr"/>
            <a:r>
              <a:rPr lang="en-US" dirty="0" err="1" smtClean="0">
                <a:latin typeface="Arial Black" panose="020B0A04020102020204" pitchFamily="34" charset="0"/>
              </a:rPr>
              <a:t>Schottky</a:t>
            </a:r>
            <a:r>
              <a:rPr lang="en-US" dirty="0" smtClean="0">
                <a:latin typeface="Arial Black" panose="020B0A04020102020204" pitchFamily="34" charset="0"/>
              </a:rPr>
              <a:t> Barrier diode</a:t>
            </a:r>
            <a:endParaRPr lang="en-US" dirty="0">
              <a:latin typeface="Arial Black" panose="020B0A04020102020204" pitchFamily="34" charset="0"/>
            </a:endParaRPr>
          </a:p>
        </p:txBody>
      </p:sp>
    </p:spTree>
    <p:extLst>
      <p:ext uri="{BB962C8B-B14F-4D97-AF65-F5344CB8AC3E}">
        <p14:creationId xmlns:p14="http://schemas.microsoft.com/office/powerpoint/2010/main" val="910784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9416" y="299130"/>
            <a:ext cx="8429625" cy="6143625"/>
          </a:xfrm>
          <a:prstGeom prst="rect">
            <a:avLst/>
          </a:prstGeom>
        </p:spPr>
      </p:pic>
      <p:sp>
        <p:nvSpPr>
          <p:cNvPr id="3" name="TextBox 2"/>
          <p:cNvSpPr txBox="1"/>
          <p:nvPr/>
        </p:nvSpPr>
        <p:spPr>
          <a:xfrm>
            <a:off x="116115" y="299130"/>
            <a:ext cx="2862515" cy="523220"/>
          </a:xfrm>
          <a:prstGeom prst="rect">
            <a:avLst/>
          </a:prstGeom>
          <a:noFill/>
        </p:spPr>
        <p:txBody>
          <a:bodyPr wrap="none" rtlCol="0">
            <a:spAutoFit/>
          </a:bodyPr>
          <a:lstStyle/>
          <a:p>
            <a:r>
              <a:rPr lang="en-US" sz="2800" b="1" dirty="0" smtClean="0"/>
              <a:t>VARACTOR DIODE</a:t>
            </a:r>
            <a:endParaRPr lang="en-US" sz="2800" b="1" dirty="0"/>
          </a:p>
        </p:txBody>
      </p:sp>
    </p:spTree>
    <p:extLst>
      <p:ext uri="{BB962C8B-B14F-4D97-AF65-F5344CB8AC3E}">
        <p14:creationId xmlns:p14="http://schemas.microsoft.com/office/powerpoint/2010/main" val="1094403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4207" y="25176"/>
            <a:ext cx="8267700" cy="4895168"/>
          </a:xfrm>
          <a:prstGeom prst="rect">
            <a:avLst/>
          </a:prstGeom>
        </p:spPr>
      </p:pic>
      <p:pic>
        <p:nvPicPr>
          <p:cNvPr id="3" name="Picture 2"/>
          <p:cNvPicPr>
            <a:picLocks noChangeAspect="1"/>
          </p:cNvPicPr>
          <p:nvPr/>
        </p:nvPicPr>
        <p:blipFill rotWithShape="1">
          <a:blip r:embed="rId3"/>
          <a:srcRect b="62865"/>
          <a:stretch/>
        </p:blipFill>
        <p:spPr>
          <a:xfrm>
            <a:off x="3544207" y="4920344"/>
            <a:ext cx="8229600" cy="806451"/>
          </a:xfrm>
          <a:prstGeom prst="rect">
            <a:avLst/>
          </a:prstGeom>
        </p:spPr>
      </p:pic>
      <p:pic>
        <p:nvPicPr>
          <p:cNvPr id="4" name="Picture 3"/>
          <p:cNvPicPr>
            <a:picLocks noChangeAspect="1"/>
          </p:cNvPicPr>
          <p:nvPr/>
        </p:nvPicPr>
        <p:blipFill rotWithShape="1">
          <a:blip r:embed="rId3"/>
          <a:srcRect t="59858"/>
          <a:stretch/>
        </p:blipFill>
        <p:spPr>
          <a:xfrm>
            <a:off x="3544207" y="5839844"/>
            <a:ext cx="8229600" cy="871764"/>
          </a:xfrm>
          <a:prstGeom prst="rect">
            <a:avLst/>
          </a:prstGeom>
        </p:spPr>
      </p:pic>
    </p:spTree>
    <p:extLst>
      <p:ext uri="{BB962C8B-B14F-4D97-AF65-F5344CB8AC3E}">
        <p14:creationId xmlns:p14="http://schemas.microsoft.com/office/powerpoint/2010/main" val="3632374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52169" y="201840"/>
            <a:ext cx="8258175" cy="4248150"/>
          </a:xfrm>
          <a:prstGeom prst="rect">
            <a:avLst/>
          </a:prstGeom>
        </p:spPr>
      </p:pic>
    </p:spTree>
    <p:extLst>
      <p:ext uri="{BB962C8B-B14F-4D97-AF65-F5344CB8AC3E}">
        <p14:creationId xmlns:p14="http://schemas.microsoft.com/office/powerpoint/2010/main" val="2770573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
            <a:ext cx="11887201" cy="6778447"/>
          </a:xfrm>
          <a:prstGeom prst="rect">
            <a:avLst/>
          </a:prstGeom>
        </p:spPr>
      </p:pic>
    </p:spTree>
    <p:extLst>
      <p:ext uri="{BB962C8B-B14F-4D97-AF65-F5344CB8AC3E}">
        <p14:creationId xmlns:p14="http://schemas.microsoft.com/office/powerpoint/2010/main" val="1891188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1" y="0"/>
            <a:ext cx="6172200" cy="685800"/>
          </a:xfrm>
        </p:spPr>
        <p:txBody>
          <a:bodyPr>
            <a:normAutofit fontScale="90000"/>
          </a:bodyPr>
          <a:lstStyle/>
          <a:p>
            <a:r>
              <a:rPr lang="en-US" b="1" dirty="0" smtClean="0">
                <a:latin typeface="Arial Black" panose="020B0A04020102020204" pitchFamily="34" charset="0"/>
              </a:rPr>
              <a:t>clampers</a:t>
            </a:r>
            <a:endParaRPr lang="en-US" b="1" dirty="0">
              <a:latin typeface="Arial Black" panose="020B0A04020102020204" pitchFamily="34" charset="0"/>
            </a:endParaRPr>
          </a:p>
        </p:txBody>
      </p:sp>
      <p:grpSp>
        <p:nvGrpSpPr>
          <p:cNvPr id="5" name="Group 4"/>
          <p:cNvGrpSpPr/>
          <p:nvPr/>
        </p:nvGrpSpPr>
        <p:grpSpPr>
          <a:xfrm>
            <a:off x="575452" y="3088515"/>
            <a:ext cx="10709059" cy="3703264"/>
            <a:chOff x="575452" y="3088515"/>
            <a:chExt cx="10709059" cy="3703264"/>
          </a:xfrm>
        </p:grpSpPr>
        <p:pic>
          <p:nvPicPr>
            <p:cNvPr id="18435" name="Picture 3"/>
            <p:cNvPicPr>
              <a:picLocks noChangeAspect="1" noChangeArrowheads="1"/>
            </p:cNvPicPr>
            <p:nvPr/>
          </p:nvPicPr>
          <p:blipFill>
            <a:blip r:embed="rId2" cstate="print"/>
            <a:srcRect/>
            <a:stretch>
              <a:fillRect/>
            </a:stretch>
          </p:blipFill>
          <p:spPr bwMode="auto">
            <a:xfrm>
              <a:off x="575452" y="3088515"/>
              <a:ext cx="3907846" cy="1497399"/>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2221143" y="5763079"/>
              <a:ext cx="1806115" cy="1028700"/>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4964793" y="5713041"/>
              <a:ext cx="1771650" cy="1078738"/>
            </a:xfrm>
            <a:prstGeom prst="rect">
              <a:avLst/>
            </a:prstGeom>
            <a:noFill/>
            <a:ln w="9525">
              <a:noFill/>
              <a:miter lim="800000"/>
              <a:headEnd/>
              <a:tailEnd/>
            </a:ln>
          </p:spPr>
        </p:pic>
        <p:pic>
          <p:nvPicPr>
            <p:cNvPr id="18438" name="Picture 6"/>
            <p:cNvPicPr>
              <a:picLocks noChangeAspect="1" noChangeArrowheads="1"/>
            </p:cNvPicPr>
            <p:nvPr/>
          </p:nvPicPr>
          <p:blipFill>
            <a:blip r:embed="rId5" cstate="print"/>
            <a:srcRect/>
            <a:stretch>
              <a:fillRect/>
            </a:stretch>
          </p:blipFill>
          <p:spPr bwMode="auto">
            <a:xfrm>
              <a:off x="7673978" y="5806915"/>
              <a:ext cx="1886939" cy="692944"/>
            </a:xfrm>
            <a:prstGeom prst="rect">
              <a:avLst/>
            </a:prstGeom>
            <a:noFill/>
            <a:ln w="9525">
              <a:noFill/>
              <a:miter lim="800000"/>
              <a:headEnd/>
              <a:tailEnd/>
            </a:ln>
          </p:spPr>
        </p:pic>
        <p:pic>
          <p:nvPicPr>
            <p:cNvPr id="18439" name="Picture 7"/>
            <p:cNvPicPr>
              <a:picLocks noChangeAspect="1" noChangeArrowheads="1"/>
            </p:cNvPicPr>
            <p:nvPr/>
          </p:nvPicPr>
          <p:blipFill>
            <a:blip r:embed="rId6" cstate="print"/>
            <a:srcRect/>
            <a:stretch>
              <a:fillRect/>
            </a:stretch>
          </p:blipFill>
          <p:spPr bwMode="auto">
            <a:xfrm>
              <a:off x="2221143" y="4702629"/>
              <a:ext cx="9063368" cy="870857"/>
            </a:xfrm>
            <a:prstGeom prst="rect">
              <a:avLst/>
            </a:prstGeom>
            <a:noFill/>
            <a:ln w="9525">
              <a:noFill/>
              <a:miter lim="800000"/>
              <a:headEnd/>
              <a:tailEnd/>
            </a:ln>
          </p:spPr>
        </p:pic>
      </p:grpSp>
      <p:grpSp>
        <p:nvGrpSpPr>
          <p:cNvPr id="9" name="Group 8"/>
          <p:cNvGrpSpPr/>
          <p:nvPr/>
        </p:nvGrpSpPr>
        <p:grpSpPr>
          <a:xfrm>
            <a:off x="431960" y="2813868"/>
            <a:ext cx="9065666" cy="3977911"/>
            <a:chOff x="575452" y="2846988"/>
            <a:chExt cx="9065666" cy="3977911"/>
          </a:xfrm>
        </p:grpSpPr>
        <p:pic>
          <p:nvPicPr>
            <p:cNvPr id="4" name="Picture 3"/>
            <p:cNvPicPr>
              <a:picLocks noChangeAspect="1"/>
            </p:cNvPicPr>
            <p:nvPr/>
          </p:nvPicPr>
          <p:blipFill>
            <a:blip r:embed="rId7"/>
            <a:stretch>
              <a:fillRect/>
            </a:stretch>
          </p:blipFill>
          <p:spPr>
            <a:xfrm>
              <a:off x="575452" y="2846988"/>
              <a:ext cx="4276725" cy="1895475"/>
            </a:xfrm>
            <a:prstGeom prst="rect">
              <a:avLst/>
            </a:prstGeom>
          </p:spPr>
        </p:pic>
        <p:pic>
          <p:nvPicPr>
            <p:cNvPr id="8" name="Picture 7"/>
            <p:cNvPicPr>
              <a:picLocks noChangeAspect="1"/>
            </p:cNvPicPr>
            <p:nvPr/>
          </p:nvPicPr>
          <p:blipFill>
            <a:blip r:embed="rId8"/>
            <a:stretch>
              <a:fillRect/>
            </a:stretch>
          </p:blipFill>
          <p:spPr>
            <a:xfrm>
              <a:off x="2221143" y="5481874"/>
              <a:ext cx="7419975" cy="1343025"/>
            </a:xfrm>
            <a:prstGeom prst="rect">
              <a:avLst/>
            </a:prstGeom>
          </p:spPr>
        </p:pic>
      </p:grpSp>
      <p:sp>
        <p:nvSpPr>
          <p:cNvPr id="13" name="TextBox 12"/>
          <p:cNvSpPr txBox="1"/>
          <p:nvPr/>
        </p:nvSpPr>
        <p:spPr>
          <a:xfrm>
            <a:off x="232229" y="460275"/>
            <a:ext cx="9957213" cy="461665"/>
          </a:xfrm>
          <a:prstGeom prst="rect">
            <a:avLst/>
          </a:prstGeom>
          <a:noFill/>
        </p:spPr>
        <p:txBody>
          <a:bodyPr wrap="none" rtlCol="0">
            <a:spAutoFit/>
          </a:bodyPr>
          <a:lstStyle/>
          <a:p>
            <a:r>
              <a:rPr lang="en-US" sz="2400" b="1" dirty="0" smtClean="0"/>
              <a:t>The clamping network is one that will “clamp” a signal to a different dc level.</a:t>
            </a:r>
            <a:endParaRPr lang="en-US" sz="2400" b="1" dirty="0"/>
          </a:p>
        </p:txBody>
      </p:sp>
      <p:sp>
        <p:nvSpPr>
          <p:cNvPr id="14" name="TextBox 13"/>
          <p:cNvSpPr txBox="1"/>
          <p:nvPr/>
        </p:nvSpPr>
        <p:spPr>
          <a:xfrm>
            <a:off x="232229" y="908380"/>
            <a:ext cx="10525510" cy="830997"/>
          </a:xfrm>
          <a:prstGeom prst="rect">
            <a:avLst/>
          </a:prstGeom>
          <a:noFill/>
        </p:spPr>
        <p:txBody>
          <a:bodyPr wrap="none" rtlCol="0">
            <a:spAutoFit/>
          </a:bodyPr>
          <a:lstStyle/>
          <a:p>
            <a:r>
              <a:rPr lang="en-US" sz="2400" b="1" dirty="0" smtClean="0"/>
              <a:t>The network must have a </a:t>
            </a:r>
            <a:r>
              <a:rPr lang="en-US" sz="2400" b="1" dirty="0" smtClean="0">
                <a:solidFill>
                  <a:srgbClr val="FF0000"/>
                </a:solidFill>
              </a:rPr>
              <a:t>capacitor</a:t>
            </a:r>
            <a:r>
              <a:rPr lang="en-US" sz="2400" b="1" dirty="0" smtClean="0"/>
              <a:t>, a </a:t>
            </a:r>
            <a:r>
              <a:rPr lang="en-US" sz="2400" b="1" dirty="0" smtClean="0">
                <a:solidFill>
                  <a:srgbClr val="FF0000"/>
                </a:solidFill>
              </a:rPr>
              <a:t>diode</a:t>
            </a:r>
            <a:r>
              <a:rPr lang="en-US" sz="2400" b="1" dirty="0" smtClean="0"/>
              <a:t>, and a </a:t>
            </a:r>
            <a:r>
              <a:rPr lang="en-US" sz="2400" b="1" dirty="0" smtClean="0">
                <a:solidFill>
                  <a:srgbClr val="FF0000"/>
                </a:solidFill>
              </a:rPr>
              <a:t>resistor</a:t>
            </a:r>
            <a:r>
              <a:rPr lang="en-US" sz="2400" b="1" dirty="0" smtClean="0"/>
              <a:t> element , </a:t>
            </a:r>
          </a:p>
          <a:p>
            <a:r>
              <a:rPr lang="en-US" sz="2400" b="1" dirty="0" smtClean="0"/>
              <a:t>but it can also employ an independent dc supply to introduce an additional shift  </a:t>
            </a:r>
            <a:endParaRPr lang="en-US" sz="2400" b="1" dirty="0"/>
          </a:p>
        </p:txBody>
      </p:sp>
      <mc:AlternateContent xmlns:mc="http://schemas.openxmlformats.org/markup-compatibility/2006" xmlns:a14="http://schemas.microsoft.com/office/drawing/2010/main">
        <mc:Choice Requires="a14">
          <p:sp>
            <p:nvSpPr>
              <p:cNvPr id="15" name="TextBox 14"/>
              <p:cNvSpPr txBox="1"/>
              <p:nvPr/>
            </p:nvSpPr>
            <p:spPr>
              <a:xfrm>
                <a:off x="232229" y="1764919"/>
                <a:ext cx="12232516" cy="1200329"/>
              </a:xfrm>
              <a:prstGeom prst="rect">
                <a:avLst/>
              </a:prstGeom>
              <a:noFill/>
            </p:spPr>
            <p:txBody>
              <a:bodyPr wrap="none" rtlCol="0">
                <a:spAutoFit/>
              </a:bodyPr>
              <a:lstStyle/>
              <a:p>
                <a:r>
                  <a:rPr lang="en-US" sz="2400" b="1" dirty="0" smtClean="0"/>
                  <a:t>The magnitude of R and C must be chosen such that the time constant </a:t>
                </a:r>
                <a14:m>
                  <m:oMath xmlns:m="http://schemas.openxmlformats.org/officeDocument/2006/math">
                    <m:r>
                      <a:rPr lang="en-US" sz="2400" b="1" i="1" smtClean="0">
                        <a:latin typeface="Cambria Math" panose="02040503050406030204" pitchFamily="18" charset="0"/>
                        <a:ea typeface="Cambria Math" panose="02040503050406030204" pitchFamily="18" charset="0"/>
                      </a:rPr>
                      <m:t>𝝉</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𝑹𝑪</m:t>
                    </m:r>
                    <m:r>
                      <a:rPr lang="en-US" sz="2400" b="1" i="1" smtClean="0">
                        <a:latin typeface="Cambria Math" panose="02040503050406030204" pitchFamily="18" charset="0"/>
                        <a:ea typeface="Cambria Math" panose="02040503050406030204" pitchFamily="18" charset="0"/>
                      </a:rPr>
                      <m:t> </m:t>
                    </m:r>
                  </m:oMath>
                </a14:m>
                <a:r>
                  <a:rPr lang="en-US" sz="2400" b="1" dirty="0" smtClean="0"/>
                  <a:t>is large </a:t>
                </a:r>
              </a:p>
              <a:p>
                <a:r>
                  <a:rPr lang="en-US" sz="2400" b="1" dirty="0" smtClean="0"/>
                  <a:t>enough to  ensure that the voltage across the capacitor does not discharge significantly during </a:t>
                </a:r>
              </a:p>
              <a:p>
                <a:r>
                  <a:rPr lang="en-US" sz="2400" b="1" dirty="0" smtClean="0"/>
                  <a:t>the interval the diode is non conducting  </a:t>
                </a:r>
                <a:endParaRPr lang="en-US" sz="2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32229" y="1764919"/>
                <a:ext cx="12232516" cy="1200329"/>
              </a:xfrm>
              <a:prstGeom prst="rect">
                <a:avLst/>
              </a:prstGeom>
              <a:blipFill rotWithShape="0">
                <a:blip r:embed="rId9"/>
                <a:stretch>
                  <a:fillRect l="-747" t="-4082" b="-11224"/>
                </a:stretch>
              </a:blipFill>
            </p:spPr>
            <p:txBody>
              <a:bodyPr/>
              <a:lstStyle/>
              <a:p>
                <a:r>
                  <a:rPr lang="en-US">
                    <a:noFill/>
                  </a:rPr>
                  <a:t> </a:t>
                </a:r>
              </a:p>
            </p:txBody>
          </p:sp>
        </mc:Fallback>
      </mc:AlternateContent>
      <p:pic>
        <p:nvPicPr>
          <p:cNvPr id="16" name="Picture 15"/>
          <p:cNvPicPr>
            <a:picLocks noChangeAspect="1"/>
          </p:cNvPicPr>
          <p:nvPr/>
        </p:nvPicPr>
        <p:blipFill>
          <a:blip r:embed="rId10"/>
          <a:stretch>
            <a:fillRect/>
          </a:stretch>
        </p:blipFill>
        <p:spPr>
          <a:xfrm>
            <a:off x="10073355" y="5262789"/>
            <a:ext cx="1609725" cy="1476375"/>
          </a:xfrm>
          <a:prstGeom prst="rect">
            <a:avLst/>
          </a:prstGeom>
        </p:spPr>
      </p:pic>
      <p:grpSp>
        <p:nvGrpSpPr>
          <p:cNvPr id="12" name="Group 11"/>
          <p:cNvGrpSpPr/>
          <p:nvPr/>
        </p:nvGrpSpPr>
        <p:grpSpPr>
          <a:xfrm>
            <a:off x="10096481" y="5138057"/>
            <a:ext cx="1563472" cy="1740136"/>
            <a:chOff x="10135043" y="5117864"/>
            <a:chExt cx="1563472" cy="1740136"/>
          </a:xfrm>
        </p:grpSpPr>
        <p:pic>
          <p:nvPicPr>
            <p:cNvPr id="3" name="Picture 2"/>
            <p:cNvPicPr>
              <a:picLocks noChangeAspect="1"/>
            </p:cNvPicPr>
            <p:nvPr/>
          </p:nvPicPr>
          <p:blipFill>
            <a:blip r:embed="rId11"/>
            <a:stretch>
              <a:fillRect/>
            </a:stretch>
          </p:blipFill>
          <p:spPr>
            <a:xfrm>
              <a:off x="10135043" y="5117864"/>
              <a:ext cx="1563472" cy="1740136"/>
            </a:xfrm>
            <a:prstGeom prst="rect">
              <a:avLst/>
            </a:prstGeom>
          </p:spPr>
        </p:pic>
        <p:cxnSp>
          <p:nvCxnSpPr>
            <p:cNvPr id="11" name="Straight Connector 10"/>
            <p:cNvCxnSpPr/>
            <p:nvPr/>
          </p:nvCxnSpPr>
          <p:spPr>
            <a:xfrm>
              <a:off x="10479314" y="6277429"/>
              <a:ext cx="121920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80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left)">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left)">
                                      <p:cBhvr>
                                        <p:cTn id="18" dur="500"/>
                                        <p:tgtEl>
                                          <p:spTgt spid="15">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wipe(left)">
                                      <p:cBhvr>
                                        <p:cTn id="21" dur="500"/>
                                        <p:tgtEl>
                                          <p:spTgt spid="1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096" y="319314"/>
            <a:ext cx="12011904" cy="2699657"/>
          </a:xfrm>
          <a:prstGeom prst="rect">
            <a:avLst/>
          </a:prstGeom>
        </p:spPr>
      </p:pic>
    </p:spTree>
    <p:extLst>
      <p:ext uri="{BB962C8B-B14F-4D97-AF65-F5344CB8AC3E}">
        <p14:creationId xmlns:p14="http://schemas.microsoft.com/office/powerpoint/2010/main" val="2447412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3" name="Picture 1"/>
          <p:cNvPicPr>
            <a:picLocks noChangeAspect="1" noChangeArrowheads="1"/>
          </p:cNvPicPr>
          <p:nvPr/>
        </p:nvPicPr>
        <p:blipFill>
          <a:blip r:embed="rId2" cstate="print"/>
          <a:srcRect/>
          <a:stretch>
            <a:fillRect/>
          </a:stretch>
        </p:blipFill>
        <p:spPr bwMode="auto">
          <a:xfrm>
            <a:off x="479403" y="1030514"/>
            <a:ext cx="11624063" cy="4963886"/>
          </a:xfrm>
          <a:prstGeom prst="rect">
            <a:avLst/>
          </a:prstGeom>
          <a:noFill/>
          <a:ln w="9525">
            <a:noFill/>
            <a:miter lim="800000"/>
            <a:headEnd/>
            <a:tailEnd/>
          </a:ln>
        </p:spPr>
      </p:pic>
    </p:spTree>
    <p:extLst>
      <p:ext uri="{BB962C8B-B14F-4D97-AF65-F5344CB8AC3E}">
        <p14:creationId xmlns:p14="http://schemas.microsoft.com/office/powerpoint/2010/main" val="2843159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Thank you</a:t>
            </a:r>
            <a:endParaRPr lang="en-US" dirty="0">
              <a:latin typeface="Arial Black" panose="020B0A04020102020204" pitchFamily="34" charset="0"/>
            </a:endParaRPr>
          </a:p>
        </p:txBody>
      </p:sp>
    </p:spTree>
    <p:extLst>
      <p:ext uri="{BB962C8B-B14F-4D97-AF65-F5344CB8AC3E}">
        <p14:creationId xmlns:p14="http://schemas.microsoft.com/office/powerpoint/2010/main" val="3821773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809171" y="885031"/>
            <a:ext cx="9690125" cy="770959"/>
          </a:xfrm>
          <a:prstGeom prst="rect">
            <a:avLst/>
          </a:prstGeom>
          <a:noFill/>
          <a:ln w="9525">
            <a:noFill/>
            <a:miter lim="800000"/>
            <a:headEnd/>
            <a:tailEnd/>
          </a:ln>
        </p:spPr>
      </p:pic>
      <p:pic>
        <p:nvPicPr>
          <p:cNvPr id="19459" name="Picture 3"/>
          <p:cNvPicPr>
            <a:picLocks noChangeAspect="1" noChangeArrowheads="1"/>
          </p:cNvPicPr>
          <p:nvPr/>
        </p:nvPicPr>
        <p:blipFill rotWithShape="1">
          <a:blip r:embed="rId3" cstate="print"/>
          <a:srcRect t="77939"/>
          <a:stretch/>
        </p:blipFill>
        <p:spPr bwMode="auto">
          <a:xfrm>
            <a:off x="809167" y="5817738"/>
            <a:ext cx="9617561" cy="743858"/>
          </a:xfrm>
          <a:prstGeom prst="rect">
            <a:avLst/>
          </a:prstGeom>
          <a:noFill/>
          <a:ln w="9525">
            <a:noFill/>
            <a:miter lim="800000"/>
            <a:headEnd/>
            <a:tailEnd/>
          </a:ln>
        </p:spPr>
      </p:pic>
      <p:sp>
        <p:nvSpPr>
          <p:cNvPr id="6" name="Title 5"/>
          <p:cNvSpPr>
            <a:spLocks noGrp="1"/>
          </p:cNvSpPr>
          <p:nvPr>
            <p:ph type="title"/>
          </p:nvPr>
        </p:nvSpPr>
        <p:spPr>
          <a:xfrm>
            <a:off x="809172" y="0"/>
            <a:ext cx="10515600" cy="883104"/>
          </a:xfrm>
        </p:spPr>
        <p:txBody>
          <a:bodyPr>
            <a:noAutofit/>
          </a:bodyPr>
          <a:lstStyle/>
          <a:p>
            <a:r>
              <a:rPr lang="en-US" sz="4000" b="1" dirty="0">
                <a:latin typeface="Arial" pitchFamily="34" charset="0"/>
                <a:cs typeface="Arial" pitchFamily="34" charset="0"/>
              </a:rPr>
              <a:t>Analysis steps for clamping circuits</a:t>
            </a:r>
          </a:p>
        </p:txBody>
      </p:sp>
      <p:pic>
        <p:nvPicPr>
          <p:cNvPr id="5" name="Picture 3"/>
          <p:cNvPicPr>
            <a:picLocks noChangeAspect="1" noChangeArrowheads="1"/>
          </p:cNvPicPr>
          <p:nvPr/>
        </p:nvPicPr>
        <p:blipFill rotWithShape="1">
          <a:blip r:embed="rId3" cstate="print"/>
          <a:srcRect t="48023" b="22707"/>
          <a:stretch/>
        </p:blipFill>
        <p:spPr bwMode="auto">
          <a:xfrm>
            <a:off x="809167" y="4434343"/>
            <a:ext cx="9617561" cy="986971"/>
          </a:xfrm>
          <a:prstGeom prst="rect">
            <a:avLst/>
          </a:prstGeom>
          <a:noFill/>
          <a:ln w="9525">
            <a:noFill/>
            <a:miter lim="800000"/>
            <a:headEnd/>
            <a:tailEnd/>
          </a:ln>
        </p:spPr>
      </p:pic>
      <p:pic>
        <p:nvPicPr>
          <p:cNvPr id="7" name="Picture 3"/>
          <p:cNvPicPr>
            <a:picLocks noChangeAspect="1" noChangeArrowheads="1"/>
          </p:cNvPicPr>
          <p:nvPr/>
        </p:nvPicPr>
        <p:blipFill rotWithShape="1">
          <a:blip r:embed="rId3" cstate="print"/>
          <a:srcRect t="28437" b="50041"/>
          <a:stretch/>
        </p:blipFill>
        <p:spPr bwMode="auto">
          <a:xfrm>
            <a:off x="809167" y="3177497"/>
            <a:ext cx="9617561" cy="725714"/>
          </a:xfrm>
          <a:prstGeom prst="rect">
            <a:avLst/>
          </a:prstGeom>
          <a:noFill/>
          <a:ln w="9525">
            <a:noFill/>
            <a:miter lim="800000"/>
            <a:headEnd/>
            <a:tailEnd/>
          </a:ln>
        </p:spPr>
      </p:pic>
      <p:pic>
        <p:nvPicPr>
          <p:cNvPr id="8" name="Picture 3"/>
          <p:cNvPicPr>
            <a:picLocks noChangeAspect="1" noChangeArrowheads="1"/>
          </p:cNvPicPr>
          <p:nvPr/>
        </p:nvPicPr>
        <p:blipFill rotWithShape="1">
          <a:blip r:embed="rId3" cstate="print"/>
          <a:srcRect b="70917"/>
          <a:stretch/>
        </p:blipFill>
        <p:spPr bwMode="auto">
          <a:xfrm>
            <a:off x="809167" y="1914301"/>
            <a:ext cx="9617561" cy="980619"/>
          </a:xfrm>
          <a:prstGeom prst="rect">
            <a:avLst/>
          </a:prstGeom>
          <a:noFill/>
          <a:ln w="9525">
            <a:noFill/>
            <a:miter lim="800000"/>
            <a:headEnd/>
            <a:tailEnd/>
          </a:ln>
        </p:spPr>
      </p:pic>
    </p:spTree>
    <p:extLst>
      <p:ext uri="{BB962C8B-B14F-4D97-AF65-F5344CB8AC3E}">
        <p14:creationId xmlns:p14="http://schemas.microsoft.com/office/powerpoint/2010/main" val="11848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wipe(left)">
                                      <p:cBhvr>
                                        <p:cTn id="2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se04F32"/>
          <p:cNvPicPr>
            <a:picLocks noChangeAspect="1" noChangeArrowheads="1"/>
          </p:cNvPicPr>
          <p:nvPr/>
        </p:nvPicPr>
        <p:blipFill>
          <a:blip r:embed="rId2" cstate="print"/>
          <a:srcRect r="35953" b="12691"/>
          <a:stretch>
            <a:fillRect/>
          </a:stretch>
        </p:blipFill>
        <p:spPr bwMode="auto">
          <a:xfrm>
            <a:off x="1079776" y="319314"/>
            <a:ext cx="10212337" cy="3721360"/>
          </a:xfrm>
          <a:prstGeom prst="rect">
            <a:avLst/>
          </a:prstGeom>
          <a:noFill/>
          <a:ln w="9525">
            <a:noFill/>
            <a:miter lim="800000"/>
            <a:headEnd/>
            <a:tailEnd/>
          </a:ln>
        </p:spPr>
      </p:pic>
      <p:pic>
        <p:nvPicPr>
          <p:cNvPr id="6" name="Picture 4" descr="se04F32"/>
          <p:cNvPicPr>
            <a:picLocks noChangeAspect="1" noChangeArrowheads="1"/>
          </p:cNvPicPr>
          <p:nvPr/>
        </p:nvPicPr>
        <p:blipFill>
          <a:blip r:embed="rId2" cstate="print"/>
          <a:srcRect l="64194" r="162" b="13457"/>
          <a:stretch>
            <a:fillRect/>
          </a:stretch>
        </p:blipFill>
        <p:spPr bwMode="auto">
          <a:xfrm>
            <a:off x="914400" y="3551637"/>
            <a:ext cx="4760120" cy="3091241"/>
          </a:xfrm>
          <a:prstGeom prst="rect">
            <a:avLst/>
          </a:prstGeom>
          <a:noFill/>
          <a:ln w="9525">
            <a:noFill/>
            <a:miter lim="800000"/>
            <a:headEnd/>
            <a:tailEnd/>
          </a:ln>
        </p:spPr>
      </p:pic>
      <p:sp>
        <p:nvSpPr>
          <p:cNvPr id="7" name="Rectangle 6"/>
          <p:cNvSpPr>
            <a:spLocks noChangeArrowheads="1"/>
          </p:cNvSpPr>
          <p:nvPr/>
        </p:nvSpPr>
        <p:spPr bwMode="auto">
          <a:xfrm>
            <a:off x="6666537" y="4587481"/>
            <a:ext cx="4944890" cy="1815882"/>
          </a:xfrm>
          <a:prstGeom prst="rect">
            <a:avLst/>
          </a:prstGeom>
          <a:noFill/>
          <a:ln w="9525">
            <a:noFill/>
            <a:miter lim="800000"/>
            <a:headEnd/>
            <a:tailEnd/>
          </a:ln>
        </p:spPr>
        <p:txBody>
          <a:bodyPr wrap="square">
            <a:spAutoFit/>
          </a:bodyPr>
          <a:lstStyle/>
          <a:p>
            <a:r>
              <a:rPr lang="en-US" sz="2800" b="1" dirty="0">
                <a:latin typeface="Times New Roman" pitchFamily="18" charset="0"/>
                <a:cs typeface="Times New Roman" pitchFamily="18" charset="0"/>
              </a:rPr>
              <a:t>The dc component or average value of a pulse waveform is an effective measure of its duty cycle</a:t>
            </a:r>
          </a:p>
        </p:txBody>
      </p:sp>
    </p:spTree>
    <p:extLst>
      <p:ext uri="{BB962C8B-B14F-4D97-AF65-F5344CB8AC3E}">
        <p14:creationId xmlns:p14="http://schemas.microsoft.com/office/powerpoint/2010/main" val="400498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se04F33"/>
          <p:cNvPicPr>
            <a:picLocks noChangeAspect="1" noChangeArrowheads="1"/>
          </p:cNvPicPr>
          <p:nvPr/>
        </p:nvPicPr>
        <p:blipFill>
          <a:blip r:embed="rId2" cstate="print"/>
          <a:srcRect/>
          <a:stretch>
            <a:fillRect/>
          </a:stretch>
        </p:blipFill>
        <p:spPr bwMode="auto">
          <a:xfrm>
            <a:off x="1175658" y="1432151"/>
            <a:ext cx="10101942" cy="4890246"/>
          </a:xfrm>
          <a:prstGeom prst="rect">
            <a:avLst/>
          </a:prstGeom>
          <a:noFill/>
          <a:ln w="9525">
            <a:noFill/>
            <a:miter lim="800000"/>
            <a:headEnd/>
            <a:tailEnd/>
          </a:ln>
        </p:spPr>
      </p:pic>
      <p:sp>
        <p:nvSpPr>
          <p:cNvPr id="13315" name="Rectangle 5"/>
          <p:cNvSpPr>
            <a:spLocks noChangeArrowheads="1"/>
          </p:cNvSpPr>
          <p:nvPr/>
        </p:nvSpPr>
        <p:spPr bwMode="auto">
          <a:xfrm>
            <a:off x="0" y="180013"/>
            <a:ext cx="12192000" cy="523220"/>
          </a:xfrm>
          <a:prstGeom prst="rect">
            <a:avLst/>
          </a:prstGeom>
          <a:noFill/>
          <a:ln w="9525">
            <a:noFill/>
            <a:miter lim="800000"/>
            <a:headEnd/>
            <a:tailEnd/>
          </a:ln>
        </p:spPr>
        <p:txBody>
          <a:bodyPr wrap="square">
            <a:spAutoFit/>
          </a:bodyPr>
          <a:lstStyle/>
          <a:p>
            <a:r>
              <a:rPr lang="en-US" sz="2800" b="1" dirty="0">
                <a:latin typeface="Times New Roman" pitchFamily="18" charset="0"/>
                <a:cs typeface="Times New Roman" pitchFamily="18" charset="0"/>
              </a:rPr>
              <a:t>Effect of a load resistance </a:t>
            </a:r>
            <a:r>
              <a:rPr lang="en-US" sz="2800" b="1" i="1" dirty="0">
                <a:latin typeface="Times New Roman" pitchFamily="18" charset="0"/>
                <a:cs typeface="Times New Roman" pitchFamily="18" charset="0"/>
              </a:rPr>
              <a:t>R</a:t>
            </a:r>
            <a:r>
              <a:rPr lang="en-US" sz="2800" b="1" dirty="0">
                <a:latin typeface="Times New Roman" pitchFamily="18" charset="0"/>
                <a:cs typeface="Times New Roman" pitchFamily="18" charset="0"/>
              </a:rPr>
              <a:t> connected across the diode in a clamping circuit</a:t>
            </a:r>
          </a:p>
        </p:txBody>
      </p:sp>
    </p:spTree>
    <p:extLst>
      <p:ext uri="{BB962C8B-B14F-4D97-AF65-F5344CB8AC3E}">
        <p14:creationId xmlns:p14="http://schemas.microsoft.com/office/powerpoint/2010/main" val="1953637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4057"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latin typeface="Arial Black" panose="020B0A04020102020204" pitchFamily="34" charset="0"/>
              </a:rPr>
              <a:t>Voltage Multiplier</a:t>
            </a:r>
            <a:endParaRPr lang="en-US" dirty="0">
              <a:latin typeface="Arial Black" panose="020B0A04020102020204"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395611" y="2394857"/>
            <a:ext cx="11194046" cy="1567543"/>
          </a:xfrm>
          <a:prstGeom prst="rect">
            <a:avLst/>
          </a:prstGeom>
          <a:noFill/>
          <a:ln w="9525">
            <a:noFill/>
            <a:miter lim="800000"/>
            <a:headEnd/>
            <a:tailEnd/>
          </a:ln>
        </p:spPr>
      </p:pic>
    </p:spTree>
    <p:extLst>
      <p:ext uri="{BB962C8B-B14F-4D97-AF65-F5344CB8AC3E}">
        <p14:creationId xmlns:p14="http://schemas.microsoft.com/office/powerpoint/2010/main" val="177009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36" y="3807"/>
            <a:ext cx="10515600" cy="780220"/>
          </a:xfrm>
        </p:spPr>
        <p:txBody>
          <a:bodyPr/>
          <a:lstStyle/>
          <a:p>
            <a:r>
              <a:rPr lang="en-US" b="1" dirty="0" smtClean="0"/>
              <a:t>Some basics Concepts </a:t>
            </a:r>
            <a:endParaRPr lang="en-US" b="1" dirty="0"/>
          </a:p>
        </p:txBody>
      </p:sp>
      <p:pic>
        <p:nvPicPr>
          <p:cNvPr id="10" name="Picture 9"/>
          <p:cNvPicPr>
            <a:picLocks noChangeAspect="1"/>
          </p:cNvPicPr>
          <p:nvPr/>
        </p:nvPicPr>
        <p:blipFill>
          <a:blip r:embed="rId2"/>
          <a:stretch>
            <a:fillRect/>
          </a:stretch>
        </p:blipFill>
        <p:spPr>
          <a:xfrm>
            <a:off x="7586886" y="1145374"/>
            <a:ext cx="2320867" cy="1501781"/>
          </a:xfrm>
          <a:prstGeom prst="rect">
            <a:avLst/>
          </a:prstGeom>
        </p:spPr>
      </p:pic>
      <p:pic>
        <p:nvPicPr>
          <p:cNvPr id="11" name="Picture 10"/>
          <p:cNvPicPr>
            <a:picLocks noChangeAspect="1"/>
          </p:cNvPicPr>
          <p:nvPr/>
        </p:nvPicPr>
        <p:blipFill>
          <a:blip r:embed="rId2"/>
          <a:stretch>
            <a:fillRect/>
          </a:stretch>
        </p:blipFill>
        <p:spPr>
          <a:xfrm>
            <a:off x="205431" y="961378"/>
            <a:ext cx="2320867" cy="1501781"/>
          </a:xfrm>
          <a:prstGeom prst="rect">
            <a:avLst/>
          </a:prstGeom>
        </p:spPr>
      </p:pic>
      <p:grpSp>
        <p:nvGrpSpPr>
          <p:cNvPr id="15" name="Group 14"/>
          <p:cNvGrpSpPr/>
          <p:nvPr/>
        </p:nvGrpSpPr>
        <p:grpSpPr>
          <a:xfrm>
            <a:off x="3432325" y="1045573"/>
            <a:ext cx="2317927" cy="1436442"/>
            <a:chOff x="2924325" y="1978022"/>
            <a:chExt cx="2317927" cy="1436442"/>
          </a:xfrm>
        </p:grpSpPr>
        <p:pic>
          <p:nvPicPr>
            <p:cNvPr id="9" name="Picture 8"/>
            <p:cNvPicPr>
              <a:picLocks noChangeAspect="1"/>
            </p:cNvPicPr>
            <p:nvPr/>
          </p:nvPicPr>
          <p:blipFill>
            <a:blip r:embed="rId3"/>
            <a:stretch>
              <a:fillRect/>
            </a:stretch>
          </p:blipFill>
          <p:spPr>
            <a:xfrm>
              <a:off x="3418341" y="1978022"/>
              <a:ext cx="1823911" cy="700087"/>
            </a:xfrm>
            <a:prstGeom prst="rect">
              <a:avLst/>
            </a:prstGeom>
          </p:spPr>
        </p:pic>
        <p:pic>
          <p:nvPicPr>
            <p:cNvPr id="12" name="Picture 11"/>
            <p:cNvPicPr>
              <a:picLocks noChangeAspect="1"/>
            </p:cNvPicPr>
            <p:nvPr/>
          </p:nvPicPr>
          <p:blipFill>
            <a:blip r:embed="rId4"/>
            <a:stretch>
              <a:fillRect/>
            </a:stretch>
          </p:blipFill>
          <p:spPr>
            <a:xfrm>
              <a:off x="2924325" y="2313550"/>
              <a:ext cx="685501" cy="1100914"/>
            </a:xfrm>
            <a:prstGeom prst="rect">
              <a:avLst/>
            </a:prstGeom>
          </p:spPr>
        </p:pic>
        <p:cxnSp>
          <p:nvCxnSpPr>
            <p:cNvPr id="14" name="Straight Connector 13"/>
            <p:cNvCxnSpPr/>
            <p:nvPr/>
          </p:nvCxnSpPr>
          <p:spPr>
            <a:xfrm>
              <a:off x="3595312" y="3370922"/>
              <a:ext cx="1632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28224" y="2850984"/>
            <a:ext cx="2736830" cy="1360171"/>
            <a:chOff x="228224" y="2850984"/>
            <a:chExt cx="2736830" cy="1360171"/>
          </a:xfrm>
        </p:grpSpPr>
        <p:grpSp>
          <p:nvGrpSpPr>
            <p:cNvPr id="5" name="Group 4"/>
            <p:cNvGrpSpPr/>
            <p:nvPr/>
          </p:nvGrpSpPr>
          <p:grpSpPr>
            <a:xfrm>
              <a:off x="228224" y="2850984"/>
              <a:ext cx="2459768" cy="1360171"/>
              <a:chOff x="228224" y="2850984"/>
              <a:chExt cx="2459768" cy="1360171"/>
            </a:xfrm>
          </p:grpSpPr>
          <p:grpSp>
            <p:nvGrpSpPr>
              <p:cNvPr id="23" name="Group 22"/>
              <p:cNvGrpSpPr/>
              <p:nvPr/>
            </p:nvGrpSpPr>
            <p:grpSpPr>
              <a:xfrm>
                <a:off x="228224" y="3127380"/>
                <a:ext cx="2459768" cy="1083775"/>
                <a:chOff x="3636232" y="4596396"/>
                <a:chExt cx="2459768" cy="1083775"/>
              </a:xfrm>
            </p:grpSpPr>
            <p:pic>
              <p:nvPicPr>
                <p:cNvPr id="6" name="Picture 5"/>
                <p:cNvPicPr>
                  <a:picLocks noChangeAspect="1"/>
                </p:cNvPicPr>
                <p:nvPr/>
              </p:nvPicPr>
              <p:blipFill>
                <a:blip r:embed="rId5"/>
                <a:stretch>
                  <a:fillRect/>
                </a:stretch>
              </p:blipFill>
              <p:spPr>
                <a:xfrm>
                  <a:off x="5424410" y="4794346"/>
                  <a:ext cx="257175" cy="885825"/>
                </a:xfrm>
                <a:prstGeom prst="rect">
                  <a:avLst/>
                </a:prstGeom>
              </p:spPr>
            </p:pic>
            <p:pic>
              <p:nvPicPr>
                <p:cNvPr id="16" name="Picture 15"/>
                <p:cNvPicPr>
                  <a:picLocks noChangeAspect="1"/>
                </p:cNvPicPr>
                <p:nvPr/>
              </p:nvPicPr>
              <p:blipFill>
                <a:blip r:embed="rId4"/>
                <a:stretch>
                  <a:fillRect/>
                </a:stretch>
              </p:blipFill>
              <p:spPr>
                <a:xfrm>
                  <a:off x="3636232" y="4748343"/>
                  <a:ext cx="580217" cy="931828"/>
                </a:xfrm>
                <a:prstGeom prst="rect">
                  <a:avLst/>
                </a:prstGeom>
              </p:spPr>
            </p:pic>
            <p:pic>
              <p:nvPicPr>
                <p:cNvPr id="17" name="Picture 16"/>
                <p:cNvPicPr>
                  <a:picLocks noChangeAspect="1"/>
                </p:cNvPicPr>
                <p:nvPr/>
              </p:nvPicPr>
              <p:blipFill>
                <a:blip r:embed="rId3"/>
                <a:stretch>
                  <a:fillRect/>
                </a:stretch>
              </p:blipFill>
              <p:spPr>
                <a:xfrm>
                  <a:off x="4187421" y="4596396"/>
                  <a:ext cx="942975" cy="361950"/>
                </a:xfrm>
                <a:prstGeom prst="rect">
                  <a:avLst/>
                </a:prstGeom>
              </p:spPr>
            </p:pic>
            <p:cxnSp>
              <p:nvCxnSpPr>
                <p:cNvPr id="19" name="Straight Connector 18"/>
                <p:cNvCxnSpPr>
                  <a:stCxn id="17" idx="3"/>
                </p:cNvCxnSpPr>
                <p:nvPr/>
              </p:nvCxnSpPr>
              <p:spPr>
                <a:xfrm>
                  <a:off x="5130396" y="4777371"/>
                  <a:ext cx="965604" cy="16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16449" y="5663196"/>
                  <a:ext cx="1879551" cy="16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p:cNvSpPr txBox="1"/>
                  <p:nvPr/>
                </p:nvSpPr>
                <p:spPr>
                  <a:xfrm>
                    <a:off x="1111278" y="2850984"/>
                    <a:ext cx="279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111278" y="2850984"/>
                    <a:ext cx="279243" cy="276999"/>
                  </a:xfrm>
                  <a:prstGeom prst="rect">
                    <a:avLst/>
                  </a:prstGeom>
                  <a:blipFill rotWithShape="0">
                    <a:blip r:embed="rId6"/>
                    <a:stretch>
                      <a:fillRect l="-19565" r="-8696"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605933" y="3606741"/>
                    <a:ext cx="284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605933" y="3606741"/>
                    <a:ext cx="284565" cy="276999"/>
                  </a:xfrm>
                  <a:prstGeom prst="rect">
                    <a:avLst/>
                  </a:prstGeom>
                  <a:blipFill rotWithShape="0">
                    <a:blip r:embed="rId7"/>
                    <a:stretch>
                      <a:fillRect l="-19149" r="-8511" b="-155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2687990" y="3629742"/>
                  <a:ext cx="277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687990" y="3629742"/>
                  <a:ext cx="277064" cy="276999"/>
                </a:xfrm>
                <a:prstGeom prst="rect">
                  <a:avLst/>
                </a:prstGeom>
                <a:blipFill rotWithShape="0">
                  <a:blip r:embed="rId8"/>
                  <a:stretch>
                    <a:fillRect l="-13333" r="-2222" b="-1087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p:cNvSpPr txBox="1"/>
              <p:nvPr/>
            </p:nvSpPr>
            <p:spPr>
              <a:xfrm>
                <a:off x="4353373" y="3461604"/>
                <a:ext cx="1382365" cy="567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𝑖𝑛</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den>
                      </m:f>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53373" y="3461604"/>
                <a:ext cx="1382365" cy="567271"/>
              </a:xfrm>
              <a:prstGeom prst="rect">
                <a:avLst/>
              </a:prstGeom>
              <a:blipFill rotWithShape="0">
                <a:blip r:embed="rId9"/>
                <a:stretch>
                  <a:fillRect/>
                </a:stretch>
              </a:blipFill>
            </p:spPr>
            <p:txBody>
              <a:bodyPr/>
              <a:lstStyle/>
              <a:p>
                <a:r>
                  <a:rPr lang="en-US">
                    <a:noFill/>
                  </a:rPr>
                  <a:t> </a:t>
                </a:r>
              </a:p>
            </p:txBody>
          </p:sp>
        </mc:Fallback>
      </mc:AlternateContent>
      <p:pic>
        <p:nvPicPr>
          <p:cNvPr id="30" name="Picture 29"/>
          <p:cNvPicPr>
            <a:picLocks noChangeAspect="1"/>
          </p:cNvPicPr>
          <p:nvPr/>
        </p:nvPicPr>
        <p:blipFill>
          <a:blip r:embed="rId10"/>
          <a:stretch>
            <a:fillRect/>
          </a:stretch>
        </p:blipFill>
        <p:spPr>
          <a:xfrm>
            <a:off x="420964" y="4752590"/>
            <a:ext cx="1724025" cy="1466850"/>
          </a:xfrm>
          <a:prstGeom prst="rect">
            <a:avLst/>
          </a:prstGeom>
        </p:spPr>
      </p:pic>
      <p:grpSp>
        <p:nvGrpSpPr>
          <p:cNvPr id="4" name="Group 3"/>
          <p:cNvGrpSpPr/>
          <p:nvPr/>
        </p:nvGrpSpPr>
        <p:grpSpPr>
          <a:xfrm>
            <a:off x="6793944" y="4194180"/>
            <a:ext cx="4415692" cy="2433551"/>
            <a:chOff x="6793944" y="4194180"/>
            <a:chExt cx="4415692" cy="2433551"/>
          </a:xfrm>
        </p:grpSpPr>
        <p:grpSp>
          <p:nvGrpSpPr>
            <p:cNvPr id="3" name="Group 2"/>
            <p:cNvGrpSpPr/>
            <p:nvPr/>
          </p:nvGrpSpPr>
          <p:grpSpPr>
            <a:xfrm>
              <a:off x="6793944" y="4194180"/>
              <a:ext cx="4415692" cy="2433551"/>
              <a:chOff x="6783630" y="4211155"/>
              <a:chExt cx="4415692" cy="2433551"/>
            </a:xfrm>
          </p:grpSpPr>
          <p:pic>
            <p:nvPicPr>
              <p:cNvPr id="29" name="Picture 4" descr="se04F34"/>
              <p:cNvPicPr>
                <a:picLocks noChangeAspect="1" noChangeArrowheads="1"/>
              </p:cNvPicPr>
              <p:nvPr/>
            </p:nvPicPr>
            <p:blipFill>
              <a:blip r:embed="rId11" cstate="print"/>
              <a:srcRect l="43414" r="310" b="12839"/>
              <a:stretch>
                <a:fillRect/>
              </a:stretch>
            </p:blipFill>
            <p:spPr bwMode="auto">
              <a:xfrm>
                <a:off x="6783630" y="4211155"/>
                <a:ext cx="4415692" cy="2054790"/>
              </a:xfrm>
              <a:prstGeom prst="rect">
                <a:avLst/>
              </a:prstGeom>
              <a:noFill/>
              <a:ln w="9525">
                <a:noFill/>
                <a:miter lim="800000"/>
                <a:headEnd/>
                <a:tailEnd/>
              </a:ln>
            </p:spPr>
          </p:pic>
          <p:cxnSp>
            <p:nvCxnSpPr>
              <p:cNvPr id="32" name="Straight Connector 31"/>
              <p:cNvCxnSpPr/>
              <p:nvPr/>
            </p:nvCxnSpPr>
            <p:spPr>
              <a:xfrm>
                <a:off x="7155543" y="5370286"/>
                <a:ext cx="3193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20772211" flipH="1" flipV="1">
                <a:off x="7496466" y="4718516"/>
                <a:ext cx="691393" cy="1926190"/>
              </a:xfrm>
              <a:prstGeom prst="arc">
                <a:avLst>
                  <a:gd name="adj1" fmla="val 16225005"/>
                  <a:gd name="adj2" fmla="val 319437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8" name="Straight Connector 37"/>
            <p:cNvCxnSpPr/>
            <p:nvPr/>
          </p:nvCxnSpPr>
          <p:spPr>
            <a:xfrm flipV="1">
              <a:off x="8193313" y="5355772"/>
              <a:ext cx="0" cy="7257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518399" y="4644571"/>
              <a:ext cx="0" cy="7257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4699764" y="704422"/>
                <a:ext cx="7066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699764" y="704422"/>
                <a:ext cx="706668" cy="276999"/>
              </a:xfrm>
              <a:prstGeom prst="rect">
                <a:avLst/>
              </a:prstGeom>
              <a:blipFill rotWithShape="0">
                <a:blip r:embed="rId12"/>
                <a:stretch>
                  <a:fillRect l="-4310" r="-6897" b="-11111"/>
                </a:stretch>
              </a:blipFill>
            </p:spPr>
            <p:txBody>
              <a:bodyPr/>
              <a:lstStyle/>
              <a:p>
                <a:r>
                  <a:rPr lang="en-US">
                    <a:noFill/>
                  </a:rPr>
                  <a:t> </a:t>
                </a:r>
              </a:p>
            </p:txBody>
          </p:sp>
        </mc:Fallback>
      </mc:AlternateContent>
    </p:spTree>
    <p:extLst>
      <p:ext uri="{BB962C8B-B14F-4D97-AF65-F5344CB8AC3E}">
        <p14:creationId xmlns:p14="http://schemas.microsoft.com/office/powerpoint/2010/main" val="41834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1930399" y="166914"/>
            <a:ext cx="7968343" cy="857250"/>
          </a:xfrm>
        </p:spPr>
        <p:txBody>
          <a:bodyPr>
            <a:normAutofit/>
          </a:bodyPr>
          <a:lstStyle/>
          <a:p>
            <a:r>
              <a:rPr lang="en-US" sz="4800" b="1" dirty="0" smtClean="0">
                <a:latin typeface="Arial Black" panose="020B0A04020102020204" pitchFamily="34" charset="0"/>
              </a:rPr>
              <a:t>The Voltage </a:t>
            </a:r>
            <a:r>
              <a:rPr lang="en-US" sz="4800" b="1" dirty="0" err="1" smtClean="0">
                <a:latin typeface="Arial Black" panose="020B0A04020102020204" pitchFamily="34" charset="0"/>
              </a:rPr>
              <a:t>Doubler</a:t>
            </a:r>
            <a:endParaRPr lang="en-US" sz="4800" dirty="0" smtClean="0">
              <a:latin typeface="Arial Black" panose="020B0A04020102020204" pitchFamily="34" charset="0"/>
            </a:endParaRPr>
          </a:p>
        </p:txBody>
      </p:sp>
      <p:sp>
        <p:nvSpPr>
          <p:cNvPr id="2" name="Rectangle 1"/>
          <p:cNvSpPr/>
          <p:nvPr/>
        </p:nvSpPr>
        <p:spPr>
          <a:xfrm>
            <a:off x="203201" y="1503136"/>
            <a:ext cx="11742056" cy="5078313"/>
          </a:xfrm>
          <a:prstGeom prst="rect">
            <a:avLst/>
          </a:prstGeom>
        </p:spPr>
        <p:txBody>
          <a:bodyPr wrap="square">
            <a:spAutoFit/>
          </a:bodyPr>
          <a:lstStyle/>
          <a:p>
            <a:r>
              <a:rPr lang="en-US" sz="3600" b="0" i="0" dirty="0" smtClean="0">
                <a:effectLst/>
                <a:latin typeface="palatino linotype" panose="02040502050505030304" pitchFamily="18" charset="0"/>
              </a:rPr>
              <a:t>A voltage </a:t>
            </a:r>
            <a:r>
              <a:rPr lang="en-US" sz="3600" b="0" i="0" dirty="0" err="1" smtClean="0">
                <a:effectLst/>
                <a:latin typeface="palatino linotype" panose="02040502050505030304" pitchFamily="18" charset="0"/>
              </a:rPr>
              <a:t>doubler</a:t>
            </a:r>
            <a:r>
              <a:rPr lang="en-US" sz="3600" b="0" i="0" dirty="0" smtClean="0">
                <a:effectLst/>
                <a:latin typeface="palatino linotype" panose="02040502050505030304" pitchFamily="18" charset="0"/>
              </a:rPr>
              <a:t> is an electronic circuit that produces an output </a:t>
            </a:r>
            <a:r>
              <a:rPr lang="en-US" sz="3600" b="0" i="0" u="none" strike="noStrike" dirty="0" smtClean="0">
                <a:solidFill>
                  <a:srgbClr val="BE9E5F"/>
                </a:solidFill>
                <a:effectLst/>
                <a:latin typeface="palatino linotype" panose="02040502050505030304" pitchFamily="18" charset="0"/>
                <a:hlinkClick r:id="rId2"/>
              </a:rPr>
              <a:t>voltage</a:t>
            </a:r>
            <a:r>
              <a:rPr lang="en-US" sz="3600" b="0" i="0" dirty="0" smtClean="0">
                <a:effectLst/>
                <a:latin typeface="palatino linotype" panose="02040502050505030304" pitchFamily="18" charset="0"/>
              </a:rPr>
              <a:t> that is double the input voltage. It is a </a:t>
            </a:r>
            <a:r>
              <a:rPr lang="en-US" sz="3600" b="0" i="0" u="none" strike="noStrike" dirty="0" smtClean="0">
                <a:solidFill>
                  <a:srgbClr val="BE9E5F"/>
                </a:solidFill>
                <a:effectLst/>
                <a:latin typeface="palatino linotype" panose="02040502050505030304" pitchFamily="18" charset="0"/>
                <a:hlinkClick r:id="rId3"/>
              </a:rPr>
              <a:t>voltage multiplier</a:t>
            </a:r>
            <a:r>
              <a:rPr lang="en-US" sz="3600" b="0" i="0" dirty="0" smtClean="0">
                <a:effectLst/>
                <a:latin typeface="palatino linotype" panose="02040502050505030304" pitchFamily="18" charset="0"/>
              </a:rPr>
              <a:t> with a voltage multiplication factor equal to 2. </a:t>
            </a:r>
          </a:p>
          <a:p>
            <a:endParaRPr lang="en-US" sz="3600" dirty="0">
              <a:latin typeface="palatino linotype" panose="02040502050505030304" pitchFamily="18" charset="0"/>
            </a:endParaRPr>
          </a:p>
          <a:p>
            <a:r>
              <a:rPr lang="en-US" sz="3600" b="0" i="0" dirty="0" smtClean="0">
                <a:effectLst/>
                <a:latin typeface="palatino linotype" panose="02040502050505030304" pitchFamily="18" charset="0"/>
              </a:rPr>
              <a:t>The circuit is formed by an oscillating AC input voltage, two </a:t>
            </a:r>
            <a:r>
              <a:rPr lang="en-US" sz="3600" b="0" i="0" u="none" strike="noStrike" dirty="0" smtClean="0">
                <a:solidFill>
                  <a:srgbClr val="BE9E5F"/>
                </a:solidFill>
                <a:effectLst/>
                <a:latin typeface="palatino linotype" panose="02040502050505030304" pitchFamily="18" charset="0"/>
                <a:hlinkClick r:id="rId4"/>
              </a:rPr>
              <a:t>capacitors</a:t>
            </a:r>
            <a:r>
              <a:rPr lang="en-US" sz="3600" b="0" i="0" dirty="0" smtClean="0">
                <a:effectLst/>
                <a:latin typeface="palatino linotype" panose="02040502050505030304" pitchFamily="18" charset="0"/>
              </a:rPr>
              <a:t>, and two </a:t>
            </a:r>
            <a:r>
              <a:rPr lang="en-US" sz="3600" b="0" i="0" u="none" strike="noStrike" dirty="0" smtClean="0">
                <a:solidFill>
                  <a:srgbClr val="BE9E5F"/>
                </a:solidFill>
                <a:effectLst/>
                <a:latin typeface="palatino linotype" panose="02040502050505030304" pitchFamily="18" charset="0"/>
                <a:hlinkClick r:id="rId5"/>
              </a:rPr>
              <a:t>diodes</a:t>
            </a:r>
            <a:r>
              <a:rPr lang="en-US" sz="3600" b="0" i="0" dirty="0" smtClean="0">
                <a:effectLst/>
                <a:latin typeface="palatino linotype" panose="02040502050505030304" pitchFamily="18" charset="0"/>
              </a:rPr>
              <a:t>. The input voltage is AC, and the output is </a:t>
            </a:r>
            <a:r>
              <a:rPr lang="en-US" sz="3600" b="0" i="0" u="none" strike="noStrike" dirty="0" smtClean="0">
                <a:solidFill>
                  <a:srgbClr val="BE9E5F"/>
                </a:solidFill>
                <a:effectLst/>
                <a:latin typeface="palatino linotype" panose="02040502050505030304" pitchFamily="18" charset="0"/>
                <a:hlinkClick r:id="rId6"/>
              </a:rPr>
              <a:t>DC</a:t>
            </a:r>
            <a:r>
              <a:rPr lang="en-US" sz="3600" b="0" i="0" dirty="0" smtClean="0">
                <a:effectLst/>
                <a:latin typeface="palatino linotype" panose="02040502050505030304" pitchFamily="18" charset="0"/>
              </a:rPr>
              <a:t> voltage with twice the peak value of the input AC voltage.</a:t>
            </a:r>
            <a:endParaRPr lang="en-US" sz="3600" b="0" i="0" dirty="0">
              <a:effectLst/>
              <a:latin typeface="palatino linotype" panose="02040502050505030304" pitchFamily="18" charset="0"/>
            </a:endParaRPr>
          </a:p>
        </p:txBody>
      </p:sp>
    </p:spTree>
    <p:extLst>
      <p:ext uri="{BB962C8B-B14F-4D97-AF65-F5344CB8AC3E}">
        <p14:creationId xmlns:p14="http://schemas.microsoft.com/office/powerpoint/2010/main" val="321546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733</Words>
  <Application>Microsoft Office PowerPoint</Application>
  <PresentationFormat>Widescreen</PresentationFormat>
  <Paragraphs>63</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Calibri</vt:lpstr>
      <vt:lpstr>Calibri Light</vt:lpstr>
      <vt:lpstr>Cambria Math</vt:lpstr>
      <vt:lpstr>palatino linotype</vt:lpstr>
      <vt:lpstr>palatino linotype</vt:lpstr>
      <vt:lpstr>Times New Roman</vt:lpstr>
      <vt:lpstr>Office Theme</vt:lpstr>
      <vt:lpstr>PowerPoint Presentation</vt:lpstr>
      <vt:lpstr>The Clamped Capacitor or DC Restorer</vt:lpstr>
      <vt:lpstr>clampers</vt:lpstr>
      <vt:lpstr>Analysis steps for clamping circuits</vt:lpstr>
      <vt:lpstr>PowerPoint Presentation</vt:lpstr>
      <vt:lpstr>PowerPoint Presentation</vt:lpstr>
      <vt:lpstr>PowerPoint Presentation</vt:lpstr>
      <vt:lpstr>Some basics Concepts </vt:lpstr>
      <vt:lpstr>The Voltage Doubler</vt:lpstr>
      <vt:lpstr>The Voltage Doubler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Voltage Doubler</vt:lpstr>
      <vt:lpstr>PowerPoint Presentation</vt:lpstr>
      <vt:lpstr>Example-Q1.      Determine the output wave form for the following circuit and calculate output dc level </vt:lpstr>
      <vt:lpstr>PowerPoint Presentation</vt:lpstr>
      <vt:lpstr>PowerPoint Presentation</vt:lpstr>
      <vt:lpstr>Some Special diodes types</vt:lpstr>
      <vt:lpstr>Schottky Barrier diode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 Alvi</dc:creator>
  <cp:lastModifiedBy>Abdul Basit Alvi</cp:lastModifiedBy>
  <cp:revision>15</cp:revision>
  <dcterms:created xsi:type="dcterms:W3CDTF">2022-03-29T12:01:45Z</dcterms:created>
  <dcterms:modified xsi:type="dcterms:W3CDTF">2022-04-02T13:27:49Z</dcterms:modified>
</cp:coreProperties>
</file>