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34" r:id="rId31"/>
    <p:sldId id="287" r:id="rId32"/>
    <p:sldId id="288"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10" r:id="rId52"/>
    <p:sldId id="309" r:id="rId53"/>
    <p:sldId id="311" r:id="rId54"/>
    <p:sldId id="312" r:id="rId55"/>
    <p:sldId id="313"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5" r:id="rId74"/>
    <p:sldId id="332" r:id="rId75"/>
    <p:sldId id="333" r:id="rId76"/>
    <p:sldId id="336" r:id="rId77"/>
    <p:sldId id="337" r:id="rId78"/>
    <p:sldId id="346" r:id="rId79"/>
    <p:sldId id="347" r:id="rId80"/>
    <p:sldId id="348" r:id="rId81"/>
    <p:sldId id="351" r:id="rId82"/>
    <p:sldId id="352" r:id="rId83"/>
    <p:sldId id="343" r:id="rId84"/>
    <p:sldId id="344" r:id="rId85"/>
    <p:sldId id="345"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4" d="100"/>
          <a:sy n="64" d="100"/>
        </p:scale>
        <p:origin x="4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8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111E4-ED29-4527-8053-5D43EEB412A4}"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64C6B-B9F6-4985-A344-9BECD44D0EB3}" type="slidenum">
              <a:rPr lang="en-US" smtClean="0"/>
              <a:t>‹#›</a:t>
            </a:fld>
            <a:endParaRPr lang="en-US"/>
          </a:p>
        </p:txBody>
      </p:sp>
    </p:spTree>
    <p:extLst>
      <p:ext uri="{BB962C8B-B14F-4D97-AF65-F5344CB8AC3E}">
        <p14:creationId xmlns:p14="http://schemas.microsoft.com/office/powerpoint/2010/main" val="271241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458BEA-9EEA-40BE-B8DC-AC013B13608C}" type="slidenum">
              <a:rPr lang="en-US" smtClean="0"/>
              <a:pPr/>
              <a:t>22</a:t>
            </a:fld>
            <a:endParaRPr lang="en-US"/>
          </a:p>
        </p:txBody>
      </p:sp>
    </p:spTree>
    <p:extLst>
      <p:ext uri="{BB962C8B-B14F-4D97-AF65-F5344CB8AC3E}">
        <p14:creationId xmlns:p14="http://schemas.microsoft.com/office/powerpoint/2010/main" val="168179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4FE087-A0B7-4336-B677-370897F51D3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83083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FE087-A0B7-4336-B677-370897F51D3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364708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FE087-A0B7-4336-B677-370897F51D3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410393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FE087-A0B7-4336-B677-370897F51D3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29579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4FE087-A0B7-4336-B677-370897F51D3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16853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4FE087-A0B7-4336-B677-370897F51D32}"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337037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4FE087-A0B7-4336-B677-370897F51D32}"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19368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4FE087-A0B7-4336-B677-370897F51D32}"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167522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FE087-A0B7-4336-B677-370897F51D32}"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155626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4FE087-A0B7-4336-B677-370897F51D32}"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176383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4FE087-A0B7-4336-B677-370897F51D32}"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1E1A7-8177-40AC-B1C9-2C7BBF8DEE0C}" type="slidenum">
              <a:rPr lang="en-US" smtClean="0"/>
              <a:t>‹#›</a:t>
            </a:fld>
            <a:endParaRPr lang="en-US"/>
          </a:p>
        </p:txBody>
      </p:sp>
    </p:spTree>
    <p:extLst>
      <p:ext uri="{BB962C8B-B14F-4D97-AF65-F5344CB8AC3E}">
        <p14:creationId xmlns:p14="http://schemas.microsoft.com/office/powerpoint/2010/main" val="412677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FE087-A0B7-4336-B677-370897F51D32}" type="datetimeFigureOut">
              <a:rPr lang="en-US" smtClean="0"/>
              <a:t>5/24/2022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1E1A7-8177-40AC-B1C9-2C7BBF8DEE0C}" type="slidenum">
              <a:rPr lang="en-US" smtClean="0"/>
              <a:t>‹#›</a:t>
            </a:fld>
            <a:endParaRPr lang="en-US"/>
          </a:p>
        </p:txBody>
      </p:sp>
    </p:spTree>
    <p:extLst>
      <p:ext uri="{BB962C8B-B14F-4D97-AF65-F5344CB8AC3E}">
        <p14:creationId xmlns:p14="http://schemas.microsoft.com/office/powerpoint/2010/main" val="2504539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jpeg"/><Relationship Id="rId7" Type="http://schemas.openxmlformats.org/officeDocument/2006/relationships/oleObject" Target="../embeddings/oleObject2.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7.wmf"/><Relationship Id="rId4" Type="http://schemas.microsoft.com/office/2007/relationships/hdphoto" Target="../media/hdphoto2.wdp"/><Relationship Id="rId9"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9.jpeg"/><Relationship Id="rId7" Type="http://schemas.openxmlformats.org/officeDocument/2006/relationships/oleObject" Target="../embeddings/oleObject6.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2.wmf"/><Relationship Id="rId4" Type="http://schemas.microsoft.com/office/2007/relationships/hdphoto" Target="../media/hdphoto2.wdp"/><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12.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2.jpeg"/><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microsoft.com/office/2007/relationships/hdphoto" Target="../media/hdphoto3.wdp"/></Relationships>
</file>

<file path=ppt/slides/_rels/slide29.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4.png"/><Relationship Id="rId7" Type="http://schemas.openxmlformats.org/officeDocument/2006/relationships/image" Target="../media/image31.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emf"/><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8.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7.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9.png"/><Relationship Id="rId5" Type="http://schemas.openxmlformats.org/officeDocument/2006/relationships/image" Target="../media/image44.png"/><Relationship Id="rId10" Type="http://schemas.openxmlformats.org/officeDocument/2006/relationships/image" Target="../media/image60.png"/><Relationship Id="rId4" Type="http://schemas.openxmlformats.org/officeDocument/2006/relationships/image" Target="../media/image61.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image" Target="../media/image380.png"/><Relationship Id="rId3" Type="http://schemas.openxmlformats.org/officeDocument/2006/relationships/image" Target="../media/image68.jpeg"/><Relationship Id="rId7" Type="http://schemas.openxmlformats.org/officeDocument/2006/relationships/oleObject" Target="../embeddings/oleObject11.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4.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66.wmf"/><Relationship Id="rId4" Type="http://schemas.microsoft.com/office/2007/relationships/hdphoto" Target="../media/hdphoto5.wdp"/><Relationship Id="rId9"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71.png"/><Relationship Id="rId7" Type="http://schemas.openxmlformats.org/officeDocument/2006/relationships/image" Target="../media/image6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microsoft.com/office/2007/relationships/hdphoto" Target="../media/hdphoto5.wdp"/><Relationship Id="rId4" Type="http://schemas.openxmlformats.org/officeDocument/2006/relationships/image" Target="../media/image68.jpeg"/><Relationship Id="rId9" Type="http://schemas.openxmlformats.org/officeDocument/2006/relationships/image" Target="../media/image70.wmf"/></Relationships>
</file>

<file path=ppt/slides/_rels/slide3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20.bin"/><Relationship Id="rId3" Type="http://schemas.openxmlformats.org/officeDocument/2006/relationships/image" Target="../media/image78.jpeg"/><Relationship Id="rId7" Type="http://schemas.openxmlformats.org/officeDocument/2006/relationships/oleObject" Target="../embeddings/oleObject17.bin"/><Relationship Id="rId12" Type="http://schemas.openxmlformats.org/officeDocument/2006/relationships/image" Target="../media/image75.wmf"/><Relationship Id="rId2" Type="http://schemas.openxmlformats.org/officeDocument/2006/relationships/slideLayout" Target="../slideLayouts/slideLayout7.xml"/><Relationship Id="rId16" Type="http://schemas.openxmlformats.org/officeDocument/2006/relationships/image" Target="../media/image77.wmf"/><Relationship Id="rId1" Type="http://schemas.openxmlformats.org/officeDocument/2006/relationships/vmlDrawing" Target="../drawings/vmlDrawing6.vml"/><Relationship Id="rId6" Type="http://schemas.openxmlformats.org/officeDocument/2006/relationships/image" Target="../media/image72.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74.wmf"/><Relationship Id="rId4" Type="http://schemas.microsoft.com/office/2007/relationships/hdphoto" Target="../media/hdphoto6.wdp"/><Relationship Id="rId9" Type="http://schemas.openxmlformats.org/officeDocument/2006/relationships/oleObject" Target="../embeddings/oleObject18.bin"/><Relationship Id="rId14" Type="http://schemas.openxmlformats.org/officeDocument/2006/relationships/image" Target="../media/image76.wm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26.bin"/><Relationship Id="rId3" Type="http://schemas.openxmlformats.org/officeDocument/2006/relationships/image" Target="../media/image78.jpeg"/><Relationship Id="rId7" Type="http://schemas.openxmlformats.org/officeDocument/2006/relationships/oleObject" Target="../embeddings/oleObject23.bin"/><Relationship Id="rId12" Type="http://schemas.openxmlformats.org/officeDocument/2006/relationships/image" Target="../media/image80.wmf"/><Relationship Id="rId2" Type="http://schemas.openxmlformats.org/officeDocument/2006/relationships/slideLayout" Target="../slideLayouts/slideLayout7.xml"/><Relationship Id="rId16" Type="http://schemas.openxmlformats.org/officeDocument/2006/relationships/image" Target="../media/image82.wmf"/><Relationship Id="rId1" Type="http://schemas.openxmlformats.org/officeDocument/2006/relationships/vmlDrawing" Target="../drawings/vmlDrawing7.vml"/><Relationship Id="rId6" Type="http://schemas.openxmlformats.org/officeDocument/2006/relationships/image" Target="../media/image72.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79.wmf"/><Relationship Id="rId4" Type="http://schemas.microsoft.com/office/2007/relationships/hdphoto" Target="../media/hdphoto6.wdp"/><Relationship Id="rId9" Type="http://schemas.openxmlformats.org/officeDocument/2006/relationships/oleObject" Target="../embeddings/oleObject24.bin"/><Relationship Id="rId14" Type="http://schemas.openxmlformats.org/officeDocument/2006/relationships/image" Target="../media/image81.wmf"/></Relationships>
</file>

<file path=ppt/slides/_rels/slide41.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85.jpeg"/><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84.wmf"/><Relationship Id="rId5" Type="http://schemas.openxmlformats.org/officeDocument/2006/relationships/oleObject" Target="../embeddings/oleObject28.bin"/><Relationship Id="rId4" Type="http://schemas.microsoft.com/office/2007/relationships/hdphoto" Target="../media/hdphoto7.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93.jpeg"/><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90.wmf"/><Relationship Id="rId5" Type="http://schemas.openxmlformats.org/officeDocument/2006/relationships/oleObject" Target="../embeddings/oleObject30.bin"/><Relationship Id="rId10" Type="http://schemas.openxmlformats.org/officeDocument/2006/relationships/image" Target="../media/image92.wmf"/><Relationship Id="rId4" Type="http://schemas.microsoft.com/office/2007/relationships/hdphoto" Target="../media/hdphoto8.wdp"/><Relationship Id="rId9" Type="http://schemas.openxmlformats.org/officeDocument/2006/relationships/oleObject" Target="../embeddings/oleObject32.bin"/></Relationships>
</file>

<file path=ppt/slides/_rels/slide47.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3.jpeg"/><Relationship Id="rId7" Type="http://schemas.openxmlformats.org/officeDocument/2006/relationships/oleObject" Target="../embeddings/oleObject34.bin"/><Relationship Id="rId12"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94.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96.wmf"/><Relationship Id="rId4" Type="http://schemas.microsoft.com/office/2007/relationships/hdphoto" Target="../media/hdphoto8.wdp"/><Relationship Id="rId9" Type="http://schemas.openxmlformats.org/officeDocument/2006/relationships/oleObject" Target="../embeddings/oleObject35.bin"/></Relationships>
</file>

<file path=ppt/slides/_rels/slide48.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41.bin"/><Relationship Id="rId3" Type="http://schemas.openxmlformats.org/officeDocument/2006/relationships/image" Target="../media/image93.jpeg"/><Relationship Id="rId7" Type="http://schemas.openxmlformats.org/officeDocument/2006/relationships/oleObject" Target="../embeddings/oleObject38.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98.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100.wmf"/><Relationship Id="rId4" Type="http://schemas.microsoft.com/office/2007/relationships/hdphoto" Target="../media/hdphoto8.wdp"/><Relationship Id="rId9" Type="http://schemas.openxmlformats.org/officeDocument/2006/relationships/oleObject" Target="../embeddings/oleObject39.bin"/><Relationship Id="rId14" Type="http://schemas.openxmlformats.org/officeDocument/2006/relationships/image" Target="../media/image102.wmf"/></Relationships>
</file>

<file path=ppt/slides/_rels/slide49.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3.jpeg"/><Relationship Id="rId7" Type="http://schemas.openxmlformats.org/officeDocument/2006/relationships/oleObject" Target="../embeddings/oleObject43.bin"/><Relationship Id="rId12" Type="http://schemas.openxmlformats.org/officeDocument/2006/relationships/image" Target="../media/image10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03.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105.wmf"/><Relationship Id="rId4" Type="http://schemas.microsoft.com/office/2007/relationships/hdphoto" Target="../media/hdphoto8.wdp"/><Relationship Id="rId9" Type="http://schemas.openxmlformats.org/officeDocument/2006/relationships/oleObject" Target="../embeddings/oleObject44.bin"/></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8.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9.jpeg"/><Relationship Id="rId1" Type="http://schemas.openxmlformats.org/officeDocument/2006/relationships/slideLayout" Target="../slideLayouts/slideLayout7.xml"/><Relationship Id="rId4" Type="http://schemas.microsoft.com/office/2007/relationships/hdphoto" Target="../media/hdphoto3.wdp"/></Relationships>
</file>

<file path=ppt/slides/_rels/slide53.xml.rels><?xml version="1.0" encoding="UTF-8" standalone="yes"?>
<Relationships xmlns="http://schemas.openxmlformats.org/package/2006/relationships"><Relationship Id="rId3" Type="http://schemas.openxmlformats.org/officeDocument/2006/relationships/image" Target="../media/image810.png"/><Relationship Id="rId7" Type="http://schemas.openxmlformats.org/officeDocument/2006/relationships/image" Target="../media/image85.png"/><Relationship Id="rId2"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50.bin"/><Relationship Id="rId3" Type="http://schemas.openxmlformats.org/officeDocument/2006/relationships/image" Target="../media/image113.jpeg"/><Relationship Id="rId7" Type="http://schemas.openxmlformats.org/officeDocument/2006/relationships/oleObject" Target="../embeddings/oleObject47.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14.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116.wmf"/><Relationship Id="rId4" Type="http://schemas.microsoft.com/office/2007/relationships/hdphoto" Target="../media/hdphoto11.wdp"/><Relationship Id="rId9" Type="http://schemas.openxmlformats.org/officeDocument/2006/relationships/oleObject" Target="../embeddings/oleObject48.bin"/><Relationship Id="rId14" Type="http://schemas.openxmlformats.org/officeDocument/2006/relationships/image" Target="../media/image118.wmf"/></Relationships>
</file>

<file path=ppt/slides/_rels/slide58.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emf"/><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2.jpeg"/><Relationship Id="rId4" Type="http://schemas.openxmlformats.org/officeDocument/2006/relationships/image" Target="../media/image123.emf"/></Relationships>
</file>

<file path=ppt/slides/_rels/slide62.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slideLayout" Target="../slideLayouts/slideLayout2.xml"/><Relationship Id="rId4" Type="http://schemas.openxmlformats.org/officeDocument/2006/relationships/image" Target="../media/image126.emf"/></Relationships>
</file>

<file path=ppt/slides/_rels/slide63.x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 Id="rId9" Type="http://schemas.openxmlformats.org/officeDocument/2006/relationships/image" Target="../media/image133.wmf"/></Relationships>
</file>

<file path=ppt/slides/_rels/slide66.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9.png"/><Relationship Id="rId7" Type="http://schemas.openxmlformats.org/officeDocument/2006/relationships/image" Target="../media/image141.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40.png"/><Relationship Id="rId5" Type="http://schemas.openxmlformats.org/officeDocument/2006/relationships/image" Target="../media/image133.wmf"/><Relationship Id="rId10" Type="http://schemas.openxmlformats.org/officeDocument/2006/relationships/image" Target="../media/image144.png"/><Relationship Id="rId4" Type="http://schemas.openxmlformats.org/officeDocument/2006/relationships/oleObject" Target="../embeddings/oleObject52.bin"/><Relationship Id="rId9" Type="http://schemas.openxmlformats.org/officeDocument/2006/relationships/image" Target="../media/image143.png"/></Relationships>
</file>

<file path=ppt/slides/_rels/slide67.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46.png"/><Relationship Id="rId7" Type="http://schemas.openxmlformats.org/officeDocument/2006/relationships/image" Target="../media/image150.png"/><Relationship Id="rId2" Type="http://schemas.openxmlformats.org/officeDocument/2006/relationships/image" Target="../media/image145.png"/><Relationship Id="rId1" Type="http://schemas.openxmlformats.org/officeDocument/2006/relationships/slideLayout" Target="../slideLayouts/slideLayout7.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9" Type="http://schemas.openxmlformats.org/officeDocument/2006/relationships/image" Target="../media/image152.png"/></Relationships>
</file>

<file path=ppt/slides/_rels/slide68.x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5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0.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4.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image" Target="../media/image1340.png"/><Relationship Id="rId3" Type="http://schemas.openxmlformats.org/officeDocument/2006/relationships/image" Target="../media/image156.emf"/><Relationship Id="rId7" Type="http://schemas.openxmlformats.org/officeDocument/2006/relationships/image" Target="../media/image1330.png"/><Relationship Id="rId2" Type="http://schemas.openxmlformats.org/officeDocument/2006/relationships/image" Target="../media/image155.emf"/><Relationship Id="rId1" Type="http://schemas.openxmlformats.org/officeDocument/2006/relationships/slideLayout" Target="../slideLayouts/slideLayout7.xml"/><Relationship Id="rId6" Type="http://schemas.openxmlformats.org/officeDocument/2006/relationships/image" Target="../media/image1320.png"/><Relationship Id="rId5" Type="http://schemas.openxmlformats.org/officeDocument/2006/relationships/image" Target="../media/image1310.png"/><Relationship Id="rId10" Type="http://schemas.openxmlformats.org/officeDocument/2006/relationships/image" Target="../media/image1360.png"/><Relationship Id="rId4" Type="http://schemas.openxmlformats.org/officeDocument/2006/relationships/image" Target="../media/image1300.png"/><Relationship Id="rId9" Type="http://schemas.openxmlformats.org/officeDocument/2006/relationships/image" Target="../media/image1350.png"/></Relationships>
</file>

<file path=ppt/slides/_rels/slide72.xml.rels><?xml version="1.0" encoding="UTF-8" standalone="yes"?>
<Relationships xmlns="http://schemas.openxmlformats.org/package/2006/relationships"><Relationship Id="rId3" Type="http://schemas.openxmlformats.org/officeDocument/2006/relationships/image" Target="../media/image1380.png"/><Relationship Id="rId7" Type="http://schemas.openxmlformats.org/officeDocument/2006/relationships/image" Target="../media/image1430.png"/><Relationship Id="rId2" Type="http://schemas.openxmlformats.org/officeDocument/2006/relationships/image" Target="../media/image157.png"/><Relationship Id="rId1" Type="http://schemas.openxmlformats.org/officeDocument/2006/relationships/slideLayout" Target="../slideLayouts/slideLayout7.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0.png"/></Relationships>
</file>

<file path=ppt/slides/_rels/slide73.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emf"/><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74.x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66.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67.e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9.e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image" Target="../media/image170.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slideLayout" Target="../slideLayouts/slideLayout7.xml"/><Relationship Id="rId4" Type="http://schemas.openxmlformats.org/officeDocument/2006/relationships/image" Target="../media/image175.emf"/></Relationships>
</file>

<file path=ppt/slides/_rels/slide84.xml.rels><?xml version="1.0" encoding="UTF-8" standalone="yes"?>
<Relationships xmlns="http://schemas.openxmlformats.org/package/2006/relationships"><Relationship Id="rId2" Type="http://schemas.openxmlformats.org/officeDocument/2006/relationships/image" Target="../media/image176.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image" Target="../media/image177.emf"/><Relationship Id="rId1" Type="http://schemas.openxmlformats.org/officeDocument/2006/relationships/slideLayout" Target="../slideLayouts/slideLayout7.xml"/><Relationship Id="rId4" Type="http://schemas.openxmlformats.org/officeDocument/2006/relationships/image" Target="../media/image179.e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3505201" y="381001"/>
            <a:ext cx="6086475" cy="5851525"/>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1219200" y="-228600"/>
            <a:ext cx="9753600" cy="73152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3505201" y="152401"/>
            <a:ext cx="6086475" cy="5851525"/>
          </a:xfrm>
          <a:prstGeom prst="rect">
            <a:avLst/>
          </a:prstGeom>
          <a:noFill/>
          <a:ln w="9525">
            <a:noFill/>
            <a:miter lim="800000"/>
            <a:headEnd/>
            <a:tailEnd/>
          </a:ln>
        </p:spPr>
      </p:pic>
    </p:spTree>
    <p:extLst>
      <p:ext uri="{BB962C8B-B14F-4D97-AF65-F5344CB8AC3E}">
        <p14:creationId xmlns:p14="http://schemas.microsoft.com/office/powerpoint/2010/main" val="292690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313" y="304801"/>
            <a:ext cx="11538857" cy="2677656"/>
          </a:xfrm>
          <a:prstGeom prst="rect">
            <a:avLst/>
          </a:prstGeom>
        </p:spPr>
        <p:txBody>
          <a:bodyPr wrap="square">
            <a:spAutoFit/>
          </a:bodyPr>
          <a:lstStyle/>
          <a:p>
            <a:r>
              <a:rPr lang="en-US" sz="2400" b="1" dirty="0"/>
              <a:t>The dependence of the electron density upon </a:t>
            </a:r>
            <a:r>
              <a:rPr lang="en-US" sz="2400" b="1" i="1" dirty="0"/>
              <a:t>V1 leads to an interesting property: if, </a:t>
            </a:r>
            <a:r>
              <a:rPr lang="en-US" sz="2400" b="1" dirty="0"/>
              <a:t>we allow a current to flow from left to right through the silicon material, </a:t>
            </a:r>
            <a:r>
              <a:rPr lang="en-US" sz="2400" b="1" i="1" dirty="0"/>
              <a:t>V1 can control the current by adjusting the resistivity of the channel.</a:t>
            </a:r>
          </a:p>
          <a:p>
            <a:endParaRPr lang="en-US" sz="2400" b="1" i="1" dirty="0"/>
          </a:p>
          <a:p>
            <a:r>
              <a:rPr lang="en-US" sz="2400" b="1" i="1" dirty="0"/>
              <a:t>Note that </a:t>
            </a:r>
            <a:r>
              <a:rPr lang="en-US" sz="2400" b="1" dirty="0"/>
              <a:t>the current prefers to take the path of least resistance, thus flowing primarily through the channel rather than through the entire body of silicon. This will serve our objective of building a voltage-controlled current source</a:t>
            </a:r>
          </a:p>
        </p:txBody>
      </p:sp>
      <p:sp>
        <p:nvSpPr>
          <p:cNvPr id="5" name="Rectangle 4"/>
          <p:cNvSpPr/>
          <p:nvPr/>
        </p:nvSpPr>
        <p:spPr>
          <a:xfrm>
            <a:off x="319312" y="3343534"/>
            <a:ext cx="11538857" cy="1200329"/>
          </a:xfrm>
          <a:prstGeom prst="rect">
            <a:avLst/>
          </a:prstGeom>
        </p:spPr>
        <p:txBody>
          <a:bodyPr wrap="square">
            <a:spAutoFit/>
          </a:bodyPr>
          <a:lstStyle/>
          <a:p>
            <a:r>
              <a:rPr lang="en-US" sz="2400" b="1" dirty="0"/>
              <a:t>Equation </a:t>
            </a:r>
            <a:r>
              <a:rPr lang="en-US" sz="2400" b="1" i="1" dirty="0"/>
              <a:t>Q = CV suggests that, to achieve a strong control of Q by V, the value of C </a:t>
            </a:r>
            <a:r>
              <a:rPr lang="en-US" sz="2400" b="1" dirty="0"/>
              <a:t>must be maximized, for example, by </a:t>
            </a:r>
            <a:r>
              <a:rPr lang="en-US" sz="2400" b="1" i="1" dirty="0"/>
              <a:t>reducing the thickness of the dielectric layer separating </a:t>
            </a:r>
            <a:r>
              <a:rPr lang="en-US" sz="2400" b="1" dirty="0"/>
              <a:t>the two plates.</a:t>
            </a:r>
          </a:p>
        </p:txBody>
      </p:sp>
      <p:sp>
        <p:nvSpPr>
          <p:cNvPr id="6" name="Rectangle 5"/>
          <p:cNvSpPr/>
          <p:nvPr/>
        </p:nvSpPr>
        <p:spPr>
          <a:xfrm>
            <a:off x="2438400" y="6118438"/>
            <a:ext cx="6858000" cy="461665"/>
          </a:xfrm>
          <a:prstGeom prst="rect">
            <a:avLst/>
          </a:prstGeom>
        </p:spPr>
        <p:txBody>
          <a:bodyPr wrap="square">
            <a:spAutoFit/>
          </a:bodyPr>
          <a:lstStyle/>
          <a:p>
            <a:r>
              <a:rPr lang="en-US" sz="2400" b="1" dirty="0"/>
              <a:t>The foregoing thoughts lead to the MOSFET</a:t>
            </a:r>
          </a:p>
        </p:txBody>
      </p:sp>
      <p:sp>
        <p:nvSpPr>
          <p:cNvPr id="2" name="TextBox 1"/>
          <p:cNvSpPr txBox="1"/>
          <p:nvPr/>
        </p:nvSpPr>
        <p:spPr>
          <a:xfrm>
            <a:off x="2209800" y="5287441"/>
            <a:ext cx="7315200" cy="830997"/>
          </a:xfrm>
          <a:prstGeom prst="rect">
            <a:avLst/>
          </a:prstGeom>
          <a:noFill/>
        </p:spPr>
        <p:txBody>
          <a:bodyPr wrap="square" rtlCol="0">
            <a:spAutoFit/>
          </a:bodyPr>
          <a:lstStyle/>
          <a:p>
            <a:pPr algn="ctr"/>
            <a:r>
              <a:rPr lang="en-US" sz="2400" b="1" dirty="0"/>
              <a:t>Some sort of voltage control current source , being conceived </a:t>
            </a:r>
          </a:p>
        </p:txBody>
      </p:sp>
    </p:spTree>
    <p:extLst>
      <p:ext uri="{BB962C8B-B14F-4D97-AF65-F5344CB8AC3E}">
        <p14:creationId xmlns:p14="http://schemas.microsoft.com/office/powerpoint/2010/main" val="55111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Grp="1" noChangeAspect="1" noChangeArrowheads="1"/>
          </p:cNvPicPr>
          <p:nvPr>
            <p:ph idx="1"/>
          </p:nvPr>
        </p:nvPicPr>
        <p:blipFill>
          <a:blip r:embed="rId2" cstate="print"/>
          <a:srcRect/>
          <a:stretch>
            <a:fillRect/>
          </a:stretch>
        </p:blipFill>
        <p:spPr bwMode="auto">
          <a:xfrm>
            <a:off x="2057400" y="1600200"/>
            <a:ext cx="7848600" cy="4776046"/>
          </a:xfrm>
          <a:prstGeom prst="rect">
            <a:avLst/>
          </a:prstGeom>
          <a:noFill/>
          <a:ln w="9525">
            <a:noFill/>
            <a:miter lim="800000"/>
            <a:headEnd/>
            <a:tailEnd/>
          </a:ln>
        </p:spPr>
      </p:pic>
      <p:sp>
        <p:nvSpPr>
          <p:cNvPr id="4" name="Title 1"/>
          <p:cNvSpPr>
            <a:spLocks noGrp="1"/>
          </p:cNvSpPr>
          <p:nvPr>
            <p:ph type="title"/>
          </p:nvPr>
        </p:nvSpPr>
        <p:spPr>
          <a:xfrm>
            <a:off x="1981200" y="152400"/>
            <a:ext cx="8229600" cy="639762"/>
          </a:xfrm>
          <a:solidFill>
            <a:schemeClr val="accent2"/>
          </a:solidFill>
        </p:spPr>
        <p:txBody>
          <a:bodyPr>
            <a:noAutofit/>
          </a:bodyPr>
          <a:lstStyle/>
          <a:p>
            <a:pPr algn="ctr"/>
            <a:r>
              <a:rPr lang="en-US" b="1" dirty="0" smtClean="0">
                <a:solidFill>
                  <a:schemeClr val="bg1"/>
                </a:solidFill>
              </a:rPr>
              <a:t>Device Structure</a:t>
            </a:r>
            <a:endParaRPr lang="en-US" dirty="0">
              <a:solidFill>
                <a:schemeClr val="bg1"/>
              </a:solidFill>
            </a:endParaRPr>
          </a:p>
        </p:txBody>
      </p:sp>
    </p:spTree>
    <p:extLst>
      <p:ext uri="{BB962C8B-B14F-4D97-AF65-F5344CB8AC3E}">
        <p14:creationId xmlns:p14="http://schemas.microsoft.com/office/powerpoint/2010/main" val="2343678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639762"/>
          </a:xfrm>
          <a:solidFill>
            <a:schemeClr val="accent2"/>
          </a:solidFill>
        </p:spPr>
        <p:txBody>
          <a:bodyPr>
            <a:normAutofit fontScale="90000"/>
          </a:bodyPr>
          <a:lstStyle/>
          <a:p>
            <a:r>
              <a:rPr lang="en-US" b="1" dirty="0" smtClean="0">
                <a:solidFill>
                  <a:schemeClr val="bg1"/>
                </a:solidFill>
              </a:rPr>
              <a:t>Device Structure</a:t>
            </a:r>
            <a:endParaRPr lang="en-US" dirty="0">
              <a:solidFill>
                <a:schemeClr val="bg1"/>
              </a:solidFill>
            </a:endParaRPr>
          </a:p>
        </p:txBody>
      </p:sp>
      <p:sp>
        <p:nvSpPr>
          <p:cNvPr id="4" name="Rectangle 3"/>
          <p:cNvSpPr/>
          <p:nvPr/>
        </p:nvSpPr>
        <p:spPr>
          <a:xfrm>
            <a:off x="653143" y="1008744"/>
            <a:ext cx="10885714" cy="5201424"/>
          </a:xfrm>
          <a:prstGeom prst="rect">
            <a:avLst/>
          </a:prstGeom>
        </p:spPr>
        <p:txBody>
          <a:bodyPr wrap="square">
            <a:spAutoFit/>
          </a:bodyPr>
          <a:lstStyle/>
          <a:p>
            <a:r>
              <a:rPr lang="en-US" sz="2200" dirty="0"/>
              <a:t>The transistor is fabricated on a </a:t>
            </a:r>
            <a:r>
              <a:rPr lang="en-US" sz="2200" i="1" dirty="0"/>
              <a:t>p-type substrate.</a:t>
            </a:r>
          </a:p>
          <a:p>
            <a:endParaRPr lang="en-US" sz="2200" dirty="0"/>
          </a:p>
          <a:p>
            <a:r>
              <a:rPr lang="en-US" sz="2200" dirty="0"/>
              <a:t> Two heavily doped </a:t>
            </a:r>
            <a:r>
              <a:rPr lang="en-US" sz="2200" i="1" dirty="0"/>
              <a:t>n-type regions, called </a:t>
            </a:r>
            <a:r>
              <a:rPr lang="en-US" sz="2200" b="1" i="1" dirty="0"/>
              <a:t>source and the drain , are created in the substrate. </a:t>
            </a:r>
          </a:p>
          <a:p>
            <a:endParaRPr lang="en-US" sz="2200" b="1" i="1" dirty="0"/>
          </a:p>
          <a:p>
            <a:r>
              <a:rPr lang="en-US" sz="2200" b="1" i="1" dirty="0"/>
              <a:t>A thin layer of silicon dioxide (SiO2,</a:t>
            </a:r>
            <a:r>
              <a:rPr lang="en-US" sz="2200" i="1" dirty="0"/>
              <a:t>which is an excellent electrical insulator) is grown on the surface </a:t>
            </a:r>
            <a:r>
              <a:rPr lang="en-US" sz="2200" dirty="0"/>
              <a:t>of the substrate, covering the area between the source and drain regions. </a:t>
            </a:r>
          </a:p>
          <a:p>
            <a:endParaRPr lang="en-US" sz="2200" dirty="0"/>
          </a:p>
          <a:p>
            <a:r>
              <a:rPr lang="en-US" sz="2200" dirty="0"/>
              <a:t>Metal is deposited on top of the oxide layer to form the </a:t>
            </a:r>
            <a:r>
              <a:rPr lang="en-US" sz="2200" b="1" dirty="0"/>
              <a:t>gate electrode of the device. Metal contacts </a:t>
            </a:r>
            <a:r>
              <a:rPr lang="en-US" sz="2200" dirty="0"/>
              <a:t>are also made to the source region, the drain region, and the substrate, also known as the </a:t>
            </a:r>
            <a:r>
              <a:rPr lang="en-US" sz="2200" b="1" dirty="0"/>
              <a:t>body</a:t>
            </a:r>
          </a:p>
          <a:p>
            <a:endParaRPr lang="en-US" sz="2200" b="1" dirty="0"/>
          </a:p>
          <a:p>
            <a:r>
              <a:rPr lang="en-US" sz="2200" dirty="0"/>
              <a:t>Thus four terminals are brought out: the gate terminal (G), the source terminal (S),the drain terminal (D), and the substrate or body terminal (B)</a:t>
            </a:r>
          </a:p>
          <a:p>
            <a:endParaRPr lang="en-US" sz="2200" dirty="0"/>
          </a:p>
          <a:p>
            <a:r>
              <a:rPr lang="en-US" sz="2200" dirty="0"/>
              <a:t>Unlike BJT, MOSFET are </a:t>
            </a:r>
            <a:r>
              <a:rPr lang="en-US" sz="2400" i="1" dirty="0">
                <a:solidFill>
                  <a:srgbClr val="FF0000"/>
                </a:solidFill>
              </a:rPr>
              <a:t>symmetric device </a:t>
            </a:r>
            <a:r>
              <a:rPr lang="en-US" sz="2200" dirty="0"/>
              <a:t>meaning source and drain can be interchanged </a:t>
            </a:r>
          </a:p>
        </p:txBody>
      </p:sp>
    </p:spTree>
    <p:extLst>
      <p:ext uri="{BB962C8B-B14F-4D97-AF65-F5344CB8AC3E}">
        <p14:creationId xmlns:p14="http://schemas.microsoft.com/office/powerpoint/2010/main" val="365044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7" descr="se05F01"/>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1000" contrast="68000"/>
                    </a14:imgEffect>
                  </a14:imgLayer>
                </a14:imgProps>
              </a:ext>
              <a:ext uri="{28A0092B-C50C-407E-A947-70E740481C1C}">
                <a14:useLocalDpi xmlns:a14="http://schemas.microsoft.com/office/drawing/2010/main" val="0"/>
              </a:ext>
            </a:extLst>
          </a:blip>
          <a:srcRect l="59972" t="54992" r="28908" b="31543"/>
          <a:stretch/>
        </p:blipFill>
        <p:spPr bwMode="auto">
          <a:xfrm>
            <a:off x="3215317" y="3606626"/>
            <a:ext cx="6026363" cy="14940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3215316" y="3606626"/>
            <a:ext cx="5787982" cy="550415"/>
            <a:chOff x="2943388" y="5640125"/>
            <a:chExt cx="5787982" cy="550415"/>
          </a:xfrm>
        </p:grpSpPr>
        <p:pic>
          <p:nvPicPr>
            <p:cNvPr id="6" name="Picture 17" descr="se05F01"/>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1000" contrast="68000"/>
                      </a14:imgEffect>
                    </a14:imgLayer>
                  </a14:imgProps>
                </a:ext>
                <a:ext uri="{28A0092B-C50C-407E-A947-70E740481C1C}">
                  <a14:useLocalDpi xmlns:a14="http://schemas.microsoft.com/office/drawing/2010/main" val="0"/>
                </a:ext>
              </a:extLst>
            </a:blip>
            <a:srcRect l="58688" t="44266" r="27536" b="45837"/>
            <a:stretch/>
          </p:blipFill>
          <p:spPr bwMode="auto">
            <a:xfrm>
              <a:off x="2943388" y="5640125"/>
              <a:ext cx="2000087" cy="5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se05F01"/>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1000" contrast="68000"/>
                      </a14:imgEffect>
                    </a14:imgLayer>
                  </a14:imgProps>
                </a:ext>
                <a:ext uri="{28A0092B-C50C-407E-A947-70E740481C1C}">
                  <a14:useLocalDpi xmlns:a14="http://schemas.microsoft.com/office/drawing/2010/main" val="0"/>
                </a:ext>
              </a:extLst>
            </a:blip>
            <a:srcRect l="58688" t="44266" r="27536" b="45837"/>
            <a:stretch/>
          </p:blipFill>
          <p:spPr bwMode="auto">
            <a:xfrm>
              <a:off x="6731283" y="5644177"/>
              <a:ext cx="2000087" cy="5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7" descr="se05F01"/>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1000" contrast="68000"/>
                    </a14:imgEffect>
                  </a14:imgLayer>
                </a14:imgProps>
              </a:ext>
              <a:ext uri="{28A0092B-C50C-407E-A947-70E740481C1C}">
                <a14:useLocalDpi xmlns:a14="http://schemas.microsoft.com/office/drawing/2010/main" val="0"/>
              </a:ext>
            </a:extLst>
          </a:blip>
          <a:srcRect l="70311" t="40271" r="11582" b="56211"/>
          <a:stretch/>
        </p:blipFill>
        <p:spPr bwMode="auto">
          <a:xfrm>
            <a:off x="4947604" y="3400865"/>
            <a:ext cx="2628901" cy="19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7" descr="se05F01"/>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1000" contrast="68000"/>
                    </a14:imgEffect>
                  </a14:imgLayer>
                </a14:imgProps>
              </a:ext>
              <a:ext uri="{28A0092B-C50C-407E-A947-70E740481C1C}">
                <a14:useLocalDpi xmlns:a14="http://schemas.microsoft.com/office/drawing/2010/main" val="0"/>
              </a:ext>
            </a:extLst>
          </a:blip>
          <a:srcRect l="55953" b="5948"/>
          <a:stretch/>
        </p:blipFill>
        <p:spPr bwMode="auto">
          <a:xfrm>
            <a:off x="2874121" y="1183961"/>
            <a:ext cx="6394854" cy="519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3"/>
          <p:cNvGrpSpPr/>
          <p:nvPr/>
        </p:nvGrpSpPr>
        <p:grpSpPr>
          <a:xfrm>
            <a:off x="3773591" y="1471319"/>
            <a:ext cx="3007449" cy="1170342"/>
            <a:chOff x="-1778706" y="1687158"/>
            <a:chExt cx="3007449" cy="1170342"/>
          </a:xfrm>
        </p:grpSpPr>
        <p:sp>
          <p:nvSpPr>
            <p:cNvPr id="13" name="Down Arrow Callout 12"/>
            <p:cNvSpPr/>
            <p:nvPr/>
          </p:nvSpPr>
          <p:spPr bwMode="auto">
            <a:xfrm>
              <a:off x="-1778706" y="1687158"/>
              <a:ext cx="3007449" cy="1170342"/>
            </a:xfrm>
            <a:prstGeom prst="downArrowCallout">
              <a:avLst>
                <a:gd name="adj1" fmla="val 28230"/>
                <a:gd name="adj2" fmla="val 25000"/>
                <a:gd name="adj3" fmla="val 25000"/>
                <a:gd name="adj4" fmla="val 3744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solidFill>
                  <a:schemeClr val="bg1"/>
                </a:solidFill>
                <a:latin typeface="Arial" charset="0"/>
              </a:endParaRPr>
            </a:p>
          </p:txBody>
        </p:sp>
        <p:sp>
          <p:nvSpPr>
            <p:cNvPr id="3" name="TextBox 2"/>
            <p:cNvSpPr txBox="1">
              <a:spLocks noRot="1" noChangeAspect="1" noMove="1" noResize="1" noEditPoints="1" noAdjustHandles="1" noChangeArrowheads="1" noChangeShapeType="1" noTextEdit="1"/>
            </p:cNvSpPr>
            <p:nvPr/>
          </p:nvSpPr>
          <p:spPr>
            <a:xfrm>
              <a:off x="-1778706" y="1687158"/>
              <a:ext cx="3007449" cy="369332"/>
            </a:xfrm>
            <a:prstGeom prst="rect">
              <a:avLst/>
            </a:prstGeom>
            <a:blipFill rotWithShape="1">
              <a:blip r:embed="rId4" cstate="print"/>
              <a:stretch>
                <a:fillRect/>
              </a:stretch>
            </a:blipFill>
          </p:spPr>
          <p:txBody>
            <a:bodyPr/>
            <a:lstStyle/>
            <a:p>
              <a:r>
                <a:rPr lang="en-US">
                  <a:solidFill>
                    <a:schemeClr val="bg1"/>
                  </a:solidFill>
                </a:rPr>
                <a:t> </a:t>
              </a:r>
            </a:p>
          </p:txBody>
        </p:sp>
      </p:grpSp>
      <p:sp>
        <p:nvSpPr>
          <p:cNvPr id="14" name="Title 1"/>
          <p:cNvSpPr>
            <a:spLocks noGrp="1"/>
          </p:cNvSpPr>
          <p:nvPr>
            <p:ph type="title"/>
          </p:nvPr>
        </p:nvSpPr>
        <p:spPr>
          <a:xfrm>
            <a:off x="1981200" y="76200"/>
            <a:ext cx="8229600" cy="639762"/>
          </a:xfrm>
          <a:solidFill>
            <a:schemeClr val="accent2"/>
          </a:solidFill>
        </p:spPr>
        <p:txBody>
          <a:bodyPr>
            <a:normAutofit fontScale="90000"/>
          </a:bodyPr>
          <a:lstStyle/>
          <a:p>
            <a:r>
              <a:rPr lang="en-US" b="1" dirty="0" smtClean="0">
                <a:solidFill>
                  <a:schemeClr val="bg1"/>
                </a:solidFill>
              </a:rPr>
              <a:t>Device Structure</a:t>
            </a:r>
            <a:endParaRPr lang="en-US" dirty="0">
              <a:solidFill>
                <a:schemeClr val="bg1"/>
              </a:solidFill>
            </a:endParaRPr>
          </a:p>
        </p:txBody>
      </p:sp>
    </p:spTree>
    <p:extLst>
      <p:ext uri="{BB962C8B-B14F-4D97-AF65-F5344CB8AC3E}">
        <p14:creationId xmlns:p14="http://schemas.microsoft.com/office/powerpoint/2010/main" val="37690006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barn(inVertical)">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7" descr="se05F01"/>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16000" contrast="68000"/>
                    </a14:imgEffect>
                  </a14:imgLayer>
                </a14:imgProps>
              </a:ext>
              <a:ext uri="{28A0092B-C50C-407E-A947-70E740481C1C}">
                <a14:useLocalDpi xmlns:a14="http://schemas.microsoft.com/office/drawing/2010/main" val="0"/>
              </a:ext>
            </a:extLst>
          </a:blip>
          <a:srcRect r="43901" b="4221"/>
          <a:stretch/>
        </p:blipFill>
        <p:spPr bwMode="auto">
          <a:xfrm>
            <a:off x="1786807" y="1809330"/>
            <a:ext cx="6042442" cy="392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
          <p:cNvGrpSpPr/>
          <p:nvPr/>
        </p:nvGrpSpPr>
        <p:grpSpPr>
          <a:xfrm>
            <a:off x="5129661" y="1441384"/>
            <a:ext cx="3007449" cy="1170342"/>
            <a:chOff x="-1778706" y="1687158"/>
            <a:chExt cx="3007449" cy="1170342"/>
          </a:xfrm>
        </p:grpSpPr>
        <p:sp>
          <p:nvSpPr>
            <p:cNvPr id="7" name="Down Arrow Callout 6"/>
            <p:cNvSpPr/>
            <p:nvPr/>
          </p:nvSpPr>
          <p:spPr bwMode="auto">
            <a:xfrm>
              <a:off x="-1778706" y="1687158"/>
              <a:ext cx="3007449" cy="1170342"/>
            </a:xfrm>
            <a:prstGeom prst="downArrowCallout">
              <a:avLst>
                <a:gd name="adj1" fmla="val 28230"/>
                <a:gd name="adj2" fmla="val 25000"/>
                <a:gd name="adj3" fmla="val 25000"/>
                <a:gd name="adj4" fmla="val 3744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1778706" y="1687158"/>
                  <a:ext cx="30074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a:rPr>
                              <m:t>𝒂𝒏𝒐𝒕𝒉𝒆𝒓</m:t>
                            </m:r>
                            <m:r>
                              <a:rPr lang="en-US" b="1" i="1">
                                <a:latin typeface="Cambria Math"/>
                              </a:rPr>
                              <m:t> </m:t>
                            </m:r>
                            <m:r>
                              <a:rPr lang="en-US" b="1" i="1">
                                <a:latin typeface="Cambria Math"/>
                              </a:rPr>
                              <m:t>𝒏𝒂𝒎𝒆</m:t>
                            </m:r>
                            <m:r>
                              <a:rPr lang="en-US" b="1" i="1">
                                <a:latin typeface="Cambria Math"/>
                              </a:rPr>
                              <m:t> </m:t>
                            </m:r>
                            <m:r>
                              <a:rPr lang="en-US" b="1" i="1">
                                <a:latin typeface="Cambria Math"/>
                              </a:rPr>
                              <m:t>𝒊𝒔</m:t>
                            </m:r>
                            <m:r>
                              <a:rPr lang="en-US" b="1" i="1">
                                <a:latin typeface="Cambria Math"/>
                              </a:rPr>
                              <m:t> </m:t>
                            </m:r>
                            <m:r>
                              <a:rPr lang="en-US" b="1" i="1">
                                <a:latin typeface="Cambria Math"/>
                              </a:rPr>
                              <m:t>𝑰𝑮𝑭𝑬𝑻</m:t>
                            </m:r>
                          </m:e>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778706" y="1687158"/>
                  <a:ext cx="3007449" cy="369332"/>
                </a:xfrm>
                <a:prstGeom prst="rect">
                  <a:avLst/>
                </a:prstGeom>
                <a:blipFill rotWithShape="1">
                  <a:blip r:embed="rId4" cstate="print"/>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7597254" y="4080681"/>
                <a:ext cx="2384946" cy="669992"/>
              </a:xfrm>
              <a:prstGeom prst="rect">
                <a:avLst/>
              </a:prstGeom>
              <a:noFill/>
              <a:ln w="28575">
                <a:solidFill>
                  <a:srgbClr val="FF0000"/>
                </a:solidFill>
              </a:ln>
            </p:spPr>
            <p:txBody>
              <a:bodyPr wrap="square" rtlCol="0">
                <a:spAutoFit/>
              </a:bodyPr>
              <a:lstStyle/>
              <a:p>
                <a:r>
                  <a:rPr lang="en-US" dirty="0"/>
                  <a:t>Gate currents are of the order of </a:t>
                </a:r>
                <a14:m>
                  <m:oMath xmlns:m="http://schemas.openxmlformats.org/officeDocument/2006/math">
                    <m:sSup>
                      <m:sSupPr>
                        <m:ctrlPr>
                          <a:rPr lang="en-US" i="1">
                            <a:latin typeface="Cambria Math" panose="02040503050406030204" pitchFamily="18" charset="0"/>
                          </a:rPr>
                        </m:ctrlPr>
                      </m:sSupPr>
                      <m:e>
                        <m:r>
                          <a:rPr lang="en-US" b="1" i="1">
                            <a:latin typeface="Cambria Math"/>
                          </a:rPr>
                          <m:t>𝟏𝟎</m:t>
                        </m:r>
                      </m:e>
                      <m:sup>
                        <m:r>
                          <a:rPr lang="en-US" b="1" i="1">
                            <a:latin typeface="Cambria Math"/>
                          </a:rPr>
                          <m:t>−</m:t>
                        </m:r>
                        <m:r>
                          <a:rPr lang="en-US" b="1" i="1">
                            <a:latin typeface="Cambria Math"/>
                          </a:rPr>
                          <m:t>𝟏𝟓</m:t>
                        </m:r>
                      </m:sup>
                    </m:sSup>
                    <m:r>
                      <a:rPr lang="en-US" b="1" i="1">
                        <a:latin typeface="Cambria Math"/>
                      </a:rPr>
                      <m:t>𝑨</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073254" y="4080681"/>
                <a:ext cx="2384946" cy="669992"/>
              </a:xfrm>
              <a:prstGeom prst="rect">
                <a:avLst/>
              </a:prstGeom>
              <a:blipFill rotWithShape="1">
                <a:blip r:embed="rId5" cstate="print"/>
                <a:stretch>
                  <a:fillRect l="-1511" t="-2609" r="-2771" b="-8696"/>
                </a:stretch>
              </a:blipFill>
              <a:ln w="28575">
                <a:solidFill>
                  <a:srgbClr val="FF0000"/>
                </a:solidFill>
              </a:ln>
            </p:spPr>
            <p:txBody>
              <a:bodyPr/>
              <a:lstStyle/>
              <a:p>
                <a:r>
                  <a:rPr lang="en-US">
                    <a:noFill/>
                  </a:rPr>
                  <a:t> </a:t>
                </a:r>
              </a:p>
            </p:txBody>
          </p:sp>
        </mc:Fallback>
      </mc:AlternateContent>
      <p:sp>
        <p:nvSpPr>
          <p:cNvPr id="10" name="Title 1"/>
          <p:cNvSpPr>
            <a:spLocks noGrp="1"/>
          </p:cNvSpPr>
          <p:nvPr>
            <p:ph type="title"/>
          </p:nvPr>
        </p:nvSpPr>
        <p:spPr>
          <a:xfrm>
            <a:off x="1981200" y="76200"/>
            <a:ext cx="8229600" cy="639762"/>
          </a:xfrm>
          <a:solidFill>
            <a:schemeClr val="accent2"/>
          </a:solidFill>
        </p:spPr>
        <p:txBody>
          <a:bodyPr>
            <a:normAutofit fontScale="90000"/>
          </a:bodyPr>
          <a:lstStyle/>
          <a:p>
            <a:r>
              <a:rPr lang="en-US" b="1" dirty="0" smtClean="0">
                <a:solidFill>
                  <a:schemeClr val="bg1"/>
                </a:solidFill>
              </a:rPr>
              <a:t>Device Structure</a:t>
            </a:r>
            <a:endParaRPr lang="en-US" dirty="0">
              <a:solidFill>
                <a:schemeClr val="bg1"/>
              </a:solidFill>
            </a:endParaRPr>
          </a:p>
        </p:txBody>
      </p:sp>
    </p:spTree>
    <p:extLst>
      <p:ext uri="{BB962C8B-B14F-4D97-AF65-F5344CB8AC3E}">
        <p14:creationId xmlns:p14="http://schemas.microsoft.com/office/powerpoint/2010/main" val="39108671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46235" y="2141107"/>
            <a:ext cx="5181907" cy="3935025"/>
            <a:chOff x="1888459" y="1524016"/>
            <a:chExt cx="5181907" cy="3935025"/>
          </a:xfrm>
        </p:grpSpPr>
        <p:pic>
          <p:nvPicPr>
            <p:cNvPr id="8" name="Picture 6" descr="se05F0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3000" contrast="65000"/>
                      </a14:imgEffect>
                    </a14:imgLayer>
                  </a14:imgProps>
                </a:ext>
                <a:ext uri="{28A0092B-C50C-407E-A947-70E740481C1C}">
                  <a14:useLocalDpi xmlns:a14="http://schemas.microsoft.com/office/drawing/2010/main" val="0"/>
                </a:ext>
              </a:extLst>
            </a:blip>
            <a:srcRect/>
            <a:stretch>
              <a:fillRect/>
            </a:stretch>
          </p:blipFill>
          <p:spPr bwMode="auto">
            <a:xfrm>
              <a:off x="1888459" y="1537664"/>
              <a:ext cx="5181907" cy="392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e05F0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3000" contrast="65000"/>
                      </a14:imgEffect>
                    </a14:imgLayer>
                  </a14:imgProps>
                </a:ext>
                <a:ext uri="{28A0092B-C50C-407E-A947-70E740481C1C}">
                  <a14:useLocalDpi xmlns:a14="http://schemas.microsoft.com/office/drawing/2010/main" val="0"/>
                </a:ext>
              </a:extLst>
            </a:blip>
            <a:srcRect l="39893" t="52584" r="38510" b="33463"/>
            <a:stretch/>
          </p:blipFill>
          <p:spPr bwMode="auto">
            <a:xfrm>
              <a:off x="3684855" y="3111686"/>
              <a:ext cx="1519419" cy="7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se05F0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3000" contrast="65000"/>
                      </a14:imgEffect>
                    </a14:imgLayer>
                  </a14:imgProps>
                </a:ext>
                <a:ext uri="{28A0092B-C50C-407E-A947-70E740481C1C}">
                  <a14:useLocalDpi xmlns:a14="http://schemas.microsoft.com/office/drawing/2010/main" val="0"/>
                </a:ext>
              </a:extLst>
            </a:blip>
            <a:srcRect l="77251" r="7209" b="83463"/>
            <a:stretch/>
          </p:blipFill>
          <p:spPr bwMode="auto">
            <a:xfrm flipH="1">
              <a:off x="3862269" y="1546720"/>
              <a:ext cx="805218" cy="64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3507441" y="1524016"/>
              <a:ext cx="354828" cy="56408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sp>
          <p:nvSpPr>
            <p:cNvPr id="9" name="Rectangle 8"/>
            <p:cNvSpPr/>
            <p:nvPr/>
          </p:nvSpPr>
          <p:spPr bwMode="auto">
            <a:xfrm>
              <a:off x="5204274" y="1985749"/>
              <a:ext cx="759797" cy="7983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pSp>
      <p:sp>
        <p:nvSpPr>
          <p:cNvPr id="4" name="Title 3"/>
          <p:cNvSpPr>
            <a:spLocks noGrp="1"/>
          </p:cNvSpPr>
          <p:nvPr>
            <p:ph type="title"/>
          </p:nvPr>
        </p:nvSpPr>
        <p:spPr>
          <a:xfrm>
            <a:off x="1524000" y="-17998"/>
            <a:ext cx="9144000" cy="1143000"/>
          </a:xfrm>
          <a:solidFill>
            <a:srgbClr val="FFC000"/>
          </a:solidFill>
        </p:spPr>
        <p:txBody>
          <a:bodyPr/>
          <a:lstStyle/>
          <a:p>
            <a:r>
              <a:rPr lang="en-US" sz="3600" b="1" dirty="0"/>
              <a:t>Operation with Zero Gate Voltage</a:t>
            </a:r>
          </a:p>
        </p:txBody>
      </p:sp>
      <p:sp>
        <p:nvSpPr>
          <p:cNvPr id="5" name="TextBox 4"/>
          <p:cNvSpPr txBox="1"/>
          <p:nvPr/>
        </p:nvSpPr>
        <p:spPr>
          <a:xfrm>
            <a:off x="1828800" y="1752600"/>
            <a:ext cx="3108960" cy="3990836"/>
          </a:xfrm>
          <a:prstGeom prst="rect">
            <a:avLst/>
          </a:prstGeom>
          <a:noFill/>
        </p:spPr>
        <p:txBody>
          <a:bodyPr wrap="square" rtlCol="0">
            <a:spAutoFit/>
          </a:bodyPr>
          <a:lstStyle/>
          <a:p>
            <a:pPr marL="285750" indent="-285750">
              <a:spcAft>
                <a:spcPts val="1200"/>
              </a:spcAft>
              <a:buFont typeface="Wingdings" pitchFamily="2" charset="2"/>
              <a:buChar char="§"/>
            </a:pPr>
            <a:r>
              <a:rPr lang="en-US" sz="2000" b="1" dirty="0">
                <a:solidFill>
                  <a:schemeClr val="accent2">
                    <a:lumMod val="75000"/>
                  </a:schemeClr>
                </a:solidFill>
              </a:rPr>
              <a:t>Two back-to-back diodes in series b/w source and drain</a:t>
            </a:r>
          </a:p>
          <a:p>
            <a:pPr marL="285750" indent="-285750">
              <a:spcAft>
                <a:spcPts val="1200"/>
              </a:spcAft>
              <a:buFont typeface="Wingdings" pitchFamily="2" charset="2"/>
              <a:buChar char="§"/>
            </a:pPr>
            <a:endParaRPr lang="en-US" sz="2000" b="1" dirty="0">
              <a:solidFill>
                <a:schemeClr val="accent2">
                  <a:lumMod val="75000"/>
                </a:schemeClr>
              </a:solidFill>
            </a:endParaRPr>
          </a:p>
          <a:p>
            <a:pPr marL="285750" indent="-285750">
              <a:spcAft>
                <a:spcPts val="1200"/>
              </a:spcAft>
              <a:buFont typeface="Wingdings" pitchFamily="2" charset="2"/>
              <a:buChar char="§"/>
            </a:pPr>
            <a:r>
              <a:rPr lang="en-US" sz="2000" b="1" dirty="0">
                <a:solidFill>
                  <a:schemeClr val="accent2">
                    <a:lumMod val="75000"/>
                  </a:schemeClr>
                </a:solidFill>
              </a:rPr>
              <a:t>No current b/w drain and source on application of </a:t>
            </a:r>
            <a:r>
              <a:rPr lang="en-US" sz="2000" b="1" i="1" dirty="0" err="1">
                <a:solidFill>
                  <a:schemeClr val="accent2">
                    <a:lumMod val="75000"/>
                  </a:schemeClr>
                </a:solidFill>
              </a:rPr>
              <a:t>v</a:t>
            </a:r>
            <a:r>
              <a:rPr lang="en-US" sz="2000" b="1" i="1" baseline="-25000" dirty="0" err="1">
                <a:solidFill>
                  <a:schemeClr val="accent2">
                    <a:lumMod val="75000"/>
                  </a:schemeClr>
                </a:solidFill>
              </a:rPr>
              <a:t>DS</a:t>
            </a:r>
            <a:endParaRPr lang="en-US" sz="2000" b="1" i="1" baseline="-25000" dirty="0">
              <a:solidFill>
                <a:schemeClr val="accent2">
                  <a:lumMod val="75000"/>
                </a:schemeClr>
              </a:solidFill>
            </a:endParaRPr>
          </a:p>
          <a:p>
            <a:pPr marL="285750" indent="-285750">
              <a:spcAft>
                <a:spcPts val="1200"/>
              </a:spcAft>
              <a:buFont typeface="Wingdings" pitchFamily="2" charset="2"/>
              <a:buChar char="§"/>
            </a:pPr>
            <a:endParaRPr lang="en-US" sz="2000" b="1" i="1" baseline="-25000" dirty="0">
              <a:solidFill>
                <a:schemeClr val="accent2">
                  <a:lumMod val="75000"/>
                </a:schemeClr>
              </a:solidFill>
            </a:endParaRPr>
          </a:p>
          <a:p>
            <a:pPr marL="285750" indent="-285750">
              <a:spcAft>
                <a:spcPts val="1200"/>
              </a:spcAft>
              <a:buFont typeface="Wingdings" pitchFamily="2" charset="2"/>
              <a:buChar char="§"/>
            </a:pPr>
            <a:r>
              <a:rPr lang="en-US" sz="2000" b="1" dirty="0">
                <a:solidFill>
                  <a:schemeClr val="accent2">
                    <a:lumMod val="75000"/>
                  </a:schemeClr>
                </a:solidFill>
              </a:rPr>
              <a:t>Resistance of the order of 10</a:t>
            </a:r>
            <a:r>
              <a:rPr lang="en-US" sz="2000" b="1" baseline="30000" dirty="0">
                <a:solidFill>
                  <a:schemeClr val="accent2">
                    <a:lumMod val="75000"/>
                  </a:schemeClr>
                </a:solidFill>
              </a:rPr>
              <a:t>12</a:t>
            </a:r>
            <a:r>
              <a:rPr lang="en-US" sz="2000" b="1" dirty="0">
                <a:solidFill>
                  <a:schemeClr val="accent2">
                    <a:lumMod val="75000"/>
                  </a:schemeClr>
                </a:solidFill>
              </a:rPr>
              <a:t> ohms b/w source and drain </a:t>
            </a:r>
          </a:p>
        </p:txBody>
      </p:sp>
      <p:grpSp>
        <p:nvGrpSpPr>
          <p:cNvPr id="6" name="Group 5"/>
          <p:cNvGrpSpPr/>
          <p:nvPr/>
        </p:nvGrpSpPr>
        <p:grpSpPr>
          <a:xfrm>
            <a:off x="7033698" y="3810000"/>
            <a:ext cx="1500702" cy="718310"/>
            <a:chOff x="5509698" y="3810000"/>
            <a:chExt cx="1500702" cy="718310"/>
          </a:xfrm>
        </p:grpSpPr>
        <p:pic>
          <p:nvPicPr>
            <p:cNvPr id="3074" name="Picture 2" descr="diode symb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7946" y="3835856"/>
              <a:ext cx="692454" cy="6924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ode symb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509698" y="3810000"/>
              <a:ext cx="808248" cy="6788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58233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68362"/>
          </a:xfrm>
          <a:solidFill>
            <a:schemeClr val="accent2"/>
          </a:solidFill>
        </p:spPr>
        <p:txBody>
          <a:bodyPr>
            <a:normAutofit/>
          </a:bodyPr>
          <a:lstStyle/>
          <a:p>
            <a:r>
              <a:rPr lang="en-US" b="1" dirty="0">
                <a:solidFill>
                  <a:schemeClr val="bg1"/>
                </a:solidFill>
              </a:rPr>
              <a:t>Creating a Channel for Current Flow</a:t>
            </a:r>
            <a:endParaRPr lang="en-US" dirty="0">
              <a:solidFill>
                <a:schemeClr val="bg1"/>
              </a:solidFill>
            </a:endParaRPr>
          </a:p>
        </p:txBody>
      </p:sp>
      <p:sp>
        <p:nvSpPr>
          <p:cNvPr id="4" name="Rectangle 3"/>
          <p:cNvSpPr/>
          <p:nvPr/>
        </p:nvSpPr>
        <p:spPr>
          <a:xfrm>
            <a:off x="217715" y="1020762"/>
            <a:ext cx="11509828" cy="5816977"/>
          </a:xfrm>
          <a:prstGeom prst="rect">
            <a:avLst/>
          </a:prstGeom>
        </p:spPr>
        <p:txBody>
          <a:bodyPr wrap="square">
            <a:spAutoFit/>
          </a:bodyPr>
          <a:lstStyle/>
          <a:p>
            <a:r>
              <a:rPr lang="en-US" sz="2800" dirty="0"/>
              <a:t>When  we have grounded the source and the drain and applied a positive voltage to the gate. This  gate voltage appears between gate and source and thus is denoted </a:t>
            </a:r>
            <a:r>
              <a:rPr lang="en-US" sz="3600" i="1" dirty="0" err="1"/>
              <a:t>v</a:t>
            </a:r>
            <a:r>
              <a:rPr lang="en-US" b="1" i="1" dirty="0" err="1"/>
              <a:t>GS</a:t>
            </a:r>
            <a:r>
              <a:rPr lang="en-US" sz="2800" i="1" dirty="0"/>
              <a:t>. </a:t>
            </a:r>
          </a:p>
          <a:p>
            <a:endParaRPr lang="en-US" sz="2800" i="1" dirty="0"/>
          </a:p>
          <a:p>
            <a:r>
              <a:rPr lang="en-US" sz="2800" i="1" dirty="0"/>
              <a:t>The positive voltage on the </a:t>
            </a:r>
            <a:r>
              <a:rPr lang="en-US" sz="2800" dirty="0"/>
              <a:t>gate causes, the free holes (which are positively charged) to be repelled from the region of the substrate under the gate (the channel region). leaving behind a carrier-depletion region. </a:t>
            </a:r>
          </a:p>
          <a:p>
            <a:endParaRPr lang="en-US" sz="2800" dirty="0"/>
          </a:p>
          <a:p>
            <a:r>
              <a:rPr lang="en-US" sz="2800" dirty="0"/>
              <a:t>The depletion region is populated by the bound negative charge associated with the acceptor atoms. </a:t>
            </a:r>
          </a:p>
          <a:p>
            <a:endParaRPr lang="en-US" sz="2800" dirty="0"/>
          </a:p>
          <a:p>
            <a:r>
              <a:rPr lang="en-US" sz="2800" dirty="0"/>
              <a:t>These charges are “uncovered” because the neutralizing holes have been pushed downward into the substrate.</a:t>
            </a:r>
          </a:p>
        </p:txBody>
      </p:sp>
    </p:spTree>
    <p:extLst>
      <p:ext uri="{BB962C8B-B14F-4D97-AF65-F5344CB8AC3E}">
        <p14:creationId xmlns:p14="http://schemas.microsoft.com/office/powerpoint/2010/main" val="3763675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1219201"/>
            <a:ext cx="11205028" cy="954107"/>
          </a:xfrm>
          <a:prstGeom prst="rect">
            <a:avLst/>
          </a:prstGeom>
        </p:spPr>
        <p:txBody>
          <a:bodyPr wrap="square">
            <a:spAutoFit/>
          </a:bodyPr>
          <a:lstStyle/>
          <a:p>
            <a:r>
              <a:rPr lang="en-US" sz="2800" dirty="0"/>
              <a:t>As well, the positive gate voltage attracts electrons from the </a:t>
            </a:r>
            <a:r>
              <a:rPr lang="en-US" sz="2800" i="1" dirty="0"/>
              <a:t> source and drain regions </a:t>
            </a:r>
            <a:r>
              <a:rPr lang="en-US" sz="2800" dirty="0"/>
              <a:t>(where they are in abundance) into the channel region</a:t>
            </a:r>
          </a:p>
        </p:txBody>
      </p:sp>
      <p:sp>
        <p:nvSpPr>
          <p:cNvPr id="5" name="Rectangle 4"/>
          <p:cNvSpPr/>
          <p:nvPr/>
        </p:nvSpPr>
        <p:spPr>
          <a:xfrm>
            <a:off x="391887" y="2944977"/>
            <a:ext cx="10740570" cy="1384995"/>
          </a:xfrm>
          <a:prstGeom prst="rect">
            <a:avLst/>
          </a:prstGeom>
        </p:spPr>
        <p:txBody>
          <a:bodyPr wrap="square">
            <a:spAutoFit/>
          </a:bodyPr>
          <a:lstStyle/>
          <a:p>
            <a:r>
              <a:rPr lang="en-US" sz="2800" dirty="0"/>
              <a:t>When a sufficient number of electrons accumulate near the surface of the substrate under the gate, an </a:t>
            </a:r>
            <a:r>
              <a:rPr lang="en-US" sz="2800" i="1" dirty="0"/>
              <a:t>n region is in effect created, </a:t>
            </a:r>
            <a:r>
              <a:rPr lang="en-US" sz="2800" dirty="0"/>
              <a:t>connecting the source and drain regions</a:t>
            </a:r>
          </a:p>
        </p:txBody>
      </p:sp>
      <p:sp>
        <p:nvSpPr>
          <p:cNvPr id="6" name="Title 1"/>
          <p:cNvSpPr>
            <a:spLocks noGrp="1"/>
          </p:cNvSpPr>
          <p:nvPr>
            <p:ph type="title"/>
          </p:nvPr>
        </p:nvSpPr>
        <p:spPr>
          <a:xfrm>
            <a:off x="1981200" y="152400"/>
            <a:ext cx="8229600" cy="685800"/>
          </a:xfrm>
          <a:solidFill>
            <a:schemeClr val="accent2"/>
          </a:solidFill>
        </p:spPr>
        <p:txBody>
          <a:bodyPr>
            <a:normAutofit fontScale="90000"/>
          </a:bodyPr>
          <a:lstStyle/>
          <a:p>
            <a:r>
              <a:rPr lang="en-US" b="1" dirty="0">
                <a:solidFill>
                  <a:schemeClr val="bg1"/>
                </a:solidFill>
              </a:rPr>
              <a:t>Creating a Channel for Current Flow</a:t>
            </a:r>
            <a:endParaRPr lang="en-US" dirty="0">
              <a:solidFill>
                <a:schemeClr val="bg1"/>
              </a:solidFill>
            </a:endParaRPr>
          </a:p>
        </p:txBody>
      </p:sp>
      <p:sp>
        <p:nvSpPr>
          <p:cNvPr id="7" name="Rectangle 6"/>
          <p:cNvSpPr/>
          <p:nvPr/>
        </p:nvSpPr>
        <p:spPr>
          <a:xfrm>
            <a:off x="391886" y="5040086"/>
            <a:ext cx="10740571" cy="954107"/>
          </a:xfrm>
          <a:prstGeom prst="rect">
            <a:avLst/>
          </a:prstGeom>
        </p:spPr>
        <p:txBody>
          <a:bodyPr wrap="square">
            <a:spAutoFit/>
          </a:bodyPr>
          <a:lstStyle/>
          <a:p>
            <a:r>
              <a:rPr lang="en-US" sz="2800" dirty="0"/>
              <a:t>Now if a voltage is applied between drain and source, current flows through this </a:t>
            </a:r>
            <a:r>
              <a:rPr lang="en-US" sz="2800" b="1" i="1" dirty="0">
                <a:solidFill>
                  <a:srgbClr val="FF0000"/>
                </a:solidFill>
              </a:rPr>
              <a:t>induced n -region</a:t>
            </a:r>
            <a:r>
              <a:rPr lang="en-US" sz="2800" i="1" dirty="0"/>
              <a:t>, carried by the mobile </a:t>
            </a:r>
            <a:r>
              <a:rPr lang="en-US" sz="2800" dirty="0"/>
              <a:t>electrons.</a:t>
            </a:r>
          </a:p>
        </p:txBody>
      </p:sp>
    </p:spTree>
    <p:extLst>
      <p:ext uri="{BB962C8B-B14F-4D97-AF65-F5344CB8AC3E}">
        <p14:creationId xmlns:p14="http://schemas.microsoft.com/office/powerpoint/2010/main" val="1089895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se05F0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3000" contrast="65000"/>
                    </a14:imgEffect>
                  </a14:imgLayer>
                </a14:imgProps>
              </a:ext>
              <a:ext uri="{28A0092B-C50C-407E-A947-70E740481C1C}">
                <a14:useLocalDpi xmlns:a14="http://schemas.microsoft.com/office/drawing/2010/main" val="0"/>
              </a:ext>
            </a:extLst>
          </a:blip>
          <a:srcRect/>
          <a:stretch>
            <a:fillRect/>
          </a:stretch>
        </p:blipFill>
        <p:spPr bwMode="auto">
          <a:xfrm>
            <a:off x="5116941" y="1546721"/>
            <a:ext cx="5181907" cy="392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221881" y="5688564"/>
            <a:ext cx="5076967" cy="646331"/>
          </a:xfrm>
          <a:prstGeom prst="rect">
            <a:avLst/>
          </a:prstGeom>
          <a:solidFill>
            <a:schemeClr val="bg1"/>
          </a:solidFill>
          <a:ln w="28575">
            <a:solidFill>
              <a:srgbClr val="FF0000"/>
            </a:solidFill>
          </a:ln>
        </p:spPr>
        <p:txBody>
          <a:bodyPr wrap="square" rtlCol="0">
            <a:spAutoFit/>
          </a:bodyPr>
          <a:lstStyle/>
          <a:p>
            <a:r>
              <a:rPr lang="en-US" b="1" dirty="0"/>
              <a:t>The induced channel is n-region, so the transistor is called n-channel MOSFET or NMOS Transistor</a:t>
            </a:r>
          </a:p>
        </p:txBody>
      </p:sp>
      <p:sp>
        <p:nvSpPr>
          <p:cNvPr id="2" name="Title 1"/>
          <p:cNvSpPr>
            <a:spLocks noGrp="1"/>
          </p:cNvSpPr>
          <p:nvPr>
            <p:ph type="title"/>
          </p:nvPr>
        </p:nvSpPr>
        <p:spPr>
          <a:xfrm>
            <a:off x="1901453" y="167640"/>
            <a:ext cx="8229600" cy="899160"/>
          </a:xfrm>
        </p:spPr>
        <p:txBody>
          <a:bodyPr/>
          <a:lstStyle/>
          <a:p>
            <a:r>
              <a:rPr lang="en-US" sz="3600" b="1" dirty="0"/>
              <a:t>Creating a Channel for Current Flow </a:t>
            </a:r>
          </a:p>
        </p:txBody>
      </p:sp>
      <p:sp>
        <p:nvSpPr>
          <p:cNvPr id="8" name="TextBox 7"/>
          <p:cNvSpPr txBox="1"/>
          <p:nvPr/>
        </p:nvSpPr>
        <p:spPr>
          <a:xfrm>
            <a:off x="1524000" y="1600201"/>
            <a:ext cx="3471020" cy="4216539"/>
          </a:xfrm>
          <a:prstGeom prst="rect">
            <a:avLst/>
          </a:prstGeom>
          <a:noFill/>
        </p:spPr>
        <p:txBody>
          <a:bodyPr wrap="square" rtlCol="0">
            <a:spAutoFit/>
          </a:bodyPr>
          <a:lstStyle/>
          <a:p>
            <a:pPr marL="285750" indent="-285750">
              <a:spcAft>
                <a:spcPts val="1200"/>
              </a:spcAft>
              <a:buFont typeface="Arial" pitchFamily="34" charset="0"/>
              <a:buChar char="•"/>
            </a:pPr>
            <a:r>
              <a:rPr lang="en-US" sz="2000" b="1" dirty="0">
                <a:solidFill>
                  <a:schemeClr val="accent2">
                    <a:lumMod val="75000"/>
                  </a:schemeClr>
                </a:solidFill>
              </a:rPr>
              <a:t>Depletion region created under the Gate by pushing away the holes </a:t>
            </a:r>
          </a:p>
          <a:p>
            <a:pPr marL="285750" indent="-285750">
              <a:spcAft>
                <a:spcPts val="1200"/>
              </a:spcAft>
              <a:buFont typeface="Arial" pitchFamily="34" charset="0"/>
              <a:buChar char="•"/>
            </a:pPr>
            <a:endParaRPr lang="en-US" sz="2000" b="1" dirty="0">
              <a:solidFill>
                <a:schemeClr val="accent2">
                  <a:lumMod val="75000"/>
                </a:schemeClr>
              </a:solidFill>
            </a:endParaRPr>
          </a:p>
          <a:p>
            <a:pPr marL="285750" indent="-285750">
              <a:spcAft>
                <a:spcPts val="1200"/>
              </a:spcAft>
              <a:buFont typeface="Arial" pitchFamily="34" charset="0"/>
              <a:buChar char="•"/>
            </a:pPr>
            <a:r>
              <a:rPr lang="en-US" sz="2000" b="1" dirty="0">
                <a:solidFill>
                  <a:schemeClr val="accent2">
                    <a:lumMod val="75000"/>
                  </a:schemeClr>
                </a:solidFill>
              </a:rPr>
              <a:t>Electrons are attracted from n+ source and drain regions into the channel</a:t>
            </a:r>
          </a:p>
          <a:p>
            <a:pPr marL="285750" indent="-285750">
              <a:spcAft>
                <a:spcPts val="1200"/>
              </a:spcAft>
              <a:buFont typeface="Arial" pitchFamily="34" charset="0"/>
              <a:buChar char="•"/>
            </a:pPr>
            <a:endParaRPr lang="en-US" sz="2000" b="1" dirty="0">
              <a:solidFill>
                <a:schemeClr val="accent2">
                  <a:lumMod val="75000"/>
                </a:schemeClr>
              </a:solidFill>
            </a:endParaRPr>
          </a:p>
          <a:p>
            <a:pPr marL="285750" indent="-285750">
              <a:spcAft>
                <a:spcPts val="1200"/>
              </a:spcAft>
              <a:buFont typeface="Arial" pitchFamily="34" charset="0"/>
              <a:buChar char="•"/>
            </a:pPr>
            <a:r>
              <a:rPr lang="en-US" sz="2000" b="1" dirty="0">
                <a:solidFill>
                  <a:schemeClr val="accent2">
                    <a:lumMod val="75000"/>
                  </a:schemeClr>
                </a:solidFill>
              </a:rPr>
              <a:t>An n-region is created connecting source and drain</a:t>
            </a:r>
          </a:p>
          <a:p>
            <a:pPr marL="285750" indent="-285750">
              <a:spcAft>
                <a:spcPts val="1200"/>
              </a:spcAft>
              <a:buFont typeface="Arial" pitchFamily="34" charset="0"/>
              <a:buChar char="•"/>
            </a:pPr>
            <a:endParaRPr lang="en-US" sz="2000" b="1" dirty="0">
              <a:solidFill>
                <a:schemeClr val="accent2">
                  <a:lumMod val="75000"/>
                </a:schemeClr>
              </a:solidFill>
            </a:endParaRPr>
          </a:p>
        </p:txBody>
      </p:sp>
    </p:spTree>
    <p:extLst>
      <p:ext uri="{BB962C8B-B14F-4D97-AF65-F5344CB8AC3E}">
        <p14:creationId xmlns:p14="http://schemas.microsoft.com/office/powerpoint/2010/main" val="119386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se05F0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3000" contrast="65000"/>
                    </a14:imgEffect>
                  </a14:imgLayer>
                </a14:imgProps>
              </a:ext>
              <a:ext uri="{28A0092B-C50C-407E-A947-70E740481C1C}">
                <a14:useLocalDpi xmlns:a14="http://schemas.microsoft.com/office/drawing/2010/main" val="0"/>
              </a:ext>
            </a:extLst>
          </a:blip>
          <a:srcRect/>
          <a:stretch>
            <a:fillRect/>
          </a:stretch>
        </p:blipFill>
        <p:spPr bwMode="auto">
          <a:xfrm>
            <a:off x="6796486" y="2329205"/>
            <a:ext cx="3871514" cy="292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nvPr>
        </p:nvGraphicFramePr>
        <p:xfrm>
          <a:off x="1779369" y="1597026"/>
          <a:ext cx="3752850" cy="373063"/>
        </p:xfrm>
        <a:graphic>
          <a:graphicData uri="http://schemas.openxmlformats.org/presentationml/2006/ole">
            <mc:AlternateContent xmlns:mc="http://schemas.openxmlformats.org/markup-compatibility/2006">
              <mc:Choice xmlns:v="urn:schemas-microsoft-com:vml" Requires="v">
                <p:oleObj spid="_x0000_s1102" name="Equation" r:id="rId5" imgW="2273040" imgH="228600" progId="Equation.3">
                  <p:embed/>
                </p:oleObj>
              </mc:Choice>
              <mc:Fallback>
                <p:oleObj name="Equation" r:id="rId5" imgW="22730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369" y="1597026"/>
                        <a:ext cx="375285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1779369" y="1995488"/>
          <a:ext cx="4449762" cy="290512"/>
        </p:xfrm>
        <a:graphic>
          <a:graphicData uri="http://schemas.openxmlformats.org/presentationml/2006/ole">
            <mc:AlternateContent xmlns:mc="http://schemas.openxmlformats.org/markup-compatibility/2006">
              <mc:Choice xmlns:v="urn:schemas-microsoft-com:vml" Requires="v">
                <p:oleObj spid="_x0000_s1103" name="Equation" r:id="rId7" imgW="2463480" imgH="177480" progId="Equation.3">
                  <p:embed/>
                </p:oleObj>
              </mc:Choice>
              <mc:Fallback>
                <p:oleObj name="Equation" r:id="rId7" imgW="24634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9369" y="1995488"/>
                        <a:ext cx="4449762"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nvPr>
        </p:nvGraphicFramePr>
        <p:xfrm>
          <a:off x="1779370" y="2633307"/>
          <a:ext cx="3195637" cy="393700"/>
        </p:xfrm>
        <a:graphic>
          <a:graphicData uri="http://schemas.openxmlformats.org/presentationml/2006/ole">
            <mc:AlternateContent xmlns:mc="http://schemas.openxmlformats.org/markup-compatibility/2006">
              <mc:Choice xmlns:v="urn:schemas-microsoft-com:vml" Requires="v">
                <p:oleObj spid="_x0000_s1104" name="Equation" r:id="rId9" imgW="1879560" imgH="228600" progId="Equation.3">
                  <p:embed/>
                </p:oleObj>
              </mc:Choice>
              <mc:Fallback>
                <p:oleObj name="Equation" r:id="rId9" imgW="18795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9370" y="2633307"/>
                        <a:ext cx="319563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nvPr>
        </p:nvGraphicFramePr>
        <p:xfrm>
          <a:off x="1779370" y="2344739"/>
          <a:ext cx="4657725" cy="331787"/>
        </p:xfrm>
        <a:graphic>
          <a:graphicData uri="http://schemas.openxmlformats.org/presentationml/2006/ole">
            <mc:AlternateContent xmlns:mc="http://schemas.openxmlformats.org/markup-compatibility/2006">
              <mc:Choice xmlns:v="urn:schemas-microsoft-com:vml" Requires="v">
                <p:oleObj spid="_x0000_s1105" name="Equation" r:id="rId11" imgW="2577960" imgH="203040" progId="Equation.3">
                  <p:embed/>
                </p:oleObj>
              </mc:Choice>
              <mc:Fallback>
                <p:oleObj name="Equation" r:id="rId11" imgW="257796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9370" y="2344739"/>
                        <a:ext cx="4657725"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p:nvPr>
        </p:nvSpPr>
        <p:spPr>
          <a:xfrm>
            <a:off x="1901453" y="167640"/>
            <a:ext cx="8229600" cy="822960"/>
          </a:xfrm>
        </p:spPr>
        <p:txBody>
          <a:bodyPr>
            <a:normAutofit/>
          </a:bodyPr>
          <a:lstStyle/>
          <a:p>
            <a:r>
              <a:rPr lang="en-US" sz="3600" b="1" dirty="0">
                <a:solidFill>
                  <a:srgbClr val="000000"/>
                </a:solidFill>
                <a:latin typeface="Arial"/>
              </a:rPr>
              <a:t>Creating a Channel for Current </a:t>
            </a:r>
            <a:r>
              <a:rPr lang="en-US" sz="3600" b="1" dirty="0"/>
              <a:t> Flow </a:t>
            </a:r>
          </a:p>
        </p:txBody>
      </p:sp>
      <p:sp>
        <p:nvSpPr>
          <p:cNvPr id="17" name="TextBox 16"/>
          <p:cNvSpPr txBox="1"/>
          <p:nvPr/>
        </p:nvSpPr>
        <p:spPr>
          <a:xfrm>
            <a:off x="2057400" y="4419600"/>
            <a:ext cx="4114800" cy="1569660"/>
          </a:xfrm>
          <a:prstGeom prst="rect">
            <a:avLst/>
          </a:prstGeom>
          <a:noFill/>
          <a:ln>
            <a:solidFill>
              <a:srgbClr val="C00000"/>
            </a:solidFill>
          </a:ln>
        </p:spPr>
        <p:txBody>
          <a:bodyPr wrap="square" rtlCol="0">
            <a:spAutoFit/>
          </a:bodyPr>
          <a:lstStyle/>
          <a:p>
            <a:r>
              <a:rPr lang="en-US" sz="2400" dirty="0">
                <a:latin typeface="Times New Roman" pitchFamily="18" charset="0"/>
                <a:cs typeface="Times New Roman" pitchFamily="18" charset="0"/>
              </a:rPr>
              <a:t>The value of </a:t>
            </a:r>
            <a:r>
              <a:rPr lang="en-US" sz="2400" b="1" i="1" dirty="0" err="1">
                <a:latin typeface="Times New Roman" pitchFamily="18" charset="0"/>
                <a:cs typeface="Times New Roman" pitchFamily="18" charset="0"/>
              </a:rPr>
              <a:t>V</a:t>
            </a:r>
            <a:r>
              <a:rPr lang="en-US" sz="2400" b="1" i="1" baseline="-25000" dirty="0" err="1">
                <a:latin typeface="Times New Roman" pitchFamily="18" charset="0"/>
                <a:cs typeface="Times New Roman" pitchFamily="18" charset="0"/>
              </a:rPr>
              <a:t>t</a:t>
            </a:r>
            <a:r>
              <a:rPr lang="en-US" sz="2400" dirty="0">
                <a:latin typeface="Times New Roman" pitchFamily="18" charset="0"/>
                <a:cs typeface="Times New Roman" pitchFamily="18" charset="0"/>
              </a:rPr>
              <a:t> of a MOSFET is controlled during fabrication</a:t>
            </a:r>
          </a:p>
          <a:p>
            <a:pPr algn="r"/>
            <a:endParaRPr lang="en-US" sz="2400" dirty="0">
              <a:solidFill>
                <a:srgbClr val="0070C0"/>
              </a:solidFill>
              <a:latin typeface="Times New Roman" pitchFamily="18" charset="0"/>
              <a:cs typeface="Times New Roman" pitchFamily="18" charset="0"/>
            </a:endParaRPr>
          </a:p>
          <a:p>
            <a:pPr algn="r"/>
            <a:r>
              <a:rPr lang="en-US" sz="2400" dirty="0">
                <a:solidFill>
                  <a:srgbClr val="0070C0"/>
                </a:solidFill>
                <a:latin typeface="Times New Roman" pitchFamily="18" charset="0"/>
                <a:cs typeface="Times New Roman" pitchFamily="18" charset="0"/>
              </a:rPr>
              <a:t>(0.3 V to 1 V)</a:t>
            </a:r>
          </a:p>
        </p:txBody>
      </p:sp>
    </p:spTree>
    <p:extLst>
      <p:ext uri="{BB962C8B-B14F-4D97-AF65-F5344CB8AC3E}">
        <p14:creationId xmlns:p14="http://schemas.microsoft.com/office/powerpoint/2010/main" val="3396926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up)">
                                      <p:cBhvr>
                                        <p:cTn id="24" dur="1000"/>
                                        <p:tgtEl>
                                          <p:spTgt spid="1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wipe(left)">
                                      <p:cBhvr>
                                        <p:cTn id="29" dur="1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971801"/>
            <a:ext cx="7772400" cy="1470025"/>
          </a:xfrm>
          <a:solidFill>
            <a:schemeClr val="accent2"/>
          </a:solidFill>
          <a:ln w="76200">
            <a:solidFill>
              <a:schemeClr val="tx1"/>
            </a:solidFill>
          </a:ln>
        </p:spPr>
        <p:txBody>
          <a:bodyPr/>
          <a:lstStyle/>
          <a:p>
            <a:r>
              <a:rPr lang="en-US" b="1" dirty="0" smtClean="0">
                <a:solidFill>
                  <a:schemeClr val="bg1"/>
                </a:solidFill>
              </a:rPr>
              <a:t>MOSFET</a:t>
            </a:r>
            <a:endParaRPr lang="en-US" b="1" dirty="0">
              <a:solidFill>
                <a:schemeClr val="bg1"/>
              </a:solidFill>
            </a:endParaRPr>
          </a:p>
        </p:txBody>
      </p:sp>
    </p:spTree>
    <p:extLst>
      <p:ext uri="{BB962C8B-B14F-4D97-AF65-F5344CB8AC3E}">
        <p14:creationId xmlns:p14="http://schemas.microsoft.com/office/powerpoint/2010/main" val="2897746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se05F0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3000" contrast="65000"/>
                    </a14:imgEffect>
                  </a14:imgLayer>
                </a14:imgProps>
              </a:ext>
              <a:ext uri="{28A0092B-C50C-407E-A947-70E740481C1C}">
                <a14:useLocalDpi xmlns:a14="http://schemas.microsoft.com/office/drawing/2010/main" val="0"/>
              </a:ext>
            </a:extLst>
          </a:blip>
          <a:srcRect t="29719" b="40460"/>
          <a:stretch/>
        </p:blipFill>
        <p:spPr bwMode="auto">
          <a:xfrm>
            <a:off x="2057400" y="1371600"/>
            <a:ext cx="7922576" cy="178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554950" y="1691981"/>
            <a:ext cx="2988850" cy="184666"/>
          </a:xfrm>
          <a:prstGeom prst="rect">
            <a:avLst/>
          </a:prstGeom>
          <a:solidFill>
            <a:schemeClr val="tx1"/>
          </a:solidFill>
        </p:spPr>
        <p:txBody>
          <a:bodyPr wrap="square" lIns="0" tIns="0" rIns="0" bIns="0" rtlCol="0">
            <a:spAutoFit/>
          </a:bodyPr>
          <a:lstStyle/>
          <a:p>
            <a:r>
              <a:rPr lang="en-US" sz="1200" dirty="0">
                <a:solidFill>
                  <a:schemeClr val="bg1"/>
                </a:solidFill>
              </a:rPr>
              <a:t> + + + + + + + + + + + + + + + + + + + + + + + + + + </a:t>
            </a:r>
          </a:p>
        </p:txBody>
      </p:sp>
      <p:sp>
        <p:nvSpPr>
          <p:cNvPr id="19" name="TextBox 18"/>
          <p:cNvSpPr txBox="1"/>
          <p:nvPr/>
        </p:nvSpPr>
        <p:spPr>
          <a:xfrm>
            <a:off x="4583383" y="2016458"/>
            <a:ext cx="2884217" cy="304801"/>
          </a:xfrm>
          <a:prstGeom prst="rect">
            <a:avLst/>
          </a:prstGeom>
          <a:solidFill>
            <a:schemeClr val="bg1">
              <a:lumMod val="65000"/>
            </a:schemeClr>
          </a:solidFill>
        </p:spPr>
        <p:txBody>
          <a:bodyPr wrap="square" lIns="0" tIns="0" rIns="0" bIns="18288" rtlCol="0" anchor="t">
            <a:noAutofit/>
          </a:bodyPr>
          <a:lstStyle/>
          <a:p>
            <a:pPr algn="ctr"/>
            <a:r>
              <a:rPr lang="en-US" sz="1200" dirty="0">
                <a:latin typeface="Arial Black" pitchFamily="34" charset="0"/>
              </a:rPr>
              <a:t> _ _ _ _ _ _ _ _ _ _ _ _ _ _ _ _ _ _ _ _ _ _ </a:t>
            </a:r>
          </a:p>
        </p:txBody>
      </p:sp>
      <p:sp>
        <p:nvSpPr>
          <p:cNvPr id="2" name="Title 1"/>
          <p:cNvSpPr>
            <a:spLocks noGrp="1"/>
          </p:cNvSpPr>
          <p:nvPr>
            <p:ph type="title"/>
          </p:nvPr>
        </p:nvSpPr>
        <p:spPr>
          <a:xfrm>
            <a:off x="1981200" y="274638"/>
            <a:ext cx="8229600" cy="868362"/>
          </a:xfrm>
        </p:spPr>
        <p:txBody>
          <a:bodyPr>
            <a:normAutofit/>
          </a:bodyPr>
          <a:lstStyle/>
          <a:p>
            <a:r>
              <a:rPr lang="en-US" sz="3600" b="1" dirty="0">
                <a:solidFill>
                  <a:srgbClr val="000000"/>
                </a:solidFill>
                <a:latin typeface="Arial"/>
              </a:rPr>
              <a:t>Creating a Channel for Current  Flow </a:t>
            </a:r>
            <a:endParaRPr lang="en-US" b="1" dirty="0"/>
          </a:p>
        </p:txBody>
      </p:sp>
      <p:sp>
        <p:nvSpPr>
          <p:cNvPr id="12" name="Rectangle 11"/>
          <p:cNvSpPr/>
          <p:nvPr/>
        </p:nvSpPr>
        <p:spPr>
          <a:xfrm>
            <a:off x="1905000" y="4648200"/>
            <a:ext cx="8382000" cy="1631216"/>
          </a:xfrm>
          <a:prstGeom prst="rect">
            <a:avLst/>
          </a:prstGeom>
        </p:spPr>
        <p:txBody>
          <a:bodyPr wrap="square">
            <a:spAutoFit/>
          </a:bodyPr>
          <a:lstStyle/>
          <a:p>
            <a:r>
              <a:rPr lang="en-US" sz="2000" dirty="0">
                <a:latin typeface="Times New Roman" pitchFamily="18" charset="0"/>
                <a:cs typeface="Times New Roman" pitchFamily="18" charset="0"/>
              </a:rPr>
              <a:t>A vertical E-field develops that controls the amount of charge in the channel, which determines the channel conductivity and  thus the current  through the channel when </a:t>
            </a:r>
            <a:r>
              <a:rPr lang="en-US" sz="2000" i="1" dirty="0" err="1">
                <a:latin typeface="Times New Roman" pitchFamily="18" charset="0"/>
                <a:cs typeface="Times New Roman" pitchFamily="18" charset="0"/>
              </a:rPr>
              <a:t>v</a:t>
            </a:r>
            <a:r>
              <a:rPr lang="en-US" sz="2000" i="1" baseline="-25000" dirty="0" err="1">
                <a:latin typeface="Times New Roman" pitchFamily="18" charset="0"/>
                <a:cs typeface="Times New Roman" pitchFamily="18" charset="0"/>
              </a:rPr>
              <a:t>DS</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applied</a:t>
            </a:r>
            <a:r>
              <a:rPr lang="en-US" sz="2000" i="1" dirty="0">
                <a:latin typeface="Times New Roman" pitchFamily="18" charset="0"/>
                <a:cs typeface="Times New Roman" pitchFamily="18" charset="0"/>
              </a:rPr>
              <a:t>. </a:t>
            </a:r>
          </a:p>
          <a:p>
            <a:r>
              <a:rPr lang="en-US" sz="2000" i="1" dirty="0">
                <a:latin typeface="Times New Roman" pitchFamily="18" charset="0"/>
                <a:cs typeface="Times New Roman" pitchFamily="18" charset="0"/>
              </a:rPr>
              <a:t>			</a:t>
            </a:r>
          </a:p>
          <a:p>
            <a:pPr algn="ctr"/>
            <a:r>
              <a:rPr lang="en-US" sz="2000" b="1" i="1" dirty="0">
                <a:solidFill>
                  <a:srgbClr val="0070C0"/>
                </a:solidFill>
                <a:latin typeface="Times New Roman" pitchFamily="18" charset="0"/>
                <a:cs typeface="Times New Roman" pitchFamily="18" charset="0"/>
              </a:rPr>
              <a:t>the origin of the name “field-effect transistor</a:t>
            </a:r>
            <a:r>
              <a:rPr lang="en-US" sz="2000" b="1" dirty="0">
                <a:solidFill>
                  <a:srgbClr val="0070C0"/>
                </a:solidFill>
                <a:latin typeface="Times New Roman" pitchFamily="18" charset="0"/>
                <a:cs typeface="Times New Roman" pitchFamily="18" charset="0"/>
              </a:rPr>
              <a:t>” (FET)</a:t>
            </a:r>
          </a:p>
        </p:txBody>
      </p:sp>
      <p:sp>
        <p:nvSpPr>
          <p:cNvPr id="13" name="Rectangle 12"/>
          <p:cNvSpPr/>
          <p:nvPr/>
        </p:nvSpPr>
        <p:spPr>
          <a:xfrm>
            <a:off x="1828800" y="3657600"/>
            <a:ext cx="8001000" cy="707886"/>
          </a:xfrm>
          <a:prstGeom prst="rect">
            <a:avLst/>
          </a:prstGeom>
        </p:spPr>
        <p:txBody>
          <a:bodyPr wrap="square">
            <a:spAutoFit/>
          </a:bodyPr>
          <a:lstStyle/>
          <a:p>
            <a:r>
              <a:rPr lang="en-US" sz="2000" dirty="0">
                <a:latin typeface="Times New Roman" pitchFamily="18" charset="0"/>
                <a:cs typeface="Times New Roman" pitchFamily="18" charset="0"/>
              </a:rPr>
              <a:t>The gate and the channel regions form a parallel-plate capacitor, with</a:t>
            </a:r>
          </a:p>
          <a:p>
            <a:r>
              <a:rPr lang="en-US" sz="2000" dirty="0">
                <a:latin typeface="Times New Roman" pitchFamily="18" charset="0"/>
                <a:cs typeface="Times New Roman" pitchFamily="18" charset="0"/>
              </a:rPr>
              <a:t>the oxide layer acting as dielectric</a:t>
            </a:r>
          </a:p>
        </p:txBody>
      </p:sp>
    </p:spTree>
    <p:extLst>
      <p:ext uri="{BB962C8B-B14F-4D97-AF65-F5344CB8AC3E}">
        <p14:creationId xmlns:p14="http://schemas.microsoft.com/office/powerpoint/2010/main" val="13954829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0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se05F0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3000" contrast="65000"/>
                    </a14:imgEffect>
                  </a14:imgLayer>
                </a14:imgProps>
              </a:ext>
              <a:ext uri="{28A0092B-C50C-407E-A947-70E740481C1C}">
                <a14:useLocalDpi xmlns:a14="http://schemas.microsoft.com/office/drawing/2010/main" val="0"/>
              </a:ext>
            </a:extLst>
          </a:blip>
          <a:srcRect/>
          <a:stretch>
            <a:fillRect/>
          </a:stretch>
        </p:blipFill>
        <p:spPr bwMode="auto">
          <a:xfrm>
            <a:off x="5782102" y="1399551"/>
            <a:ext cx="4474255" cy="3385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nvPr>
        </p:nvGraphicFramePr>
        <p:xfrm>
          <a:off x="2133600" y="2830513"/>
          <a:ext cx="3130550" cy="984250"/>
        </p:xfrm>
        <a:graphic>
          <a:graphicData uri="http://schemas.openxmlformats.org/presentationml/2006/ole">
            <mc:AlternateContent xmlns:mc="http://schemas.openxmlformats.org/markup-compatibility/2006">
              <mc:Choice xmlns:v="urn:schemas-microsoft-com:vml" Requires="v">
                <p:oleObj spid="_x0000_s2126" name="Equation" r:id="rId5" imgW="1841400" imgH="571320" progId="Equation.3">
                  <p:embed/>
                </p:oleObj>
              </mc:Choice>
              <mc:Fallback>
                <p:oleObj name="Equation" r:id="rId5" imgW="1841400" imgH="571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830513"/>
                        <a:ext cx="31305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nvPr>
        </p:nvGraphicFramePr>
        <p:xfrm>
          <a:off x="2133601" y="1503363"/>
          <a:ext cx="2676525" cy="984250"/>
        </p:xfrm>
        <a:graphic>
          <a:graphicData uri="http://schemas.openxmlformats.org/presentationml/2006/ole">
            <mc:AlternateContent xmlns:mc="http://schemas.openxmlformats.org/markup-compatibility/2006">
              <mc:Choice xmlns:v="urn:schemas-microsoft-com:vml" Requires="v">
                <p:oleObj spid="_x0000_s2127" name="Equation" r:id="rId7" imgW="1574640" imgH="571320" progId="Equation.3">
                  <p:embed/>
                </p:oleObj>
              </mc:Choice>
              <mc:Fallback>
                <p:oleObj name="Equation" r:id="rId7" imgW="1574640" imgH="571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1" y="1503363"/>
                        <a:ext cx="26765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nvPr>
        </p:nvGraphicFramePr>
        <p:xfrm>
          <a:off x="2133601" y="4129089"/>
          <a:ext cx="3846513" cy="1311275"/>
        </p:xfrm>
        <a:graphic>
          <a:graphicData uri="http://schemas.openxmlformats.org/presentationml/2006/ole">
            <mc:AlternateContent xmlns:mc="http://schemas.openxmlformats.org/markup-compatibility/2006">
              <mc:Choice xmlns:v="urn:schemas-microsoft-com:vml" Requires="v">
                <p:oleObj spid="_x0000_s2128" name="Equation" r:id="rId9" imgW="2158920" imgH="761760" progId="Equation.3">
                  <p:embed/>
                </p:oleObj>
              </mc:Choice>
              <mc:Fallback>
                <p:oleObj name="Equation" r:id="rId9" imgW="2158920" imgH="7617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1" y="4129089"/>
                        <a:ext cx="38465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2859088" y="5784850"/>
          <a:ext cx="6692900" cy="350838"/>
        </p:xfrm>
        <a:graphic>
          <a:graphicData uri="http://schemas.openxmlformats.org/presentationml/2006/ole">
            <mc:AlternateContent xmlns:mc="http://schemas.openxmlformats.org/markup-compatibility/2006">
              <mc:Choice xmlns:v="urn:schemas-microsoft-com:vml" Requires="v">
                <p:oleObj spid="_x0000_s2129" name="Equation" r:id="rId11" imgW="3657600" imgH="203040" progId="Equation.3">
                  <p:embed/>
                </p:oleObj>
              </mc:Choice>
              <mc:Fallback>
                <p:oleObj name="Equation" r:id="rId11" imgW="3657600" imgH="203040" progId="Equation.3">
                  <p:embed/>
                  <p:pic>
                    <p:nvPicPr>
                      <p:cNvPr id="0" name=""/>
                      <p:cNvPicPr>
                        <a:picLocks noChangeAspect="1" noChangeArrowheads="1"/>
                      </p:cNvPicPr>
                      <p:nvPr/>
                    </p:nvPicPr>
                    <p:blipFill>
                      <a:blip r:embed="rId12"/>
                      <a:srcRect/>
                      <a:stretch>
                        <a:fillRect/>
                      </a:stretch>
                    </p:blipFill>
                    <p:spPr bwMode="auto">
                      <a:xfrm>
                        <a:off x="2859088" y="5784850"/>
                        <a:ext cx="6692900" cy="350838"/>
                      </a:xfrm>
                      <a:prstGeom prst="rect">
                        <a:avLst/>
                      </a:prstGeom>
                      <a:solidFill>
                        <a:srgbClr val="FFFF00"/>
                      </a:solidFill>
                      <a:ln w="38100">
                        <a:solidFill>
                          <a:schemeClr val="accent2"/>
                        </a:solidFill>
                        <a:miter lim="800000"/>
                        <a:headEnd/>
                        <a:tailEnd/>
                      </a:ln>
                    </p:spPr>
                  </p:pic>
                </p:oleObj>
              </mc:Fallback>
            </mc:AlternateContent>
          </a:graphicData>
        </a:graphic>
      </p:graphicFrame>
      <p:sp>
        <p:nvSpPr>
          <p:cNvPr id="2" name="Title 1"/>
          <p:cNvSpPr>
            <a:spLocks noGrp="1"/>
          </p:cNvSpPr>
          <p:nvPr>
            <p:ph type="title"/>
          </p:nvPr>
        </p:nvSpPr>
        <p:spPr>
          <a:xfrm>
            <a:off x="1981200" y="274638"/>
            <a:ext cx="8229600" cy="868362"/>
          </a:xfrm>
        </p:spPr>
        <p:txBody>
          <a:bodyPr>
            <a:normAutofit/>
          </a:bodyPr>
          <a:lstStyle/>
          <a:p>
            <a:r>
              <a:rPr lang="en-US" sz="3600" b="1" dirty="0">
                <a:solidFill>
                  <a:srgbClr val="000000"/>
                </a:solidFill>
                <a:latin typeface="Arial"/>
              </a:rPr>
              <a:t>Creating a Channel for Current  Flow  </a:t>
            </a:r>
            <a:endParaRPr lang="en-US" b="1" dirty="0"/>
          </a:p>
        </p:txBody>
      </p:sp>
    </p:spTree>
    <p:extLst>
      <p:ext uri="{BB962C8B-B14F-4D97-AF65-F5344CB8AC3E}">
        <p14:creationId xmlns:p14="http://schemas.microsoft.com/office/powerpoint/2010/main" val="35342632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152401"/>
            <a:ext cx="8534400" cy="1200329"/>
          </a:xfrm>
          <a:prstGeom prst="rect">
            <a:avLst/>
          </a:prstGeom>
        </p:spPr>
        <p:txBody>
          <a:bodyPr wrap="square">
            <a:spAutoFit/>
          </a:bodyPr>
          <a:lstStyle/>
          <a:p>
            <a:r>
              <a:rPr lang="en-US" sz="2400" b="1" dirty="0"/>
              <a:t>The channel is created by </a:t>
            </a:r>
            <a:r>
              <a:rPr lang="en-US" sz="2400" b="1" i="1" dirty="0"/>
              <a:t>inverting the substrate surface from p</a:t>
            </a:r>
          </a:p>
          <a:p>
            <a:r>
              <a:rPr lang="en-US" sz="2400" b="1" dirty="0"/>
              <a:t>type to </a:t>
            </a:r>
            <a:r>
              <a:rPr lang="en-US" sz="2400" b="1" i="1" dirty="0"/>
              <a:t>n type. Hence the induced channel is also called an inversion layer</a:t>
            </a:r>
            <a:endParaRPr lang="en-US" sz="2400" b="1" dirty="0"/>
          </a:p>
        </p:txBody>
      </p:sp>
      <p:sp>
        <p:nvSpPr>
          <p:cNvPr id="5" name="Rectangle 4"/>
          <p:cNvSpPr/>
          <p:nvPr/>
        </p:nvSpPr>
        <p:spPr>
          <a:xfrm>
            <a:off x="1828800" y="2209801"/>
            <a:ext cx="8382000" cy="1200329"/>
          </a:xfrm>
          <a:prstGeom prst="rect">
            <a:avLst/>
          </a:prstGeom>
        </p:spPr>
        <p:txBody>
          <a:bodyPr wrap="square">
            <a:spAutoFit/>
          </a:bodyPr>
          <a:lstStyle/>
          <a:p>
            <a:r>
              <a:rPr lang="en-US" sz="2400" b="1" dirty="0"/>
              <a:t>The value of at which a sufficient number of mobile electrons accumulate in the channel region to form a conducting channel is called </a:t>
            </a:r>
            <a:r>
              <a:rPr lang="en-US" sz="2400" b="1" dirty="0">
                <a:solidFill>
                  <a:srgbClr val="FF0000"/>
                </a:solidFill>
              </a:rPr>
              <a:t>the threshold voltage and is denoted </a:t>
            </a:r>
            <a:r>
              <a:rPr lang="en-US" sz="2400" b="1" i="1" dirty="0">
                <a:solidFill>
                  <a:srgbClr val="FF0000"/>
                </a:solidFill>
              </a:rPr>
              <a:t>Vt</a:t>
            </a:r>
            <a:r>
              <a:rPr lang="en-US" sz="2400" b="1" i="1" dirty="0"/>
              <a:t>. </a:t>
            </a:r>
            <a:endParaRPr lang="en-US" sz="2400" b="1" dirty="0"/>
          </a:p>
        </p:txBody>
      </p:sp>
      <p:sp>
        <p:nvSpPr>
          <p:cNvPr id="6" name="Rectangle 5"/>
          <p:cNvSpPr/>
          <p:nvPr/>
        </p:nvSpPr>
        <p:spPr>
          <a:xfrm>
            <a:off x="1828800" y="4038600"/>
            <a:ext cx="8458200" cy="2369880"/>
          </a:xfrm>
          <a:prstGeom prst="rect">
            <a:avLst/>
          </a:prstGeom>
        </p:spPr>
        <p:txBody>
          <a:bodyPr wrap="square">
            <a:spAutoFit/>
          </a:bodyPr>
          <a:lstStyle/>
          <a:p>
            <a:r>
              <a:rPr lang="en-US" sz="2400" b="1" dirty="0"/>
              <a:t>The gate and the channel region of the MOSFET form a parallel-plate capacitor. An electric field thus develops in the vertical direction. It is this field that controls the amount of charge in the channel, and thus it determines the channel conductivity and, in turn, the current that will flow through the channel when a voltage </a:t>
            </a:r>
            <a:r>
              <a:rPr lang="en-US" sz="2800" b="1" i="1" dirty="0" err="1"/>
              <a:t>v</a:t>
            </a:r>
            <a:r>
              <a:rPr lang="en-US" sz="1400" b="1" i="1" dirty="0" err="1"/>
              <a:t>DS</a:t>
            </a:r>
            <a:r>
              <a:rPr lang="en-US" sz="2400" b="1" i="1" dirty="0"/>
              <a:t> is applied. </a:t>
            </a:r>
            <a:endParaRPr lang="en-US" sz="2400" b="1" dirty="0"/>
          </a:p>
        </p:txBody>
      </p:sp>
    </p:spTree>
    <p:extLst>
      <p:ext uri="{BB962C8B-B14F-4D97-AF65-F5344CB8AC3E}">
        <p14:creationId xmlns:p14="http://schemas.microsoft.com/office/powerpoint/2010/main" val="4165048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457201"/>
            <a:ext cx="8305800" cy="3847207"/>
          </a:xfrm>
          <a:prstGeom prst="rect">
            <a:avLst/>
          </a:prstGeom>
        </p:spPr>
        <p:txBody>
          <a:bodyPr wrap="square">
            <a:spAutoFit/>
          </a:bodyPr>
          <a:lstStyle/>
          <a:p>
            <a:r>
              <a:rPr lang="en-US" sz="2400" dirty="0"/>
              <a:t>The voltage across this parallel-plate capacitor, that is, the voltage across the oxide, must exceed </a:t>
            </a:r>
            <a:r>
              <a:rPr lang="en-US" sz="2400" dirty="0" err="1"/>
              <a:t>Vt</a:t>
            </a:r>
            <a:r>
              <a:rPr lang="en-US" sz="2400" dirty="0"/>
              <a:t> for a channel to form. </a:t>
            </a:r>
          </a:p>
          <a:p>
            <a:endParaRPr lang="en-US" sz="2400" dirty="0"/>
          </a:p>
          <a:p>
            <a:r>
              <a:rPr lang="en-US" sz="2400" dirty="0"/>
              <a:t>When </a:t>
            </a:r>
            <a:r>
              <a:rPr lang="en-US" sz="2800" dirty="0"/>
              <a:t>V</a:t>
            </a:r>
            <a:r>
              <a:rPr lang="en-US" sz="1600" dirty="0"/>
              <a:t>DS </a:t>
            </a:r>
            <a:r>
              <a:rPr lang="en-US" sz="2400" dirty="0"/>
              <a:t>= 0 the voltage at every point along the channel is zero, and the voltage across the oxide (i.e., between the gate and the points along the channel) is uniform and equal to V</a:t>
            </a:r>
            <a:r>
              <a:rPr lang="en-US" sz="1600" i="1" dirty="0"/>
              <a:t>GS</a:t>
            </a:r>
            <a:r>
              <a:rPr lang="en-US" sz="2400" dirty="0"/>
              <a:t> . </a:t>
            </a:r>
          </a:p>
          <a:p>
            <a:endParaRPr lang="en-US" sz="2400" dirty="0"/>
          </a:p>
          <a:p>
            <a:r>
              <a:rPr lang="en-US" sz="2400" dirty="0"/>
              <a:t>The excess of                        is termed the </a:t>
            </a:r>
            <a:r>
              <a:rPr lang="en-US" sz="2400" b="1" dirty="0"/>
              <a:t>effective voltage or the overdrive voltage and is the quantity that determines the charge in </a:t>
            </a:r>
            <a:r>
              <a:rPr lang="en-US" sz="2400" dirty="0"/>
              <a:t>the channel.</a:t>
            </a:r>
          </a:p>
        </p:txBody>
      </p:sp>
      <p:pic>
        <p:nvPicPr>
          <p:cNvPr id="55298" name="Picture 2"/>
          <p:cNvPicPr>
            <a:picLocks noChangeAspect="1" noChangeArrowheads="1"/>
          </p:cNvPicPr>
          <p:nvPr/>
        </p:nvPicPr>
        <p:blipFill>
          <a:blip r:embed="rId2" cstate="print"/>
          <a:srcRect/>
          <a:stretch>
            <a:fillRect/>
          </a:stretch>
        </p:blipFill>
        <p:spPr bwMode="auto">
          <a:xfrm>
            <a:off x="3962400" y="4343400"/>
            <a:ext cx="3736694" cy="990600"/>
          </a:xfrm>
          <a:prstGeom prst="rect">
            <a:avLst/>
          </a:prstGeom>
          <a:noFill/>
          <a:ln w="9525">
            <a:noFill/>
            <a:miter lim="800000"/>
            <a:headEnd/>
            <a:tailEnd/>
          </a:ln>
        </p:spPr>
      </p:pic>
      <p:sp>
        <p:nvSpPr>
          <p:cNvPr id="6" name="Rectangle 5"/>
          <p:cNvSpPr/>
          <p:nvPr/>
        </p:nvSpPr>
        <p:spPr>
          <a:xfrm>
            <a:off x="1981200" y="5657671"/>
            <a:ext cx="8382000" cy="707886"/>
          </a:xfrm>
          <a:prstGeom prst="rect">
            <a:avLst/>
          </a:prstGeom>
        </p:spPr>
        <p:txBody>
          <a:bodyPr wrap="square">
            <a:spAutoFit/>
          </a:bodyPr>
          <a:lstStyle/>
          <a:p>
            <a:r>
              <a:rPr lang="en-US" sz="2000" b="1" dirty="0"/>
              <a:t>Finally, note that as </a:t>
            </a:r>
            <a:r>
              <a:rPr lang="en-US" sz="2000" b="1" dirty="0" err="1"/>
              <a:t>Vov</a:t>
            </a:r>
            <a:r>
              <a:rPr lang="en-US" sz="2000" b="1" dirty="0"/>
              <a:t> is increased, the magnitude of the channel charge increases proportionately. </a:t>
            </a:r>
          </a:p>
        </p:txBody>
      </p:sp>
      <p:pic>
        <p:nvPicPr>
          <p:cNvPr id="55299" name="Picture 3"/>
          <p:cNvPicPr>
            <a:picLocks noChangeAspect="1" noChangeArrowheads="1"/>
          </p:cNvPicPr>
          <p:nvPr/>
        </p:nvPicPr>
        <p:blipFill>
          <a:blip r:embed="rId3" cstate="print"/>
          <a:srcRect/>
          <a:stretch>
            <a:fillRect/>
          </a:stretch>
        </p:blipFill>
        <p:spPr bwMode="auto">
          <a:xfrm>
            <a:off x="3886201" y="3124201"/>
            <a:ext cx="1365719" cy="309563"/>
          </a:xfrm>
          <a:prstGeom prst="rect">
            <a:avLst/>
          </a:prstGeom>
          <a:noFill/>
          <a:ln w="9525">
            <a:noFill/>
            <a:miter lim="800000"/>
            <a:headEnd/>
            <a:tailEnd/>
          </a:ln>
        </p:spPr>
      </p:pic>
    </p:spTree>
    <p:extLst>
      <p:ext uri="{BB962C8B-B14F-4D97-AF65-F5344CB8AC3E}">
        <p14:creationId xmlns:p14="http://schemas.microsoft.com/office/powerpoint/2010/main" val="3422499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99" y="2743200"/>
            <a:ext cx="11132457" cy="1143000"/>
          </a:xfrm>
        </p:spPr>
        <p:txBody>
          <a:bodyPr>
            <a:noAutofit/>
          </a:bodyPr>
          <a:lstStyle/>
          <a:p>
            <a:pPr algn="ctr"/>
            <a:r>
              <a:rPr lang="en-US" sz="6000" b="1" dirty="0" smtClean="0">
                <a:latin typeface="Arial Black" panose="020B0A04020102020204" pitchFamily="34" charset="0"/>
              </a:rPr>
              <a:t>After understanding the  </a:t>
            </a:r>
            <a:r>
              <a:rPr lang="en-US" sz="6000" b="1" dirty="0">
                <a:latin typeface="Arial Black" panose="020B0A04020102020204" pitchFamily="34" charset="0"/>
              </a:rPr>
              <a:t>Physical structure of MOSFET , lets see its </a:t>
            </a:r>
            <a:br>
              <a:rPr lang="en-US" sz="6000" b="1" dirty="0">
                <a:latin typeface="Arial Black" panose="020B0A04020102020204" pitchFamily="34" charset="0"/>
              </a:rPr>
            </a:br>
            <a:r>
              <a:rPr lang="en-US" sz="6000" b="1" dirty="0">
                <a:latin typeface="Arial Black" panose="020B0A04020102020204" pitchFamily="34" charset="0"/>
              </a:rPr>
              <a:t>Operation </a:t>
            </a:r>
          </a:p>
        </p:txBody>
      </p:sp>
    </p:spTree>
    <p:extLst>
      <p:ext uri="{BB962C8B-B14F-4D97-AF65-F5344CB8AC3E}">
        <p14:creationId xmlns:p14="http://schemas.microsoft.com/office/powerpoint/2010/main" val="936083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58" name="Picture 2"/>
          <p:cNvPicPr>
            <a:picLocks noGrp="1" noChangeAspect="1" noChangeArrowheads="1"/>
          </p:cNvPicPr>
          <p:nvPr>
            <p:ph idx="1"/>
          </p:nvPr>
        </p:nvPicPr>
        <p:blipFill rotWithShape="1">
          <a:blip r:embed="rId2" cstate="print"/>
          <a:srcRect l="55272" t="50588"/>
          <a:stretch/>
        </p:blipFill>
        <p:spPr bwMode="auto">
          <a:xfrm>
            <a:off x="2024744" y="4478050"/>
            <a:ext cx="3638073" cy="2232818"/>
          </a:xfrm>
          <a:prstGeom prst="rect">
            <a:avLst/>
          </a:prstGeom>
          <a:noFill/>
          <a:ln w="9525">
            <a:noFill/>
            <a:miter lim="800000"/>
            <a:headEnd/>
            <a:tailEnd/>
          </a:ln>
        </p:spPr>
      </p:pic>
      <p:sp>
        <p:nvSpPr>
          <p:cNvPr id="6" name="Rounded Rectangular Callout 5"/>
          <p:cNvSpPr/>
          <p:nvPr/>
        </p:nvSpPr>
        <p:spPr>
          <a:xfrm>
            <a:off x="6150429" y="4366418"/>
            <a:ext cx="4495800" cy="1958182"/>
          </a:xfrm>
          <a:prstGeom prst="wedgeRoundRectCallout">
            <a:avLst>
              <a:gd name="adj1" fmla="val -67645"/>
              <a:gd name="adj2" fmla="val 22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Gate potential crosses certain threshold voltage , the electrons from the two heavily doped  S &amp; D regions are attracted – the total negative charges i.e. ions and electrons balances the positive charges on the top plate  </a:t>
            </a:r>
          </a:p>
        </p:txBody>
      </p:sp>
      <p:sp>
        <p:nvSpPr>
          <p:cNvPr id="12" name="TextBox 11"/>
          <p:cNvSpPr txBox="1"/>
          <p:nvPr/>
        </p:nvSpPr>
        <p:spPr>
          <a:xfrm>
            <a:off x="1719943" y="4643405"/>
            <a:ext cx="304800" cy="369332"/>
          </a:xfrm>
          <a:prstGeom prst="rect">
            <a:avLst/>
          </a:prstGeom>
          <a:noFill/>
        </p:spPr>
        <p:txBody>
          <a:bodyPr wrap="square" rtlCol="0">
            <a:spAutoFit/>
          </a:bodyPr>
          <a:lstStyle/>
          <a:p>
            <a:r>
              <a:rPr lang="en-US" b="1" dirty="0"/>
              <a:t>S</a:t>
            </a:r>
          </a:p>
        </p:txBody>
      </p:sp>
      <p:grpSp>
        <p:nvGrpSpPr>
          <p:cNvPr id="18" name="Group 17"/>
          <p:cNvGrpSpPr/>
          <p:nvPr/>
        </p:nvGrpSpPr>
        <p:grpSpPr>
          <a:xfrm>
            <a:off x="1641928" y="2063262"/>
            <a:ext cx="8948058" cy="2232818"/>
            <a:chOff x="174171" y="2133600"/>
            <a:chExt cx="8948058" cy="2232818"/>
          </a:xfrm>
        </p:grpSpPr>
        <p:grpSp>
          <p:nvGrpSpPr>
            <p:cNvPr id="8" name="Group 7"/>
            <p:cNvGrpSpPr/>
            <p:nvPr/>
          </p:nvGrpSpPr>
          <p:grpSpPr>
            <a:xfrm>
              <a:off x="348343" y="2133600"/>
              <a:ext cx="8773886" cy="2232818"/>
              <a:chOff x="348343" y="2133600"/>
              <a:chExt cx="8773886" cy="2232818"/>
            </a:xfrm>
          </p:grpSpPr>
          <p:pic>
            <p:nvPicPr>
              <p:cNvPr id="4" name="Picture 2"/>
              <p:cNvPicPr>
                <a:picLocks noChangeAspect="1" noChangeArrowheads="1"/>
              </p:cNvPicPr>
              <p:nvPr/>
            </p:nvPicPr>
            <p:blipFill rotWithShape="1">
              <a:blip r:embed="rId2" cstate="print"/>
              <a:srcRect l="5622" t="50588" r="57842"/>
              <a:stretch/>
            </p:blipFill>
            <p:spPr bwMode="auto">
              <a:xfrm>
                <a:off x="348343" y="2133600"/>
                <a:ext cx="2971801" cy="2232818"/>
              </a:xfrm>
              <a:prstGeom prst="rect">
                <a:avLst/>
              </a:prstGeom>
              <a:noFill/>
              <a:ln w="9525">
                <a:noFill/>
                <a:miter lim="800000"/>
                <a:headEnd/>
                <a:tailEnd/>
              </a:ln>
            </p:spPr>
          </p:pic>
          <p:sp>
            <p:nvSpPr>
              <p:cNvPr id="7" name="Rounded Rectangular Callout 6"/>
              <p:cNvSpPr/>
              <p:nvPr/>
            </p:nvSpPr>
            <p:spPr>
              <a:xfrm>
                <a:off x="4626429" y="2212238"/>
                <a:ext cx="4495800" cy="1371600"/>
              </a:xfrm>
              <a:prstGeom prst="wedgeRoundRectCallout">
                <a:avLst>
                  <a:gd name="adj1" fmla="val -67645"/>
                  <a:gd name="adj2" fmla="val 22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positive voltage applied at Gate only , The holes in the substrate are pushed down , leaving behind negative ions , balancing the positive charges on the top plate </a:t>
                </a:r>
              </a:p>
            </p:txBody>
          </p:sp>
        </p:grpSp>
        <p:sp>
          <p:nvSpPr>
            <p:cNvPr id="13" name="TextBox 12"/>
            <p:cNvSpPr txBox="1"/>
            <p:nvPr/>
          </p:nvSpPr>
          <p:spPr>
            <a:xfrm>
              <a:off x="174171" y="2388354"/>
              <a:ext cx="304800" cy="369332"/>
            </a:xfrm>
            <a:prstGeom prst="rect">
              <a:avLst/>
            </a:prstGeom>
            <a:noFill/>
          </p:spPr>
          <p:txBody>
            <a:bodyPr wrap="square" rtlCol="0">
              <a:spAutoFit/>
            </a:bodyPr>
            <a:lstStyle/>
            <a:p>
              <a:r>
                <a:rPr lang="en-US" b="1" dirty="0"/>
                <a:t>S</a:t>
              </a:r>
            </a:p>
          </p:txBody>
        </p:sp>
        <p:sp>
          <p:nvSpPr>
            <p:cNvPr id="14" name="TextBox 13"/>
            <p:cNvSpPr txBox="1"/>
            <p:nvPr/>
          </p:nvSpPr>
          <p:spPr>
            <a:xfrm>
              <a:off x="3341916" y="2522435"/>
              <a:ext cx="304800" cy="369332"/>
            </a:xfrm>
            <a:prstGeom prst="rect">
              <a:avLst/>
            </a:prstGeom>
            <a:noFill/>
          </p:spPr>
          <p:txBody>
            <a:bodyPr wrap="square" rtlCol="0">
              <a:spAutoFit/>
            </a:bodyPr>
            <a:lstStyle/>
            <a:p>
              <a:r>
                <a:rPr lang="en-US" b="1" dirty="0"/>
                <a:t>D</a:t>
              </a:r>
            </a:p>
          </p:txBody>
        </p:sp>
      </p:grpSp>
      <p:sp>
        <p:nvSpPr>
          <p:cNvPr id="15" name="TextBox 14"/>
          <p:cNvSpPr txBox="1"/>
          <p:nvPr/>
        </p:nvSpPr>
        <p:spPr>
          <a:xfrm>
            <a:off x="4800601" y="4650402"/>
            <a:ext cx="304800" cy="369332"/>
          </a:xfrm>
          <a:prstGeom prst="rect">
            <a:avLst/>
          </a:prstGeom>
          <a:noFill/>
        </p:spPr>
        <p:txBody>
          <a:bodyPr wrap="square" rtlCol="0">
            <a:spAutoFit/>
          </a:bodyPr>
          <a:lstStyle/>
          <a:p>
            <a:r>
              <a:rPr lang="en-US" b="1" dirty="0"/>
              <a:t>D</a:t>
            </a:r>
          </a:p>
        </p:txBody>
      </p:sp>
      <p:grpSp>
        <p:nvGrpSpPr>
          <p:cNvPr id="16" name="Group 15"/>
          <p:cNvGrpSpPr/>
          <p:nvPr/>
        </p:nvGrpSpPr>
        <p:grpSpPr>
          <a:xfrm>
            <a:off x="1596572" y="107205"/>
            <a:ext cx="8993415" cy="1752600"/>
            <a:chOff x="128814" y="205582"/>
            <a:chExt cx="8993415" cy="1752600"/>
          </a:xfrm>
        </p:grpSpPr>
        <p:grpSp>
          <p:nvGrpSpPr>
            <p:cNvPr id="10" name="Group 9"/>
            <p:cNvGrpSpPr/>
            <p:nvPr/>
          </p:nvGrpSpPr>
          <p:grpSpPr>
            <a:xfrm>
              <a:off x="304800" y="205582"/>
              <a:ext cx="8817429" cy="1752600"/>
              <a:chOff x="304800" y="205582"/>
              <a:chExt cx="8817429" cy="1752600"/>
            </a:xfrm>
          </p:grpSpPr>
          <p:grpSp>
            <p:nvGrpSpPr>
              <p:cNvPr id="5" name="Group 4"/>
              <p:cNvGrpSpPr/>
              <p:nvPr/>
            </p:nvGrpSpPr>
            <p:grpSpPr>
              <a:xfrm>
                <a:off x="304800" y="205582"/>
                <a:ext cx="8817429" cy="1752600"/>
                <a:chOff x="304800" y="205582"/>
                <a:chExt cx="8817429" cy="1752600"/>
              </a:xfrm>
            </p:grpSpPr>
            <p:pic>
              <p:nvPicPr>
                <p:cNvPr id="3" name="Picture 2"/>
                <p:cNvPicPr>
                  <a:picLocks noChangeAspect="1" noChangeArrowheads="1"/>
                </p:cNvPicPr>
                <p:nvPr/>
              </p:nvPicPr>
              <p:blipFill rotWithShape="1">
                <a:blip r:embed="rId2" cstate="print"/>
                <a:srcRect l="20610" r="41917" b="61216"/>
                <a:stretch/>
              </p:blipFill>
              <p:spPr bwMode="auto">
                <a:xfrm>
                  <a:off x="304800" y="205582"/>
                  <a:ext cx="3048001" cy="1752600"/>
                </a:xfrm>
                <a:prstGeom prst="rect">
                  <a:avLst/>
                </a:prstGeom>
                <a:noFill/>
                <a:ln w="9525">
                  <a:noFill/>
                  <a:miter lim="800000"/>
                  <a:headEnd/>
                  <a:tailEnd/>
                </a:ln>
              </p:spPr>
            </p:pic>
            <p:sp>
              <p:nvSpPr>
                <p:cNvPr id="2" name="Rounded Rectangular Callout 1"/>
                <p:cNvSpPr/>
                <p:nvPr/>
              </p:nvSpPr>
              <p:spPr>
                <a:xfrm>
                  <a:off x="4626429" y="205582"/>
                  <a:ext cx="4495800" cy="1166018"/>
                </a:xfrm>
                <a:prstGeom prst="wedgeRoundRectCallout">
                  <a:avLst>
                    <a:gd name="adj1" fmla="val -67645"/>
                    <a:gd name="adj2" fmla="val 22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Gate , Source and drain , all are at zero potential then no channel formed between source and drain -  No current flow possible</a:t>
                  </a:r>
                </a:p>
              </p:txBody>
            </p:sp>
          </p:grpSp>
          <p:sp>
            <p:nvSpPr>
              <p:cNvPr id="11" name="TextBox 10"/>
              <p:cNvSpPr txBox="1"/>
              <p:nvPr/>
            </p:nvSpPr>
            <p:spPr>
              <a:xfrm>
                <a:off x="3124201" y="348865"/>
                <a:ext cx="304800" cy="369332"/>
              </a:xfrm>
              <a:prstGeom prst="rect">
                <a:avLst/>
              </a:prstGeom>
              <a:noFill/>
            </p:spPr>
            <p:txBody>
              <a:bodyPr wrap="square" rtlCol="0">
                <a:spAutoFit/>
              </a:bodyPr>
              <a:lstStyle/>
              <a:p>
                <a:r>
                  <a:rPr lang="en-US" b="1" dirty="0"/>
                  <a:t>D</a:t>
                </a:r>
              </a:p>
            </p:txBody>
          </p:sp>
        </p:grpSp>
        <p:sp>
          <p:nvSpPr>
            <p:cNvPr id="17" name="TextBox 16"/>
            <p:cNvSpPr txBox="1"/>
            <p:nvPr/>
          </p:nvSpPr>
          <p:spPr>
            <a:xfrm>
              <a:off x="128814" y="317969"/>
              <a:ext cx="304800" cy="369332"/>
            </a:xfrm>
            <a:prstGeom prst="rect">
              <a:avLst/>
            </a:prstGeom>
            <a:noFill/>
          </p:spPr>
          <p:txBody>
            <a:bodyPr wrap="square" rtlCol="0">
              <a:spAutoFit/>
            </a:bodyPr>
            <a:lstStyle/>
            <a:p>
              <a:r>
                <a:rPr lang="en-US" b="1" dirty="0"/>
                <a:t>S</a:t>
              </a:r>
            </a:p>
          </p:txBody>
        </p:sp>
      </p:grpSp>
    </p:spTree>
    <p:extLst>
      <p:ext uri="{BB962C8B-B14F-4D97-AF65-F5344CB8AC3E}">
        <p14:creationId xmlns:p14="http://schemas.microsoft.com/office/powerpoint/2010/main" val="5714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4258"/>
                                        </p:tgtEl>
                                        <p:attrNameLst>
                                          <p:attrName>style.visibility</p:attrName>
                                        </p:attrNameLst>
                                      </p:cBhvr>
                                      <p:to>
                                        <p:strVal val="visible"/>
                                      </p:to>
                                    </p:set>
                                    <p:animEffect transition="in" filter="wipe(down)">
                                      <p:cBhvr>
                                        <p:cTn id="17" dur="500"/>
                                        <p:tgtEl>
                                          <p:spTgt spid="22425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115" y="1954893"/>
            <a:ext cx="28289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870" y="3391750"/>
            <a:ext cx="43624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1818566"/>
            <a:ext cx="31718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1" y="3953724"/>
            <a:ext cx="349936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6" cstate="print"/>
          <a:srcRect l="11512" r="40361" b="74214"/>
          <a:stretch/>
        </p:blipFill>
        <p:spPr bwMode="auto">
          <a:xfrm>
            <a:off x="1759857" y="80004"/>
            <a:ext cx="3443514" cy="1578766"/>
          </a:xfrm>
          <a:prstGeom prst="rect">
            <a:avLst/>
          </a:prstGeom>
          <a:noFill/>
          <a:ln w="9525">
            <a:noFill/>
            <a:miter lim="800000"/>
            <a:headEnd/>
            <a:tailEnd/>
          </a:ln>
        </p:spPr>
      </p:pic>
      <p:sp>
        <p:nvSpPr>
          <p:cNvPr id="2" name="Rounded Rectangular Callout 1"/>
          <p:cNvSpPr/>
          <p:nvPr/>
        </p:nvSpPr>
        <p:spPr>
          <a:xfrm>
            <a:off x="6096001" y="109032"/>
            <a:ext cx="4162425" cy="957768"/>
          </a:xfrm>
          <a:prstGeom prst="wedgeRoundRectCallout">
            <a:avLst>
              <a:gd name="adj1" fmla="val -70697"/>
              <a:gd name="adj2" fmla="val 276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we increase the potential at the drain , the channel starts to taper</a:t>
            </a:r>
          </a:p>
        </p:txBody>
      </p:sp>
      <p:grpSp>
        <p:nvGrpSpPr>
          <p:cNvPr id="14" name="Group 13"/>
          <p:cNvGrpSpPr/>
          <p:nvPr/>
        </p:nvGrpSpPr>
        <p:grpSpPr>
          <a:xfrm>
            <a:off x="6019802" y="1492931"/>
            <a:ext cx="914399" cy="4914577"/>
            <a:chOff x="4495801" y="1492930"/>
            <a:chExt cx="914399" cy="4914577"/>
          </a:xfrm>
        </p:grpSpPr>
        <p:grpSp>
          <p:nvGrpSpPr>
            <p:cNvPr id="12" name="Group 11"/>
            <p:cNvGrpSpPr/>
            <p:nvPr/>
          </p:nvGrpSpPr>
          <p:grpSpPr>
            <a:xfrm>
              <a:off x="4495801" y="1492930"/>
              <a:ext cx="914399" cy="4545244"/>
              <a:chOff x="4495801" y="1492930"/>
              <a:chExt cx="914399" cy="4545244"/>
            </a:xfrm>
          </p:grpSpPr>
          <p:pic>
            <p:nvPicPr>
              <p:cNvPr id="3" name="Picture 2"/>
              <p:cNvPicPr>
                <a:picLocks noChangeAspect="1"/>
              </p:cNvPicPr>
              <p:nvPr/>
            </p:nvPicPr>
            <p:blipFill>
              <a:blip r:embed="rId7"/>
              <a:stretch>
                <a:fillRect/>
              </a:stretch>
            </p:blipFill>
            <p:spPr>
              <a:xfrm rot="5400000">
                <a:off x="2742415" y="3648151"/>
                <a:ext cx="3871912" cy="212742"/>
              </a:xfrm>
              <a:prstGeom prst="rect">
                <a:avLst/>
              </a:prstGeom>
            </p:spPr>
          </p:pic>
          <p:pic>
            <p:nvPicPr>
              <p:cNvPr id="10" name="Picture 9"/>
              <p:cNvPicPr>
                <a:picLocks noChangeAspect="1"/>
              </p:cNvPicPr>
              <p:nvPr/>
            </p:nvPicPr>
            <p:blipFill>
              <a:blip r:embed="rId8"/>
              <a:stretch>
                <a:fillRect/>
              </a:stretch>
            </p:blipFill>
            <p:spPr>
              <a:xfrm rot="10800000" flipV="1">
                <a:off x="4495801" y="5725374"/>
                <a:ext cx="381601" cy="312800"/>
              </a:xfrm>
              <a:prstGeom prst="rect">
                <a:avLst/>
              </a:prstGeom>
            </p:spPr>
          </p:pic>
          <p:pic>
            <p:nvPicPr>
              <p:cNvPr id="11" name="Picture 10"/>
              <p:cNvPicPr>
                <a:picLocks noChangeAspect="1"/>
              </p:cNvPicPr>
              <p:nvPr/>
            </p:nvPicPr>
            <p:blipFill>
              <a:blip r:embed="rId9"/>
              <a:stretch>
                <a:fillRect/>
              </a:stretch>
            </p:blipFill>
            <p:spPr>
              <a:xfrm>
                <a:off x="4752975" y="1492930"/>
                <a:ext cx="657225" cy="923925"/>
              </a:xfrm>
              <a:prstGeom prst="rect">
                <a:avLst/>
              </a:prstGeom>
            </p:spPr>
          </p:pic>
        </p:grpSp>
        <p:sp>
          <p:nvSpPr>
            <p:cNvPr id="13" name="TextBox 12"/>
            <p:cNvSpPr txBox="1"/>
            <p:nvPr/>
          </p:nvSpPr>
          <p:spPr>
            <a:xfrm>
              <a:off x="4572000" y="6038175"/>
              <a:ext cx="305402" cy="369332"/>
            </a:xfrm>
            <a:prstGeom prst="rect">
              <a:avLst/>
            </a:prstGeom>
            <a:noFill/>
          </p:spPr>
          <p:txBody>
            <a:bodyPr wrap="square" rtlCol="0">
              <a:spAutoFit/>
            </a:bodyPr>
            <a:lstStyle/>
            <a:p>
              <a:r>
                <a:rPr lang="en-US" b="1" dirty="0"/>
                <a:t>S</a:t>
              </a:r>
            </a:p>
          </p:txBody>
        </p:sp>
      </p:grpSp>
      <mc:AlternateContent xmlns:mc="http://schemas.openxmlformats.org/markup-compatibility/2006" xmlns:a14="http://schemas.microsoft.com/office/drawing/2010/main">
        <mc:Choice Requires="a14">
          <p:sp>
            <p:nvSpPr>
              <p:cNvPr id="15" name="TextBox 14"/>
              <p:cNvSpPr txBox="1"/>
              <p:nvPr/>
            </p:nvSpPr>
            <p:spPr>
              <a:xfrm>
                <a:off x="1759857" y="6255498"/>
                <a:ext cx="3505200"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𝑒𝑓𝑓𝑒𝑐𝑡𝑖𝑣𝑒</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𝐺</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𝑥</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35857" y="6255498"/>
                <a:ext cx="3505200" cy="391582"/>
              </a:xfrm>
              <a:prstGeom prst="rect">
                <a:avLst/>
              </a:prstGeom>
              <a:blipFill rotWithShape="0">
                <a:blip r:embed="rId10"/>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395029" y="1106716"/>
                <a:ext cx="1135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𝑸</m:t>
                      </m:r>
                      <m:r>
                        <a:rPr lang="en-US" b="1" i="1">
                          <a:latin typeface="Cambria Math" panose="02040503050406030204" pitchFamily="18" charset="0"/>
                        </a:rPr>
                        <m:t>=</m:t>
                      </m:r>
                      <m:r>
                        <a:rPr lang="en-US" b="1" i="1">
                          <a:latin typeface="Cambria Math" panose="02040503050406030204" pitchFamily="18" charset="0"/>
                        </a:rPr>
                        <m:t>𝑪</m:t>
                      </m:r>
                      <m:r>
                        <a:rPr lang="en-US" b="1" i="1">
                          <a:latin typeface="Cambria Math" panose="02040503050406030204" pitchFamily="18" charset="0"/>
                        </a:rPr>
                        <m:t> ×</m:t>
                      </m:r>
                      <m:r>
                        <a:rPr lang="en-US" b="1" i="1">
                          <a:latin typeface="Cambria Math" panose="02040503050406030204" pitchFamily="18" charset="0"/>
                          <a:ea typeface="Cambria Math" panose="02040503050406030204" pitchFamily="18" charset="0"/>
                        </a:rPr>
                        <m:t>𝑽</m:t>
                      </m:r>
                    </m:oMath>
                  </m:oMathPara>
                </a14:m>
                <a:endParaRPr 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871029" y="1106715"/>
                <a:ext cx="1135054" cy="276999"/>
              </a:xfrm>
              <a:prstGeom prst="rect">
                <a:avLst/>
              </a:prstGeom>
              <a:blipFill rotWithShape="0">
                <a:blip r:embed="rId11"/>
                <a:stretch>
                  <a:fillRect l="-6452" r="-5376" b="-31111"/>
                </a:stretch>
              </a:blipFill>
            </p:spPr>
            <p:txBody>
              <a:bodyPr/>
              <a:lstStyle/>
              <a:p>
                <a:r>
                  <a:rPr lang="en-US">
                    <a:noFill/>
                  </a:rPr>
                  <a:t> </a:t>
                </a:r>
              </a:p>
            </p:txBody>
          </p:sp>
        </mc:Fallback>
      </mc:AlternateContent>
    </p:spTree>
    <p:extLst>
      <p:ext uri="{BB962C8B-B14F-4D97-AF65-F5344CB8AC3E}">
        <p14:creationId xmlns:p14="http://schemas.microsoft.com/office/powerpoint/2010/main" val="2333909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idx="1"/>
          </p:nvPr>
        </p:nvPicPr>
        <p:blipFill rotWithShape="1">
          <a:blip r:embed="rId2" cstate="print"/>
          <a:srcRect l="57508" t="69697" b="4166"/>
          <a:stretch/>
        </p:blipFill>
        <p:spPr bwMode="auto">
          <a:xfrm>
            <a:off x="7162801" y="5116454"/>
            <a:ext cx="3040377" cy="1600200"/>
          </a:xfrm>
          <a:prstGeom prst="rect">
            <a:avLst/>
          </a:prstGeom>
          <a:noFill/>
          <a:ln w="9525">
            <a:noFill/>
            <a:miter lim="800000"/>
            <a:headEnd/>
            <a:tailEnd/>
          </a:ln>
        </p:spPr>
      </p:pic>
      <p:grpSp>
        <p:nvGrpSpPr>
          <p:cNvPr id="14" name="Group 13"/>
          <p:cNvGrpSpPr/>
          <p:nvPr/>
        </p:nvGrpSpPr>
        <p:grpSpPr>
          <a:xfrm>
            <a:off x="1905000" y="14514"/>
            <a:ext cx="7482114" cy="1578766"/>
            <a:chOff x="381000" y="14514"/>
            <a:chExt cx="7482114" cy="1578766"/>
          </a:xfrm>
        </p:grpSpPr>
        <p:pic>
          <p:nvPicPr>
            <p:cNvPr id="6" name="Picture 2"/>
            <p:cNvPicPr>
              <a:picLocks noChangeAspect="1" noChangeArrowheads="1"/>
            </p:cNvPicPr>
            <p:nvPr/>
          </p:nvPicPr>
          <p:blipFill rotWithShape="1">
            <a:blip r:embed="rId2" cstate="print"/>
            <a:srcRect l="11512" r="40361" b="74214"/>
            <a:stretch/>
          </p:blipFill>
          <p:spPr bwMode="auto">
            <a:xfrm>
              <a:off x="4419600" y="14514"/>
              <a:ext cx="3443514" cy="1578766"/>
            </a:xfrm>
            <a:prstGeom prst="rect">
              <a:avLst/>
            </a:prstGeom>
            <a:noFill/>
            <a:ln w="9525">
              <a:noFill/>
              <a:miter lim="800000"/>
              <a:headEnd/>
              <a:tailEnd/>
            </a:ln>
          </p:spPr>
        </p:pic>
        <p:sp>
          <p:nvSpPr>
            <p:cNvPr id="10" name="Rounded Rectangular Callout 9"/>
            <p:cNvSpPr/>
            <p:nvPr/>
          </p:nvSpPr>
          <p:spPr>
            <a:xfrm>
              <a:off x="381000" y="304800"/>
              <a:ext cx="2286000" cy="762000"/>
            </a:xfrm>
            <a:prstGeom prst="wedgeRoundRectCallout">
              <a:avLst>
                <a:gd name="adj1" fmla="val 118850"/>
                <a:gd name="adj2" fmla="val 301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channel gets tapered </a:t>
              </a:r>
            </a:p>
          </p:txBody>
        </p:sp>
      </p:grpSp>
      <p:grpSp>
        <p:nvGrpSpPr>
          <p:cNvPr id="15" name="Group 14"/>
          <p:cNvGrpSpPr/>
          <p:nvPr/>
        </p:nvGrpSpPr>
        <p:grpSpPr>
          <a:xfrm>
            <a:off x="1905000" y="1450820"/>
            <a:ext cx="7482114" cy="1514061"/>
            <a:chOff x="381000" y="1450819"/>
            <a:chExt cx="7482114" cy="1514061"/>
          </a:xfrm>
        </p:grpSpPr>
        <p:pic>
          <p:nvPicPr>
            <p:cNvPr id="5" name="Picture 2"/>
            <p:cNvPicPr>
              <a:picLocks noChangeAspect="1" noChangeArrowheads="1"/>
            </p:cNvPicPr>
            <p:nvPr/>
          </p:nvPicPr>
          <p:blipFill rotWithShape="1">
            <a:blip r:embed="rId2" cstate="print"/>
            <a:srcRect l="12070" t="29520" r="40362" b="48077"/>
            <a:stretch/>
          </p:blipFill>
          <p:spPr bwMode="auto">
            <a:xfrm>
              <a:off x="4459514" y="1593280"/>
              <a:ext cx="3403600" cy="1371600"/>
            </a:xfrm>
            <a:prstGeom prst="rect">
              <a:avLst/>
            </a:prstGeom>
            <a:noFill/>
            <a:ln w="9525">
              <a:noFill/>
              <a:miter lim="800000"/>
              <a:headEnd/>
              <a:tailEnd/>
            </a:ln>
          </p:spPr>
        </p:pic>
        <p:sp>
          <p:nvSpPr>
            <p:cNvPr id="11" name="Rounded Rectangular Callout 10"/>
            <p:cNvSpPr/>
            <p:nvPr/>
          </p:nvSpPr>
          <p:spPr>
            <a:xfrm>
              <a:off x="381000" y="1450819"/>
              <a:ext cx="2286000" cy="762000"/>
            </a:xfrm>
            <a:prstGeom prst="wedgeRoundRectCallout">
              <a:avLst>
                <a:gd name="adj1" fmla="val 121390"/>
                <a:gd name="adj2" fmla="val 815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 is pinched off</a:t>
              </a:r>
            </a:p>
          </p:txBody>
        </p:sp>
      </p:grpSp>
      <p:grpSp>
        <p:nvGrpSpPr>
          <p:cNvPr id="17" name="Group 16"/>
          <p:cNvGrpSpPr/>
          <p:nvPr/>
        </p:nvGrpSpPr>
        <p:grpSpPr>
          <a:xfrm>
            <a:off x="1600200" y="2596839"/>
            <a:ext cx="8430986" cy="2495755"/>
            <a:chOff x="76200" y="2596838"/>
            <a:chExt cx="8430986" cy="2495755"/>
          </a:xfrm>
        </p:grpSpPr>
        <p:pic>
          <p:nvPicPr>
            <p:cNvPr id="9" name="Picture 1"/>
            <p:cNvPicPr>
              <a:picLocks noChangeAspect="1" noChangeArrowheads="1"/>
            </p:cNvPicPr>
            <p:nvPr/>
          </p:nvPicPr>
          <p:blipFill rotWithShape="1">
            <a:blip r:embed="rId3" cstate="print"/>
            <a:srcRect l="26437" t="1863"/>
            <a:stretch/>
          </p:blipFill>
          <p:spPr bwMode="auto">
            <a:xfrm>
              <a:off x="76200" y="4471520"/>
              <a:ext cx="4876800" cy="304800"/>
            </a:xfrm>
            <a:prstGeom prst="rect">
              <a:avLst/>
            </a:prstGeom>
            <a:noFill/>
            <a:ln w="9525">
              <a:noFill/>
              <a:miter lim="800000"/>
              <a:headEnd/>
              <a:tailEnd/>
            </a:ln>
          </p:spPr>
        </p:pic>
        <p:grpSp>
          <p:nvGrpSpPr>
            <p:cNvPr id="16" name="Group 15"/>
            <p:cNvGrpSpPr/>
            <p:nvPr/>
          </p:nvGrpSpPr>
          <p:grpSpPr>
            <a:xfrm>
              <a:off x="838200" y="2596838"/>
              <a:ext cx="7668986" cy="2495755"/>
              <a:chOff x="228600" y="2598928"/>
              <a:chExt cx="7668986" cy="2495755"/>
            </a:xfrm>
          </p:grpSpPr>
          <p:pic>
            <p:nvPicPr>
              <p:cNvPr id="4" name="Picture 2"/>
              <p:cNvPicPr>
                <a:picLocks noChangeAspect="1" noChangeArrowheads="1"/>
              </p:cNvPicPr>
              <p:nvPr/>
            </p:nvPicPr>
            <p:blipFill rotWithShape="1">
              <a:blip r:embed="rId2" cstate="print"/>
              <a:srcRect l="1" t="64369" r="52279" b="3271"/>
              <a:stretch/>
            </p:blipFill>
            <p:spPr bwMode="auto">
              <a:xfrm>
                <a:off x="4483100" y="3113483"/>
                <a:ext cx="3414486" cy="19812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8" name="TextBox 7"/>
                  <p:cNvSpPr txBox="1"/>
                  <p:nvPr/>
                </p:nvSpPr>
                <p:spPr>
                  <a:xfrm>
                    <a:off x="511629" y="2598928"/>
                    <a:ext cx="1666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𝐷𝑆</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𝐺𝑆</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𝑇𝐻</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11629" y="2598928"/>
                    <a:ext cx="1666354" cy="276999"/>
                  </a:xfrm>
                  <a:prstGeom prst="rect">
                    <a:avLst/>
                  </a:prstGeom>
                  <a:blipFill rotWithShape="0">
                    <a:blip r:embed="rId4"/>
                    <a:stretch>
                      <a:fillRect l="-2930" r="-733" b="-15556"/>
                    </a:stretch>
                  </a:blipFill>
                </p:spPr>
                <p:txBody>
                  <a:bodyPr/>
                  <a:lstStyle/>
                  <a:p>
                    <a:r>
                      <a:rPr lang="en-US">
                        <a:noFill/>
                      </a:rPr>
                      <a:t> </a:t>
                    </a:r>
                  </a:p>
                </p:txBody>
              </p:sp>
            </mc:Fallback>
          </mc:AlternateContent>
          <p:sp>
            <p:nvSpPr>
              <p:cNvPr id="12" name="Rounded Rectangular Callout 11"/>
              <p:cNvSpPr/>
              <p:nvPr/>
            </p:nvSpPr>
            <p:spPr>
              <a:xfrm>
                <a:off x="228600" y="2942411"/>
                <a:ext cx="2286000" cy="762000"/>
              </a:xfrm>
              <a:prstGeom prst="wedgeRoundRectCallout">
                <a:avLst>
                  <a:gd name="adj1" fmla="val 125834"/>
                  <a:gd name="adj2" fmla="val 872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Pinch  off point shifts to left</a:t>
                </a:r>
              </a:p>
            </p:txBody>
          </p:sp>
        </p:grpSp>
      </p:grpSp>
      <mc:AlternateContent xmlns:mc="http://schemas.openxmlformats.org/markup-compatibility/2006" xmlns:a14="http://schemas.microsoft.com/office/drawing/2010/main">
        <mc:Choice Requires="a14">
          <p:sp>
            <p:nvSpPr>
              <p:cNvPr id="13" name="Rounded Rectangular Callout 12"/>
              <p:cNvSpPr/>
              <p:nvPr/>
            </p:nvSpPr>
            <p:spPr>
              <a:xfrm>
                <a:off x="1600201" y="5242045"/>
                <a:ext cx="3550977" cy="1343487"/>
              </a:xfrm>
              <a:prstGeom prst="wedgeRoundRectCallout">
                <a:avLst>
                  <a:gd name="adj1" fmla="val 118850"/>
                  <a:gd name="adj2" fmla="val 301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of the electric field the electrons are sucked in the drain: BUT the current will be constant and independent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𝐷𝑆</m:t>
                        </m:r>
                      </m:sub>
                    </m:sSub>
                  </m:oMath>
                </a14:m>
                <a:endParaRPr lang="en-US" dirty="0"/>
              </a:p>
            </p:txBody>
          </p:sp>
        </mc:Choice>
        <mc:Fallback xmlns="">
          <p:sp>
            <p:nvSpPr>
              <p:cNvPr id="13" name="Rounded Rectangular Callout 12"/>
              <p:cNvSpPr>
                <a:spLocks noRot="1" noChangeAspect="1" noMove="1" noResize="1" noEditPoints="1" noAdjustHandles="1" noChangeArrowheads="1" noChangeShapeType="1" noTextEdit="1"/>
              </p:cNvSpPr>
              <p:nvPr/>
            </p:nvSpPr>
            <p:spPr>
              <a:xfrm>
                <a:off x="76200" y="5242044"/>
                <a:ext cx="3550977" cy="1343487"/>
              </a:xfrm>
              <a:prstGeom prst="wedgeRoundRectCallout">
                <a:avLst>
                  <a:gd name="adj1" fmla="val 118850"/>
                  <a:gd name="adj2" fmla="val 30119"/>
                  <a:gd name="adj3" fmla="val 16667"/>
                </a:avLst>
              </a:prstGeom>
              <a:blipFill rotWithShape="0">
                <a:blip r:embed="rId5"/>
                <a:stretch>
                  <a:fillRect b="-893"/>
                </a:stretch>
              </a:blipFill>
            </p:spPr>
            <p:txBody>
              <a:bodyPr/>
              <a:lstStyle/>
              <a:p>
                <a:r>
                  <a:rPr lang="en-US">
                    <a:noFill/>
                  </a:rPr>
                  <a:t> </a:t>
                </a:r>
              </a:p>
            </p:txBody>
          </p:sp>
        </mc:Fallback>
      </mc:AlternateContent>
    </p:spTree>
    <p:extLst>
      <p:ext uri="{BB962C8B-B14F-4D97-AF65-F5344CB8AC3E}">
        <p14:creationId xmlns:p14="http://schemas.microsoft.com/office/powerpoint/2010/main" val="59597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599" y="1"/>
            <a:ext cx="8229600" cy="612231"/>
          </a:xfrm>
        </p:spPr>
        <p:txBody>
          <a:bodyPr>
            <a:normAutofit fontScale="90000"/>
          </a:bodyPr>
          <a:lstStyle/>
          <a:p>
            <a:r>
              <a:rPr lang="en-US" b="1" dirty="0" smtClean="0"/>
              <a:t>Derivation of current equation </a:t>
            </a:r>
            <a:endParaRPr lang="en-US" b="1" dirty="0"/>
          </a:p>
        </p:txBody>
      </p:sp>
      <mc:AlternateContent xmlns:mc="http://schemas.openxmlformats.org/markup-compatibility/2006" xmlns:a14="http://schemas.microsoft.com/office/drawing/2010/main">
        <mc:Choice Requires="a14">
          <p:sp>
            <p:nvSpPr>
              <p:cNvPr id="4" name="TextBox 3"/>
              <p:cNvSpPr txBox="1"/>
              <p:nvPr/>
            </p:nvSpPr>
            <p:spPr>
              <a:xfrm>
                <a:off x="8629135" y="996729"/>
                <a:ext cx="1135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𝑸</m:t>
                      </m:r>
                      <m:r>
                        <a:rPr lang="en-US" b="1" i="1">
                          <a:latin typeface="Cambria Math" panose="02040503050406030204" pitchFamily="18" charset="0"/>
                        </a:rPr>
                        <m:t>=</m:t>
                      </m:r>
                      <m:r>
                        <a:rPr lang="en-US" b="1" i="1">
                          <a:latin typeface="Cambria Math" panose="02040503050406030204" pitchFamily="18" charset="0"/>
                        </a:rPr>
                        <m:t>𝑪</m:t>
                      </m:r>
                      <m:r>
                        <a:rPr lang="en-US" b="1" i="1">
                          <a:latin typeface="Cambria Math" panose="02040503050406030204" pitchFamily="18" charset="0"/>
                        </a:rPr>
                        <m:t> ×</m:t>
                      </m:r>
                      <m:r>
                        <a:rPr lang="en-US" b="1" i="1">
                          <a:latin typeface="Cambria Math" panose="02040503050406030204" pitchFamily="18" charset="0"/>
                          <a:ea typeface="Cambria Math" panose="02040503050406030204" pitchFamily="18" charset="0"/>
                        </a:rPr>
                        <m:t>𝑽</m:t>
                      </m:r>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7105135" y="996728"/>
                <a:ext cx="1135054" cy="276999"/>
              </a:xfrm>
              <a:prstGeom prst="rect">
                <a:avLst/>
              </a:prstGeom>
              <a:blipFill rotWithShape="0">
                <a:blip r:embed="rId2"/>
                <a:stretch>
                  <a:fillRect l="-6452" r="-4839" b="-31111"/>
                </a:stretch>
              </a:blipFill>
            </p:spPr>
            <p:txBody>
              <a:bodyPr/>
              <a:lstStyle/>
              <a:p>
                <a:r>
                  <a:rPr lang="en-US">
                    <a:noFill/>
                  </a:rPr>
                  <a:t> </a:t>
                </a:r>
              </a:p>
            </p:txBody>
          </p:sp>
        </mc:Fallback>
      </mc:AlternateContent>
      <p:sp>
        <p:nvSpPr>
          <p:cNvPr id="5" name="TextBox 4"/>
          <p:cNvSpPr txBox="1"/>
          <p:nvPr/>
        </p:nvSpPr>
        <p:spPr>
          <a:xfrm>
            <a:off x="1572233" y="972073"/>
            <a:ext cx="6324600" cy="400110"/>
          </a:xfrm>
          <a:prstGeom prst="rect">
            <a:avLst/>
          </a:prstGeom>
          <a:noFill/>
        </p:spPr>
        <p:txBody>
          <a:bodyPr wrap="square" rtlCol="0">
            <a:spAutoFit/>
          </a:bodyPr>
          <a:lstStyle/>
          <a:p>
            <a:r>
              <a:rPr lang="en-US" sz="2000" b="1" dirty="0"/>
              <a:t>Charge on the capacitor is = Capacitance x Voltage applied</a:t>
            </a:r>
          </a:p>
        </p:txBody>
      </p:sp>
      <p:pic>
        <p:nvPicPr>
          <p:cNvPr id="6" name="Picture 17" descr="se05F0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6000" contrast="68000"/>
                    </a14:imgEffect>
                  </a14:imgLayer>
                </a14:imgProps>
              </a:ext>
              <a:ext uri="{28A0092B-C50C-407E-A947-70E740481C1C}">
                <a14:useLocalDpi xmlns:a14="http://schemas.microsoft.com/office/drawing/2010/main" val="0"/>
              </a:ext>
            </a:extLst>
          </a:blip>
          <a:srcRect r="43901" b="4221"/>
          <a:stretch/>
        </p:blipFill>
        <p:spPr bwMode="auto">
          <a:xfrm>
            <a:off x="1817480" y="1981201"/>
            <a:ext cx="4964321" cy="322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7847231" y="2734664"/>
                <a:ext cx="23139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𝑇</m:t>
                          </m:r>
                        </m:sub>
                      </m:sSub>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𝑜𝑥</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323230" y="2734663"/>
                <a:ext cx="2313967" cy="276999"/>
              </a:xfrm>
              <a:prstGeom prst="rect">
                <a:avLst/>
              </a:prstGeom>
              <a:blipFill rotWithShape="0">
                <a:blip r:embed="rId5"/>
                <a:stretch>
                  <a:fillRect l="-2895" r="-1842"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17999" y="1799667"/>
                <a:ext cx="49365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𝑐h𝑎𝑟𝑔𝑒</m:t>
                      </m:r>
                      <m:r>
                        <a:rPr lang="en-US" i="1">
                          <a:latin typeface="Cambria Math" panose="02040503050406030204" pitchFamily="18" charset="0"/>
                        </a:rPr>
                        <m:t>=</m:t>
                      </m:r>
                      <m:r>
                        <a:rPr lang="en-US" i="1">
                          <a:latin typeface="Cambria Math" panose="02040503050406030204" pitchFamily="18" charset="0"/>
                        </a:rPr>
                        <m:t>𝐴𝑟𝑒𝑎</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𝐶𝑎𝑝𝑎𝑐𝑖𝑡𝑎𝑛𝑐𝑒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𝑉𝑜𝑙𝑎𝑡𝑔𝑒</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093999" y="1799666"/>
                <a:ext cx="4936544" cy="276999"/>
              </a:xfrm>
              <a:prstGeom prst="rect">
                <a:avLst/>
              </a:prstGeom>
              <a:blipFill rotWithShape="0">
                <a:blip r:embed="rId6"/>
                <a:stretch>
                  <a:fillRect l="-742" t="-2174" r="-1360" b="-32609"/>
                </a:stretch>
              </a:blipFill>
            </p:spPr>
            <p:txBody>
              <a:bodyPr/>
              <a:lstStyle/>
              <a:p>
                <a:r>
                  <a:rPr lang="en-US">
                    <a:noFill/>
                  </a:rPr>
                  <a:t> </a:t>
                </a:r>
              </a:p>
            </p:txBody>
          </p:sp>
        </mc:Fallback>
      </mc:AlternateContent>
      <p:sp>
        <p:nvSpPr>
          <p:cNvPr id="9" name="TextBox 8"/>
          <p:cNvSpPr txBox="1"/>
          <p:nvPr/>
        </p:nvSpPr>
        <p:spPr>
          <a:xfrm>
            <a:off x="6553200" y="3413893"/>
            <a:ext cx="2895600" cy="369782"/>
          </a:xfrm>
          <a:prstGeom prst="rect">
            <a:avLst/>
          </a:prstGeom>
          <a:noFill/>
        </p:spPr>
        <p:txBody>
          <a:bodyPr wrap="square" rtlCol="0">
            <a:spAutoFit/>
          </a:bodyPr>
          <a:lstStyle/>
          <a:p>
            <a:r>
              <a:rPr lang="en-US" dirty="0"/>
              <a:t>Charge per unit length is </a:t>
            </a:r>
          </a:p>
        </p:txBody>
      </p:sp>
      <mc:AlternateContent xmlns:mc="http://schemas.openxmlformats.org/markup-compatibility/2006" xmlns:a14="http://schemas.microsoft.com/office/drawing/2010/main">
        <mc:Choice Requires="a14">
          <p:sp>
            <p:nvSpPr>
              <p:cNvPr id="10" name="TextBox 9"/>
              <p:cNvSpPr txBox="1"/>
              <p:nvPr/>
            </p:nvSpPr>
            <p:spPr>
              <a:xfrm>
                <a:off x="7847231" y="4306673"/>
                <a:ext cx="2165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𝑸</m:t>
                          </m:r>
                        </m:e>
                        <m:sub>
                          <m:r>
                            <a:rPr lang="en-US" b="1" i="1">
                              <a:solidFill>
                                <a:srgbClr val="FF0000"/>
                              </a:solidFill>
                              <a:latin typeface="Cambria Math" panose="02040503050406030204" pitchFamily="18" charset="0"/>
                            </a:rPr>
                            <m:t>𝑻𝑳</m:t>
                          </m:r>
                        </m:sub>
                      </m:sSub>
                      <m:r>
                        <a:rPr lang="en-US" b="1" i="1">
                          <a:solidFill>
                            <a:srgbClr val="FF0000"/>
                          </a:solidFill>
                          <a:latin typeface="Cambria Math" panose="02040503050406030204" pitchFamily="18" charset="0"/>
                          <a:ea typeface="Cambria Math" panose="02040503050406030204" pitchFamily="18" charset="0"/>
                        </a:rPr>
                        <m:t>=</m:t>
                      </m:r>
                      <m:r>
                        <a:rPr lang="en-US" b="1">
                          <a:solidFill>
                            <a:srgbClr val="FF0000"/>
                          </a:solidFill>
                          <a:latin typeface="Cambria Math" panose="02040503050406030204" pitchFamily="18" charset="0"/>
                        </a:rPr>
                        <m:t>𝐖</m:t>
                      </m:r>
                      <m:r>
                        <a:rPr lang="en-US" b="1">
                          <a:solidFill>
                            <a:srgbClr val="FF0000"/>
                          </a:solidFill>
                          <a:latin typeface="Cambria Math" panose="02040503050406030204" pitchFamily="18" charset="0"/>
                        </a:rPr>
                        <m:t> </m:t>
                      </m:r>
                      <m:r>
                        <a:rPr lang="en-US" b="1" i="1">
                          <a:solidFill>
                            <a:srgbClr val="FF0000"/>
                          </a:solidFill>
                          <a:latin typeface="Cambria Math" panose="02040503050406030204" pitchFamily="18" charset="0"/>
                          <a:ea typeface="Cambria Math" panose="02040503050406030204" pitchFamily="18" charset="0"/>
                        </a:rPr>
                        <m:t>×</m:t>
                      </m:r>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𝑪</m:t>
                          </m:r>
                        </m:e>
                        <m:sub>
                          <m:r>
                            <a:rPr lang="en-US" b="1" i="1">
                              <a:solidFill>
                                <a:srgbClr val="FF0000"/>
                              </a:solidFill>
                              <a:latin typeface="Cambria Math" panose="02040503050406030204" pitchFamily="18" charset="0"/>
                              <a:ea typeface="Cambria Math" panose="02040503050406030204" pitchFamily="18" charset="0"/>
                            </a:rPr>
                            <m:t>𝒐𝒙</m:t>
                          </m:r>
                        </m:sub>
                      </m:sSub>
                      <m:r>
                        <a:rPr lang="en-US" b="1" i="1">
                          <a:solidFill>
                            <a:srgbClr val="FF0000"/>
                          </a:solidFill>
                          <a:latin typeface="Cambria Math" panose="02040503050406030204" pitchFamily="18" charset="0"/>
                          <a:ea typeface="Cambria Math" panose="02040503050406030204" pitchFamily="18" charset="0"/>
                        </a:rPr>
                        <m:t>×</m:t>
                      </m:r>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𝑽</m:t>
                          </m:r>
                        </m:e>
                        <m:sub>
                          <m:r>
                            <a:rPr lang="en-US" b="1" i="1">
                              <a:solidFill>
                                <a:srgbClr val="FF0000"/>
                              </a:solidFill>
                              <a:latin typeface="Cambria Math" panose="02040503050406030204" pitchFamily="18" charset="0"/>
                              <a:ea typeface="Cambria Math" panose="02040503050406030204" pitchFamily="18" charset="0"/>
                            </a:rPr>
                            <m:t>𝑮</m:t>
                          </m:r>
                        </m:sub>
                      </m:sSub>
                    </m:oMath>
                  </m:oMathPara>
                </a14:m>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6323230" y="4306672"/>
                <a:ext cx="2165465" cy="276999"/>
              </a:xfrm>
              <a:prstGeom prst="rect">
                <a:avLst/>
              </a:prstGeom>
              <a:blipFill rotWithShape="0">
                <a:blip r:embed="rId7"/>
                <a:stretch>
                  <a:fillRect l="-3090" r="-843"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883401" y="5562601"/>
                <a:ext cx="33099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𝑇𝐿</m:t>
                          </m:r>
                        </m:sub>
                      </m:sSub>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𝑜𝑥</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𝐺</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𝑇𝐻</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359401" y="5562600"/>
                <a:ext cx="3309944" cy="276999"/>
              </a:xfrm>
              <a:prstGeom prst="rect">
                <a:avLst/>
              </a:prstGeom>
              <a:blipFill rotWithShape="0">
                <a:blip r:embed="rId8"/>
                <a:stretch>
                  <a:fillRect l="-1842" t="-4444" r="-2210" b="-33333"/>
                </a:stretch>
              </a:blipFill>
            </p:spPr>
            <p:txBody>
              <a:bodyPr/>
              <a:lstStyle/>
              <a:p>
                <a:r>
                  <a:rPr lang="en-US">
                    <a:noFill/>
                  </a:rPr>
                  <a:t> </a:t>
                </a:r>
              </a:p>
            </p:txBody>
          </p:sp>
        </mc:Fallback>
      </mc:AlternateContent>
    </p:spTree>
    <p:extLst>
      <p:ext uri="{BB962C8B-B14F-4D97-AF65-F5344CB8AC3E}">
        <p14:creationId xmlns:p14="http://schemas.microsoft.com/office/powerpoint/2010/main" val="1028352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76200"/>
            <a:ext cx="8229600" cy="563562"/>
          </a:xfrm>
          <a:solidFill>
            <a:srgbClr val="FFFF00"/>
          </a:solidFill>
        </p:spPr>
        <p:txBody>
          <a:bodyPr>
            <a:normAutofit fontScale="90000"/>
          </a:bodyPr>
          <a:lstStyle/>
          <a:p>
            <a:r>
              <a:rPr lang="en-US" b="1" dirty="0" smtClean="0"/>
              <a:t>Derivation</a:t>
            </a:r>
            <a:r>
              <a:rPr lang="en-US" dirty="0" smtClean="0"/>
              <a:t> </a:t>
            </a:r>
            <a:endParaRPr lang="en-US" dirty="0"/>
          </a:p>
        </p:txBody>
      </p:sp>
      <p:pic>
        <p:nvPicPr>
          <p:cNvPr id="1024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2782" b="7272"/>
          <a:stretch/>
        </p:blipFill>
        <p:spPr bwMode="auto">
          <a:xfrm>
            <a:off x="7604259" y="1307765"/>
            <a:ext cx="2243138"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70505"/>
            <a:ext cx="5813452" cy="90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112" y="3510724"/>
            <a:ext cx="7094826" cy="110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917" y="4649240"/>
            <a:ext cx="473004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4647" t="59345" r="8003" b="-1490"/>
          <a:stretch/>
        </p:blipFill>
        <p:spPr bwMode="auto">
          <a:xfrm>
            <a:off x="1814953" y="1417161"/>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7" cstate="print"/>
          <a:srcRect l="11512" r="40361" b="74214"/>
          <a:stretch/>
        </p:blipFill>
        <p:spPr bwMode="auto">
          <a:xfrm>
            <a:off x="7224486" y="2267207"/>
            <a:ext cx="3443514" cy="1578766"/>
          </a:xfrm>
          <a:prstGeom prst="rect">
            <a:avLst/>
          </a:prstGeom>
          <a:noFill/>
          <a:ln w="9525">
            <a:noFill/>
            <a:miter lim="800000"/>
            <a:headEnd/>
            <a:tailEnd/>
          </a:ln>
        </p:spPr>
      </p:pic>
      <p:sp>
        <p:nvSpPr>
          <p:cNvPr id="3" name="TextBox 2"/>
          <p:cNvSpPr txBox="1"/>
          <p:nvPr/>
        </p:nvSpPr>
        <p:spPr>
          <a:xfrm>
            <a:off x="8495740" y="3269029"/>
            <a:ext cx="652462" cy="369332"/>
          </a:xfrm>
          <a:prstGeom prst="rect">
            <a:avLst/>
          </a:prstGeom>
          <a:noFill/>
        </p:spPr>
        <p:txBody>
          <a:bodyPr wrap="square" rtlCol="0">
            <a:spAutoFit/>
          </a:bodyPr>
          <a:lstStyle/>
          <a:p>
            <a:r>
              <a:rPr lang="en-US" dirty="0"/>
              <a:t>L</a:t>
            </a:r>
          </a:p>
        </p:txBody>
      </p:sp>
      <p:pic>
        <p:nvPicPr>
          <p:cNvPr id="4" name="Picture 3"/>
          <p:cNvPicPr>
            <a:picLocks noChangeAspect="1"/>
          </p:cNvPicPr>
          <p:nvPr/>
        </p:nvPicPr>
        <p:blipFill>
          <a:blip r:embed="rId8"/>
          <a:stretch>
            <a:fillRect/>
          </a:stretch>
        </p:blipFill>
        <p:spPr>
          <a:xfrm>
            <a:off x="1737519" y="6019801"/>
            <a:ext cx="3723658" cy="672275"/>
          </a:xfrm>
          <a:prstGeom prst="rect">
            <a:avLst/>
          </a:prstGeom>
        </p:spPr>
      </p:pic>
      <p:pic>
        <p:nvPicPr>
          <p:cNvPr id="1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b="72265"/>
          <a:stretch/>
        </p:blipFill>
        <p:spPr bwMode="auto">
          <a:xfrm>
            <a:off x="2051857" y="882451"/>
            <a:ext cx="6129338" cy="40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1758"/>
          <a:stretch/>
        </p:blipFill>
        <p:spPr bwMode="auto">
          <a:xfrm>
            <a:off x="5746573" y="1344217"/>
            <a:ext cx="2243138" cy="641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33940" y="1516725"/>
            <a:ext cx="2165173" cy="461665"/>
          </a:xfrm>
          <a:prstGeom prst="rect">
            <a:avLst/>
          </a:prstGeom>
          <a:noFill/>
        </p:spPr>
        <p:txBody>
          <a:bodyPr wrap="square" rtlCol="0">
            <a:spAutoFit/>
          </a:bodyPr>
          <a:lstStyle/>
          <a:p>
            <a:r>
              <a:rPr lang="en-US" sz="2400" b="1" dirty="0"/>
              <a:t>Since</a:t>
            </a:r>
          </a:p>
        </p:txBody>
      </p:sp>
    </p:spTree>
    <p:extLst>
      <p:ext uri="{BB962C8B-B14F-4D97-AF65-F5344CB8AC3E}">
        <p14:creationId xmlns:p14="http://schemas.microsoft.com/office/powerpoint/2010/main" val="239278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wipe(down)">
                                      <p:cBhvr>
                                        <p:cTn id="12" dur="5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wipe(down)">
                                      <p:cBhvr>
                                        <p:cTn id="17" dur="500"/>
                                        <p:tgtEl>
                                          <p:spTgt spid="102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down)">
                                      <p:cBhvr>
                                        <p:cTn id="22" dur="500"/>
                                        <p:tgtEl>
                                          <p:spTgt spid="102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46"/>
                                        </p:tgtEl>
                                        <p:attrNameLst>
                                          <p:attrName>style.visibility</p:attrName>
                                        </p:attrNameLst>
                                      </p:cBhvr>
                                      <p:to>
                                        <p:strVal val="visible"/>
                                      </p:to>
                                    </p:set>
                                    <p:animEffect transition="in" filter="wipe(down)">
                                      <p:cBhvr>
                                        <p:cTn id="27" dur="500"/>
                                        <p:tgtEl>
                                          <p:spTgt spid="102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667657"/>
          </a:xfrm>
          <a:solidFill>
            <a:schemeClr val="accent2"/>
          </a:solidFill>
          <a:ln w="38100">
            <a:solidFill>
              <a:schemeClr val="tx1"/>
            </a:solidFill>
          </a:ln>
        </p:spPr>
        <p:txBody>
          <a:bodyPr>
            <a:normAutofit fontScale="90000"/>
          </a:bodyPr>
          <a:lstStyle/>
          <a:p>
            <a:pPr algn="ctr"/>
            <a:r>
              <a:rPr lang="en-US" b="1" dirty="0" smtClean="0">
                <a:solidFill>
                  <a:schemeClr val="bg1"/>
                </a:solidFill>
              </a:rPr>
              <a:t>Topics in Chapter No 5- MOSFET</a:t>
            </a:r>
            <a:endParaRPr lang="en-US" b="1" dirty="0">
              <a:solidFill>
                <a:schemeClr val="bg1"/>
              </a:solidFill>
            </a:endParaRPr>
          </a:p>
        </p:txBody>
      </p:sp>
      <p:sp>
        <p:nvSpPr>
          <p:cNvPr id="3" name="Content Placeholder 2"/>
          <p:cNvSpPr>
            <a:spLocks noGrp="1"/>
          </p:cNvSpPr>
          <p:nvPr>
            <p:ph idx="1"/>
          </p:nvPr>
        </p:nvSpPr>
        <p:spPr>
          <a:xfrm>
            <a:off x="322943" y="667657"/>
            <a:ext cx="11636828" cy="4903333"/>
          </a:xfrm>
        </p:spPr>
        <p:txBody>
          <a:bodyPr>
            <a:noAutofit/>
          </a:bodyPr>
          <a:lstStyle/>
          <a:p>
            <a:pPr marL="514350" indent="-514350">
              <a:buAutoNum type="arabicPeriod"/>
            </a:pPr>
            <a:r>
              <a:rPr lang="en-US" sz="2000" b="1" dirty="0" smtClean="0"/>
              <a:t>The </a:t>
            </a:r>
            <a:r>
              <a:rPr lang="en-US" sz="2000" b="1" dirty="0"/>
              <a:t>physical structure of the MOS transistor and how it </a:t>
            </a:r>
            <a:r>
              <a:rPr lang="en-US" sz="2000" b="1" dirty="0" smtClean="0"/>
              <a:t>works</a:t>
            </a:r>
          </a:p>
          <a:p>
            <a:pPr marL="514350" indent="-514350">
              <a:buAutoNum type="arabicPeriod"/>
            </a:pPr>
            <a:endParaRPr lang="en-US" sz="2000" b="1" dirty="0"/>
          </a:p>
          <a:p>
            <a:pPr>
              <a:buNone/>
            </a:pPr>
            <a:r>
              <a:rPr lang="en-US" sz="2000" b="1" dirty="0"/>
              <a:t>2. </a:t>
            </a:r>
            <a:r>
              <a:rPr lang="en-US" sz="2000" b="1" dirty="0" smtClean="0"/>
              <a:t>How </a:t>
            </a:r>
            <a:r>
              <a:rPr lang="en-US" sz="2000" b="1" dirty="0"/>
              <a:t>the voltage between two terminals of the transistor controls </a:t>
            </a:r>
            <a:r>
              <a:rPr lang="en-US" sz="2000" b="1" dirty="0" smtClean="0"/>
              <a:t>the current </a:t>
            </a:r>
            <a:r>
              <a:rPr lang="en-US" sz="2000" b="1" dirty="0"/>
              <a:t>that flows through the third terminal, and the equations that </a:t>
            </a:r>
            <a:r>
              <a:rPr lang="en-US" sz="2000" b="1" dirty="0" smtClean="0"/>
              <a:t>describe these </a:t>
            </a:r>
            <a:r>
              <a:rPr lang="en-US" sz="2000" b="1" dirty="0"/>
              <a:t>current–voltage characteristics.</a:t>
            </a:r>
          </a:p>
          <a:p>
            <a:pPr>
              <a:buNone/>
            </a:pPr>
            <a:r>
              <a:rPr lang="en-US" sz="2000" b="1" dirty="0"/>
              <a:t>3. How to analyze and design circuits that contain MOS transistors, </a:t>
            </a:r>
            <a:r>
              <a:rPr lang="en-US" sz="2000" b="1" dirty="0" smtClean="0"/>
              <a:t>resistors, and </a:t>
            </a:r>
            <a:r>
              <a:rPr lang="en-US" sz="2000" b="1" dirty="0"/>
              <a:t>dc sources</a:t>
            </a:r>
            <a:r>
              <a:rPr lang="en-US" sz="2000" b="1" dirty="0" smtClean="0"/>
              <a:t>.</a:t>
            </a:r>
          </a:p>
          <a:p>
            <a:pPr>
              <a:buNone/>
            </a:pPr>
            <a:endParaRPr lang="en-US" sz="2000" b="1" dirty="0"/>
          </a:p>
          <a:p>
            <a:pPr>
              <a:buNone/>
            </a:pPr>
            <a:r>
              <a:rPr lang="en-US" sz="2000" b="1" dirty="0"/>
              <a:t>4. How the transistor can be used to make an amplifier, and how it can </a:t>
            </a:r>
            <a:r>
              <a:rPr lang="en-US" sz="2000" b="1" dirty="0" smtClean="0"/>
              <a:t>be used </a:t>
            </a:r>
            <a:r>
              <a:rPr lang="en-US" sz="2000" b="1" dirty="0"/>
              <a:t>as a switch in digital </a:t>
            </a:r>
            <a:r>
              <a:rPr lang="en-US" sz="2000" b="1" dirty="0" smtClean="0"/>
              <a:t>circuits</a:t>
            </a:r>
          </a:p>
          <a:p>
            <a:pPr>
              <a:buNone/>
            </a:pPr>
            <a:endParaRPr lang="en-US" sz="2000" b="1" dirty="0"/>
          </a:p>
          <a:p>
            <a:pPr>
              <a:buNone/>
            </a:pPr>
            <a:r>
              <a:rPr lang="en-US" sz="2000" b="1" dirty="0"/>
              <a:t>5. How to obtain linear amplification from the fundamentally </a:t>
            </a:r>
            <a:r>
              <a:rPr lang="en-US" sz="2000" b="1" dirty="0" smtClean="0"/>
              <a:t>nonlinear MOS transistor</a:t>
            </a:r>
          </a:p>
          <a:p>
            <a:pPr>
              <a:buNone/>
            </a:pPr>
            <a:endParaRPr lang="en-US" sz="2000" b="1" dirty="0"/>
          </a:p>
          <a:p>
            <a:pPr>
              <a:buNone/>
            </a:pPr>
            <a:r>
              <a:rPr lang="en-US" sz="2000" b="1" dirty="0"/>
              <a:t>6. The three basic ways for connecting a MOSFET to construct </a:t>
            </a:r>
            <a:r>
              <a:rPr lang="en-US" sz="2000" b="1" dirty="0" smtClean="0"/>
              <a:t>amplifiers with </a:t>
            </a:r>
            <a:r>
              <a:rPr lang="en-US" sz="2000" b="1" dirty="0"/>
              <a:t>different </a:t>
            </a:r>
            <a:r>
              <a:rPr lang="en-US" sz="2000" b="1" dirty="0" smtClean="0"/>
              <a:t>properties</a:t>
            </a:r>
          </a:p>
          <a:p>
            <a:pPr>
              <a:buNone/>
            </a:pPr>
            <a:endParaRPr lang="en-US" sz="2000" b="1" dirty="0"/>
          </a:p>
          <a:p>
            <a:pPr>
              <a:buNone/>
            </a:pPr>
            <a:r>
              <a:rPr lang="en-US" sz="2000" b="1" dirty="0"/>
              <a:t>7. Practical circuits for MOS–transistor amplifiers that can be </a:t>
            </a:r>
            <a:r>
              <a:rPr lang="en-US" sz="2000" b="1" dirty="0" smtClean="0"/>
              <a:t>constructed using </a:t>
            </a:r>
          </a:p>
          <a:p>
            <a:pPr>
              <a:buNone/>
            </a:pPr>
            <a:r>
              <a:rPr lang="en-US" sz="2000" b="1" dirty="0" smtClean="0"/>
              <a:t>discrete </a:t>
            </a:r>
            <a:r>
              <a:rPr lang="en-US" sz="2000" b="1" dirty="0"/>
              <a:t>components</a:t>
            </a:r>
            <a:r>
              <a:rPr lang="en-US" sz="2000" b="1" dirty="0" smtClean="0"/>
              <a:t>.</a:t>
            </a:r>
          </a:p>
          <a:p>
            <a:pPr marL="514350" indent="-514350">
              <a:buFont typeface="+mj-lt"/>
              <a:buAutoNum type="arabicPeriod" startAt="8"/>
            </a:pPr>
            <a:r>
              <a:rPr lang="en-US" sz="2000" b="1" dirty="0"/>
              <a:t>Biasing in MOS Amplifier Circuits </a:t>
            </a:r>
          </a:p>
          <a:p>
            <a:pPr marL="514350" indent="-514350">
              <a:buFont typeface="+mj-lt"/>
              <a:buAutoNum type="arabicPeriod" startAt="9"/>
            </a:pPr>
            <a:r>
              <a:rPr lang="en-US" sz="2000" b="1" dirty="0" smtClean="0"/>
              <a:t> </a:t>
            </a:r>
            <a:r>
              <a:rPr lang="en-US" sz="2000" b="1" dirty="0"/>
              <a:t>Discrete-Circuit MOS Amplifiers </a:t>
            </a:r>
            <a:endParaRPr lang="en-US" sz="2000" b="1" dirty="0">
              <a:solidFill>
                <a:schemeClr val="bg1"/>
              </a:solidFill>
            </a:endParaRPr>
          </a:p>
        </p:txBody>
      </p:sp>
    </p:spTree>
    <p:extLst>
      <p:ext uri="{BB962C8B-B14F-4D97-AF65-F5344CB8AC3E}">
        <p14:creationId xmlns:p14="http://schemas.microsoft.com/office/powerpoint/2010/main" val="3682010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171" y="2643630"/>
            <a:ext cx="10515600" cy="1325563"/>
          </a:xfrm>
        </p:spPr>
        <p:txBody>
          <a:bodyPr>
            <a:normAutofit/>
          </a:bodyPr>
          <a:lstStyle/>
          <a:p>
            <a:pPr algn="ctr"/>
            <a:r>
              <a:rPr lang="en-US" sz="8800" dirty="0" smtClean="0">
                <a:latin typeface="Arial Black" panose="020B0A04020102020204" pitchFamily="34" charset="0"/>
              </a:rPr>
              <a:t>NEW LECTURE</a:t>
            </a:r>
            <a:endParaRPr lang="en-US" sz="8800" dirty="0">
              <a:latin typeface="Arial Black" panose="020B0A04020102020204" pitchFamily="34" charset="0"/>
            </a:endParaRPr>
          </a:p>
        </p:txBody>
      </p:sp>
    </p:spTree>
    <p:extLst>
      <p:ext uri="{BB962C8B-B14F-4D97-AF65-F5344CB8AC3E}">
        <p14:creationId xmlns:p14="http://schemas.microsoft.com/office/powerpoint/2010/main" val="23996608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84981"/>
            <a:ext cx="473004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Title 7"/>
              <p:cNvSpPr>
                <a:spLocks noGrp="1"/>
              </p:cNvSpPr>
              <p:nvPr>
                <p:ph type="title"/>
              </p:nvPr>
            </p:nvSpPr>
            <p:spPr/>
            <p:txBody>
              <a:bodyPr/>
              <a:lstStyle/>
              <a:p>
                <a:r>
                  <a:rPr lang="en-US" dirty="0" smtClean="0"/>
                  <a:t>Plotting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𝐷</m:t>
                        </m:r>
                      </m:sub>
                    </m:sSub>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𝐷𝑆</m:t>
                        </m:r>
                      </m:sub>
                    </m:sSub>
                  </m:oMath>
                </a14:m>
                <a:r>
                  <a:rPr lang="en-US" dirty="0" smtClean="0"/>
                  <a:t> Curve </a:t>
                </a:r>
                <a:endParaRPr lang="en-US" dirty="0"/>
              </a:p>
            </p:txBody>
          </p:sp>
        </mc:Choice>
        <mc:Fallback xmlns="">
          <p:sp>
            <p:nvSpPr>
              <p:cNvPr id="8" name="Title 7"/>
              <p:cNvSpPr>
                <a:spLocks noGrp="1" noRot="1" noChangeAspect="1" noMove="1" noResize="1" noEditPoints="1" noAdjustHandles="1" noChangeArrowheads="1" noChangeShapeType="1" noTextEdit="1"/>
              </p:cNvSpPr>
              <p:nvPr>
                <p:ph type="title"/>
              </p:nvPr>
            </p:nvSpPr>
            <p:spPr>
              <a:blipFill rotWithShape="0">
                <a:blip r:embed="rId4"/>
                <a:stretch>
                  <a:fillRect b="-8511"/>
                </a:stretch>
              </a:blipFill>
            </p:spPr>
            <p:txBody>
              <a:bodyPr/>
              <a:lstStyle/>
              <a:p>
                <a:r>
                  <a:rPr lang="en-US">
                    <a:noFill/>
                  </a:rPr>
                  <a:t> </a:t>
                </a:r>
              </a:p>
            </p:txBody>
          </p:sp>
        </mc:Fallback>
      </mc:AlternateContent>
      <p:sp>
        <p:nvSpPr>
          <p:cNvPr id="10" name="Rounded Rectangular Callout 9"/>
          <p:cNvSpPr/>
          <p:nvPr/>
        </p:nvSpPr>
        <p:spPr>
          <a:xfrm>
            <a:off x="7620000" y="1676400"/>
            <a:ext cx="2819400" cy="3276600"/>
          </a:xfrm>
          <a:prstGeom prst="wedgeRoundRectCallout">
            <a:avLst>
              <a:gd name="adj1" fmla="val -109379"/>
              <a:gd name="adj2" fmla="val 159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It’s a parabola , what after this point, and how to find peak value of this curve </a:t>
            </a:r>
          </a:p>
        </p:txBody>
      </p:sp>
      <p:pic>
        <p:nvPicPr>
          <p:cNvPr id="11" name="Picture 10"/>
          <p:cNvPicPr>
            <a:picLocks noChangeAspect="1"/>
          </p:cNvPicPr>
          <p:nvPr/>
        </p:nvPicPr>
        <p:blipFill>
          <a:blip r:embed="rId5"/>
          <a:stretch>
            <a:fillRect/>
          </a:stretch>
        </p:blipFill>
        <p:spPr>
          <a:xfrm>
            <a:off x="6122762" y="5944912"/>
            <a:ext cx="4006545" cy="723348"/>
          </a:xfrm>
          <a:prstGeom prst="rect">
            <a:avLst/>
          </a:prstGeom>
        </p:spPr>
      </p:pic>
      <p:pic>
        <p:nvPicPr>
          <p:cNvPr id="2" name="Picture 1"/>
          <p:cNvPicPr>
            <a:picLocks noChangeAspect="1"/>
          </p:cNvPicPr>
          <p:nvPr/>
        </p:nvPicPr>
        <p:blipFill>
          <a:blip r:embed="rId6"/>
          <a:stretch>
            <a:fillRect/>
          </a:stretch>
        </p:blipFill>
        <p:spPr>
          <a:xfrm>
            <a:off x="2677539" y="2480667"/>
            <a:ext cx="2913792" cy="4187593"/>
          </a:xfrm>
          <a:prstGeom prst="rect">
            <a:avLst/>
          </a:prstGeom>
        </p:spPr>
      </p:pic>
    </p:spTree>
    <p:extLst>
      <p:ext uri="{BB962C8B-B14F-4D97-AF65-F5344CB8AC3E}">
        <p14:creationId xmlns:p14="http://schemas.microsoft.com/office/powerpoint/2010/main" val="1346699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05201" y="2514601"/>
            <a:ext cx="6277081" cy="267782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524000" y="1"/>
                <a:ext cx="9144000" cy="954107"/>
              </a:xfrm>
              <a:prstGeom prst="rect">
                <a:avLst/>
              </a:prstGeom>
              <a:noFill/>
            </p:spPr>
            <p:txBody>
              <a:bodyPr wrap="square" rtlCol="0">
                <a:spAutoFit/>
              </a:bodyPr>
              <a:lstStyle/>
              <a:p>
                <a:r>
                  <a:rPr lang="en-US" sz="2800" b="1" dirty="0"/>
                  <a:t>How  do we find the maxima of curve /current, </a:t>
                </a:r>
              </a:p>
              <a:p>
                <a:r>
                  <a:rPr lang="en-US" sz="2800" b="1" dirty="0"/>
                  <a:t>We will take derivative </a:t>
                </a:r>
                <a:r>
                  <a:rPr lang="en-US" sz="2800" b="1" dirty="0" err="1"/>
                  <a:t>wrt</a:t>
                </a:r>
                <a:r>
                  <a:rPr lang="en-US" sz="2800" b="1" dirty="0"/>
                  <a:t>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𝑽</m:t>
                        </m:r>
                      </m:e>
                      <m:sub>
                        <m:r>
                          <a:rPr lang="en-US" sz="2800" b="1" i="1">
                            <a:latin typeface="Cambria Math" panose="02040503050406030204" pitchFamily="18" charset="0"/>
                          </a:rPr>
                          <m:t>𝑫𝑺</m:t>
                        </m:r>
                        <m:r>
                          <a:rPr lang="en-US" sz="2800" b="1" i="1">
                            <a:latin typeface="Cambria Math" panose="02040503050406030204" pitchFamily="18" charset="0"/>
                          </a:rPr>
                          <m:t> </m:t>
                        </m:r>
                      </m:sub>
                    </m:sSub>
                  </m:oMath>
                </a14:m>
                <a:r>
                  <a:rPr lang="en-US" sz="2800" b="1" dirty="0"/>
                  <a:t>of the equation of current </a:t>
                </a:r>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44000" cy="954107"/>
              </a:xfrm>
              <a:prstGeom prst="rect">
                <a:avLst/>
              </a:prstGeom>
              <a:blipFill rotWithShape="0">
                <a:blip r:embed="rId3"/>
                <a:stretch>
                  <a:fillRect l="-1333" t="-5732" b="-17197"/>
                </a:stretch>
              </a:blipFill>
            </p:spPr>
            <p:txBody>
              <a:bodyPr/>
              <a:lstStyle/>
              <a:p>
                <a:r>
                  <a:rPr lang="en-US">
                    <a:noFill/>
                  </a:rPr>
                  <a:t> </a:t>
                </a:r>
              </a:p>
            </p:txBody>
          </p:sp>
        </mc:Fallback>
      </mc:AlternateContent>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353353"/>
            <a:ext cx="5029200" cy="97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TextBox 7"/>
              <p:cNvSpPr txBox="1"/>
              <p:nvPr/>
            </p:nvSpPr>
            <p:spPr>
              <a:xfrm>
                <a:off x="1828800" y="6172200"/>
                <a:ext cx="8534400" cy="400110"/>
              </a:xfrm>
              <a:prstGeom prst="rect">
                <a:avLst/>
              </a:prstGeom>
              <a:noFill/>
            </p:spPr>
            <p:txBody>
              <a:bodyPr wrap="square" rtlCol="0">
                <a:spAutoFit/>
              </a:bodyPr>
              <a:lstStyle/>
              <a:p>
                <a:r>
                  <a:rPr lang="en-US" sz="2000" b="1" dirty="0"/>
                  <a:t>The point where the peak current occurs is when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𝑽</m:t>
                        </m:r>
                      </m:e>
                      <m:sub>
                        <m:r>
                          <a:rPr lang="en-US" sz="2000" b="1" i="1">
                            <a:latin typeface="Cambria Math" panose="02040503050406030204" pitchFamily="18" charset="0"/>
                          </a:rPr>
                          <m:t>𝑫𝑺</m:t>
                        </m:r>
                        <m:r>
                          <a:rPr lang="en-US" sz="2000" b="1" i="1">
                            <a:latin typeface="Cambria Math" panose="02040503050406030204" pitchFamily="18" charset="0"/>
                          </a:rPr>
                          <m:t> </m:t>
                        </m:r>
                      </m:sub>
                    </m:sSub>
                    <m:r>
                      <a:rPr lang="en-US" sz="2000" b="1" i="1">
                        <a:latin typeface="Cambria Math" panose="02040503050406030204" pitchFamily="18" charset="0"/>
                        <a:ea typeface="Cambria Math" panose="02040503050406030204" pitchFamily="18" charset="0"/>
                      </a:rPr>
                      <m:t>= </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𝑽</m:t>
                        </m:r>
                      </m:e>
                      <m:sub>
                        <m:r>
                          <a:rPr lang="en-US" sz="2000" b="1" i="1">
                            <a:latin typeface="Cambria Math" panose="02040503050406030204" pitchFamily="18" charset="0"/>
                            <a:ea typeface="Cambria Math" panose="02040503050406030204" pitchFamily="18" charset="0"/>
                          </a:rPr>
                          <m:t>𝑮𝑺</m:t>
                        </m:r>
                      </m:sub>
                    </m:sSub>
                    <m:r>
                      <a:rPr lang="en-US" sz="2000" b="1" i="1">
                        <a:latin typeface="Cambria Math" panose="02040503050406030204" pitchFamily="18" charset="0"/>
                        <a:ea typeface="Cambria Math" panose="02040503050406030204" pitchFamily="18" charset="0"/>
                      </a:rPr>
                      <m:t> − </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𝑽</m:t>
                        </m:r>
                      </m:e>
                      <m:sub>
                        <m:r>
                          <a:rPr lang="en-US" sz="2000" b="1" i="1">
                            <a:latin typeface="Cambria Math" panose="02040503050406030204" pitchFamily="18" charset="0"/>
                            <a:ea typeface="Cambria Math" panose="02040503050406030204" pitchFamily="18" charset="0"/>
                          </a:rPr>
                          <m:t>𝑻𝑯</m:t>
                        </m:r>
                      </m:sub>
                    </m:sSub>
                    <m:r>
                      <a:rPr lang="en-US" sz="2000" b="1" i="1">
                        <a:latin typeface="Cambria Math" panose="02040503050406030204" pitchFamily="18" charset="0"/>
                        <a:ea typeface="Cambria Math" panose="02040503050406030204" pitchFamily="18" charset="0"/>
                      </a:rPr>
                      <m:t>= </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𝑽</m:t>
                        </m:r>
                      </m:e>
                      <m:sub>
                        <m:r>
                          <a:rPr lang="en-US" sz="2000" b="1" i="1">
                            <a:latin typeface="Cambria Math" panose="02040503050406030204" pitchFamily="18" charset="0"/>
                            <a:ea typeface="Cambria Math" panose="02040503050406030204" pitchFamily="18" charset="0"/>
                          </a:rPr>
                          <m:t>𝑶𝑽</m:t>
                        </m:r>
                      </m:sub>
                    </m:sSub>
                  </m:oMath>
                </a14:m>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304800" y="6172200"/>
                <a:ext cx="8534400" cy="400110"/>
              </a:xfrm>
              <a:prstGeom prst="rect">
                <a:avLst/>
              </a:prstGeom>
              <a:blipFill rotWithShape="0">
                <a:blip r:embed="rId5"/>
                <a:stretch>
                  <a:fillRect l="-714" t="-9231" b="-26154"/>
                </a:stretch>
              </a:blipFill>
            </p:spPr>
            <p:txBody>
              <a:bodyPr/>
              <a:lstStyle/>
              <a:p>
                <a:r>
                  <a:rPr lang="en-US">
                    <a:noFill/>
                  </a:rPr>
                  <a:t> </a:t>
                </a:r>
              </a:p>
            </p:txBody>
          </p:sp>
        </mc:Fallback>
      </mc:AlternateContent>
      <p:sp>
        <p:nvSpPr>
          <p:cNvPr id="9" name="Rounded Rectangular Callout 8"/>
          <p:cNvSpPr/>
          <p:nvPr/>
        </p:nvSpPr>
        <p:spPr>
          <a:xfrm>
            <a:off x="8001000" y="1676400"/>
            <a:ext cx="2514600" cy="838200"/>
          </a:xfrm>
          <a:prstGeom prst="wedgeRoundRectCallout">
            <a:avLst>
              <a:gd name="adj1" fmla="val -107413"/>
              <a:gd name="adj2" fmla="val 1525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Maximum value of current</a:t>
            </a:r>
          </a:p>
        </p:txBody>
      </p:sp>
      <mc:AlternateContent xmlns:mc="http://schemas.openxmlformats.org/markup-compatibility/2006" xmlns:a14="http://schemas.microsoft.com/office/drawing/2010/main">
        <mc:Choice Requires="a14">
          <p:sp>
            <p:nvSpPr>
              <p:cNvPr id="10" name="Rounded Rectangular Callout 9"/>
              <p:cNvSpPr/>
              <p:nvPr/>
            </p:nvSpPr>
            <p:spPr>
              <a:xfrm>
                <a:off x="3124200" y="5144985"/>
                <a:ext cx="2514600" cy="838200"/>
              </a:xfrm>
              <a:prstGeom prst="wedgeRoundRectCallout">
                <a:avLst>
                  <a:gd name="adj1" fmla="val 134434"/>
                  <a:gd name="adj2" fmla="val -98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𝐷𝑆</m:t>
                        </m:r>
                      </m:sub>
                    </m:sSub>
                  </m:oMath>
                </a14:m>
                <a:r>
                  <a:rPr lang="en-US" dirty="0"/>
                  <a:t> at which we will get peak current</a:t>
                </a:r>
              </a:p>
            </p:txBody>
          </p:sp>
        </mc:Choice>
        <mc:Fallback xmlns="">
          <p:sp>
            <p:nvSpPr>
              <p:cNvPr id="10" name="Rounded Rectangular Callout 9"/>
              <p:cNvSpPr>
                <a:spLocks noRot="1" noChangeAspect="1" noMove="1" noResize="1" noEditPoints="1" noAdjustHandles="1" noChangeArrowheads="1" noChangeShapeType="1" noTextEdit="1"/>
              </p:cNvSpPr>
              <p:nvPr/>
            </p:nvSpPr>
            <p:spPr>
              <a:xfrm>
                <a:off x="1600200" y="5144985"/>
                <a:ext cx="2514600" cy="838200"/>
              </a:xfrm>
              <a:prstGeom prst="wedgeRoundRectCallout">
                <a:avLst>
                  <a:gd name="adj1" fmla="val 134434"/>
                  <a:gd name="adj2" fmla="val -98539"/>
                  <a:gd name="adj3" fmla="val 16667"/>
                </a:avLst>
              </a:prstGeom>
              <a:blipFill rotWithShape="0">
                <a:blip r:embed="rId6"/>
                <a:stretch>
                  <a:fillRect b="-10096"/>
                </a:stretch>
              </a:blipFill>
            </p:spPr>
            <p:txBody>
              <a:bodyPr/>
              <a:lstStyle/>
              <a:p>
                <a:r>
                  <a:rPr lang="en-US">
                    <a:noFill/>
                  </a:rPr>
                  <a:t> </a:t>
                </a:r>
              </a:p>
            </p:txBody>
          </p:sp>
        </mc:Fallback>
      </mc:AlternateContent>
    </p:spTree>
    <p:extLst>
      <p:ext uri="{BB962C8B-B14F-4D97-AF65-F5344CB8AC3E}">
        <p14:creationId xmlns:p14="http://schemas.microsoft.com/office/powerpoint/2010/main" val="1847872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24000" y="0"/>
                <a:ext cx="9144000" cy="715962"/>
              </a:xfrm>
            </p:spPr>
            <p:txBody>
              <a:bodyPr>
                <a:normAutofit fontScale="90000"/>
              </a:bodyPr>
              <a:lstStyle/>
              <a:p>
                <a:r>
                  <a:rPr lang="en-US" dirty="0" smtClean="0"/>
                  <a:t>That is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𝐺𝑆</m:t>
                        </m:r>
                      </m:sub>
                    </m:sSub>
                    <m:r>
                      <a:rPr lang="en-US" i="1" smtClean="0">
                        <a:latin typeface="Cambria Math" panose="02040503050406030204" pitchFamily="18" charset="0"/>
                        <a:ea typeface="Cambria Math" panose="02040503050406030204" pitchFamily="18" charset="0"/>
                      </a:rPr>
                      <m:t>&gt;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𝑇𝐻</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𝑏𝑢𝑡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𝑣𝑒𝑟𝑦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𝑠𝑚𝑎𝑙𝑙</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𝐷𝑆</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9144000" cy="715962"/>
              </a:xfrm>
              <a:blipFill rotWithShape="0">
                <a:blip r:embed="rId2"/>
                <a:stretch>
                  <a:fillRect l="-800" t="-14530" b="-35897"/>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stretch>
            <a:fillRect/>
          </a:stretch>
        </p:blipFill>
        <p:spPr>
          <a:xfrm>
            <a:off x="2133600" y="3733800"/>
            <a:ext cx="5261168" cy="3124200"/>
          </a:xfrm>
          <a:prstGeom prst="rect">
            <a:avLst/>
          </a:prstGeom>
        </p:spPr>
      </p:pic>
      <p:sp>
        <p:nvSpPr>
          <p:cNvPr id="6" name="TextBox 5"/>
          <p:cNvSpPr txBox="1"/>
          <p:nvPr/>
        </p:nvSpPr>
        <p:spPr>
          <a:xfrm>
            <a:off x="1679768" y="715962"/>
            <a:ext cx="5943600" cy="400110"/>
          </a:xfrm>
          <a:prstGeom prst="rect">
            <a:avLst/>
          </a:prstGeom>
          <a:noFill/>
        </p:spPr>
        <p:txBody>
          <a:bodyPr wrap="square" rtlCol="0">
            <a:spAutoFit/>
          </a:bodyPr>
          <a:lstStyle/>
          <a:p>
            <a:r>
              <a:rPr lang="en-US" sz="2000" b="1" dirty="0">
                <a:latin typeface="Arial Black" panose="020B0A04020102020204" pitchFamily="34" charset="0"/>
              </a:rPr>
              <a:t>MOSFET acts as a resistor</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024049"/>
            <a:ext cx="5029200" cy="97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r="18904"/>
          <a:stretch/>
        </p:blipFill>
        <p:spPr bwMode="auto">
          <a:xfrm>
            <a:off x="1865086" y="1832034"/>
            <a:ext cx="4078514" cy="97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 name="TextBox 8"/>
              <p:cNvSpPr txBox="1"/>
              <p:nvPr/>
            </p:nvSpPr>
            <p:spPr>
              <a:xfrm>
                <a:off x="1865087" y="2862382"/>
                <a:ext cx="4175567" cy="565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𝐷𝑆</m:t>
                              </m:r>
                            </m:sub>
                          </m:sSub>
                        </m:den>
                      </m:f>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𝑔</m:t>
                          </m:r>
                        </m:e>
                        <m:sub>
                          <m:r>
                            <a:rPr lang="en-US" i="1">
                              <a:latin typeface="Cambria Math" panose="02040503050406030204" pitchFamily="18" charset="0"/>
                              <a:ea typeface="Cambria Math" panose="02040503050406030204" pitchFamily="18" charset="0"/>
                            </a:rPr>
                            <m:t>𝐷𝑆</m:t>
                          </m:r>
                        </m:sub>
                      </m:sSub>
                      <m:r>
                        <a:rPr lang="en-US" i="1">
                          <a:latin typeface="Cambria Math" panose="02040503050406030204" pitchFamily="18" charset="0"/>
                          <a:ea typeface="Cambria Math" panose="02040503050406030204" pitchFamily="18" charset="0"/>
                        </a:rPr>
                        <m:t>=1/2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𝑜𝑥</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𝑛</m:t>
                          </m:r>
                        </m:sub>
                      </m:sSub>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𝐿</m:t>
                          </m:r>
                        </m:den>
                      </m:f>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𝐺𝑆</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𝑇𝐻</m:t>
                              </m:r>
                            </m:sub>
                          </m:sSub>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41086" y="2862382"/>
                <a:ext cx="4175567" cy="565668"/>
              </a:xfrm>
              <a:prstGeom prst="rect">
                <a:avLst/>
              </a:prstGeom>
              <a:blipFill rotWithShape="0">
                <a:blip r:embed="rId5"/>
                <a:stretch>
                  <a:fillRect/>
                </a:stretch>
              </a:blipFill>
            </p:spPr>
            <p:txBody>
              <a:bodyPr/>
              <a:lstStyle/>
              <a:p>
                <a:r>
                  <a:rPr lang="en-US">
                    <a:noFill/>
                  </a:rPr>
                  <a:t> </a:t>
                </a:r>
              </a:p>
            </p:txBody>
          </p:sp>
        </mc:Fallback>
      </mc:AlternateContent>
      <p:pic>
        <p:nvPicPr>
          <p:cNvPr id="10" name="Picture 9"/>
          <p:cNvPicPr>
            <a:picLocks noChangeAspect="1"/>
          </p:cNvPicPr>
          <p:nvPr/>
        </p:nvPicPr>
        <p:blipFill rotWithShape="1">
          <a:blip r:embed="rId6"/>
          <a:srcRect l="24683" t="61844" r="15285"/>
          <a:stretch/>
        </p:blipFill>
        <p:spPr>
          <a:xfrm>
            <a:off x="6555699" y="2044869"/>
            <a:ext cx="5426439" cy="2475017"/>
          </a:xfrm>
          <a:prstGeom prst="rect">
            <a:avLst/>
          </a:prstGeom>
        </p:spPr>
      </p:pic>
      <p:pic>
        <p:nvPicPr>
          <p:cNvPr id="11" name="Picture 10"/>
          <p:cNvPicPr>
            <a:picLocks noChangeAspect="1"/>
          </p:cNvPicPr>
          <p:nvPr/>
        </p:nvPicPr>
        <p:blipFill rotWithShape="1">
          <a:blip r:embed="rId6"/>
          <a:srcRect l="52377" t="6381" r="23577" b="88535"/>
          <a:stretch/>
        </p:blipFill>
        <p:spPr>
          <a:xfrm>
            <a:off x="8289560" y="751124"/>
            <a:ext cx="3249704" cy="493059"/>
          </a:xfrm>
          <a:prstGeom prst="rect">
            <a:avLst/>
          </a:prstGeom>
        </p:spPr>
      </p:pic>
    </p:spTree>
    <p:extLst>
      <p:ext uri="{BB962C8B-B14F-4D97-AF65-F5344CB8AC3E}">
        <p14:creationId xmlns:p14="http://schemas.microsoft.com/office/powerpoint/2010/main" val="28366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303206" y="3810009"/>
                <a:ext cx="5467972" cy="9493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US" sz="2000" i="1">
                              <a:latin typeface="Cambria Math" panose="02040503050406030204" pitchFamily="18" charset="0"/>
                            </a:rPr>
                          </m:ctrlPr>
                        </m:naryPr>
                        <m:sub>
                          <m:r>
                            <m:rPr>
                              <m:brk m:alnAt="24"/>
                            </m:rPr>
                            <a:rPr lang="en-US" sz="2000" i="1">
                              <a:latin typeface="Cambria Math" panose="02040503050406030204" pitchFamily="18" charset="0"/>
                            </a:rPr>
                            <m:t>0</m:t>
                          </m:r>
                        </m:sub>
                        <m:sup>
                          <m:r>
                            <a:rPr lang="en-US" sz="2000" i="1">
                              <a:latin typeface="Cambria Math" panose="02040503050406030204" pitchFamily="18" charset="0"/>
                            </a:rPr>
                            <m:t>𝐿</m:t>
                          </m:r>
                        </m:sup>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𝐷</m:t>
                              </m:r>
                            </m:sub>
                          </m:sSub>
                          <m:r>
                            <a:rPr lang="en-US" sz="2000" i="1">
                              <a:latin typeface="Cambria Math" panose="02040503050406030204" pitchFamily="18" charset="0"/>
                            </a:rPr>
                            <m:t>𝑑𝑥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𝑛</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𝑜𝑥</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𝑊</m:t>
                              </m:r>
                            </m:e>
                          </m:d>
                          <m:nary>
                            <m:naryPr>
                              <m:limLoc m:val="undOvr"/>
                              <m:ctrlPr>
                                <a:rPr lang="en-US" sz="2000" i="1">
                                  <a:latin typeface="Cambria Math" panose="02040503050406030204" pitchFamily="18" charset="0"/>
                                  <a:ea typeface="Cambria Math" panose="02040503050406030204" pitchFamily="18" charset="0"/>
                                </a:rPr>
                              </m:ctrlPr>
                            </m:naryPr>
                            <m:sub>
                              <m:r>
                                <m:rPr>
                                  <m:brk m:alnAt="24"/>
                                </m:rPr>
                                <a:rPr lang="en-US" sz="2000" i="1">
                                  <a:latin typeface="Cambria Math" panose="02040503050406030204" pitchFamily="18" charset="0"/>
                                  <a:ea typeface="Cambria Math" panose="02040503050406030204" pitchFamily="18" charset="0"/>
                                </a:rPr>
                                <m:t>0</m:t>
                              </m:r>
                            </m:sub>
                            <m:sup>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𝐺</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𝑇𝐻</m:t>
                                      </m:r>
                                    </m:sub>
                                  </m:sSub>
                                </m:e>
                              </m:d>
                            </m:sup>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𝐺𝑆</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𝑇𝐻</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𝑥</m:t>
                                      </m:r>
                                    </m:sub>
                                  </m:sSub>
                                </m:e>
                              </m:d>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𝑑𝑉</m:t>
                              </m:r>
                            </m:e>
                          </m:nary>
                        </m:e>
                      </m:nary>
                    </m:oMath>
                  </m:oMathPara>
                </a14:m>
                <a:endParaRPr 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303206" y="3810009"/>
                <a:ext cx="5467972" cy="94936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a:xfrm>
                <a:off x="1981200" y="15685"/>
                <a:ext cx="8229600" cy="1143000"/>
              </a:xfrm>
            </p:spPr>
            <p:txBody>
              <a:bodyPr>
                <a:normAutofit/>
              </a:bodyPr>
              <a:lstStyle/>
              <a:p>
                <a:r>
                  <a:rPr lang="en-US" dirty="0" smtClean="0"/>
                  <a:t>What happens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𝐷𝑆</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&gt;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𝑂𝑉</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15685"/>
                <a:ext cx="8229600" cy="1143000"/>
              </a:xfrm>
              <a:blipFill rotWithShape="0">
                <a:blip r:embed="rId4"/>
                <a:stretch>
                  <a:fillRect b="-9091"/>
                </a:stretch>
              </a:blipFill>
            </p:spPr>
            <p:txBody>
              <a:bodyPr/>
              <a:lstStyle/>
              <a:p>
                <a:r>
                  <a:rPr lang="en-US">
                    <a:noFill/>
                  </a:rPr>
                  <a:t> </a:t>
                </a:r>
              </a:p>
            </p:txBody>
          </p:sp>
        </mc:Fallback>
      </mc:AlternateContent>
      <p:sp>
        <p:nvSpPr>
          <p:cNvPr id="4" name="Content Placeholder 3"/>
          <p:cNvSpPr>
            <a:spLocks noGrp="1"/>
          </p:cNvSpPr>
          <p:nvPr>
            <p:ph idx="1"/>
          </p:nvPr>
        </p:nvSpPr>
        <p:spPr>
          <a:xfrm>
            <a:off x="531806" y="1158685"/>
            <a:ext cx="8229600" cy="5043678"/>
          </a:xfrm>
        </p:spPr>
        <p:txBody>
          <a:bodyPr/>
          <a:lstStyle/>
          <a:p>
            <a:r>
              <a:rPr lang="en-US" dirty="0" smtClean="0"/>
              <a:t>We start from the basic equation </a:t>
            </a:r>
            <a:endParaRPr lang="en-US" dirty="0"/>
          </a:p>
        </p:txBody>
      </p:sp>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79" y="1589372"/>
            <a:ext cx="5329344" cy="83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6" name="TextBox 5"/>
              <p:cNvSpPr txBox="1"/>
              <p:nvPr/>
            </p:nvSpPr>
            <p:spPr>
              <a:xfrm>
                <a:off x="303206" y="2599059"/>
                <a:ext cx="8686800" cy="830997"/>
              </a:xfrm>
              <a:prstGeom prst="rect">
                <a:avLst/>
              </a:prstGeom>
              <a:noFill/>
            </p:spPr>
            <p:txBody>
              <a:bodyPr wrap="square" rtlCol="0">
                <a:spAutoFit/>
              </a:bodyPr>
              <a:lstStyle/>
              <a:p>
                <a:r>
                  <a:rPr lang="en-US" sz="2400" b="1" dirty="0"/>
                  <a:t>But the integration limit all though starts from zero but it ends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a:latin typeface="Cambria Math" panose="02040503050406030204" pitchFamily="18" charset="0"/>
                          </a:rPr>
                          <m:t>𝑮𝑺</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a:latin typeface="Cambria Math" panose="02040503050406030204" pitchFamily="18" charset="0"/>
                          </a:rPr>
                          <m:t>𝑻𝑯</m:t>
                        </m:r>
                        <m:r>
                          <a:rPr lang="en-US" sz="2400" b="1" i="1">
                            <a:latin typeface="Cambria Math" panose="02040503050406030204" pitchFamily="18" charset="0"/>
                          </a:rPr>
                          <m:t> </m:t>
                        </m:r>
                      </m:sub>
                    </m:sSub>
                    <m:r>
                      <a:rPr lang="en-US" sz="2400" b="1">
                        <a:latin typeface="Cambria Math" panose="02040503050406030204" pitchFamily="18" charset="0"/>
                      </a:rPr>
                      <m:t> </m:t>
                    </m:r>
                  </m:oMath>
                </a14:m>
                <a:r>
                  <a:rPr lang="en-US" sz="2400" b="1" dirty="0"/>
                  <a:t>the point where the channel end or pinched off </a:t>
                </a:r>
              </a:p>
            </p:txBody>
          </p:sp>
        </mc:Choice>
        <mc:Fallback>
          <p:sp>
            <p:nvSpPr>
              <p:cNvPr id="6" name="TextBox 5"/>
              <p:cNvSpPr txBox="1">
                <a:spLocks noRot="1" noChangeAspect="1" noMove="1" noResize="1" noEditPoints="1" noAdjustHandles="1" noChangeArrowheads="1" noChangeShapeType="1" noTextEdit="1"/>
              </p:cNvSpPr>
              <p:nvPr/>
            </p:nvSpPr>
            <p:spPr>
              <a:xfrm>
                <a:off x="303206" y="2599059"/>
                <a:ext cx="8686800" cy="830997"/>
              </a:xfrm>
              <a:prstGeom prst="rect">
                <a:avLst/>
              </a:prstGeom>
              <a:blipFill rotWithShape="0">
                <a:blip r:embed="rId6"/>
                <a:stretch>
                  <a:fillRect l="-1123" t="-5839" b="-15328"/>
                </a:stretch>
              </a:blipFill>
            </p:spPr>
            <p:txBody>
              <a:bodyPr/>
              <a:lstStyle/>
              <a:p>
                <a:r>
                  <a:rPr 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203968487"/>
              </p:ext>
            </p:extLst>
          </p:nvPr>
        </p:nvGraphicFramePr>
        <p:xfrm>
          <a:off x="531806" y="5305425"/>
          <a:ext cx="3671888" cy="896938"/>
        </p:xfrm>
        <a:graphic>
          <a:graphicData uri="http://schemas.openxmlformats.org/presentationml/2006/ole">
            <mc:AlternateContent xmlns:mc="http://schemas.openxmlformats.org/markup-compatibility/2006">
              <mc:Choice xmlns:v="urn:schemas-microsoft-com:vml" Requires="v">
                <p:oleObj spid="_x0000_s3094" name="Equation" r:id="rId7" imgW="1993680" imgH="457200" progId="Equation.3">
                  <p:embed/>
                </p:oleObj>
              </mc:Choice>
              <mc:Fallback>
                <p:oleObj name="Equation" r:id="rId7" imgW="199368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806" y="5305425"/>
                        <a:ext cx="3671888"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2"/>
          <p:cNvPicPr>
            <a:picLocks noChangeAspect="1" noChangeArrowheads="1"/>
          </p:cNvPicPr>
          <p:nvPr/>
        </p:nvPicPr>
        <p:blipFill rotWithShape="1">
          <a:blip r:embed="rId9" cstate="print"/>
          <a:srcRect l="57508" t="69697" b="4166"/>
          <a:stretch/>
        </p:blipFill>
        <p:spPr bwMode="auto">
          <a:xfrm>
            <a:off x="7162801" y="4287187"/>
            <a:ext cx="4758388" cy="2504417"/>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11" name="Rounded Rectangular Callout 10"/>
              <p:cNvSpPr/>
              <p:nvPr/>
            </p:nvSpPr>
            <p:spPr>
              <a:xfrm>
                <a:off x="4322151" y="4931076"/>
                <a:ext cx="2732185" cy="1701974"/>
              </a:xfrm>
              <a:prstGeom prst="wedgeRoundRectCallout">
                <a:avLst>
                  <a:gd name="adj1" fmla="val 86730"/>
                  <a:gd name="adj2" fmla="val 312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of the electric field the electrons are sucked in the drain: BUT the current will be constant and independent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𝐷𝑆</m:t>
                        </m:r>
                      </m:sub>
                    </m:sSub>
                  </m:oMath>
                </a14:m>
                <a:endParaRPr lang="en-US" dirty="0"/>
              </a:p>
            </p:txBody>
          </p:sp>
        </mc:Choice>
        <mc:Fallback>
          <p:sp>
            <p:nvSpPr>
              <p:cNvPr id="11" name="Rounded Rectangular Callout 10"/>
              <p:cNvSpPr>
                <a:spLocks noRot="1" noChangeAspect="1" noMove="1" noResize="1" noEditPoints="1" noAdjustHandles="1" noChangeArrowheads="1" noChangeShapeType="1" noTextEdit="1"/>
              </p:cNvSpPr>
              <p:nvPr/>
            </p:nvSpPr>
            <p:spPr>
              <a:xfrm>
                <a:off x="4322151" y="4931076"/>
                <a:ext cx="2732185" cy="1701974"/>
              </a:xfrm>
              <a:prstGeom prst="wedgeRoundRectCallout">
                <a:avLst>
                  <a:gd name="adj1" fmla="val 86730"/>
                  <a:gd name="adj2" fmla="val 31235"/>
                  <a:gd name="adj3" fmla="val 16667"/>
                </a:avLst>
              </a:prstGeom>
              <a:blipFill rotWithShape="0">
                <a:blip r:embed="rId10"/>
                <a:stretch>
                  <a:fillRect t="-2491" b="-6406"/>
                </a:stretch>
              </a:blipFill>
            </p:spPr>
            <p:txBody>
              <a:bodyPr/>
              <a:lstStyle/>
              <a:p>
                <a:r>
                  <a:rPr lang="en-US">
                    <a:noFill/>
                  </a:rPr>
                  <a:t> </a:t>
                </a:r>
              </a:p>
            </p:txBody>
          </p:sp>
        </mc:Fallback>
      </mc:AlternateContent>
      <p:sp>
        <p:nvSpPr>
          <p:cNvPr id="8" name="Oval 7"/>
          <p:cNvSpPr/>
          <p:nvPr/>
        </p:nvSpPr>
        <p:spPr>
          <a:xfrm>
            <a:off x="9008399" y="5305425"/>
            <a:ext cx="284813" cy="3158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t>
            </a:r>
            <a:endParaRPr lang="en-US" dirty="0">
              <a:solidFill>
                <a:sysClr val="windowText" lastClr="000000"/>
              </a:solidFill>
            </a:endParaRPr>
          </a:p>
        </p:txBody>
      </p:sp>
      <p:sp>
        <p:nvSpPr>
          <p:cNvPr id="12" name="Oval 11"/>
          <p:cNvSpPr/>
          <p:nvPr/>
        </p:nvSpPr>
        <p:spPr>
          <a:xfrm>
            <a:off x="9018392" y="5641367"/>
            <a:ext cx="284813" cy="3158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t>
            </a:r>
            <a:endParaRPr lang="en-US" dirty="0">
              <a:solidFill>
                <a:sysClr val="windowText" lastClr="000000"/>
              </a:solidFill>
            </a:endParaRPr>
          </a:p>
        </p:txBody>
      </p:sp>
      <p:sp>
        <p:nvSpPr>
          <p:cNvPr id="13" name="Oval 12"/>
          <p:cNvSpPr/>
          <p:nvPr/>
        </p:nvSpPr>
        <p:spPr>
          <a:xfrm>
            <a:off x="9018392" y="5977310"/>
            <a:ext cx="284813" cy="3158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t>
            </a:r>
            <a:endParaRPr lang="en-US" dirty="0">
              <a:solidFill>
                <a:sysClr val="windowText" lastClr="000000"/>
              </a:solidFill>
            </a:endParaRPr>
          </a:p>
        </p:txBody>
      </p:sp>
      <p:sp>
        <p:nvSpPr>
          <p:cNvPr id="14" name="Oval 13"/>
          <p:cNvSpPr/>
          <p:nvPr/>
        </p:nvSpPr>
        <p:spPr>
          <a:xfrm>
            <a:off x="8630457" y="6116620"/>
            <a:ext cx="284813" cy="3158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endParaRPr lang="en-US" dirty="0">
              <a:solidFill>
                <a:sysClr val="windowText" lastClr="000000"/>
              </a:solidFill>
            </a:endParaRPr>
          </a:p>
        </p:txBody>
      </p:sp>
      <p:sp>
        <p:nvSpPr>
          <p:cNvPr id="15" name="Oval 14"/>
          <p:cNvSpPr/>
          <p:nvPr/>
        </p:nvSpPr>
        <p:spPr>
          <a:xfrm>
            <a:off x="8630457" y="5757523"/>
            <a:ext cx="284813" cy="3158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endParaRPr lang="en-US" dirty="0">
              <a:solidFill>
                <a:sysClr val="windowText" lastClr="000000"/>
              </a:solidFill>
            </a:endParaRPr>
          </a:p>
        </p:txBody>
      </p:sp>
      <p:sp>
        <p:nvSpPr>
          <p:cNvPr id="16" name="Oval 15"/>
          <p:cNvSpPr/>
          <p:nvPr/>
        </p:nvSpPr>
        <p:spPr>
          <a:xfrm>
            <a:off x="8615121" y="5390438"/>
            <a:ext cx="284813" cy="3158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892490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5508" y="1143001"/>
            <a:ext cx="9102493" cy="5544457"/>
          </a:xfrm>
          <a:prstGeom prst="rect">
            <a:avLst/>
          </a:prstGeom>
        </p:spPr>
      </p:pic>
      <p:cxnSp>
        <p:nvCxnSpPr>
          <p:cNvPr id="6" name="Straight Connector 5"/>
          <p:cNvCxnSpPr/>
          <p:nvPr/>
        </p:nvCxnSpPr>
        <p:spPr>
          <a:xfrm flipH="1">
            <a:off x="4800600" y="3048000"/>
            <a:ext cx="17526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Rounded Rectangular Callout 6"/>
          <p:cNvSpPr/>
          <p:nvPr/>
        </p:nvSpPr>
        <p:spPr>
          <a:xfrm>
            <a:off x="6553200" y="816623"/>
            <a:ext cx="2286000" cy="838200"/>
          </a:xfrm>
          <a:prstGeom prst="wedgeRoundRectCallout">
            <a:avLst>
              <a:gd name="adj1" fmla="val -46969"/>
              <a:gd name="adj2" fmla="val 201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553200" y="752914"/>
            <a:ext cx="2636968" cy="858872"/>
          </a:xfrm>
          <a:prstGeom prst="rect">
            <a:avLst/>
          </a:prstGeom>
        </p:spPr>
      </p:pic>
    </p:spTree>
    <p:extLst>
      <p:ext uri="{BB962C8B-B14F-4D97-AF65-F5344CB8AC3E}">
        <p14:creationId xmlns:p14="http://schemas.microsoft.com/office/powerpoint/2010/main" val="4257579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981199" y="0"/>
                <a:ext cx="8229600" cy="868362"/>
              </a:xfrm>
            </p:spPr>
            <p:txBody>
              <a:bodyPr/>
              <a:lstStyle/>
              <a:p>
                <a:r>
                  <a:rPr lang="en-US" dirty="0" smtClean="0"/>
                  <a:t>If we increase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𝐺𝑆</m:t>
                        </m:r>
                      </m:sub>
                    </m:sSub>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𝑂𝑉</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199" y="0"/>
                <a:ext cx="8229600" cy="868362"/>
              </a:xfrm>
              <a:blipFill rotWithShape="0">
                <a:blip r:embed="rId2"/>
                <a:stretch>
                  <a:fillRect t="-8451" b="-2816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524000" y="868361"/>
            <a:ext cx="9144000" cy="5955986"/>
          </a:xfrm>
          <a:prstGeom prst="rect">
            <a:avLst/>
          </a:prstGeom>
        </p:spPr>
      </p:pic>
    </p:spTree>
    <p:extLst>
      <p:ext uri="{BB962C8B-B14F-4D97-AF65-F5344CB8AC3E}">
        <p14:creationId xmlns:p14="http://schemas.microsoft.com/office/powerpoint/2010/main" val="2806494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5" descr="se05F14"/>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0" contrast="77000"/>
                    </a14:imgEffect>
                  </a14:imgLayer>
                </a14:imgProps>
              </a:ext>
              <a:ext uri="{28A0092B-C50C-407E-A947-70E740481C1C}">
                <a14:useLocalDpi xmlns:a14="http://schemas.microsoft.com/office/drawing/2010/main" val="0"/>
              </a:ext>
            </a:extLst>
          </a:blip>
          <a:srcRect/>
          <a:stretch>
            <a:fillRect/>
          </a:stretch>
        </p:blipFill>
        <p:spPr bwMode="auto">
          <a:xfrm>
            <a:off x="6336662" y="1909550"/>
            <a:ext cx="3909897" cy="42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nvPr>
        </p:nvGraphicFramePr>
        <p:xfrm>
          <a:off x="2926020" y="3545840"/>
          <a:ext cx="2795587" cy="711200"/>
        </p:xfrm>
        <a:graphic>
          <a:graphicData uri="http://schemas.openxmlformats.org/presentationml/2006/ole">
            <mc:AlternateContent xmlns:mc="http://schemas.openxmlformats.org/markup-compatibility/2006">
              <mc:Choice xmlns:v="urn:schemas-microsoft-com:vml" Requires="v">
                <p:oleObj spid="_x0000_s4174" name="Equation" r:id="rId5" imgW="1574640" imgH="431640" progId="Equation.3">
                  <p:embed/>
                </p:oleObj>
              </mc:Choice>
              <mc:Fallback>
                <p:oleObj name="Equation" r:id="rId5" imgW="15746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6020" y="3545840"/>
                        <a:ext cx="279558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2849563" y="2554734"/>
          <a:ext cx="2073275" cy="711200"/>
        </p:xfrm>
        <a:graphic>
          <a:graphicData uri="http://schemas.openxmlformats.org/presentationml/2006/ole">
            <mc:AlternateContent xmlns:mc="http://schemas.openxmlformats.org/markup-compatibility/2006">
              <mc:Choice xmlns:v="urn:schemas-microsoft-com:vml" Requires="v">
                <p:oleObj spid="_x0000_s4175" name="Equation" r:id="rId7" imgW="1168200" imgH="431640" progId="Equation.3">
                  <p:embed/>
                </p:oleObj>
              </mc:Choice>
              <mc:Fallback>
                <p:oleObj name="Equation" r:id="rId7" imgW="11682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9563" y="2554734"/>
                        <a:ext cx="207327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1872920" y="1742862"/>
          <a:ext cx="2276475" cy="333375"/>
        </p:xfrm>
        <a:graphic>
          <a:graphicData uri="http://schemas.openxmlformats.org/presentationml/2006/ole">
            <mc:AlternateContent xmlns:mc="http://schemas.openxmlformats.org/markup-compatibility/2006">
              <mc:Choice xmlns:v="urn:schemas-microsoft-com:vml" Requires="v">
                <p:oleObj spid="_x0000_s4176" name="Equation" r:id="rId9" imgW="1282680" imgH="203040" progId="Equation.3">
                  <p:embed/>
                </p:oleObj>
              </mc:Choice>
              <mc:Fallback>
                <p:oleObj name="Equation" r:id="rId9" imgW="12826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2920" y="1742862"/>
                        <a:ext cx="22764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nvPr>
        </p:nvGraphicFramePr>
        <p:xfrm>
          <a:off x="1957389" y="4929189"/>
          <a:ext cx="3856037" cy="333375"/>
        </p:xfrm>
        <a:graphic>
          <a:graphicData uri="http://schemas.openxmlformats.org/presentationml/2006/ole">
            <mc:AlternateContent xmlns:mc="http://schemas.openxmlformats.org/markup-compatibility/2006">
              <mc:Choice xmlns:v="urn:schemas-microsoft-com:vml" Requires="v">
                <p:oleObj spid="_x0000_s4177" name="Equation" r:id="rId11" imgW="2171520" imgH="203040" progId="Equation.3">
                  <p:embed/>
                </p:oleObj>
              </mc:Choice>
              <mc:Fallback>
                <p:oleObj name="Equation" r:id="rId11" imgW="217152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7389" y="4929189"/>
                        <a:ext cx="385603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Title 4"/>
              <p:cNvSpPr>
                <a:spLocks noGrp="1"/>
              </p:cNvSpPr>
              <p:nvPr>
                <p:ph type="title" idx="4294967295"/>
              </p:nvPr>
            </p:nvSpPr>
            <p:spPr/>
            <p:txBody>
              <a:bodyPr/>
              <a:lstStyle/>
              <a:p>
                <a:r>
                  <a:rPr lang="en-US" dirty="0" smtClean="0"/>
                  <a:t>The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𝑫</m:t>
                        </m:r>
                      </m:sub>
                    </m:sSub>
                    <m:r>
                      <a:rPr lang="en-US" b="1" i="1">
                        <a:solidFill>
                          <a:schemeClr val="tx2"/>
                        </a:solidFill>
                        <a:latin typeface="Cambria Math" panose="02040503050406030204" pitchFamily="18" charset="0"/>
                      </a:rPr>
                      <m:t> </m:t>
                    </m:r>
                    <m:r>
                      <a:rPr lang="en-US" b="1" i="1">
                        <a:solidFill>
                          <a:schemeClr val="tx2"/>
                        </a:solidFill>
                        <a:latin typeface="Cambria Math" panose="02040503050406030204" pitchFamily="18" charset="0"/>
                      </a:rPr>
                      <m:t>𝑽𝒔</m:t>
                    </m:r>
                    <m:r>
                      <a:rPr lang="en-US" b="1" i="1">
                        <a:solidFill>
                          <a:schemeClr val="tx2"/>
                        </a:solidFill>
                        <a:latin typeface="Cambria Math" panose="02040503050406030204" pitchFamily="18" charset="0"/>
                      </a:rPr>
                      <m:t> </m:t>
                    </m:r>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a:rPr>
                          <m:t>𝑮</m:t>
                        </m:r>
                        <m:r>
                          <a:rPr lang="en-US" b="1" i="1">
                            <a:solidFill>
                              <a:schemeClr val="tx2"/>
                            </a:solidFill>
                            <a:latin typeface="Cambria Math" panose="02040503050406030204" pitchFamily="18" charset="0"/>
                          </a:rPr>
                          <m:t>𝑺</m:t>
                        </m:r>
                      </m:sub>
                    </m:sSub>
                  </m:oMath>
                </a14:m>
                <a:r>
                  <a:rPr lang="en-US" b="1" dirty="0">
                    <a:solidFill>
                      <a:schemeClr val="tx2"/>
                    </a:solidFill>
                  </a:rPr>
                  <a:t> Curve</a:t>
                </a:r>
                <a:r>
                  <a:rPr lang="en-US" dirty="0">
                    <a:solidFill>
                      <a:schemeClr val="tx2"/>
                    </a:solidFill>
                  </a:rPr>
                  <a:t> </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idx="4294967295"/>
              </p:nvPr>
            </p:nvSpPr>
            <p:spPr>
              <a:blipFill rotWithShape="1">
                <a:blip r:embed="rId13" cstate="print"/>
                <a:stretch>
                  <a:fillRect b="-7979"/>
                </a:stretch>
              </a:blipFill>
            </p:spPr>
            <p:txBody>
              <a:bodyPr/>
              <a:lstStyle/>
              <a:p>
                <a:r>
                  <a:rPr lang="en-US">
                    <a:noFill/>
                  </a:rPr>
                  <a:t> </a:t>
                </a:r>
              </a:p>
            </p:txBody>
          </p:sp>
        </mc:Fallback>
      </mc:AlternateContent>
      <p:sp>
        <p:nvSpPr>
          <p:cNvPr id="8" name="Rectangle 7"/>
          <p:cNvSpPr/>
          <p:nvPr/>
        </p:nvSpPr>
        <p:spPr bwMode="auto">
          <a:xfrm>
            <a:off x="3886200" y="5761398"/>
            <a:ext cx="2900878" cy="41080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spTree>
    <p:extLst>
      <p:ext uri="{BB962C8B-B14F-4D97-AF65-F5344CB8AC3E}">
        <p14:creationId xmlns:p14="http://schemas.microsoft.com/office/powerpoint/2010/main" val="21109549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8676"/>
                                        </p:tgtEl>
                                        <p:attrNameLst>
                                          <p:attrName>style.visibility</p:attrName>
                                        </p:attrNameLst>
                                      </p:cBhvr>
                                      <p:to>
                                        <p:strVal val="visible"/>
                                      </p:to>
                                    </p:set>
                                    <p:animEffect transition="in" filter="wipe(left)">
                                      <p:cBhvr>
                                        <p:cTn id="21"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itle 4"/>
              <p:cNvSpPr>
                <a:spLocks noGrp="1"/>
              </p:cNvSpPr>
              <p:nvPr>
                <p:ph type="title" idx="4294967295"/>
              </p:nvPr>
            </p:nvSpPr>
            <p:spPr>
              <a:xfrm>
                <a:off x="8890" y="45"/>
                <a:ext cx="10515600" cy="1096557"/>
              </a:xfrm>
            </p:spPr>
            <p:txBody>
              <a:bodyPr/>
              <a:lstStyle/>
              <a:p>
                <a:r>
                  <a:rPr lang="en-US" dirty="0" smtClean="0"/>
                  <a:t>The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𝑫</m:t>
                        </m:r>
                      </m:sub>
                    </m:sSub>
                    <m:r>
                      <a:rPr lang="en-US" b="1" i="1">
                        <a:solidFill>
                          <a:schemeClr val="tx2"/>
                        </a:solidFill>
                        <a:latin typeface="Cambria Math" panose="02040503050406030204" pitchFamily="18" charset="0"/>
                      </a:rPr>
                      <m:t> </m:t>
                    </m:r>
                    <m:r>
                      <a:rPr lang="en-US" b="1" i="1">
                        <a:solidFill>
                          <a:schemeClr val="tx2"/>
                        </a:solidFill>
                        <a:latin typeface="Cambria Math" panose="02040503050406030204" pitchFamily="18" charset="0"/>
                      </a:rPr>
                      <m:t>𝑽𝒔</m:t>
                    </m:r>
                    <m:r>
                      <a:rPr lang="en-US" b="1" i="1">
                        <a:solidFill>
                          <a:schemeClr val="tx2"/>
                        </a:solidFill>
                        <a:latin typeface="Cambria Math" panose="02040503050406030204" pitchFamily="18" charset="0"/>
                      </a:rPr>
                      <m:t> </m:t>
                    </m:r>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a:rPr>
                          <m:t>𝑶𝑽</m:t>
                        </m:r>
                      </m:sub>
                    </m:sSub>
                  </m:oMath>
                </a14:m>
                <a:r>
                  <a:rPr lang="en-US" b="1" dirty="0">
                    <a:solidFill>
                      <a:schemeClr val="tx2"/>
                    </a:solidFill>
                  </a:rPr>
                  <a:t> Curve</a:t>
                </a:r>
                <a:r>
                  <a:rPr lang="en-US" dirty="0">
                    <a:solidFill>
                      <a:schemeClr val="tx2"/>
                    </a:solidFill>
                  </a:rPr>
                  <a:t> </a:t>
                </a:r>
                <a:endParaRPr lang="en-US" dirty="0"/>
              </a:p>
            </p:txBody>
          </p:sp>
        </mc:Choice>
        <mc:Fallback>
          <p:sp>
            <p:nvSpPr>
              <p:cNvPr id="5" name="Title 4"/>
              <p:cNvSpPr>
                <a:spLocks noGrp="1" noRot="1" noChangeAspect="1" noMove="1" noResize="1" noEditPoints="1" noAdjustHandles="1" noChangeArrowheads="1" noChangeShapeType="1" noTextEdit="1"/>
              </p:cNvSpPr>
              <p:nvPr>
                <p:ph type="title" idx="4294967295"/>
              </p:nvPr>
            </p:nvSpPr>
            <p:spPr>
              <a:xfrm>
                <a:off x="8890" y="45"/>
                <a:ext cx="10515600" cy="1096557"/>
              </a:xfrm>
              <a:blipFill rotWithShape="0">
                <a:blip r:embed="rId3"/>
                <a:stretch>
                  <a:fillRect l="-2319" b="-8333"/>
                </a:stretch>
              </a:blipFill>
            </p:spPr>
            <p:txBody>
              <a:bodyPr/>
              <a:lstStyle/>
              <a:p>
                <a:r>
                  <a:rPr lang="en-US">
                    <a:noFill/>
                  </a:rPr>
                  <a:t> </a:t>
                </a:r>
              </a:p>
            </p:txBody>
          </p:sp>
        </mc:Fallback>
      </mc:AlternateContent>
      <p:sp>
        <p:nvSpPr>
          <p:cNvPr id="8" name="Rectangle 7"/>
          <p:cNvSpPr/>
          <p:nvPr/>
        </p:nvSpPr>
        <p:spPr bwMode="auto">
          <a:xfrm>
            <a:off x="3886200" y="5761398"/>
            <a:ext cx="2900878" cy="41080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pSp>
        <p:nvGrpSpPr>
          <p:cNvPr id="2" name="Group 16"/>
          <p:cNvGrpSpPr/>
          <p:nvPr/>
        </p:nvGrpSpPr>
        <p:grpSpPr>
          <a:xfrm>
            <a:off x="5531371" y="410179"/>
            <a:ext cx="6205928" cy="6290423"/>
            <a:chOff x="2154308" y="1992570"/>
            <a:chExt cx="3108770" cy="3638838"/>
          </a:xfrm>
        </p:grpSpPr>
        <p:pic>
          <p:nvPicPr>
            <p:cNvPr id="16" name="Picture 5" descr="se05F14"/>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30000" contrast="77000"/>
                      </a14:imgEffect>
                    </a14:imgLayer>
                  </a14:imgProps>
                </a:ext>
                <a:ext uri="{28A0092B-C50C-407E-A947-70E740481C1C}">
                  <a14:useLocalDpi xmlns:a14="http://schemas.microsoft.com/office/drawing/2010/main" val="0"/>
                </a:ext>
              </a:extLst>
            </a:blip>
            <a:srcRect l="27298" t="89258" r="-2984" b="-3746"/>
            <a:stretch/>
          </p:blipFill>
          <p:spPr bwMode="auto">
            <a:xfrm>
              <a:off x="2303879" y="5013849"/>
              <a:ext cx="2959199" cy="61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2529840" y="3657600"/>
              <a:ext cx="777240" cy="2438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pic>
          <p:nvPicPr>
            <p:cNvPr id="10" name="Picture 5" descr="se05F14"/>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30000" contrast="77000"/>
                      </a14:imgEffect>
                    </a14:imgLayer>
                  </a14:imgProps>
                </a:ext>
                <a:ext uri="{28A0092B-C50C-407E-A947-70E740481C1C}">
                  <a14:useLocalDpi xmlns:a14="http://schemas.microsoft.com/office/drawing/2010/main" val="0"/>
                </a:ext>
              </a:extLst>
            </a:blip>
            <a:srcRect l="30094" b="21878"/>
            <a:stretch/>
          </p:blipFill>
          <p:spPr bwMode="auto">
            <a:xfrm>
              <a:off x="2416859" y="1992570"/>
              <a:ext cx="2733238" cy="333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se05F14"/>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30000" contrast="77000"/>
                      </a14:imgEffect>
                    </a14:imgLayer>
                  </a14:imgProps>
                </a:ext>
                <a:ext uri="{28A0092B-C50C-407E-A947-70E740481C1C}">
                  <a14:useLocalDpi xmlns:a14="http://schemas.microsoft.com/office/drawing/2010/main" val="0"/>
                </a:ext>
              </a:extLst>
            </a:blip>
            <a:srcRect r="92123" b="25773"/>
            <a:stretch/>
          </p:blipFill>
          <p:spPr bwMode="auto">
            <a:xfrm>
              <a:off x="2154308" y="2120974"/>
              <a:ext cx="299142" cy="307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2453450" y="3201316"/>
              <a:ext cx="762000" cy="3200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pSp>
      <p:graphicFrame>
        <p:nvGraphicFramePr>
          <p:cNvPr id="18" name="Object 17"/>
          <p:cNvGraphicFramePr>
            <a:graphicFrameLocks noChangeAspect="1"/>
          </p:cNvGraphicFramePr>
          <p:nvPr>
            <p:extLst/>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5162" name="Equation" r:id="rId6" imgW="114120" imgH="215640" progId="Equation.3">
                  <p:embed/>
                </p:oleObj>
              </mc:Choice>
              <mc:Fallback>
                <p:oleObj name="Equation" r:id="rId6" imgW="1141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12593909"/>
              </p:ext>
            </p:extLst>
          </p:nvPr>
        </p:nvGraphicFramePr>
        <p:xfrm>
          <a:off x="8745526" y="296164"/>
          <a:ext cx="1212850" cy="471170"/>
        </p:xfrm>
        <a:graphic>
          <a:graphicData uri="http://schemas.openxmlformats.org/presentationml/2006/ole">
            <mc:AlternateContent xmlns:mc="http://schemas.openxmlformats.org/markup-compatibility/2006">
              <mc:Choice xmlns:v="urn:schemas-microsoft-com:vml" Requires="v">
                <p:oleObj spid="_x0000_s5163" name="Equation" r:id="rId8" imgW="596880" imgH="241200" progId="Equation.3">
                  <p:embed/>
                </p:oleObj>
              </mc:Choice>
              <mc:Fallback>
                <p:oleObj name="Equation" r:id="rId8" imgW="5968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45526" y="296164"/>
                        <a:ext cx="1212850" cy="471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24504" y="2504901"/>
            <a:ext cx="4954373" cy="1569660"/>
          </a:xfrm>
          <a:prstGeom prst="rect">
            <a:avLst/>
          </a:prstGeom>
          <a:solidFill>
            <a:srgbClr val="FFFF00"/>
          </a:solidFill>
          <a:ln w="28575">
            <a:solidFill>
              <a:schemeClr val="accent2"/>
            </a:solidFill>
          </a:ln>
        </p:spPr>
        <p:txBody>
          <a:bodyPr wrap="square" rtlCol="0">
            <a:spAutoFit/>
          </a:bodyPr>
          <a:lstStyle/>
          <a:p>
            <a:r>
              <a:rPr lang="en-US" sz="3200" b="1" dirty="0"/>
              <a:t>The </a:t>
            </a:r>
            <a:r>
              <a:rPr lang="en-US" sz="3200" b="1" i="1" dirty="0" err="1">
                <a:latin typeface="Times New Roman" pitchFamily="18" charset="0"/>
                <a:cs typeface="Times New Roman" pitchFamily="18" charset="0"/>
              </a:rPr>
              <a:t>i</a:t>
            </a:r>
            <a:r>
              <a:rPr lang="en-US" sz="3200" b="1" i="1" baseline="-25000" dirty="0" err="1">
                <a:latin typeface="Times New Roman" pitchFamily="18" charset="0"/>
                <a:cs typeface="Times New Roman" pitchFamily="18" charset="0"/>
              </a:rPr>
              <a:t>D</a:t>
            </a:r>
            <a:r>
              <a:rPr lang="en-US" sz="3200" b="1" dirty="0"/>
              <a:t> – </a:t>
            </a:r>
            <a:r>
              <a:rPr lang="en-US" sz="3200" b="1" i="1" dirty="0" err="1">
                <a:latin typeface="Times New Roman" pitchFamily="18" charset="0"/>
                <a:cs typeface="Times New Roman" pitchFamily="18" charset="0"/>
              </a:rPr>
              <a:t>v</a:t>
            </a:r>
            <a:r>
              <a:rPr lang="en-US" sz="3200" b="1" i="1" baseline="-25000" dirty="0" err="1">
                <a:latin typeface="Times New Roman" pitchFamily="18" charset="0"/>
                <a:cs typeface="Times New Roman" pitchFamily="18" charset="0"/>
              </a:rPr>
              <a:t>OV</a:t>
            </a:r>
            <a:r>
              <a:rPr lang="en-US" sz="3200" b="1" dirty="0"/>
              <a:t> curve can be obtained by shifting the origin to </a:t>
            </a:r>
            <a:r>
              <a:rPr lang="en-US" sz="3200" b="1" i="1" dirty="0" err="1">
                <a:latin typeface="Times New Roman" pitchFamily="18" charset="0"/>
                <a:cs typeface="Times New Roman" pitchFamily="18" charset="0"/>
              </a:rPr>
              <a:t>V</a:t>
            </a:r>
            <a:r>
              <a:rPr lang="en-US" sz="3200" b="1" i="1" baseline="-25000" dirty="0" err="1">
                <a:latin typeface="Times New Roman" pitchFamily="18" charset="0"/>
                <a:cs typeface="Times New Roman" pitchFamily="18" charset="0"/>
              </a:rPr>
              <a:t>th</a:t>
            </a:r>
            <a:endParaRPr lang="en-US" sz="3200" b="1" i="1"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1138079253"/>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Table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5000" contrast="82000"/>
                    </a14:imgEffect>
                  </a14:imgLayer>
                </a14:imgProps>
              </a:ext>
              <a:ext uri="{28A0092B-C50C-407E-A947-70E740481C1C}">
                <a14:useLocalDpi xmlns:a14="http://schemas.microsoft.com/office/drawing/2010/main" val="0"/>
              </a:ext>
            </a:extLst>
          </a:blip>
          <a:srcRect l="41546"/>
          <a:stretch/>
        </p:blipFill>
        <p:spPr bwMode="auto">
          <a:xfrm>
            <a:off x="4754881" y="3287667"/>
            <a:ext cx="5159307" cy="314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Table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5000" contrast="82000"/>
                    </a14:imgEffect>
                  </a14:imgLayer>
                </a14:imgProps>
              </a:ext>
              <a:ext uri="{28A0092B-C50C-407E-A947-70E740481C1C}">
                <a14:useLocalDpi xmlns:a14="http://schemas.microsoft.com/office/drawing/2010/main" val="0"/>
              </a:ext>
            </a:extLst>
          </a:blip>
          <a:srcRect t="4088" r="59127" b="20042"/>
          <a:stretch/>
        </p:blipFill>
        <p:spPr bwMode="auto">
          <a:xfrm>
            <a:off x="1812418" y="1341748"/>
            <a:ext cx="2942462" cy="194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idx="4294967295"/>
          </p:nvPr>
        </p:nvSpPr>
        <p:spPr>
          <a:xfrm>
            <a:off x="1981200" y="274638"/>
            <a:ext cx="8229600" cy="898842"/>
          </a:xfrm>
        </p:spPr>
        <p:txBody>
          <a:bodyPr/>
          <a:lstStyle/>
          <a:p>
            <a:r>
              <a:rPr lang="en-US" sz="3200" dirty="0"/>
              <a:t>NMOS Transistor Regions of Operation: 1</a:t>
            </a:r>
          </a:p>
        </p:txBody>
      </p:sp>
      <p:graphicFrame>
        <p:nvGraphicFramePr>
          <p:cNvPr id="4" name="Object 3"/>
          <p:cNvGraphicFramePr>
            <a:graphicFrameLocks noChangeAspect="1"/>
          </p:cNvGraphicFramePr>
          <p:nvPr>
            <p:extLst/>
          </p:nvPr>
        </p:nvGraphicFramePr>
        <p:xfrm>
          <a:off x="1812418" y="3710566"/>
          <a:ext cx="3175000" cy="1149350"/>
        </p:xfrm>
        <a:graphic>
          <a:graphicData uri="http://schemas.openxmlformats.org/presentationml/2006/ole">
            <mc:AlternateContent xmlns:mc="http://schemas.openxmlformats.org/markup-compatibility/2006">
              <mc:Choice xmlns:v="urn:schemas-microsoft-com:vml" Requires="v">
                <p:oleObj spid="_x0000_s6260" name="Equation" r:id="rId5" imgW="1600200" imgH="583920" progId="Equation.3">
                  <p:embed/>
                </p:oleObj>
              </mc:Choice>
              <mc:Fallback>
                <p:oleObj name="Equation" r:id="rId5" imgW="160020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418" y="3710566"/>
                        <a:ext cx="3175000"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nvPr>
        </p:nvGraphicFramePr>
        <p:xfrm>
          <a:off x="1883092" y="5121911"/>
          <a:ext cx="2871788" cy="1122363"/>
        </p:xfrm>
        <a:graphic>
          <a:graphicData uri="http://schemas.openxmlformats.org/presentationml/2006/ole">
            <mc:AlternateContent xmlns:mc="http://schemas.openxmlformats.org/markup-compatibility/2006">
              <mc:Choice xmlns:v="urn:schemas-microsoft-com:vml" Requires="v">
                <p:oleObj spid="_x0000_s6261" name="Equation" r:id="rId7" imgW="1447560" imgH="571320" progId="Equation.3">
                  <p:embed/>
                </p:oleObj>
              </mc:Choice>
              <mc:Fallback>
                <p:oleObj name="Equation" r:id="rId7" imgW="1447560" imgH="571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3092" y="5121911"/>
                        <a:ext cx="2871788"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8"/>
          <p:cNvGrpSpPr/>
          <p:nvPr/>
        </p:nvGrpSpPr>
        <p:grpSpPr>
          <a:xfrm>
            <a:off x="4899320" y="1135642"/>
            <a:ext cx="3772241" cy="1897039"/>
            <a:chOff x="982639" y="4667534"/>
            <a:chExt cx="4230806" cy="1897039"/>
          </a:xfrm>
        </p:grpSpPr>
        <p:graphicFrame>
          <p:nvGraphicFramePr>
            <p:cNvPr id="10" name="Object 9"/>
            <p:cNvGraphicFramePr>
              <a:graphicFrameLocks noChangeAspect="1"/>
            </p:cNvGraphicFramePr>
            <p:nvPr>
              <p:extLst/>
            </p:nvPr>
          </p:nvGraphicFramePr>
          <p:xfrm>
            <a:off x="1082835" y="4732330"/>
            <a:ext cx="1141750" cy="397926"/>
          </p:xfrm>
          <a:graphic>
            <a:graphicData uri="http://schemas.openxmlformats.org/presentationml/2006/ole">
              <mc:AlternateContent xmlns:mc="http://schemas.openxmlformats.org/markup-compatibility/2006">
                <mc:Choice xmlns:v="urn:schemas-microsoft-com:vml" Requires="v">
                  <p:oleObj spid="_x0000_s6262" name="Equation" r:id="rId9" imgW="609480" imgH="228600" progId="Equation.3">
                    <p:embed/>
                  </p:oleObj>
                </mc:Choice>
                <mc:Fallback>
                  <p:oleObj name="Equation" r:id="rId9" imgW="6094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835" y="4732330"/>
                          <a:ext cx="1141750" cy="397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1082836" y="5209334"/>
            <a:ext cx="1018920" cy="387053"/>
          </p:xfrm>
          <a:graphic>
            <a:graphicData uri="http://schemas.openxmlformats.org/presentationml/2006/ole">
              <mc:AlternateContent xmlns:mc="http://schemas.openxmlformats.org/markup-compatibility/2006">
                <mc:Choice xmlns:v="urn:schemas-microsoft-com:vml" Requires="v">
                  <p:oleObj spid="_x0000_s6263" name="Equation" r:id="rId11" imgW="558720" imgH="228600" progId="Equation.3">
                    <p:embed/>
                  </p:oleObj>
                </mc:Choice>
                <mc:Fallback>
                  <p:oleObj name="Equation" r:id="rId11" imgW="5587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2836" y="5209334"/>
                          <a:ext cx="1018920" cy="387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nvPr>
          </p:nvGraphicFramePr>
          <p:xfrm>
            <a:off x="1055539" y="5582647"/>
            <a:ext cx="3451065" cy="754462"/>
          </p:xfrm>
          <a:graphic>
            <a:graphicData uri="http://schemas.openxmlformats.org/presentationml/2006/ole">
              <mc:AlternateContent xmlns:mc="http://schemas.openxmlformats.org/markup-compatibility/2006">
                <mc:Choice xmlns:v="urn:schemas-microsoft-com:vml" Requires="v">
                  <p:oleObj spid="_x0000_s6264" name="Equation" r:id="rId13" imgW="1943100" imgH="457200" progId="Equation.3">
                    <p:embed/>
                  </p:oleObj>
                </mc:Choice>
                <mc:Fallback>
                  <p:oleObj name="Equation" r:id="rId13" imgW="19431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5539" y="5582647"/>
                          <a:ext cx="3451065" cy="754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Pentagon 12"/>
            <p:cNvSpPr/>
            <p:nvPr/>
          </p:nvSpPr>
          <p:spPr bwMode="auto">
            <a:xfrm>
              <a:off x="982639" y="4667534"/>
              <a:ext cx="4230806" cy="1897039"/>
            </a:xfrm>
            <a:prstGeom prst="homePlat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pSp>
      <p:graphicFrame>
        <p:nvGraphicFramePr>
          <p:cNvPr id="14" name="Object 13"/>
          <p:cNvGraphicFramePr>
            <a:graphicFrameLocks noChangeAspect="1"/>
          </p:cNvGraphicFramePr>
          <p:nvPr>
            <p:extLst/>
          </p:nvPr>
        </p:nvGraphicFramePr>
        <p:xfrm>
          <a:off x="8707438" y="1882775"/>
          <a:ext cx="1960562" cy="400050"/>
        </p:xfrm>
        <a:graphic>
          <a:graphicData uri="http://schemas.openxmlformats.org/presentationml/2006/ole">
            <mc:AlternateContent xmlns:mc="http://schemas.openxmlformats.org/markup-compatibility/2006">
              <mc:Choice xmlns:v="urn:schemas-microsoft-com:vml" Requires="v">
                <p:oleObj spid="_x0000_s6265" name="Equation" r:id="rId15" imgW="927000" imgH="203040" progId="Equation.3">
                  <p:embed/>
                </p:oleObj>
              </mc:Choice>
              <mc:Fallback>
                <p:oleObj name="Equation" r:id="rId15" imgW="9270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07438" y="1882775"/>
                        <a:ext cx="1960562" cy="4000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Connector 15"/>
          <p:cNvCxnSpPr/>
          <p:nvPr/>
        </p:nvCxnSpPr>
        <p:spPr bwMode="auto">
          <a:xfrm>
            <a:off x="4754880" y="1005841"/>
            <a:ext cx="0" cy="542632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8102242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6" descr="se06F07"/>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2000"/>
                    </a14:imgEffect>
                  </a14:imgLayer>
                </a14:imgProps>
              </a:ext>
              <a:ext uri="{28A0092B-C50C-407E-A947-70E740481C1C}">
                <a14:useLocalDpi xmlns:a14="http://schemas.microsoft.com/office/drawing/2010/main" val="0"/>
              </a:ext>
            </a:extLst>
          </a:blip>
          <a:srcRect/>
          <a:stretch>
            <a:fillRect/>
          </a:stretch>
        </p:blipFill>
        <p:spPr bwMode="auto">
          <a:xfrm>
            <a:off x="4069892" y="1195304"/>
            <a:ext cx="5988508"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2133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a:t>BJT Cross Sectional View</a:t>
            </a:r>
          </a:p>
        </p:txBody>
      </p:sp>
      <p:sp>
        <p:nvSpPr>
          <p:cNvPr id="4" name="TextBox 3"/>
          <p:cNvSpPr txBox="1"/>
          <p:nvPr/>
        </p:nvSpPr>
        <p:spPr>
          <a:xfrm>
            <a:off x="2133601" y="3807764"/>
            <a:ext cx="7442579" cy="2308324"/>
          </a:xfrm>
          <a:prstGeom prst="rect">
            <a:avLst/>
          </a:prstGeom>
          <a:noFill/>
        </p:spPr>
        <p:txBody>
          <a:bodyPr wrap="square" rtlCol="0">
            <a:spAutoFit/>
          </a:bodyPr>
          <a:lstStyle/>
          <a:p>
            <a:pPr marL="285750" indent="-285750">
              <a:spcAft>
                <a:spcPts val="1200"/>
              </a:spcAft>
              <a:buFont typeface="Wingdings" pitchFamily="2" charset="2"/>
              <a:buChar char="Ø"/>
            </a:pPr>
            <a:r>
              <a:rPr lang="en-US" sz="2000" dirty="0"/>
              <a:t>Note that the collector is very large and virtually surrounds  the base- emitter region thus no electrons escapes from being collected  here.</a:t>
            </a:r>
          </a:p>
          <a:p>
            <a:pPr marL="285750" indent="-285750">
              <a:spcAft>
                <a:spcPts val="1200"/>
              </a:spcAft>
              <a:buFont typeface="Wingdings" pitchFamily="2" charset="2"/>
              <a:buChar char="Ø"/>
            </a:pPr>
            <a:r>
              <a:rPr lang="en-US" sz="2000" dirty="0"/>
              <a:t>This makes </a:t>
            </a:r>
            <a:r>
              <a:rPr lang="el-GR" sz="2000" dirty="0"/>
              <a:t>α</a:t>
            </a:r>
            <a:r>
              <a:rPr lang="en-US" sz="2000" dirty="0"/>
              <a:t> very close to unity </a:t>
            </a:r>
          </a:p>
          <a:p>
            <a:pPr marL="285750" indent="-285750">
              <a:spcAft>
                <a:spcPts val="1200"/>
              </a:spcAft>
              <a:buFont typeface="Wingdings" pitchFamily="2" charset="2"/>
              <a:buChar char="Ø"/>
            </a:pPr>
            <a:r>
              <a:rPr lang="en-US" sz="2000" dirty="0"/>
              <a:t>The device is not </a:t>
            </a:r>
            <a:r>
              <a:rPr lang="en-US" sz="2400" b="1" dirty="0">
                <a:solidFill>
                  <a:srgbClr val="FF0000"/>
                </a:solidFill>
              </a:rPr>
              <a:t>symmetrical</a:t>
            </a:r>
            <a:r>
              <a:rPr lang="en-US" sz="2000" dirty="0"/>
              <a:t> so emitter and collector cannot be interchanged.</a:t>
            </a:r>
            <a:endParaRPr lang="en-US" sz="2000" i="1" dirty="0"/>
          </a:p>
        </p:txBody>
      </p:sp>
      <p:sp>
        <p:nvSpPr>
          <p:cNvPr id="7" name="Explosion 1 6"/>
          <p:cNvSpPr/>
          <p:nvPr/>
        </p:nvSpPr>
        <p:spPr>
          <a:xfrm>
            <a:off x="1828800" y="838200"/>
            <a:ext cx="2057400" cy="19812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Recall BJT</a:t>
            </a:r>
          </a:p>
        </p:txBody>
      </p:sp>
    </p:spTree>
    <p:extLst>
      <p:ext uri="{BB962C8B-B14F-4D97-AF65-F5344CB8AC3E}">
        <p14:creationId xmlns:p14="http://schemas.microsoft.com/office/powerpoint/2010/main" val="302111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Table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5000" contrast="82000"/>
                    </a14:imgEffect>
                  </a14:imgLayer>
                </a14:imgProps>
              </a:ext>
              <a:ext uri="{28A0092B-C50C-407E-A947-70E740481C1C}">
                <a14:useLocalDpi xmlns:a14="http://schemas.microsoft.com/office/drawing/2010/main" val="0"/>
              </a:ext>
            </a:extLst>
          </a:blip>
          <a:srcRect l="41546"/>
          <a:stretch/>
        </p:blipFill>
        <p:spPr bwMode="auto">
          <a:xfrm>
            <a:off x="4754881" y="3287667"/>
            <a:ext cx="5159307" cy="314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Table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5000" contrast="82000"/>
                    </a14:imgEffect>
                  </a14:imgLayer>
                </a14:imgProps>
              </a:ext>
              <a:ext uri="{28A0092B-C50C-407E-A947-70E740481C1C}">
                <a14:useLocalDpi xmlns:a14="http://schemas.microsoft.com/office/drawing/2010/main" val="0"/>
              </a:ext>
            </a:extLst>
          </a:blip>
          <a:srcRect t="4088" r="59127" b="20042"/>
          <a:stretch/>
        </p:blipFill>
        <p:spPr bwMode="auto">
          <a:xfrm>
            <a:off x="1812418" y="1341748"/>
            <a:ext cx="2942462" cy="194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idx="4294967295"/>
          </p:nvPr>
        </p:nvSpPr>
        <p:spPr>
          <a:xfrm>
            <a:off x="1981200" y="274638"/>
            <a:ext cx="8229600" cy="898842"/>
          </a:xfrm>
        </p:spPr>
        <p:txBody>
          <a:bodyPr/>
          <a:lstStyle/>
          <a:p>
            <a:r>
              <a:rPr lang="en-US" sz="3200" dirty="0"/>
              <a:t>NMOS Transistor Regions of Operation: 2</a:t>
            </a:r>
          </a:p>
        </p:txBody>
      </p:sp>
      <p:graphicFrame>
        <p:nvGraphicFramePr>
          <p:cNvPr id="4" name="Object 3"/>
          <p:cNvGraphicFramePr>
            <a:graphicFrameLocks noChangeAspect="1"/>
          </p:cNvGraphicFramePr>
          <p:nvPr>
            <p:extLst/>
          </p:nvPr>
        </p:nvGraphicFramePr>
        <p:xfrm>
          <a:off x="1812418" y="3710566"/>
          <a:ext cx="3175000" cy="1149350"/>
        </p:xfrm>
        <a:graphic>
          <a:graphicData uri="http://schemas.openxmlformats.org/presentationml/2006/ole">
            <mc:AlternateContent xmlns:mc="http://schemas.openxmlformats.org/markup-compatibility/2006">
              <mc:Choice xmlns:v="urn:schemas-microsoft-com:vml" Requires="v">
                <p:oleObj spid="_x0000_s7284" name="Equation" r:id="rId5" imgW="1600200" imgH="583920" progId="Equation.3">
                  <p:embed/>
                </p:oleObj>
              </mc:Choice>
              <mc:Fallback>
                <p:oleObj name="Equation" r:id="rId5" imgW="160020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418" y="3710566"/>
                        <a:ext cx="3175000"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nvPr>
        </p:nvGraphicFramePr>
        <p:xfrm>
          <a:off x="1883092" y="5121911"/>
          <a:ext cx="2871788" cy="1122363"/>
        </p:xfrm>
        <a:graphic>
          <a:graphicData uri="http://schemas.openxmlformats.org/presentationml/2006/ole">
            <mc:AlternateContent xmlns:mc="http://schemas.openxmlformats.org/markup-compatibility/2006">
              <mc:Choice xmlns:v="urn:schemas-microsoft-com:vml" Requires="v">
                <p:oleObj spid="_x0000_s7285" name="Equation" r:id="rId7" imgW="1447560" imgH="571320" progId="Equation.3">
                  <p:embed/>
                </p:oleObj>
              </mc:Choice>
              <mc:Fallback>
                <p:oleObj name="Equation" r:id="rId7" imgW="1447560" imgH="571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3092" y="5121911"/>
                        <a:ext cx="2871788"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Connector 15"/>
          <p:cNvCxnSpPr/>
          <p:nvPr/>
        </p:nvCxnSpPr>
        <p:spPr bwMode="auto">
          <a:xfrm>
            <a:off x="4754880" y="1005841"/>
            <a:ext cx="0" cy="5426327"/>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5" name="Group 14"/>
          <p:cNvGrpSpPr/>
          <p:nvPr/>
        </p:nvGrpSpPr>
        <p:grpSpPr>
          <a:xfrm>
            <a:off x="4960280" y="1177575"/>
            <a:ext cx="2842601" cy="1897039"/>
            <a:chOff x="982639" y="4667534"/>
            <a:chExt cx="2842601" cy="1897039"/>
          </a:xfrm>
        </p:grpSpPr>
        <p:sp>
          <p:nvSpPr>
            <p:cNvPr id="17" name="Pentagon 16"/>
            <p:cNvSpPr/>
            <p:nvPr/>
          </p:nvSpPr>
          <p:spPr bwMode="auto">
            <a:xfrm>
              <a:off x="982639" y="4667534"/>
              <a:ext cx="2842601" cy="1897039"/>
            </a:xfrm>
            <a:prstGeom prst="homePlate">
              <a:avLst/>
            </a:prstGeom>
            <a:solidFill>
              <a:srgbClr val="FFFF00"/>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aphicFrame>
          <p:nvGraphicFramePr>
            <p:cNvPr id="18" name="Object 17"/>
            <p:cNvGraphicFramePr>
              <a:graphicFrameLocks noChangeAspect="1"/>
            </p:cNvGraphicFramePr>
            <p:nvPr>
              <p:extLst/>
            </p:nvPr>
          </p:nvGraphicFramePr>
          <p:xfrm>
            <a:off x="1082835" y="4732330"/>
            <a:ext cx="1141750" cy="397926"/>
          </p:xfrm>
          <a:graphic>
            <a:graphicData uri="http://schemas.openxmlformats.org/presentationml/2006/ole">
              <mc:AlternateContent xmlns:mc="http://schemas.openxmlformats.org/markup-compatibility/2006">
                <mc:Choice xmlns:v="urn:schemas-microsoft-com:vml" Requires="v">
                  <p:oleObj spid="_x0000_s7286" name="Equation" r:id="rId9" imgW="609480" imgH="228600" progId="Equation.3">
                    <p:embed/>
                  </p:oleObj>
                </mc:Choice>
                <mc:Fallback>
                  <p:oleObj name="Equation" r:id="rId9" imgW="6094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835" y="4732330"/>
                          <a:ext cx="1141750" cy="397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nvPr>
          </p:nvGraphicFramePr>
          <p:xfrm>
            <a:off x="1082836" y="5209334"/>
            <a:ext cx="1018920" cy="387053"/>
          </p:xfrm>
          <a:graphic>
            <a:graphicData uri="http://schemas.openxmlformats.org/presentationml/2006/ole">
              <mc:AlternateContent xmlns:mc="http://schemas.openxmlformats.org/markup-compatibility/2006">
                <mc:Choice xmlns:v="urn:schemas-microsoft-com:vml" Requires="v">
                  <p:oleObj spid="_x0000_s7287" name="Equation" r:id="rId11" imgW="558720" imgH="228600" progId="Equation.3">
                    <p:embed/>
                  </p:oleObj>
                </mc:Choice>
                <mc:Fallback>
                  <p:oleObj name="Equation" r:id="rId11" imgW="5587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2836" y="5209334"/>
                          <a:ext cx="1018920" cy="387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nvPr>
          </p:nvGraphicFramePr>
          <p:xfrm>
            <a:off x="1142574" y="5616053"/>
            <a:ext cx="2074863" cy="711200"/>
          </p:xfrm>
          <a:graphic>
            <a:graphicData uri="http://schemas.openxmlformats.org/presentationml/2006/ole">
              <mc:AlternateContent xmlns:mc="http://schemas.openxmlformats.org/markup-compatibility/2006">
                <mc:Choice xmlns:v="urn:schemas-microsoft-com:vml" Requires="v">
                  <p:oleObj spid="_x0000_s7288" name="Equation" r:id="rId13" imgW="1168200" imgH="431640" progId="Equation.3">
                    <p:embed/>
                  </p:oleObj>
                </mc:Choice>
                <mc:Fallback>
                  <p:oleObj name="Equation" r:id="rId13" imgW="116820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2574" y="5616053"/>
                          <a:ext cx="2074863"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 name="Object 20"/>
          <p:cNvGraphicFramePr>
            <a:graphicFrameLocks noChangeAspect="1"/>
          </p:cNvGraphicFramePr>
          <p:nvPr>
            <p:extLst/>
          </p:nvPr>
        </p:nvGraphicFramePr>
        <p:xfrm>
          <a:off x="7948296" y="1925275"/>
          <a:ext cx="2441575" cy="401637"/>
        </p:xfrm>
        <a:graphic>
          <a:graphicData uri="http://schemas.openxmlformats.org/presentationml/2006/ole">
            <mc:AlternateContent xmlns:mc="http://schemas.openxmlformats.org/markup-compatibility/2006">
              <mc:Choice xmlns:v="urn:schemas-microsoft-com:vml" Requires="v">
                <p:oleObj spid="_x0000_s7289" name="Equation" r:id="rId15" imgW="1155600" imgH="203040" progId="Equation.3">
                  <p:embed/>
                </p:oleObj>
              </mc:Choice>
              <mc:Fallback>
                <p:oleObj name="Equation" r:id="rId15" imgW="11556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48296" y="1925275"/>
                        <a:ext cx="2441575" cy="401637"/>
                      </a:xfrm>
                      <a:prstGeom prst="rect">
                        <a:avLst/>
                      </a:prstGeom>
                      <a:solidFill>
                        <a:srgbClr val="FFFF00"/>
                      </a:solidFill>
                      <a:ln w="2857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31072517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1+#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5226" y="76200"/>
            <a:ext cx="8229600" cy="639762"/>
          </a:xfrm>
          <a:solidFill>
            <a:srgbClr val="FFFF00"/>
          </a:solidFill>
        </p:spPr>
        <p:txBody>
          <a:bodyPr>
            <a:normAutofit fontScale="90000"/>
          </a:bodyPr>
          <a:lstStyle/>
          <a:p>
            <a:r>
              <a:rPr lang="en-US" b="1" dirty="0" smtClean="0"/>
              <a:t>Summary of Regions of operation</a:t>
            </a:r>
            <a:endParaRPr lang="en-US" b="1" dirty="0"/>
          </a:p>
        </p:txBody>
      </p:sp>
      <p:pic>
        <p:nvPicPr>
          <p:cNvPr id="5" name="Picture 4"/>
          <p:cNvPicPr>
            <a:picLocks noChangeAspect="1"/>
          </p:cNvPicPr>
          <p:nvPr/>
        </p:nvPicPr>
        <p:blipFill>
          <a:blip r:embed="rId2"/>
          <a:stretch>
            <a:fillRect/>
          </a:stretch>
        </p:blipFill>
        <p:spPr>
          <a:xfrm>
            <a:off x="1524000" y="76200"/>
            <a:ext cx="9144000" cy="6781800"/>
          </a:xfrm>
          <a:prstGeom prst="rect">
            <a:avLst/>
          </a:prstGeom>
        </p:spPr>
      </p:pic>
    </p:spTree>
    <p:extLst>
      <p:ext uri="{BB962C8B-B14F-4D97-AF65-F5344CB8AC3E}">
        <p14:creationId xmlns:p14="http://schemas.microsoft.com/office/powerpoint/2010/main" val="18240927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se05F15"/>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5000" contrast="66000"/>
                    </a14:imgEffect>
                  </a14:imgLayer>
                </a14:imgProps>
              </a:ext>
              <a:ext uri="{28A0092B-C50C-407E-A947-70E740481C1C}">
                <a14:useLocalDpi xmlns:a14="http://schemas.microsoft.com/office/drawing/2010/main" val="0"/>
              </a:ext>
            </a:extLst>
          </a:blip>
          <a:srcRect/>
          <a:stretch>
            <a:fillRect/>
          </a:stretch>
        </p:blipFill>
        <p:spPr bwMode="auto">
          <a:xfrm>
            <a:off x="4835901" y="2384458"/>
            <a:ext cx="5575300" cy="27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nvPr>
        </p:nvGraphicFramePr>
        <p:xfrm>
          <a:off x="1884363" y="3390900"/>
          <a:ext cx="2862262" cy="711200"/>
        </p:xfrm>
        <a:graphic>
          <a:graphicData uri="http://schemas.openxmlformats.org/presentationml/2006/ole">
            <mc:AlternateContent xmlns:mc="http://schemas.openxmlformats.org/markup-compatibility/2006">
              <mc:Choice xmlns:v="urn:schemas-microsoft-com:vml" Requires="v">
                <p:oleObj spid="_x0000_s8232" name="Equation" r:id="rId5" imgW="1612800" imgH="431640" progId="Equation.3">
                  <p:embed/>
                </p:oleObj>
              </mc:Choice>
              <mc:Fallback>
                <p:oleObj name="Equation" r:id="rId5" imgW="1612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4363" y="3390900"/>
                        <a:ext cx="2862262"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1928323" y="2384458"/>
          <a:ext cx="2073275" cy="711200"/>
        </p:xfrm>
        <a:graphic>
          <a:graphicData uri="http://schemas.openxmlformats.org/presentationml/2006/ole">
            <mc:AlternateContent xmlns:mc="http://schemas.openxmlformats.org/markup-compatibility/2006">
              <mc:Choice xmlns:v="urn:schemas-microsoft-com:vml" Requires="v">
                <p:oleObj spid="_x0000_s8233" name="Equation" r:id="rId7" imgW="1168200" imgH="431640" progId="Equation.3">
                  <p:embed/>
                </p:oleObj>
              </mc:Choice>
              <mc:Fallback>
                <p:oleObj name="Equation" r:id="rId7" imgW="11682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323" y="2384458"/>
                        <a:ext cx="207327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idx="4294967295"/>
          </p:nvPr>
        </p:nvSpPr>
        <p:spPr/>
        <p:txBody>
          <a:bodyPr>
            <a:normAutofit/>
          </a:bodyPr>
          <a:lstStyle/>
          <a:p>
            <a:r>
              <a:rPr lang="en-US" sz="4000" dirty="0"/>
              <a:t>The Equivalent  Circuit Model of the NMOS in Saturation</a:t>
            </a:r>
            <a:r>
              <a:rPr lang="en-US" sz="4000" dirty="0">
                <a:solidFill>
                  <a:schemeClr val="tx2"/>
                </a:solidFill>
              </a:rPr>
              <a:t> </a:t>
            </a:r>
            <a:endParaRPr lang="en-US" sz="4000" dirty="0"/>
          </a:p>
        </p:txBody>
      </p:sp>
      <p:sp>
        <p:nvSpPr>
          <p:cNvPr id="6" name="TextBox 5"/>
          <p:cNvSpPr txBox="1"/>
          <p:nvPr/>
        </p:nvSpPr>
        <p:spPr>
          <a:xfrm>
            <a:off x="1874520" y="5078845"/>
            <a:ext cx="5059680" cy="800219"/>
          </a:xfrm>
          <a:prstGeom prst="rect">
            <a:avLst/>
          </a:prstGeom>
          <a:noFill/>
        </p:spPr>
        <p:txBody>
          <a:bodyPr wrap="square" rtlCol="0">
            <a:spAutoFit/>
          </a:bodyPr>
          <a:lstStyle/>
          <a:p>
            <a:pPr marL="285750" indent="-285750">
              <a:spcAft>
                <a:spcPts val="1200"/>
              </a:spcAft>
              <a:buFont typeface="Arial" pitchFamily="34" charset="0"/>
              <a:buChar char="•"/>
            </a:pPr>
            <a:r>
              <a:rPr lang="en-US" dirty="0"/>
              <a:t>A voltage controlled current source</a:t>
            </a:r>
          </a:p>
          <a:p>
            <a:pPr marL="285750" indent="-285750">
              <a:spcAft>
                <a:spcPts val="1200"/>
              </a:spcAft>
              <a:buFont typeface="Arial" pitchFamily="34" charset="0"/>
              <a:buChar char="•"/>
            </a:pPr>
            <a:r>
              <a:rPr lang="en-US" dirty="0"/>
              <a:t>The drain current is a function of </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OV</a:t>
            </a:r>
            <a:endParaRPr lang="en-US" dirty="0"/>
          </a:p>
        </p:txBody>
      </p:sp>
    </p:spTree>
    <p:extLst>
      <p:ext uri="{BB962C8B-B14F-4D97-AF65-F5344CB8AC3E}">
        <p14:creationId xmlns:p14="http://schemas.microsoft.com/office/powerpoint/2010/main" val="23404809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629" y="2888343"/>
            <a:ext cx="10261600" cy="1143000"/>
          </a:xfrm>
          <a:solidFill>
            <a:srgbClr val="FFFF00"/>
          </a:solidFill>
        </p:spPr>
        <p:txBody>
          <a:bodyPr>
            <a:normAutofit/>
          </a:bodyPr>
          <a:lstStyle/>
          <a:p>
            <a:pPr algn="ctr"/>
            <a:r>
              <a:rPr lang="en-US" dirty="0" smtClean="0">
                <a:latin typeface="Arial Black" panose="020B0A04020102020204" pitchFamily="34" charset="0"/>
              </a:rPr>
              <a:t>Channel Length modulations </a:t>
            </a:r>
            <a:endParaRPr lang="en-US" dirty="0">
              <a:latin typeface="Arial Black" panose="020B0A04020102020204" pitchFamily="34" charset="0"/>
            </a:endParaRPr>
          </a:p>
        </p:txBody>
      </p:sp>
    </p:spTree>
    <p:extLst>
      <p:ext uri="{BB962C8B-B14F-4D97-AF65-F5344CB8AC3E}">
        <p14:creationId xmlns:p14="http://schemas.microsoft.com/office/powerpoint/2010/main" val="1972971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15962"/>
          </a:xfrm>
        </p:spPr>
        <p:txBody>
          <a:bodyPr>
            <a:normAutofit/>
          </a:bodyPr>
          <a:lstStyle/>
          <a:p>
            <a:r>
              <a:rPr lang="en-US" b="1" dirty="0"/>
              <a:t>Channel-Length </a:t>
            </a:r>
            <a:r>
              <a:rPr lang="en-US" b="1" dirty="0" smtClean="0"/>
              <a:t>Modulation</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90801"/>
            <a:ext cx="62674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7" y="914401"/>
            <a:ext cx="78009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5029201"/>
            <a:ext cx="79533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699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Channel Length Modulation</a:t>
            </a:r>
            <a:endParaRPr lang="en-US" b="1"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504" y="1624013"/>
            <a:ext cx="8286497" cy="462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3170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7" descr="se05F16"/>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8000" contrast="69000"/>
                    </a14:imgEffect>
                  </a14:imgLayer>
                </a14:imgProps>
              </a:ext>
              <a:ext uri="{28A0092B-C50C-407E-A947-70E740481C1C}">
                <a14:useLocalDpi xmlns:a14="http://schemas.microsoft.com/office/drawing/2010/main" val="0"/>
              </a:ext>
            </a:extLst>
          </a:blip>
          <a:srcRect/>
          <a:stretch>
            <a:fillRect/>
          </a:stretch>
        </p:blipFill>
        <p:spPr bwMode="auto">
          <a:xfrm>
            <a:off x="4697104" y="2280596"/>
            <a:ext cx="5752532" cy="215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nvPr>
        </p:nvGraphicFramePr>
        <p:xfrm>
          <a:off x="1770064" y="1662113"/>
          <a:ext cx="2435225" cy="1003300"/>
        </p:xfrm>
        <a:graphic>
          <a:graphicData uri="http://schemas.openxmlformats.org/presentationml/2006/ole">
            <mc:AlternateContent xmlns:mc="http://schemas.openxmlformats.org/markup-compatibility/2006">
              <mc:Choice xmlns:v="urn:schemas-microsoft-com:vml" Requires="v">
                <p:oleObj spid="_x0000_s9275" name="Equation" r:id="rId5" imgW="1371600" imgH="609480" progId="Equation.3">
                  <p:embed/>
                </p:oleObj>
              </mc:Choice>
              <mc:Fallback>
                <p:oleObj name="Equation" r:id="rId5" imgW="1371600" imgH="609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0064" y="1662113"/>
                        <a:ext cx="24352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1778000" y="3108325"/>
          <a:ext cx="3213100" cy="1835150"/>
        </p:xfrm>
        <a:graphic>
          <a:graphicData uri="http://schemas.openxmlformats.org/presentationml/2006/ole">
            <mc:AlternateContent xmlns:mc="http://schemas.openxmlformats.org/markup-compatibility/2006">
              <mc:Choice xmlns:v="urn:schemas-microsoft-com:vml" Requires="v">
                <p:oleObj spid="_x0000_s9276" name="Equation" r:id="rId7" imgW="1815840" imgH="1117440" progId="Equation.3">
                  <p:embed/>
                </p:oleObj>
              </mc:Choice>
              <mc:Fallback>
                <p:oleObj name="Equation" r:id="rId7" imgW="1815840" imgH="1117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8000" y="3108325"/>
                        <a:ext cx="3213100" cy="183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2810828" y="5039044"/>
          <a:ext cx="3313112" cy="1296987"/>
        </p:xfrm>
        <a:graphic>
          <a:graphicData uri="http://schemas.openxmlformats.org/presentationml/2006/ole">
            <mc:AlternateContent xmlns:mc="http://schemas.openxmlformats.org/markup-compatibility/2006">
              <mc:Choice xmlns:v="urn:schemas-microsoft-com:vml" Requires="v">
                <p:oleObj spid="_x0000_s9277" name="Equation" r:id="rId9" imgW="1866600" imgH="787320" progId="Equation.3">
                  <p:embed/>
                </p:oleObj>
              </mc:Choice>
              <mc:Fallback>
                <p:oleObj name="Equation" r:id="rId9" imgW="1866600" imgH="787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0828" y="5039044"/>
                        <a:ext cx="3313112"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idx="4294967295"/>
          </p:nvPr>
        </p:nvSpPr>
        <p:spPr>
          <a:xfrm>
            <a:off x="1981200" y="274639"/>
            <a:ext cx="8229600" cy="926645"/>
          </a:xfrm>
        </p:spPr>
        <p:txBody>
          <a:bodyPr/>
          <a:lstStyle/>
          <a:p>
            <a:r>
              <a:rPr lang="en-US" dirty="0" smtClean="0"/>
              <a:t>Output Resistance in Sat</a:t>
            </a:r>
            <a:r>
              <a:rPr lang="en-US" baseline="0" dirty="0" smtClean="0"/>
              <a:t> Mode:1</a:t>
            </a:r>
            <a:endParaRPr lang="en-US" dirty="0"/>
          </a:p>
        </p:txBody>
      </p:sp>
    </p:spTree>
    <p:extLst>
      <p:ext uri="{BB962C8B-B14F-4D97-AF65-F5344CB8AC3E}">
        <p14:creationId xmlns:p14="http://schemas.microsoft.com/office/powerpoint/2010/main" val="24727568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7" descr="se05F16"/>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8000" contrast="69000"/>
                    </a14:imgEffect>
                  </a14:imgLayer>
                </a14:imgProps>
              </a:ext>
              <a:ext uri="{28A0092B-C50C-407E-A947-70E740481C1C}">
                <a14:useLocalDpi xmlns:a14="http://schemas.microsoft.com/office/drawing/2010/main" val="0"/>
              </a:ext>
            </a:extLst>
          </a:blip>
          <a:srcRect/>
          <a:stretch>
            <a:fillRect/>
          </a:stretch>
        </p:blipFill>
        <p:spPr bwMode="auto">
          <a:xfrm>
            <a:off x="4697104" y="1948043"/>
            <a:ext cx="5752532" cy="215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2"/>
          <p:cNvGraphicFramePr>
            <a:graphicFrameLocks noChangeAspect="1"/>
          </p:cNvGraphicFramePr>
          <p:nvPr>
            <p:extLst/>
          </p:nvPr>
        </p:nvGraphicFramePr>
        <p:xfrm>
          <a:off x="1800861" y="1371919"/>
          <a:ext cx="2771775" cy="1298575"/>
        </p:xfrm>
        <a:graphic>
          <a:graphicData uri="http://schemas.openxmlformats.org/presentationml/2006/ole">
            <mc:AlternateContent xmlns:mc="http://schemas.openxmlformats.org/markup-compatibility/2006">
              <mc:Choice xmlns:v="urn:schemas-microsoft-com:vml" Requires="v">
                <p:oleObj spid="_x0000_s10318" name="Equation" r:id="rId5" imgW="1562040" imgH="787320" progId="Equation.3">
                  <p:embed/>
                </p:oleObj>
              </mc:Choice>
              <mc:Fallback>
                <p:oleObj name="Equation" r:id="rId5" imgW="1562040" imgH="787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861" y="1371919"/>
                        <a:ext cx="2771775"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nvPr>
        </p:nvGraphicFramePr>
        <p:xfrm>
          <a:off x="2432050" y="4586289"/>
          <a:ext cx="1917700" cy="1457325"/>
        </p:xfrm>
        <a:graphic>
          <a:graphicData uri="http://schemas.openxmlformats.org/presentationml/2006/ole">
            <mc:AlternateContent xmlns:mc="http://schemas.openxmlformats.org/markup-compatibility/2006">
              <mc:Choice xmlns:v="urn:schemas-microsoft-com:vml" Requires="v">
                <p:oleObj spid="_x0000_s10319" name="Equation" r:id="rId7" imgW="1079280" imgH="888840" progId="Equation.3">
                  <p:embed/>
                </p:oleObj>
              </mc:Choice>
              <mc:Fallback>
                <p:oleObj name="Equation" r:id="rId7" imgW="1079280" imgH="8888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2050" y="4586289"/>
                        <a:ext cx="1917700" cy="1457325"/>
                      </a:xfrm>
                      <a:prstGeom prst="rect">
                        <a:avLst/>
                      </a:prstGeom>
                      <a:solidFill>
                        <a:srgbClr val="72BFC5"/>
                      </a:solidFill>
                      <a:ln w="28575">
                        <a:solidFill>
                          <a:schemeClr val="accent2"/>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nvPr>
        </p:nvGraphicFramePr>
        <p:xfrm>
          <a:off x="5746751" y="4689475"/>
          <a:ext cx="4443413" cy="1454150"/>
        </p:xfrm>
        <a:graphic>
          <a:graphicData uri="http://schemas.openxmlformats.org/presentationml/2006/ole">
            <mc:AlternateContent xmlns:mc="http://schemas.openxmlformats.org/markup-compatibility/2006">
              <mc:Choice xmlns:v="urn:schemas-microsoft-com:vml" Requires="v">
                <p:oleObj spid="_x0000_s10320" name="Equation" r:id="rId9" imgW="1879560" imgH="609480" progId="Equation.3">
                  <p:embed/>
                </p:oleObj>
              </mc:Choice>
              <mc:Fallback>
                <p:oleObj name="Equation" r:id="rId9" imgW="1879560" imgH="609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6751" y="4689475"/>
                        <a:ext cx="4443413" cy="1454150"/>
                      </a:xfrm>
                      <a:prstGeom prst="rect">
                        <a:avLst/>
                      </a:prstGeom>
                      <a:solidFill>
                        <a:srgbClr val="FFFF00"/>
                      </a:solidFill>
                      <a:ln w="28575">
                        <a:solidFill>
                          <a:schemeClr val="accent2"/>
                        </a:solidFill>
                        <a:miter lim="800000"/>
                        <a:headEnd/>
                        <a:tailEnd/>
                      </a:ln>
                    </p:spPr>
                  </p:pic>
                </p:oleObj>
              </mc:Fallback>
            </mc:AlternateContent>
          </a:graphicData>
        </a:graphic>
      </p:graphicFrame>
      <p:sp>
        <p:nvSpPr>
          <p:cNvPr id="5" name="Title 4"/>
          <p:cNvSpPr>
            <a:spLocks noGrp="1"/>
          </p:cNvSpPr>
          <p:nvPr>
            <p:ph type="title" idx="4294967295"/>
          </p:nvPr>
        </p:nvSpPr>
        <p:spPr>
          <a:xfrm>
            <a:off x="1981200" y="274639"/>
            <a:ext cx="8229600" cy="926645"/>
          </a:xfrm>
        </p:spPr>
        <p:txBody>
          <a:bodyPr/>
          <a:lstStyle/>
          <a:p>
            <a:r>
              <a:rPr lang="en-US" sz="4000" dirty="0"/>
              <a:t>Output Resistance in Sat Mode:2</a:t>
            </a:r>
          </a:p>
        </p:txBody>
      </p:sp>
      <p:graphicFrame>
        <p:nvGraphicFramePr>
          <p:cNvPr id="6" name="Object 5"/>
          <p:cNvGraphicFramePr>
            <a:graphicFrameLocks noChangeAspect="1"/>
          </p:cNvGraphicFramePr>
          <p:nvPr>
            <p:extLst/>
          </p:nvPr>
        </p:nvGraphicFramePr>
        <p:xfrm>
          <a:off x="1705928" y="2748599"/>
          <a:ext cx="3357562" cy="1609725"/>
        </p:xfrm>
        <a:graphic>
          <a:graphicData uri="http://schemas.openxmlformats.org/presentationml/2006/ole">
            <mc:AlternateContent xmlns:mc="http://schemas.openxmlformats.org/markup-compatibility/2006">
              <mc:Choice xmlns:v="urn:schemas-microsoft-com:vml" Requires="v">
                <p:oleObj spid="_x0000_s10321" name="Equation" r:id="rId11" imgW="1892160" imgH="977760" progId="Equation.3">
                  <p:embed/>
                </p:oleObj>
              </mc:Choice>
              <mc:Fallback>
                <p:oleObj name="Equation" r:id="rId11" imgW="1892160" imgH="9777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5928" y="2748599"/>
                        <a:ext cx="3357562"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88619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7" descr="se05F16"/>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8000" contrast="69000"/>
                    </a14:imgEffect>
                  </a14:imgLayer>
                </a14:imgProps>
              </a:ext>
              <a:ext uri="{28A0092B-C50C-407E-A947-70E740481C1C}">
                <a14:useLocalDpi xmlns:a14="http://schemas.microsoft.com/office/drawing/2010/main" val="0"/>
              </a:ext>
            </a:extLst>
          </a:blip>
          <a:srcRect l="7236"/>
          <a:stretch/>
        </p:blipFill>
        <p:spPr bwMode="auto">
          <a:xfrm>
            <a:off x="5318076" y="1201283"/>
            <a:ext cx="5336274" cy="215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7"/>
          <p:cNvGraphicFramePr>
            <a:graphicFrameLocks noChangeAspect="1"/>
          </p:cNvGraphicFramePr>
          <p:nvPr>
            <p:extLst/>
          </p:nvPr>
        </p:nvGraphicFramePr>
        <p:xfrm>
          <a:off x="1895475" y="1827214"/>
          <a:ext cx="3551238" cy="649287"/>
        </p:xfrm>
        <a:graphic>
          <a:graphicData uri="http://schemas.openxmlformats.org/presentationml/2006/ole">
            <mc:AlternateContent xmlns:mc="http://schemas.openxmlformats.org/markup-compatibility/2006">
              <mc:Choice xmlns:v="urn:schemas-microsoft-com:vml" Requires="v">
                <p:oleObj spid="_x0000_s11361" name="Equation" r:id="rId5" imgW="2184120" imgH="393480" progId="Equation.3">
                  <p:embed/>
                </p:oleObj>
              </mc:Choice>
              <mc:Fallback>
                <p:oleObj name="Equation" r:id="rId5" imgW="218412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475" y="1827214"/>
                        <a:ext cx="3551238"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nvPr>
        </p:nvGraphicFramePr>
        <p:xfrm>
          <a:off x="2103438" y="2709864"/>
          <a:ext cx="2601912" cy="649287"/>
        </p:xfrm>
        <a:graphic>
          <a:graphicData uri="http://schemas.openxmlformats.org/presentationml/2006/ole">
            <mc:AlternateContent xmlns:mc="http://schemas.openxmlformats.org/markup-compatibility/2006">
              <mc:Choice xmlns:v="urn:schemas-microsoft-com:vml" Requires="v">
                <p:oleObj spid="_x0000_s11362" name="Equation" r:id="rId7" imgW="1600200" imgH="393480" progId="Equation.3">
                  <p:embed/>
                </p:oleObj>
              </mc:Choice>
              <mc:Fallback>
                <p:oleObj name="Equation" r:id="rId7" imgW="16002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3438" y="2709864"/>
                        <a:ext cx="2601912"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nvPr>
        </p:nvGraphicFramePr>
        <p:xfrm>
          <a:off x="2655888" y="3241675"/>
          <a:ext cx="4730750" cy="1549400"/>
        </p:xfrm>
        <a:graphic>
          <a:graphicData uri="http://schemas.openxmlformats.org/presentationml/2006/ole">
            <mc:AlternateContent xmlns:mc="http://schemas.openxmlformats.org/markup-compatibility/2006">
              <mc:Choice xmlns:v="urn:schemas-microsoft-com:vml" Requires="v">
                <p:oleObj spid="_x0000_s11363" name="Equation" r:id="rId9" imgW="2908080" imgH="939600" progId="Equation.3">
                  <p:embed/>
                </p:oleObj>
              </mc:Choice>
              <mc:Fallback>
                <p:oleObj name="Equation" r:id="rId9" imgW="2908080" imgH="939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5888" y="3241675"/>
                        <a:ext cx="4730750"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nvPr>
        </p:nvGraphicFramePr>
        <p:xfrm>
          <a:off x="2432051" y="5013325"/>
          <a:ext cx="2087563" cy="376238"/>
        </p:xfrm>
        <a:graphic>
          <a:graphicData uri="http://schemas.openxmlformats.org/presentationml/2006/ole">
            <mc:AlternateContent xmlns:mc="http://schemas.openxmlformats.org/markup-compatibility/2006">
              <mc:Choice xmlns:v="urn:schemas-microsoft-com:vml" Requires="v">
                <p:oleObj spid="_x0000_s11364" name="Equation" r:id="rId11" imgW="1282680" imgH="228600" progId="Equation.3">
                  <p:embed/>
                </p:oleObj>
              </mc:Choice>
              <mc:Fallback>
                <p:oleObj name="Equation" r:id="rId11" imgW="12826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2051" y="5013325"/>
                        <a:ext cx="2087563"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4615181" y="5580380"/>
          <a:ext cx="5172075" cy="668338"/>
        </p:xfrm>
        <a:graphic>
          <a:graphicData uri="http://schemas.openxmlformats.org/presentationml/2006/ole">
            <mc:AlternateContent xmlns:mc="http://schemas.openxmlformats.org/markup-compatibility/2006">
              <mc:Choice xmlns:v="urn:schemas-microsoft-com:vml" Requires="v">
                <p:oleObj spid="_x0000_s11365" name="Equation" r:id="rId13" imgW="3085920" imgH="406080" progId="Equation.3">
                  <p:embed/>
                </p:oleObj>
              </mc:Choice>
              <mc:Fallback>
                <p:oleObj name="Equation" r:id="rId13" imgW="308592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15181" y="5580380"/>
                        <a:ext cx="517207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idx="4294967295"/>
          </p:nvPr>
        </p:nvSpPr>
        <p:spPr>
          <a:xfrm>
            <a:off x="1645920" y="274638"/>
            <a:ext cx="8869680" cy="731202"/>
          </a:xfrm>
        </p:spPr>
        <p:txBody>
          <a:bodyPr/>
          <a:lstStyle/>
          <a:p>
            <a:r>
              <a:rPr lang="en-US" sz="4000" dirty="0">
                <a:solidFill>
                  <a:srgbClr val="000000"/>
                </a:solidFill>
                <a:latin typeface="Arial"/>
              </a:rPr>
              <a:t>Output Resistance in Sat Mode:3</a:t>
            </a:r>
            <a:endParaRPr lang="en-US" sz="4000" dirty="0"/>
          </a:p>
        </p:txBody>
      </p:sp>
    </p:spTree>
    <p:extLst>
      <p:ext uri="{BB962C8B-B14F-4D97-AF65-F5344CB8AC3E}">
        <p14:creationId xmlns:p14="http://schemas.microsoft.com/office/powerpoint/2010/main" val="34696537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7"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7" descr="se05F16"/>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8000" contrast="69000"/>
                    </a14:imgEffect>
                  </a14:imgLayer>
                </a14:imgProps>
              </a:ext>
              <a:ext uri="{28A0092B-C50C-407E-A947-70E740481C1C}">
                <a14:useLocalDpi xmlns:a14="http://schemas.microsoft.com/office/drawing/2010/main" val="0"/>
              </a:ext>
            </a:extLst>
          </a:blip>
          <a:srcRect l="7236"/>
          <a:stretch/>
        </p:blipFill>
        <p:spPr bwMode="auto">
          <a:xfrm>
            <a:off x="5318076" y="2633843"/>
            <a:ext cx="5336274" cy="215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7"/>
          <p:cNvGraphicFramePr>
            <a:graphicFrameLocks noChangeAspect="1"/>
          </p:cNvGraphicFramePr>
          <p:nvPr>
            <p:extLst/>
          </p:nvPr>
        </p:nvGraphicFramePr>
        <p:xfrm>
          <a:off x="1987550" y="1827214"/>
          <a:ext cx="3365500" cy="649287"/>
        </p:xfrm>
        <a:graphic>
          <a:graphicData uri="http://schemas.openxmlformats.org/presentationml/2006/ole">
            <mc:AlternateContent xmlns:mc="http://schemas.openxmlformats.org/markup-compatibility/2006">
              <mc:Choice xmlns:v="urn:schemas-microsoft-com:vml" Requires="v">
                <p:oleObj spid="_x0000_s12366" name="Equation" r:id="rId5" imgW="2070000" imgH="393480" progId="Equation.3">
                  <p:embed/>
                </p:oleObj>
              </mc:Choice>
              <mc:Fallback>
                <p:oleObj name="Equation" r:id="rId5" imgW="20700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7550" y="1827214"/>
                        <a:ext cx="3365500"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nvPr>
        </p:nvGraphicFramePr>
        <p:xfrm>
          <a:off x="2027097" y="2551234"/>
          <a:ext cx="2416175" cy="879475"/>
        </p:xfrm>
        <a:graphic>
          <a:graphicData uri="http://schemas.openxmlformats.org/presentationml/2006/ole">
            <mc:AlternateContent xmlns:mc="http://schemas.openxmlformats.org/markup-compatibility/2006">
              <mc:Choice xmlns:v="urn:schemas-microsoft-com:vml" Requires="v">
                <p:oleObj spid="_x0000_s12367" name="Equation" r:id="rId7" imgW="1485720" imgH="533160" progId="Equation.3">
                  <p:embed/>
                </p:oleObj>
              </mc:Choice>
              <mc:Fallback>
                <p:oleObj name="Equation" r:id="rId7" imgW="1485720" imgH="533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7097" y="2551234"/>
                        <a:ext cx="2416175"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2471739" y="3512764"/>
          <a:ext cx="3119437" cy="1508125"/>
        </p:xfrm>
        <a:graphic>
          <a:graphicData uri="http://schemas.openxmlformats.org/presentationml/2006/ole">
            <mc:AlternateContent xmlns:mc="http://schemas.openxmlformats.org/markup-compatibility/2006">
              <mc:Choice xmlns:v="urn:schemas-microsoft-com:vml" Requires="v">
                <p:oleObj spid="_x0000_s12368" name="Equation" r:id="rId9" imgW="1917360" imgH="914400" progId="Equation.3">
                  <p:embed/>
                </p:oleObj>
              </mc:Choice>
              <mc:Fallback>
                <p:oleObj name="Equation" r:id="rId9" imgW="1917360" imgH="914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1739" y="3512764"/>
                        <a:ext cx="3119437"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nvPr>
        </p:nvGraphicFramePr>
        <p:xfrm>
          <a:off x="2184400" y="5179810"/>
          <a:ext cx="5060950" cy="1006475"/>
        </p:xfrm>
        <a:graphic>
          <a:graphicData uri="http://schemas.openxmlformats.org/presentationml/2006/ole">
            <mc:AlternateContent xmlns:mc="http://schemas.openxmlformats.org/markup-compatibility/2006">
              <mc:Choice xmlns:v="urn:schemas-microsoft-com:vml" Requires="v">
                <p:oleObj spid="_x0000_s12369" name="Equation" r:id="rId11" imgW="3111480" imgH="609480" progId="Equation.3">
                  <p:embed/>
                </p:oleObj>
              </mc:Choice>
              <mc:Fallback>
                <p:oleObj name="Equation" r:id="rId11" imgW="3111480" imgH="609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4400" y="5179810"/>
                        <a:ext cx="506095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idx="4294967295"/>
          </p:nvPr>
        </p:nvSpPr>
        <p:spPr/>
        <p:txBody>
          <a:bodyPr/>
          <a:lstStyle/>
          <a:p>
            <a:r>
              <a:rPr lang="en-US" sz="4000" dirty="0">
                <a:solidFill>
                  <a:srgbClr val="000000"/>
                </a:solidFill>
                <a:latin typeface="Arial"/>
              </a:rPr>
              <a:t>Output Resistance in Sat Mode:4</a:t>
            </a:r>
            <a:endParaRPr lang="en-US" dirty="0"/>
          </a:p>
        </p:txBody>
      </p:sp>
    </p:spTree>
    <p:extLst>
      <p:ext uri="{BB962C8B-B14F-4D97-AF65-F5344CB8AC3E}">
        <p14:creationId xmlns:p14="http://schemas.microsoft.com/office/powerpoint/2010/main" val="1773597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6" descr="se06F03"/>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1000"/>
                    </a14:imgEffect>
                  </a14:imgLayer>
                </a14:imgProps>
              </a:ext>
              <a:ext uri="{28A0092B-C50C-407E-A947-70E740481C1C}">
                <a14:useLocalDpi xmlns:a14="http://schemas.microsoft.com/office/drawing/2010/main" val="0"/>
              </a:ext>
            </a:extLst>
          </a:blip>
          <a:srcRect/>
          <a:stretch>
            <a:fillRect/>
          </a:stretch>
        </p:blipFill>
        <p:spPr bwMode="auto">
          <a:xfrm>
            <a:off x="2427289" y="417061"/>
            <a:ext cx="733742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747486" y="4688115"/>
            <a:ext cx="10697029" cy="1788886"/>
          </a:xfrm>
          <a:prstGeom prst="rect">
            <a:avLst/>
          </a:prstGeom>
          <a:solidFill>
            <a:srgbClr val="FFFF00"/>
          </a:solid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dirty="0" smtClean="0">
                <a:solidFill>
                  <a:schemeClr val="tx1"/>
                </a:solidFill>
                <a:latin typeface="Arial Black" panose="020B0A04020102020204" pitchFamily="34" charset="0"/>
              </a:rPr>
              <a:t>Current as a result of both Holes and Electrons. That is why referred to as Bipolar </a:t>
            </a:r>
            <a:endParaRPr lang="en-US" sz="32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4191901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5" descr="se05F17"/>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9000" contrast="78000"/>
                    </a14:imgEffect>
                  </a14:imgLayer>
                </a14:imgProps>
              </a:ext>
              <a:ext uri="{28A0092B-C50C-407E-A947-70E740481C1C}">
                <a14:useLocalDpi xmlns:a14="http://schemas.microsoft.com/office/drawing/2010/main" val="0"/>
              </a:ext>
            </a:extLst>
          </a:blip>
          <a:srcRect/>
          <a:stretch>
            <a:fillRect/>
          </a:stretch>
        </p:blipFill>
        <p:spPr bwMode="auto">
          <a:xfrm>
            <a:off x="4083694" y="2003947"/>
            <a:ext cx="6310668" cy="341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0700" y="2510712"/>
            <a:ext cx="4267200" cy="923330"/>
          </a:xfrm>
          <a:prstGeom prst="rect">
            <a:avLst/>
          </a:prstGeom>
          <a:noFill/>
        </p:spPr>
        <p:txBody>
          <a:bodyPr wrap="square" rtlCol="0">
            <a:spAutoFit/>
          </a:bodyPr>
          <a:lstStyle/>
          <a:p>
            <a:r>
              <a:rPr lang="en-US" dirty="0"/>
              <a:t>The MOSFET parameter </a:t>
            </a:r>
            <a:r>
              <a:rPr lang="en-US" i="1" dirty="0">
                <a:latin typeface="Times New Roman" pitchFamily="18" charset="0"/>
                <a:cs typeface="Times New Roman" pitchFamily="18" charset="0"/>
              </a:rPr>
              <a:t>V</a:t>
            </a:r>
            <a:r>
              <a:rPr lang="en-US" i="1" baseline="-25000" dirty="0">
                <a:latin typeface="Times New Roman" pitchFamily="18" charset="0"/>
                <a:cs typeface="Times New Roman" pitchFamily="18" charset="0"/>
              </a:rPr>
              <a:t>A</a:t>
            </a:r>
            <a:r>
              <a:rPr lang="en-US" dirty="0"/>
              <a:t> depends on the process technology, and for a given process, is proportional to the channel length</a:t>
            </a:r>
          </a:p>
        </p:txBody>
      </p:sp>
      <p:sp>
        <p:nvSpPr>
          <p:cNvPr id="3" name="Title 2"/>
          <p:cNvSpPr>
            <a:spLocks noGrp="1"/>
          </p:cNvSpPr>
          <p:nvPr>
            <p:ph type="title" idx="4294967295"/>
          </p:nvPr>
        </p:nvSpPr>
        <p:spPr/>
        <p:txBody>
          <a:bodyPr/>
          <a:lstStyle/>
          <a:p>
            <a:r>
              <a:rPr lang="en-US" sz="4000" dirty="0">
                <a:solidFill>
                  <a:srgbClr val="000000"/>
                </a:solidFill>
                <a:latin typeface="Arial"/>
              </a:rPr>
              <a:t>Output Resistance in Sat Mode:5</a:t>
            </a:r>
            <a:endParaRPr lang="en-US" dirty="0"/>
          </a:p>
        </p:txBody>
      </p:sp>
    </p:spTree>
    <p:extLst>
      <p:ext uri="{BB962C8B-B14F-4D97-AF65-F5344CB8AC3E}">
        <p14:creationId xmlns:p14="http://schemas.microsoft.com/office/powerpoint/2010/main" val="5630630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5" descr="se05F18"/>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4000"/>
                    </a14:imgEffect>
                  </a14:imgLayer>
                </a14:imgProps>
              </a:ext>
              <a:ext uri="{28A0092B-C50C-407E-A947-70E740481C1C}">
                <a14:useLocalDpi xmlns:a14="http://schemas.microsoft.com/office/drawing/2010/main" val="0"/>
              </a:ext>
            </a:extLst>
          </a:blip>
          <a:srcRect/>
          <a:stretch>
            <a:fillRect/>
          </a:stretch>
        </p:blipFill>
        <p:spPr bwMode="auto">
          <a:xfrm>
            <a:off x="3672884" y="2340930"/>
            <a:ext cx="5493863" cy="235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276707" y="5568852"/>
            <a:ext cx="4286214" cy="646331"/>
          </a:xfrm>
          <a:prstGeom prst="rect">
            <a:avLst/>
          </a:prstGeom>
          <a:noFill/>
        </p:spPr>
        <p:txBody>
          <a:bodyPr wrap="square" rtlCol="0">
            <a:spAutoFit/>
          </a:bodyPr>
          <a:lstStyle/>
          <a:p>
            <a:r>
              <a:rPr lang="en-US" i="1" dirty="0" err="1">
                <a:latin typeface="Times New Roman" pitchFamily="18" charset="0"/>
                <a:cs typeface="Times New Roman" pitchFamily="18" charset="0"/>
              </a:rPr>
              <a:t>r</a:t>
            </a:r>
            <a:r>
              <a:rPr lang="en-US" i="1" baseline="-25000" dirty="0" err="1">
                <a:latin typeface="Times New Roman" pitchFamily="18" charset="0"/>
                <a:cs typeface="Times New Roman" pitchFamily="18" charset="0"/>
              </a:rPr>
              <a:t>o</a:t>
            </a:r>
            <a:r>
              <a:rPr lang="en-US" dirty="0"/>
              <a:t> incorporated in the large signal model of n-channel MOSFET</a:t>
            </a:r>
          </a:p>
        </p:txBody>
      </p:sp>
      <p:sp>
        <p:nvSpPr>
          <p:cNvPr id="3" name="Title 2"/>
          <p:cNvSpPr>
            <a:spLocks noGrp="1"/>
          </p:cNvSpPr>
          <p:nvPr>
            <p:ph type="title" idx="4294967295"/>
          </p:nvPr>
        </p:nvSpPr>
        <p:spPr/>
        <p:txBody>
          <a:bodyPr/>
          <a:lstStyle/>
          <a:p>
            <a:r>
              <a:rPr lang="en-US" sz="4000" dirty="0">
                <a:solidFill>
                  <a:srgbClr val="000000"/>
                </a:solidFill>
                <a:latin typeface="Arial"/>
              </a:rPr>
              <a:t>Output Resistance in Sat Mode:6</a:t>
            </a:r>
            <a:endParaRPr lang="en-US" dirty="0"/>
          </a:p>
        </p:txBody>
      </p:sp>
    </p:spTree>
    <p:extLst>
      <p:ext uri="{BB962C8B-B14F-4D97-AF65-F5344CB8AC3E}">
        <p14:creationId xmlns:p14="http://schemas.microsoft.com/office/powerpoint/2010/main" val="33515677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4" descr="se05F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3690" b="58260"/>
          <a:stretch/>
        </p:blipFill>
        <p:spPr bwMode="auto">
          <a:xfrm>
            <a:off x="2140326" y="1491895"/>
            <a:ext cx="1873937" cy="2105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se05F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958" t="50000" r="27777" b="5267"/>
          <a:stretch/>
        </p:blipFill>
        <p:spPr bwMode="auto">
          <a:xfrm>
            <a:off x="6701024" y="3348985"/>
            <a:ext cx="2074460" cy="225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e05F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5416" b="57989"/>
          <a:stretch/>
        </p:blipFill>
        <p:spPr bwMode="auto">
          <a:xfrm>
            <a:off x="4676635" y="2529954"/>
            <a:ext cx="1804111" cy="211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Elbow Connector 5"/>
          <p:cNvCxnSpPr/>
          <p:nvPr/>
        </p:nvCxnSpPr>
        <p:spPr bwMode="auto">
          <a:xfrm rot="5400000">
            <a:off x="5849630" y="3748812"/>
            <a:ext cx="549157" cy="245660"/>
          </a:xfrm>
          <a:prstGeom prst="bentConnector3">
            <a:avLst>
              <a:gd name="adj1" fmla="val 102190"/>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p:cNvSpPr>
            <a:spLocks noGrp="1"/>
          </p:cNvSpPr>
          <p:nvPr>
            <p:ph type="title" idx="4294967295"/>
          </p:nvPr>
        </p:nvSpPr>
        <p:spPr/>
        <p:txBody>
          <a:bodyPr/>
          <a:lstStyle/>
          <a:p>
            <a:r>
              <a:rPr lang="en-US" dirty="0" smtClean="0"/>
              <a:t>NMOS Circuit</a:t>
            </a:r>
            <a:r>
              <a:rPr lang="en-US" baseline="0" dirty="0" smtClean="0"/>
              <a:t> Symbols</a:t>
            </a:r>
            <a:endParaRPr lang="en-US" dirty="0"/>
          </a:p>
        </p:txBody>
      </p:sp>
      <p:pic>
        <p:nvPicPr>
          <p:cNvPr id="7" name="Picture 17" descr="se05F0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6000" contrast="68000"/>
                    </a14:imgEffect>
                  </a14:imgLayer>
                </a14:imgProps>
              </a:ext>
              <a:ext uri="{28A0092B-C50C-407E-A947-70E740481C1C}">
                <a14:useLocalDpi xmlns:a14="http://schemas.microsoft.com/office/drawing/2010/main" val="0"/>
              </a:ext>
            </a:extLst>
          </a:blip>
          <a:srcRect r="43901" b="4221"/>
          <a:stretch/>
        </p:blipFill>
        <p:spPr bwMode="auto">
          <a:xfrm>
            <a:off x="1828801" y="4343401"/>
            <a:ext cx="3438443" cy="223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559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775339"/>
          </a:xfrm>
        </p:spPr>
        <p:txBody>
          <a:bodyPr/>
          <a:lstStyle/>
          <a:p>
            <a:r>
              <a:rPr lang="en-US" dirty="0" smtClean="0"/>
              <a:t>Summary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0" y="836803"/>
                <a:ext cx="9144000" cy="4525963"/>
              </a:xfrm>
            </p:spPr>
            <p:txBody>
              <a:bodyPr>
                <a:norm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𝐺𝑆</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&lt;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𝑇𝐻</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𝑤𝑖𝑡h</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𝑒𝑣𝑒𝑛</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𝐷𝑆</m:t>
                        </m:r>
                      </m:sub>
                    </m:sSub>
                    <m:r>
                      <a:rPr lang="en-US" i="1">
                        <a:latin typeface="Cambria Math" panose="02040503050406030204" pitchFamily="18" charset="0"/>
                        <a:ea typeface="Cambria Math" panose="02040503050406030204" pitchFamily="18" charset="0"/>
                      </a:rPr>
                      <m:t>&gt;0 , </m:t>
                    </m:r>
                    <m:r>
                      <a:rPr lang="en-US" i="1">
                        <a:latin typeface="Cambria Math" panose="02040503050406030204" pitchFamily="18" charset="0"/>
                        <a:ea typeface="Cambria Math" panose="02040503050406030204" pitchFamily="18" charset="0"/>
                      </a:rPr>
                      <m:t>𝑠𝑡𝑖𝑙𝑙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𝑐𝑢𝑟𝑟𝑒𝑛𝑡</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36802"/>
                <a:ext cx="9144000" cy="4525963"/>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671161" y="1779316"/>
                <a:ext cx="9051645" cy="369332"/>
              </a:xfrm>
              <a:prstGeom prst="rect">
                <a:avLst/>
              </a:prstGeom>
              <a:noFill/>
            </p:spPr>
            <p:txBody>
              <a:bodyPr wrap="none" lIns="0" tIns="0" rIns="0" bIns="0" rtlCol="0">
                <a:spAutoFit/>
              </a:bodyPr>
              <a:lstStyle/>
              <a:p>
                <a:pPr marL="342900" indent="-34290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𝐺𝑆</m:t>
                        </m:r>
                      </m:sub>
                    </m:sSub>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𝑇𝐻</m:t>
                        </m:r>
                      </m:sub>
                    </m:sSub>
                    <m:r>
                      <a:rPr lang="en-US" sz="2400" i="1">
                        <a:latin typeface="Cambria Math" panose="02040503050406030204" pitchFamily="18" charset="0"/>
                        <a:ea typeface="Cambria Math" panose="02040503050406030204" pitchFamily="18" charset="0"/>
                      </a:rPr>
                      <m:t> ;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𝐷𝑆</m:t>
                        </m:r>
                      </m:sub>
                    </m:sSub>
                    <m:r>
                      <a:rPr lang="en-US" sz="2400" i="1">
                        <a:latin typeface="Cambria Math" panose="02040503050406030204" pitchFamily="18" charset="0"/>
                        <a:ea typeface="Cambria Math" panose="02040503050406030204" pitchFamily="18" charset="0"/>
                      </a:rPr>
                      <m:t>=0 . </m:t>
                    </m:r>
                    <m:r>
                      <a:rPr lang="en-US" sz="2400" i="1">
                        <a:latin typeface="Cambria Math" panose="02040503050406030204" pitchFamily="18" charset="0"/>
                        <a:ea typeface="Cambria Math" panose="02040503050406030204" pitchFamily="18" charset="0"/>
                      </a:rPr>
                      <m:t>𝑇h𝑜𝑢𝑔h</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𝑐h𝑎𝑛𝑛𝑒𝑙</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𝑖𝑠</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𝑓𝑜𝑟𝑚𝑒𝑑</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𝑏𝑢𝑡</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𝑛𝑜</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𝑐𝑢𝑟𝑟𝑒𝑛𝑡</m:t>
                    </m:r>
                  </m:oMath>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47160" y="1779316"/>
                <a:ext cx="9051645" cy="369332"/>
              </a:xfrm>
              <a:prstGeom prst="rect">
                <a:avLst/>
              </a:prstGeom>
              <a:blipFill rotWithShape="0">
                <a:blip r:embed="rId3"/>
                <a:stretch>
                  <a:fillRect l="-1886" t="-21667" b="-4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44942" y="3413785"/>
                <a:ext cx="6823151" cy="369332"/>
              </a:xfrm>
              <a:prstGeom prst="rect">
                <a:avLst/>
              </a:prstGeom>
              <a:noFill/>
            </p:spPr>
            <p:txBody>
              <a:bodyPr wrap="none" lIns="0" tIns="0" rIns="0" bIns="0" rtlCol="0">
                <a:spAutoFit/>
              </a:bodyPr>
              <a:lstStyle/>
              <a:p>
                <a:pPr marL="342900" indent="-34290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𝐺𝑆</m:t>
                        </m:r>
                      </m:sub>
                    </m:sSub>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𝑇𝐻</m:t>
                        </m:r>
                      </m:sub>
                    </m:sSub>
                    <m:r>
                      <a:rPr lang="en-US" sz="2400" i="1">
                        <a:latin typeface="Cambria Math" panose="02040503050406030204" pitchFamily="18" charset="0"/>
                        <a:ea typeface="Cambria Math" panose="02040503050406030204" pitchFamily="18" charset="0"/>
                      </a:rPr>
                      <m:t> ;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𝐷𝑆</m:t>
                        </m:r>
                      </m:sub>
                    </m:sSub>
                    <m:r>
                      <a:rPr lang="en-US" sz="2400" i="1">
                        <a:latin typeface="Cambria Math" panose="02040503050406030204" pitchFamily="18" charset="0"/>
                        <a:ea typeface="Cambria Math" panose="02040503050406030204" pitchFamily="18" charset="0"/>
                      </a:rPr>
                      <m:t>&lt;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𝑂𝑉</m:t>
                        </m:r>
                      </m:sub>
                    </m:sSub>
                    <m:r>
                      <a:rPr lang="en-US" sz="2400" i="1">
                        <a:latin typeface="Cambria Math" panose="02040503050406030204" pitchFamily="18" charset="0"/>
                        <a:ea typeface="Cambria Math" panose="02040503050406030204" pitchFamily="18" charset="0"/>
                      </a:rPr>
                      <m:t> . </m:t>
                    </m:r>
                    <m:r>
                      <m:rPr>
                        <m:sty m:val="p"/>
                      </m:rPr>
                      <a:rPr lang="en-US" sz="2400">
                        <a:latin typeface="Cambria Math" panose="02040503050406030204" pitchFamily="18" charset="0"/>
                        <a:ea typeface="Cambria Math" panose="02040503050406030204" pitchFamily="18" charset="0"/>
                      </a:rPr>
                      <m:t>MOSFET</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in</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triode</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region</m:t>
                    </m:r>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20941" y="3413785"/>
                <a:ext cx="6823151" cy="369332"/>
              </a:xfrm>
              <a:prstGeom prst="rect">
                <a:avLst/>
              </a:prstGeom>
              <a:blipFill rotWithShape="0">
                <a:blip r:embed="rId4"/>
                <a:stretch>
                  <a:fillRect l="-2592" t="-19672" r="-89" b="-42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71161" y="4410046"/>
                <a:ext cx="7443513" cy="369332"/>
              </a:xfrm>
              <a:prstGeom prst="rect">
                <a:avLst/>
              </a:prstGeom>
              <a:noFill/>
            </p:spPr>
            <p:txBody>
              <a:bodyPr wrap="none" lIns="0" tIns="0" rIns="0" bIns="0" rtlCol="0">
                <a:spAutoFit/>
              </a:bodyPr>
              <a:lstStyle/>
              <a:p>
                <a:pPr marL="342900" indent="-34290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𝐺𝑆</m:t>
                        </m:r>
                      </m:sub>
                    </m:sSub>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𝑇𝐻</m:t>
                        </m:r>
                      </m:sub>
                    </m:sSub>
                    <m:r>
                      <a:rPr lang="en-US" sz="2400" i="1">
                        <a:latin typeface="Cambria Math" panose="02040503050406030204" pitchFamily="18" charset="0"/>
                        <a:ea typeface="Cambria Math" panose="02040503050406030204" pitchFamily="18" charset="0"/>
                      </a:rPr>
                      <m:t> ;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𝐷𝑆</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𝑂𝑉</m:t>
                        </m:r>
                      </m:sub>
                    </m:sSub>
                    <m:r>
                      <a:rPr lang="en-US" sz="2400" i="1">
                        <a:latin typeface="Cambria Math" panose="02040503050406030204" pitchFamily="18" charset="0"/>
                        <a:ea typeface="Cambria Math" panose="02040503050406030204" pitchFamily="18" charset="0"/>
                      </a:rPr>
                      <m:t> . </m:t>
                    </m:r>
                    <m:r>
                      <m:rPr>
                        <m:sty m:val="p"/>
                      </m:rPr>
                      <a:rPr lang="en-US" sz="2400">
                        <a:latin typeface="Cambria Math" panose="02040503050406030204" pitchFamily="18" charset="0"/>
                        <a:ea typeface="Cambria Math" panose="02040503050406030204" pitchFamily="18" charset="0"/>
                      </a:rPr>
                      <m:t>MOSFET</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in</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saturation</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region</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47160" y="4410046"/>
                <a:ext cx="7443513" cy="369332"/>
              </a:xfrm>
              <a:prstGeom prst="rect">
                <a:avLst/>
              </a:prstGeom>
              <a:blipFill rotWithShape="0">
                <a:blip r:embed="rId5"/>
                <a:stretch>
                  <a:fillRect l="-2293" t="-19672" r="-82" b="-42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44942" y="2590800"/>
                <a:ext cx="8902117" cy="369332"/>
              </a:xfrm>
              <a:prstGeom prst="rect">
                <a:avLst/>
              </a:prstGeom>
              <a:noFill/>
            </p:spPr>
            <p:txBody>
              <a:bodyPr wrap="none" lIns="0" tIns="0" rIns="0" bIns="0" rtlCol="0">
                <a:spAutoFit/>
              </a:bodyPr>
              <a:lstStyle/>
              <a:p>
                <a:pPr marL="342900" indent="-34290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𝐺𝑆</m:t>
                        </m:r>
                      </m:sub>
                    </m:sSub>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𝑇𝐻</m:t>
                        </m:r>
                      </m:sub>
                    </m:sSub>
                    <m:r>
                      <a:rPr lang="en-US" sz="2400" i="1">
                        <a:latin typeface="Cambria Math" panose="02040503050406030204" pitchFamily="18" charset="0"/>
                        <a:ea typeface="Cambria Math" panose="02040503050406030204" pitchFamily="18" charset="0"/>
                      </a:rPr>
                      <m:t> ;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𝐷𝑆</m:t>
                        </m:r>
                      </m:sub>
                    </m:sSub>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𝑖𝑠</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𝑣𝑒𝑟𝑦</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𝑠𝑚𝑎𝑙𝑙</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𝑡h𝑒𝑛</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𝑂𝑉</m:t>
                        </m:r>
                      </m:sub>
                    </m:sSub>
                    <m:r>
                      <a:rPr lang="en-US" sz="2400" i="1">
                        <a:latin typeface="Cambria Math" panose="02040503050406030204" pitchFamily="18" charset="0"/>
                        <a:ea typeface="Cambria Math" panose="02040503050406030204" pitchFamily="18" charset="0"/>
                      </a:rPr>
                      <m:t> . </m:t>
                    </m:r>
                    <m:r>
                      <m:rPr>
                        <m:sty m:val="p"/>
                      </m:rPr>
                      <a:rPr lang="en-US" sz="2400">
                        <a:latin typeface="Cambria Math" panose="02040503050406030204" pitchFamily="18" charset="0"/>
                        <a:ea typeface="Cambria Math" panose="02040503050406030204" pitchFamily="18" charset="0"/>
                      </a:rPr>
                      <m:t>MOSFET</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acts</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as</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resistor</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20941" y="2590800"/>
                <a:ext cx="8902117" cy="369332"/>
              </a:xfrm>
              <a:prstGeom prst="rect">
                <a:avLst/>
              </a:prstGeom>
              <a:blipFill rotWithShape="0">
                <a:blip r:embed="rId6"/>
                <a:stretch>
                  <a:fillRect l="-1986" t="-19672" r="-274" b="-40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28800" y="5629369"/>
                <a:ext cx="8229600" cy="523220"/>
              </a:xfrm>
              <a:prstGeom prst="rect">
                <a:avLst/>
              </a:prstGeom>
              <a:noFill/>
            </p:spPr>
            <p:txBody>
              <a:bodyPr wrap="square" rtlCol="0">
                <a:spAutoFit/>
              </a:bodyPr>
              <a:lstStyle/>
              <a:p>
                <a:r>
                  <a:rPr lang="en-US" sz="2800" b="1" dirty="0"/>
                  <a:t>Note in MOSFETs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𝑰</m:t>
                        </m:r>
                      </m:e>
                      <m:sub>
                        <m:r>
                          <a:rPr lang="en-US" sz="2800" b="1" i="1">
                            <a:latin typeface="Cambria Math" panose="02040503050406030204" pitchFamily="18" charset="0"/>
                          </a:rPr>
                          <m:t>𝑮</m:t>
                        </m:r>
                      </m:sub>
                    </m:sSub>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𝟎</m:t>
                    </m:r>
                    <m:r>
                      <a:rPr lang="en-US" sz="2800" b="1" i="1">
                        <a:latin typeface="Cambria Math" panose="02040503050406030204" pitchFamily="18" charset="0"/>
                        <a:ea typeface="Cambria Math" panose="02040503050406030204" pitchFamily="18" charset="0"/>
                      </a:rPr>
                      <m:t>  ;  </m:t>
                    </m:r>
                    <m:r>
                      <a:rPr lang="en-US" sz="2800" b="1" i="1">
                        <a:latin typeface="Cambria Math" panose="02040503050406030204" pitchFamily="18" charset="0"/>
                        <a:ea typeface="Cambria Math" panose="02040503050406030204" pitchFamily="18" charset="0"/>
                      </a:rPr>
                      <m:t>𝒂𝒏𝒅</m:t>
                    </m:r>
                    <m:r>
                      <a:rPr lang="en-US" sz="2800" b="1" i="1">
                        <a:latin typeface="Cambria Math" panose="02040503050406030204" pitchFamily="18" charset="0"/>
                        <a:ea typeface="Cambria Math" panose="02040503050406030204" pitchFamily="18" charset="0"/>
                      </a:rPr>
                      <m:t>   </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𝑰</m:t>
                        </m:r>
                      </m:e>
                      <m:sub>
                        <m:r>
                          <a:rPr lang="en-US" sz="2800" b="1" i="1">
                            <a:latin typeface="Cambria Math" panose="02040503050406030204" pitchFamily="18" charset="0"/>
                            <a:ea typeface="Cambria Math" panose="02040503050406030204" pitchFamily="18" charset="0"/>
                          </a:rPr>
                          <m:t>𝑺</m:t>
                        </m:r>
                      </m:sub>
                    </m:sSub>
                    <m:r>
                      <a:rPr lang="en-US" sz="2800" b="1"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𝑰</m:t>
                        </m:r>
                      </m:e>
                      <m:sub>
                        <m:r>
                          <a:rPr lang="en-US" sz="2800" b="1" i="1">
                            <a:latin typeface="Cambria Math" panose="02040503050406030204" pitchFamily="18" charset="0"/>
                            <a:ea typeface="Cambria Math" panose="02040503050406030204" pitchFamily="18" charset="0"/>
                          </a:rPr>
                          <m:t>𝑫</m:t>
                        </m:r>
                      </m:sub>
                    </m:sSub>
                  </m:oMath>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304800" y="5629369"/>
                <a:ext cx="8229600" cy="523220"/>
              </a:xfrm>
              <a:prstGeom prst="rect">
                <a:avLst/>
              </a:prstGeom>
              <a:blipFill rotWithShape="0">
                <a:blip r:embed="rId7"/>
                <a:stretch>
                  <a:fillRect l="-1481"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42003770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b="1" dirty="0" smtClean="0"/>
              <a:t>Comparison with BJT</a:t>
            </a:r>
            <a:endParaRPr lang="en-US" b="1"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00200"/>
            <a:ext cx="865101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658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a:solidFill>
            <a:schemeClr val="accent2"/>
          </a:solidFill>
        </p:spPr>
        <p:txBody>
          <a:bodyPr/>
          <a:lstStyle/>
          <a:p>
            <a:r>
              <a:rPr lang="en-US" b="1" dirty="0" smtClean="0">
                <a:solidFill>
                  <a:schemeClr val="bg1"/>
                </a:solidFill>
              </a:rPr>
              <a:t>Effect of Channel Width</a:t>
            </a:r>
            <a:endParaRPr lang="en-US" b="1" dirty="0">
              <a:solidFill>
                <a:schemeClr val="bg1"/>
              </a:solidFill>
            </a:endParaRPr>
          </a:p>
        </p:txBody>
      </p:sp>
      <p:pic>
        <p:nvPicPr>
          <p:cNvPr id="229378" name="Picture 2"/>
          <p:cNvPicPr>
            <a:picLocks noGrp="1" noChangeAspect="1" noChangeArrowheads="1"/>
          </p:cNvPicPr>
          <p:nvPr>
            <p:ph idx="1"/>
          </p:nvPr>
        </p:nvPicPr>
        <p:blipFill>
          <a:blip r:embed="rId2" cstate="print"/>
          <a:srcRect/>
          <a:stretch>
            <a:fillRect/>
          </a:stretch>
        </p:blipFill>
        <p:spPr bwMode="auto">
          <a:xfrm>
            <a:off x="2048741" y="1828800"/>
            <a:ext cx="8201458" cy="4419600"/>
          </a:xfrm>
          <a:prstGeom prst="rect">
            <a:avLst/>
          </a:prstGeom>
          <a:noFill/>
          <a:ln w="9525">
            <a:noFill/>
            <a:miter lim="800000"/>
            <a:headEnd/>
            <a:tailEnd/>
          </a:ln>
        </p:spPr>
      </p:pic>
    </p:spTree>
    <p:extLst>
      <p:ext uri="{BB962C8B-B14F-4D97-AF65-F5344CB8AC3E}">
        <p14:creationId xmlns:p14="http://schemas.microsoft.com/office/powerpoint/2010/main" val="27069885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e05F09"/>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5000" contrast="71000"/>
                    </a14:imgEffect>
                  </a14:imgLayer>
                </a14:imgProps>
              </a:ext>
              <a:ext uri="{28A0092B-C50C-407E-A947-70E740481C1C}">
                <a14:useLocalDpi xmlns:a14="http://schemas.microsoft.com/office/drawing/2010/main" val="0"/>
              </a:ext>
            </a:extLst>
          </a:blip>
          <a:srcRect t="44926"/>
          <a:stretch/>
        </p:blipFill>
        <p:spPr bwMode="auto">
          <a:xfrm>
            <a:off x="6013572" y="3459480"/>
            <a:ext cx="4471548" cy="326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7" descr="se05F09"/>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5000" contrast="71000"/>
                    </a14:imgEffect>
                  </a14:imgLayer>
                </a14:imgProps>
              </a:ext>
              <a:ext uri="{28A0092B-C50C-407E-A947-70E740481C1C}">
                <a14:useLocalDpi xmlns:a14="http://schemas.microsoft.com/office/drawing/2010/main" val="0"/>
              </a:ext>
            </a:extLst>
          </a:blip>
          <a:srcRect r="1027" b="56862"/>
          <a:stretch/>
        </p:blipFill>
        <p:spPr bwMode="auto">
          <a:xfrm>
            <a:off x="1744760" y="1189638"/>
            <a:ext cx="4268813" cy="24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81200" y="274638"/>
            <a:ext cx="8229600" cy="807402"/>
          </a:xfrm>
        </p:spPr>
        <p:txBody>
          <a:bodyPr/>
          <a:lstStyle/>
          <a:p>
            <a:r>
              <a:rPr lang="en-US" dirty="0" smtClean="0"/>
              <a:t>PMOS Transistor</a:t>
            </a:r>
            <a:endParaRPr lang="en-US" dirty="0"/>
          </a:p>
        </p:txBody>
      </p:sp>
      <p:sp>
        <p:nvSpPr>
          <p:cNvPr id="3" name="TextBox 2"/>
          <p:cNvSpPr txBox="1"/>
          <p:nvPr/>
        </p:nvSpPr>
        <p:spPr>
          <a:xfrm>
            <a:off x="2087880" y="4925646"/>
            <a:ext cx="2956560" cy="646331"/>
          </a:xfrm>
          <a:prstGeom prst="rect">
            <a:avLst/>
          </a:prstGeom>
          <a:noFill/>
        </p:spPr>
        <p:txBody>
          <a:bodyPr wrap="square" rtlCol="0">
            <a:spAutoFit/>
          </a:bodyPr>
          <a:lstStyle/>
          <a:p>
            <a:r>
              <a:rPr lang="en-US" i="1" dirty="0">
                <a:solidFill>
                  <a:schemeClr val="accent2"/>
                </a:solidFill>
              </a:rPr>
              <a:t>Polarity of the terminal voltages !!!!!</a:t>
            </a:r>
          </a:p>
        </p:txBody>
      </p:sp>
    </p:spTree>
    <p:extLst>
      <p:ext uri="{BB962C8B-B14F-4D97-AF65-F5344CB8AC3E}">
        <p14:creationId xmlns:p14="http://schemas.microsoft.com/office/powerpoint/2010/main" val="29259906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e05F09"/>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5000" contrast="71000"/>
                    </a14:imgEffect>
                  </a14:imgLayer>
                </a14:imgProps>
              </a:ext>
              <a:ext uri="{28A0092B-C50C-407E-A947-70E740481C1C}">
                <a14:useLocalDpi xmlns:a14="http://schemas.microsoft.com/office/drawing/2010/main" val="0"/>
              </a:ext>
            </a:extLst>
          </a:blip>
          <a:srcRect t="44926"/>
          <a:stretch/>
        </p:blipFill>
        <p:spPr bwMode="auto">
          <a:xfrm>
            <a:off x="6407623" y="1852846"/>
            <a:ext cx="4053385" cy="296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nvPr>
        </p:nvGraphicFramePr>
        <p:xfrm>
          <a:off x="1710770" y="1616309"/>
          <a:ext cx="3784600" cy="473075"/>
        </p:xfrm>
        <a:graphic>
          <a:graphicData uri="http://schemas.openxmlformats.org/presentationml/2006/ole">
            <mc:AlternateContent xmlns:mc="http://schemas.openxmlformats.org/markup-compatibility/2006">
              <mc:Choice xmlns:v="urn:schemas-microsoft-com:vml" Requires="v">
                <p:oleObj spid="_x0000_s13409" name="Equation" r:id="rId5" imgW="1790640" imgH="241200" progId="Equation.3">
                  <p:embed/>
                </p:oleObj>
              </mc:Choice>
              <mc:Fallback>
                <p:oleObj name="Equation" r:id="rId5" imgW="17906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0770" y="1616309"/>
                        <a:ext cx="37846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nvPr>
        </p:nvGraphicFramePr>
        <p:xfrm>
          <a:off x="1626072" y="2446338"/>
          <a:ext cx="4781550" cy="398462"/>
        </p:xfrm>
        <a:graphic>
          <a:graphicData uri="http://schemas.openxmlformats.org/presentationml/2006/ole">
            <mc:AlternateContent xmlns:mc="http://schemas.openxmlformats.org/markup-compatibility/2006">
              <mc:Choice xmlns:v="urn:schemas-microsoft-com:vml" Requires="v">
                <p:oleObj spid="_x0000_s13410" name="Equation" r:id="rId7" imgW="2260440" imgH="203040" progId="Equation.3">
                  <p:embed/>
                </p:oleObj>
              </mc:Choice>
              <mc:Fallback>
                <p:oleObj name="Equation" r:id="rId7" imgW="226044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6072" y="2446338"/>
                        <a:ext cx="4781550"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2715260" y="3333126"/>
          <a:ext cx="1530350" cy="547687"/>
        </p:xfrm>
        <a:graphic>
          <a:graphicData uri="http://schemas.openxmlformats.org/presentationml/2006/ole">
            <mc:AlternateContent xmlns:mc="http://schemas.openxmlformats.org/markup-compatibility/2006">
              <mc:Choice xmlns:v="urn:schemas-microsoft-com:vml" Requires="v">
                <p:oleObj spid="_x0000_s13411" name="Equation" r:id="rId9" imgW="723600" imgH="279360" progId="Equation.3">
                  <p:embed/>
                </p:oleObj>
              </mc:Choice>
              <mc:Fallback>
                <p:oleObj name="Equation" r:id="rId9" imgW="72360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5260" y="3333126"/>
                        <a:ext cx="15303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nvPr>
        </p:nvGraphicFramePr>
        <p:xfrm>
          <a:off x="2295673" y="4601071"/>
          <a:ext cx="3971925" cy="596900"/>
        </p:xfrm>
        <a:graphic>
          <a:graphicData uri="http://schemas.openxmlformats.org/presentationml/2006/ole">
            <mc:AlternateContent xmlns:mc="http://schemas.openxmlformats.org/markup-compatibility/2006">
              <mc:Choice xmlns:v="urn:schemas-microsoft-com:vml" Requires="v">
                <p:oleObj spid="_x0000_s13412" name="Equation" r:id="rId11" imgW="1879560" imgH="304560" progId="Equation.3">
                  <p:embed/>
                </p:oleObj>
              </mc:Choice>
              <mc:Fallback>
                <p:oleObj name="Equation" r:id="rId11" imgW="1879560" imgH="3045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5673" y="4601071"/>
                        <a:ext cx="397192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nvPr>
        </p:nvGraphicFramePr>
        <p:xfrm>
          <a:off x="2359181" y="5701218"/>
          <a:ext cx="3892550" cy="473075"/>
        </p:xfrm>
        <a:graphic>
          <a:graphicData uri="http://schemas.openxmlformats.org/presentationml/2006/ole">
            <mc:AlternateContent xmlns:mc="http://schemas.openxmlformats.org/markup-compatibility/2006">
              <mc:Choice xmlns:v="urn:schemas-microsoft-com:vml" Requires="v">
                <p:oleObj spid="_x0000_s13413" name="Equation" r:id="rId13" imgW="1841400" imgH="241200" progId="Equation.3">
                  <p:embed/>
                </p:oleObj>
              </mc:Choice>
              <mc:Fallback>
                <p:oleObj name="Equation" r:id="rId13" imgW="18414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9181" y="5701218"/>
                        <a:ext cx="38925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dirty="0" smtClean="0"/>
              <a:t>PMOS Transistor</a:t>
            </a:r>
            <a:endParaRPr lang="en-US" dirty="0"/>
          </a:p>
        </p:txBody>
      </p:sp>
    </p:spTree>
    <p:extLst>
      <p:ext uri="{BB962C8B-B14F-4D97-AF65-F5344CB8AC3E}">
        <p14:creationId xmlns:p14="http://schemas.microsoft.com/office/powerpoint/2010/main" val="4191513024"/>
      </p:ext>
    </p:extLst>
  </p:cSld>
  <p:clrMapOvr>
    <a:masterClrMapping/>
  </p:clrMapOvr>
  <p:transition spd="slow">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7" name="Picture 4" descr="se05F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922" b="9668"/>
          <a:stretch/>
        </p:blipFill>
        <p:spPr bwMode="auto">
          <a:xfrm>
            <a:off x="2251177" y="1400854"/>
            <a:ext cx="1961432" cy="241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e05F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66" b="12468"/>
          <a:stretch/>
        </p:blipFill>
        <p:spPr bwMode="auto">
          <a:xfrm>
            <a:off x="8347882" y="2884941"/>
            <a:ext cx="1478507" cy="230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se05F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556" r="30889" b="10894"/>
          <a:stretch/>
        </p:blipFill>
        <p:spPr bwMode="auto">
          <a:xfrm>
            <a:off x="5135376" y="2068141"/>
            <a:ext cx="2379992" cy="251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Elbow Connector 7"/>
          <p:cNvCxnSpPr/>
          <p:nvPr/>
        </p:nvCxnSpPr>
        <p:spPr bwMode="auto">
          <a:xfrm rot="16200000" flipV="1">
            <a:off x="6503826" y="2891523"/>
            <a:ext cx="549157" cy="245660"/>
          </a:xfrm>
          <a:prstGeom prst="bentConnector3">
            <a:avLst>
              <a:gd name="adj1" fmla="val 102190"/>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p:cNvSpPr>
            <a:spLocks noGrp="1"/>
          </p:cNvSpPr>
          <p:nvPr>
            <p:ph type="title" idx="4294967295"/>
          </p:nvPr>
        </p:nvSpPr>
        <p:spPr/>
        <p:txBody>
          <a:bodyPr/>
          <a:lstStyle/>
          <a:p>
            <a:r>
              <a:rPr lang="en-US" dirty="0" smtClean="0"/>
              <a:t>PMOS Circuit Symbols</a:t>
            </a:r>
            <a:endParaRPr lang="en-US" dirty="0"/>
          </a:p>
        </p:txBody>
      </p:sp>
    </p:spTree>
    <p:extLst>
      <p:ext uri="{BB962C8B-B14F-4D97-AF65-F5344CB8AC3E}">
        <p14:creationId xmlns:p14="http://schemas.microsoft.com/office/powerpoint/2010/main" val="18088636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2057400"/>
            <a:ext cx="9144000" cy="3771441"/>
          </a:xfrm>
          <a:prstGeom prst="rect">
            <a:avLst/>
          </a:prstGeom>
        </p:spPr>
      </p:pic>
      <p:sp>
        <p:nvSpPr>
          <p:cNvPr id="5" name="Title 4"/>
          <p:cNvSpPr>
            <a:spLocks noGrp="1"/>
          </p:cNvSpPr>
          <p:nvPr>
            <p:ph type="title"/>
          </p:nvPr>
        </p:nvSpPr>
        <p:spPr/>
        <p:txBody>
          <a:bodyPr/>
          <a:lstStyle/>
          <a:p>
            <a:r>
              <a:rPr lang="en-US" dirty="0" smtClean="0"/>
              <a:t>CMOS Technology</a:t>
            </a:r>
            <a:endParaRPr lang="en-US" dirty="0"/>
          </a:p>
        </p:txBody>
      </p:sp>
    </p:spTree>
    <p:extLst>
      <p:ext uri="{BB962C8B-B14F-4D97-AF65-F5344CB8AC3E}">
        <p14:creationId xmlns:p14="http://schemas.microsoft.com/office/powerpoint/2010/main" val="405429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92162"/>
          </a:xfrm>
        </p:spPr>
        <p:txBody>
          <a:bodyPr/>
          <a:lstStyle/>
          <a:p>
            <a:r>
              <a:rPr lang="en-US" b="1" u="sng" dirty="0" smtClean="0"/>
              <a:t>Introduction</a:t>
            </a:r>
            <a:endParaRPr lang="en-US" b="1" u="sng" dirty="0"/>
          </a:p>
        </p:txBody>
      </p:sp>
      <p:sp>
        <p:nvSpPr>
          <p:cNvPr id="4" name="Rectangle 3"/>
          <p:cNvSpPr/>
          <p:nvPr/>
        </p:nvSpPr>
        <p:spPr>
          <a:xfrm>
            <a:off x="558800" y="1005116"/>
            <a:ext cx="11074400" cy="5693866"/>
          </a:xfrm>
          <a:prstGeom prst="rect">
            <a:avLst/>
          </a:prstGeom>
        </p:spPr>
        <p:txBody>
          <a:bodyPr wrap="square">
            <a:spAutoFit/>
          </a:bodyPr>
          <a:lstStyle/>
          <a:p>
            <a:pPr marL="342900" indent="-342900">
              <a:buFont typeface="Arial" panose="020B0604020202020204" pitchFamily="34" charset="0"/>
              <a:buChar char="•"/>
            </a:pPr>
            <a:r>
              <a:rPr lang="en-US" sz="2800" dirty="0">
                <a:latin typeface="TimesNewRoman"/>
              </a:rPr>
              <a:t>Compared to BJTs, MOSFETs can be made quite small </a:t>
            </a:r>
            <a:endParaRPr lang="en-US" sz="2800" dirty="0" smtClean="0">
              <a:latin typeface="TimesNewRoman"/>
            </a:endParaRPr>
          </a:p>
          <a:p>
            <a:pPr marL="342900" indent="-342900">
              <a:buFont typeface="Arial" panose="020B0604020202020204" pitchFamily="34" charset="0"/>
              <a:buChar char="•"/>
            </a:pPr>
            <a:endParaRPr lang="en-US" sz="2800" dirty="0" smtClean="0">
              <a:latin typeface="TimesNewRoman"/>
            </a:endParaRPr>
          </a:p>
          <a:p>
            <a:pPr marL="342900" indent="-342900">
              <a:buFont typeface="Arial" panose="020B0604020202020204" pitchFamily="34" charset="0"/>
              <a:buChar char="•"/>
            </a:pPr>
            <a:r>
              <a:rPr lang="en-US" sz="2800" dirty="0" smtClean="0">
                <a:latin typeface="TimesNewRoman"/>
              </a:rPr>
              <a:t>Manufacturing </a:t>
            </a:r>
            <a:r>
              <a:rPr lang="en-US" sz="2800" dirty="0">
                <a:latin typeface="TimesNewRoman"/>
              </a:rPr>
              <a:t>process is relatively simple .</a:t>
            </a:r>
          </a:p>
          <a:p>
            <a:pPr marL="342900" indent="-342900">
              <a:buFont typeface="Arial" panose="020B0604020202020204" pitchFamily="34" charset="0"/>
              <a:buChar char="•"/>
            </a:pPr>
            <a:endParaRPr lang="en-US" sz="2800" dirty="0">
              <a:latin typeface="TimesNewRoman"/>
            </a:endParaRPr>
          </a:p>
          <a:p>
            <a:pPr marL="342900" indent="-342900">
              <a:buFont typeface="Arial" panose="020B0604020202020204" pitchFamily="34" charset="0"/>
              <a:buChar char="•"/>
            </a:pPr>
            <a:r>
              <a:rPr lang="en-US" sz="2800" dirty="0" smtClean="0">
                <a:latin typeface="TimesNewRoman"/>
              </a:rPr>
              <a:t>Operation </a:t>
            </a:r>
            <a:r>
              <a:rPr lang="en-US" sz="2800" dirty="0">
                <a:latin typeface="TimesNewRoman"/>
              </a:rPr>
              <a:t>requires comparatively little power</a:t>
            </a:r>
            <a:r>
              <a:rPr lang="en-US" sz="2800" dirty="0" smtClean="0">
                <a:latin typeface="TimesNewRoman"/>
              </a:rPr>
              <a:t>. </a:t>
            </a:r>
            <a:endParaRPr lang="en-US" sz="2800" dirty="0">
              <a:latin typeface="TimesNewRoman"/>
            </a:endParaRPr>
          </a:p>
          <a:p>
            <a:pPr marL="342900" indent="-342900">
              <a:buFont typeface="Arial" panose="020B0604020202020204" pitchFamily="34" charset="0"/>
              <a:buChar char="•"/>
            </a:pPr>
            <a:endParaRPr lang="en-US" sz="2800" dirty="0">
              <a:latin typeface="TimesNewRoman"/>
            </a:endParaRPr>
          </a:p>
          <a:p>
            <a:pPr marL="342900" indent="-342900">
              <a:buFont typeface="Arial" panose="020B0604020202020204" pitchFamily="34" charset="0"/>
              <a:buChar char="•"/>
            </a:pPr>
            <a:r>
              <a:rPr lang="en-US" sz="2800" dirty="0">
                <a:latin typeface="TimesNewRoman"/>
              </a:rPr>
              <a:t>All of these properties have made it  possible to pack large numbers of MOSFETs (as many as </a:t>
            </a:r>
            <a:r>
              <a:rPr lang="en-US" sz="2800" dirty="0" smtClean="0">
                <a:latin typeface="TimesNewRoman"/>
              </a:rPr>
              <a:t>5 </a:t>
            </a:r>
            <a:r>
              <a:rPr lang="en-US" sz="2800" dirty="0">
                <a:latin typeface="TimesNewRoman"/>
              </a:rPr>
              <a:t>billion!) on a single IC chip to implement very sophisticated, very-large-scale-integrated (VLSI) digital circuits such as those for memory and microprocessors. </a:t>
            </a:r>
          </a:p>
          <a:p>
            <a:pPr marL="342900" indent="-342900">
              <a:buFont typeface="Arial" panose="020B0604020202020204" pitchFamily="34" charset="0"/>
              <a:buChar char="•"/>
            </a:pPr>
            <a:endParaRPr lang="en-US" sz="2800" dirty="0">
              <a:latin typeface="TimesNewRoman"/>
            </a:endParaRPr>
          </a:p>
          <a:p>
            <a:pPr marL="342900" indent="-342900">
              <a:buFont typeface="Arial" panose="020B0604020202020204" pitchFamily="34" charset="0"/>
              <a:buChar char="•"/>
            </a:pPr>
            <a:r>
              <a:rPr lang="en-US" sz="2800" dirty="0">
                <a:latin typeface="TimesNewRoman"/>
              </a:rPr>
              <a:t>Analog circuits such as amplifiers and filters can also be implemented in MOS </a:t>
            </a:r>
            <a:r>
              <a:rPr lang="en-US" sz="2800" dirty="0" smtClean="0">
                <a:latin typeface="TimesNewRoman"/>
              </a:rPr>
              <a:t>technology. </a:t>
            </a:r>
            <a:endParaRPr lang="en-US" sz="2800" dirty="0"/>
          </a:p>
        </p:txBody>
      </p:sp>
    </p:spTree>
    <p:extLst>
      <p:ext uri="{BB962C8B-B14F-4D97-AF65-F5344CB8AC3E}">
        <p14:creationId xmlns:p14="http://schemas.microsoft.com/office/powerpoint/2010/main" val="29025606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 SOLVING</a:t>
            </a:r>
            <a:endParaRPr lang="en-US" dirty="0"/>
          </a:p>
        </p:txBody>
      </p:sp>
    </p:spTree>
    <p:extLst>
      <p:ext uri="{BB962C8B-B14F-4D97-AF65-F5344CB8AC3E}">
        <p14:creationId xmlns:p14="http://schemas.microsoft.com/office/powerpoint/2010/main" val="29367473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64706"/>
          <a:stretch/>
        </p:blipFill>
        <p:spPr>
          <a:xfrm>
            <a:off x="0" y="-70595"/>
            <a:ext cx="9165283" cy="1828800"/>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405731" y="1922331"/>
                <a:ext cx="2541337" cy="427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𝑘</m:t>
                          </m:r>
                        </m:e>
                        <m:sub>
                          <m:r>
                            <a:rPr lang="en-US" i="1">
                              <a:latin typeface="Cambria Math" panose="02040503050406030204" pitchFamily="18" charset="0"/>
                            </a:rPr>
                            <m:t>𝑛</m:t>
                          </m:r>
                        </m:sub>
                        <m:sup>
                          <m:r>
                            <a:rPr lang="en-US" i="1">
                              <a:latin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𝑜𝑥</m:t>
                          </m:r>
                        </m:sub>
                      </m:sSub>
                      <m:r>
                        <a:rPr lang="en-US" i="1">
                          <a:latin typeface="Cambria Math" panose="02040503050406030204" pitchFamily="18" charset="0"/>
                          <a:ea typeface="Cambria Math" panose="02040503050406030204" pitchFamily="18" charset="0"/>
                        </a:rPr>
                        <m:t>=194</m:t>
                      </m:r>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𝐴</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𝑉</m:t>
                              </m:r>
                            </m:e>
                            <m:sup>
                              <m:r>
                                <a:rPr lang="en-US" i="1">
                                  <a:latin typeface="Cambria Math" panose="02040503050406030204" pitchFamily="18" charset="0"/>
                                  <a:ea typeface="Cambria Math" panose="02040503050406030204" pitchFamily="18" charset="0"/>
                                </a:rPr>
                                <m:t>2</m:t>
                              </m:r>
                            </m:sup>
                          </m:sSup>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05731" y="1922331"/>
                <a:ext cx="2541337" cy="427425"/>
              </a:xfrm>
              <a:prstGeom prst="rect">
                <a:avLst/>
              </a:prstGeom>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rotWithShape="1">
          <a:blip r:embed="rId4"/>
          <a:srcRect t="37487"/>
          <a:stretch/>
        </p:blipFill>
        <p:spPr>
          <a:xfrm>
            <a:off x="0" y="4191000"/>
            <a:ext cx="7248052" cy="2209799"/>
          </a:xfrm>
          <a:prstGeom prst="rect">
            <a:avLst/>
          </a:prstGeom>
        </p:spPr>
      </p:pic>
      <p:pic>
        <p:nvPicPr>
          <p:cNvPr id="7" name="Picture 6"/>
          <p:cNvPicPr>
            <a:picLocks noChangeAspect="1"/>
          </p:cNvPicPr>
          <p:nvPr/>
        </p:nvPicPr>
        <p:blipFill rotWithShape="1">
          <a:blip r:embed="rId4"/>
          <a:srcRect b="64668"/>
          <a:stretch/>
        </p:blipFill>
        <p:spPr>
          <a:xfrm>
            <a:off x="0" y="2645890"/>
            <a:ext cx="7248052" cy="1248976"/>
          </a:xfrm>
          <a:prstGeom prst="rect">
            <a:avLst/>
          </a:prstGeom>
        </p:spPr>
      </p:pic>
      <p:pic>
        <p:nvPicPr>
          <p:cNvPr id="8" name="Picture 17" descr="se05F01"/>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bright="-16000" contrast="68000"/>
                    </a14:imgEffect>
                  </a14:imgLayer>
                </a14:imgProps>
              </a:ext>
              <a:ext uri="{28A0092B-C50C-407E-A947-70E740481C1C}">
                <a14:useLocalDpi xmlns:a14="http://schemas.microsoft.com/office/drawing/2010/main" val="0"/>
              </a:ext>
            </a:extLst>
          </a:blip>
          <a:srcRect r="43901" b="4221"/>
          <a:stretch/>
        </p:blipFill>
        <p:spPr bwMode="auto">
          <a:xfrm>
            <a:off x="6149558" y="1758205"/>
            <a:ext cx="6042442" cy="392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0"/>
            <a:ext cx="8708906" cy="2209800"/>
          </a:xfrm>
          <a:prstGeom prst="rect">
            <a:avLst/>
          </a:prstGeom>
        </p:spPr>
      </p:pic>
      <p:pic>
        <p:nvPicPr>
          <p:cNvPr id="5" name="Picture 4"/>
          <p:cNvPicPr>
            <a:picLocks noChangeAspect="1"/>
          </p:cNvPicPr>
          <p:nvPr/>
        </p:nvPicPr>
        <p:blipFill rotWithShape="1">
          <a:blip r:embed="rId3"/>
          <a:srcRect t="13184"/>
          <a:stretch/>
        </p:blipFill>
        <p:spPr>
          <a:xfrm>
            <a:off x="1524000" y="3783604"/>
            <a:ext cx="6385284" cy="3074396"/>
          </a:xfrm>
          <a:prstGeom prst="rect">
            <a:avLst/>
          </a:prstGeom>
        </p:spPr>
      </p:pic>
      <p:pic>
        <p:nvPicPr>
          <p:cNvPr id="6" name="Picture 5"/>
          <p:cNvPicPr>
            <a:picLocks noChangeAspect="1"/>
          </p:cNvPicPr>
          <p:nvPr/>
        </p:nvPicPr>
        <p:blipFill>
          <a:blip r:embed="rId4"/>
          <a:stretch>
            <a:fillRect/>
          </a:stretch>
        </p:blipFill>
        <p:spPr>
          <a:xfrm>
            <a:off x="1542143" y="2564404"/>
            <a:ext cx="9125858" cy="864596"/>
          </a:xfrm>
          <a:prstGeom prst="rect">
            <a:avLst/>
          </a:prstGeom>
        </p:spPr>
      </p:pic>
    </p:spTree>
    <p:extLst>
      <p:ext uri="{BB962C8B-B14F-4D97-AF65-F5344CB8AC3E}">
        <p14:creationId xmlns:p14="http://schemas.microsoft.com/office/powerpoint/2010/main" val="189822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7629" y="0"/>
            <a:ext cx="9140372" cy="3352800"/>
          </a:xfrm>
          <a:prstGeom prst="rect">
            <a:avLst/>
          </a:prstGeom>
        </p:spPr>
      </p:pic>
    </p:spTree>
    <p:extLst>
      <p:ext uri="{BB962C8B-B14F-4D97-AF65-F5344CB8AC3E}">
        <p14:creationId xmlns:p14="http://schemas.microsoft.com/office/powerpoint/2010/main" val="2566240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1828800" cy="411162"/>
          </a:xfrm>
        </p:spPr>
        <p:txBody>
          <a:bodyPr>
            <a:normAutofit fontScale="90000"/>
          </a:bodyPr>
          <a:lstStyle/>
          <a:p>
            <a:r>
              <a:rPr lang="en-US" sz="2400" b="1" u="sng" dirty="0">
                <a:solidFill>
                  <a:schemeClr val="tx2">
                    <a:lumMod val="75000"/>
                  </a:schemeClr>
                </a:solidFill>
              </a:rPr>
              <a:t>Example 5.2</a:t>
            </a:r>
            <a:endParaRPr lang="en-US" sz="2400" u="sng" dirty="0">
              <a:solidFill>
                <a:schemeClr val="tx2">
                  <a:lumMod val="75000"/>
                </a:schemeClr>
              </a:solidFill>
            </a:endParaRPr>
          </a:p>
        </p:txBody>
      </p:sp>
      <p:sp>
        <p:nvSpPr>
          <p:cNvPr id="4" name="Rectangle 3"/>
          <p:cNvSpPr/>
          <p:nvPr/>
        </p:nvSpPr>
        <p:spPr>
          <a:xfrm>
            <a:off x="1676400" y="685800"/>
            <a:ext cx="8534400" cy="3046988"/>
          </a:xfrm>
          <a:prstGeom prst="rect">
            <a:avLst/>
          </a:prstGeom>
        </p:spPr>
        <p:txBody>
          <a:bodyPr wrap="square">
            <a:spAutoFit/>
          </a:bodyPr>
          <a:lstStyle/>
          <a:p>
            <a:pPr algn="just"/>
            <a:r>
              <a:rPr lang="en-US" b="1" dirty="0">
                <a:solidFill>
                  <a:schemeClr val="tx2">
                    <a:lumMod val="75000"/>
                  </a:schemeClr>
                </a:solidFill>
                <a:latin typeface="Times New Roman" pitchFamily="18" charset="0"/>
                <a:cs typeface="Times New Roman" pitchFamily="18" charset="0"/>
              </a:rPr>
              <a:t>Consider an NMOS transistor fabricated in a 0.18-μm process with                              </a:t>
            </a:r>
            <a:r>
              <a:rPr lang="en-US" b="1" i="1" dirty="0">
                <a:latin typeface="Times New Roman" pitchFamily="18" charset="0"/>
                <a:cs typeface="Times New Roman" pitchFamily="18" charset="0"/>
              </a:rPr>
              <a:t>L = 0.18 </a:t>
            </a:r>
            <a:r>
              <a:rPr lang="en-US" b="1" i="1" dirty="0" err="1">
                <a:latin typeface="Times New Roman" pitchFamily="18" charset="0"/>
                <a:cs typeface="Times New Roman" pitchFamily="18" charset="0"/>
              </a:rPr>
              <a:t>μm</a:t>
            </a:r>
            <a:r>
              <a:rPr lang="en-US" b="1" i="1" dirty="0">
                <a:latin typeface="Times New Roman" pitchFamily="18" charset="0"/>
                <a:cs typeface="Times New Roman" pitchFamily="18" charset="0"/>
              </a:rPr>
              <a:t> </a:t>
            </a:r>
            <a:r>
              <a:rPr lang="en-US" b="1" i="1" dirty="0">
                <a:solidFill>
                  <a:schemeClr val="tx2">
                    <a:lumMod val="75000"/>
                  </a:schemeClr>
                </a:solidFill>
                <a:latin typeface="Times New Roman" pitchFamily="18" charset="0"/>
                <a:cs typeface="Times New Roman" pitchFamily="18" charset="0"/>
              </a:rPr>
              <a:t>and </a:t>
            </a:r>
            <a:r>
              <a:rPr lang="en-US" b="1" i="1" dirty="0">
                <a:latin typeface="Times New Roman" pitchFamily="18" charset="0"/>
                <a:cs typeface="Times New Roman" pitchFamily="18" charset="0"/>
              </a:rPr>
              <a:t>W = 2 </a:t>
            </a:r>
            <a:r>
              <a:rPr lang="en-US" b="1" i="1" dirty="0" err="1">
                <a:latin typeface="Times New Roman" pitchFamily="18" charset="0"/>
                <a:cs typeface="Times New Roman" pitchFamily="18" charset="0"/>
              </a:rPr>
              <a:t>μm</a:t>
            </a:r>
            <a:r>
              <a:rPr lang="en-US" b="1" i="1" dirty="0">
                <a:solidFill>
                  <a:schemeClr val="tx2">
                    <a:lumMod val="75000"/>
                  </a:schemeClr>
                </a:solidFill>
                <a:latin typeface="Times New Roman" pitchFamily="18" charset="0"/>
                <a:cs typeface="Times New Roman" pitchFamily="18" charset="0"/>
              </a:rPr>
              <a:t>. </a:t>
            </a:r>
            <a:r>
              <a:rPr lang="en-US" b="1" dirty="0">
                <a:solidFill>
                  <a:schemeClr val="tx2">
                    <a:lumMod val="75000"/>
                  </a:schemeClr>
                </a:solidFill>
                <a:latin typeface="Times New Roman" pitchFamily="18" charset="0"/>
                <a:cs typeface="Times New Roman" pitchFamily="18" charset="0"/>
              </a:rPr>
              <a:t>The process technology is specified to have                       </a:t>
            </a:r>
            <a:r>
              <a:rPr lang="en-US" b="1" i="1" dirty="0">
                <a:latin typeface="Times New Roman" pitchFamily="18" charset="0"/>
                <a:cs typeface="Times New Roman" pitchFamily="18" charset="0"/>
              </a:rPr>
              <a:t>C</a:t>
            </a:r>
            <a:r>
              <a:rPr lang="en-US" b="1" i="1" baseline="-25000" dirty="0">
                <a:latin typeface="Times New Roman" pitchFamily="18" charset="0"/>
                <a:cs typeface="Times New Roman" pitchFamily="18" charset="0"/>
              </a:rPr>
              <a:t>ox</a:t>
            </a:r>
            <a:r>
              <a:rPr lang="en-US" b="1" dirty="0">
                <a:latin typeface="Times New Roman" pitchFamily="18" charset="0"/>
                <a:cs typeface="Times New Roman" pitchFamily="18" charset="0"/>
              </a:rPr>
              <a:t> = 8.6 </a:t>
            </a:r>
            <a:r>
              <a:rPr lang="en-US" b="1" dirty="0" err="1">
                <a:latin typeface="Times New Roman" pitchFamily="18" charset="0"/>
                <a:cs typeface="Times New Roman" pitchFamily="18" charset="0"/>
              </a:rPr>
              <a:t>fF</a:t>
            </a:r>
            <a:r>
              <a:rPr lang="en-US" b="1" dirty="0">
                <a:latin typeface="Times New Roman" pitchFamily="18" charset="0"/>
                <a:cs typeface="Times New Roman" pitchFamily="18" charset="0"/>
              </a:rPr>
              <a:t>/μm</a:t>
            </a:r>
            <a:r>
              <a:rPr lang="en-US" b="1" baseline="30000" dirty="0">
                <a:latin typeface="Times New Roman" pitchFamily="18" charset="0"/>
                <a:cs typeface="Times New Roman" pitchFamily="18" charset="0"/>
              </a:rPr>
              <a:t>2</a:t>
            </a:r>
            <a:r>
              <a:rPr lang="en-US" b="1" dirty="0">
                <a:solidFill>
                  <a:schemeClr val="tx2">
                    <a:lumMod val="75000"/>
                  </a:schemeClr>
                </a:solidFill>
                <a:latin typeface="Times New Roman" pitchFamily="18" charset="0"/>
                <a:cs typeface="Times New Roman" pitchFamily="18" charset="0"/>
              </a:rPr>
              <a:t>,     </a:t>
            </a:r>
            <a:r>
              <a:rPr lang="en-US" b="1" i="1" dirty="0" err="1">
                <a:latin typeface="Times New Roman" pitchFamily="18" charset="0"/>
                <a:cs typeface="Times New Roman" pitchFamily="18" charset="0"/>
              </a:rPr>
              <a:t>μn</a:t>
            </a:r>
            <a:r>
              <a:rPr lang="en-US" b="1" i="1" dirty="0">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 </a:t>
            </a:r>
            <a:r>
              <a:rPr lang="en-US" b="1" dirty="0">
                <a:latin typeface="Times New Roman" pitchFamily="18" charset="0"/>
                <a:cs typeface="Times New Roman" pitchFamily="18" charset="0"/>
              </a:rPr>
              <a:t>450 cm</a:t>
            </a:r>
            <a:r>
              <a:rPr lang="en-US" b="1" baseline="30000" dirty="0">
                <a:latin typeface="Times New Roman" pitchFamily="18" charset="0"/>
                <a:cs typeface="Times New Roman" pitchFamily="18" charset="0"/>
              </a:rPr>
              <a:t>2</a:t>
            </a:r>
            <a:r>
              <a:rPr lang="en-US" b="1" dirty="0">
                <a:latin typeface="Times New Roman" pitchFamily="18" charset="0"/>
                <a:cs typeface="Times New Roman" pitchFamily="18" charset="0"/>
              </a:rPr>
              <a:t>/ V.s</a:t>
            </a:r>
            <a:r>
              <a:rPr lang="en-US" b="1" dirty="0">
                <a:solidFill>
                  <a:schemeClr val="tx2">
                    <a:lumMod val="75000"/>
                  </a:schemeClr>
                </a:solidFill>
                <a:latin typeface="Times New Roman" pitchFamily="18" charset="0"/>
                <a:cs typeface="Times New Roman" pitchFamily="18" charset="0"/>
              </a:rPr>
              <a:t>   </a:t>
            </a:r>
            <a:r>
              <a:rPr lang="en-US" b="1" i="1" dirty="0">
                <a:solidFill>
                  <a:schemeClr val="tx2">
                    <a:lumMod val="75000"/>
                  </a:schemeClr>
                </a:solidFill>
                <a:latin typeface="Times New Roman" pitchFamily="18" charset="0"/>
                <a:cs typeface="Times New Roman" pitchFamily="18" charset="0"/>
              </a:rPr>
              <a:t>and    </a:t>
            </a:r>
            <a:r>
              <a:rPr lang="en-US" b="1" i="1" dirty="0" err="1">
                <a:latin typeface="Times New Roman" pitchFamily="18" charset="0"/>
                <a:cs typeface="Times New Roman" pitchFamily="18" charset="0"/>
              </a:rPr>
              <a:t>V</a:t>
            </a:r>
            <a:r>
              <a:rPr lang="en-US" b="1" i="1" baseline="-25000" dirty="0" err="1">
                <a:latin typeface="Times New Roman" pitchFamily="18" charset="0"/>
                <a:cs typeface="Times New Roman" pitchFamily="18" charset="0"/>
              </a:rPr>
              <a:t>tn</a:t>
            </a:r>
            <a:r>
              <a:rPr lang="en-US" b="1" i="1" dirty="0">
                <a:latin typeface="Times New Roman" pitchFamily="18" charset="0"/>
                <a:cs typeface="Times New Roman" pitchFamily="18" charset="0"/>
              </a:rPr>
              <a:t> </a:t>
            </a:r>
            <a:r>
              <a:rPr lang="en-US" b="1" dirty="0">
                <a:latin typeface="Times New Roman" pitchFamily="18" charset="0"/>
                <a:cs typeface="Times New Roman" pitchFamily="18" charset="0"/>
              </a:rPr>
              <a:t>= 0.5 V</a:t>
            </a:r>
            <a:r>
              <a:rPr lang="en-US" b="1" i="1" dirty="0">
                <a:solidFill>
                  <a:schemeClr val="tx2">
                    <a:lumMod val="75000"/>
                  </a:schemeClr>
                </a:solidFill>
                <a:latin typeface="Times New Roman" pitchFamily="18" charset="0"/>
                <a:cs typeface="Times New Roman" pitchFamily="18" charset="0"/>
              </a:rPr>
              <a:t>.   </a:t>
            </a:r>
          </a:p>
          <a:p>
            <a:pPr marL="395288" indent="-395288" algn="just">
              <a:spcBef>
                <a:spcPts val="1200"/>
              </a:spcBef>
            </a:pPr>
            <a:r>
              <a:rPr lang="en-US" b="1" dirty="0">
                <a:latin typeface="Times New Roman" pitchFamily="18" charset="0"/>
                <a:cs typeface="Times New Roman" pitchFamily="18" charset="0"/>
              </a:rPr>
              <a:t>(a) Find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GS</a:t>
            </a:r>
            <a:r>
              <a:rPr lang="en-US" b="1" dirty="0">
                <a:latin typeface="Times New Roman" pitchFamily="18" charset="0"/>
                <a:cs typeface="Times New Roman" pitchFamily="18" charset="0"/>
              </a:rPr>
              <a:t> and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DS</a:t>
            </a:r>
            <a:r>
              <a:rPr lang="en-US" b="1" dirty="0">
                <a:latin typeface="Times New Roman" pitchFamily="18" charset="0"/>
                <a:cs typeface="Times New Roman" pitchFamily="18" charset="0"/>
              </a:rPr>
              <a:t> that result in the MOSFET operating at the edge of saturation with </a:t>
            </a:r>
            <a:r>
              <a:rPr lang="en-US" b="1" i="1" dirty="0">
                <a:latin typeface="Times New Roman" pitchFamily="18" charset="0"/>
                <a:cs typeface="Times New Roman" pitchFamily="18" charset="0"/>
              </a:rPr>
              <a:t>I</a:t>
            </a:r>
            <a:r>
              <a:rPr lang="en-US" b="1" i="1" baseline="-25000" dirty="0">
                <a:latin typeface="Times New Roman" pitchFamily="18" charset="0"/>
                <a:cs typeface="Times New Roman" pitchFamily="18" charset="0"/>
              </a:rPr>
              <a:t>D</a:t>
            </a:r>
            <a:r>
              <a:rPr lang="en-US" b="1" dirty="0">
                <a:latin typeface="Times New Roman" pitchFamily="18" charset="0"/>
                <a:cs typeface="Times New Roman" pitchFamily="18" charset="0"/>
              </a:rPr>
              <a:t> = 100 </a:t>
            </a:r>
            <a:r>
              <a:rPr lang="en-US" b="1" dirty="0" err="1">
                <a:latin typeface="Times New Roman" pitchFamily="18" charset="0"/>
                <a:cs typeface="Times New Roman" pitchFamily="18" charset="0"/>
              </a:rPr>
              <a:t>μA</a:t>
            </a:r>
            <a:r>
              <a:rPr lang="en-US" b="1" dirty="0">
                <a:latin typeface="Times New Roman" pitchFamily="18" charset="0"/>
                <a:cs typeface="Times New Roman" pitchFamily="18" charset="0"/>
              </a:rPr>
              <a:t>.</a:t>
            </a:r>
          </a:p>
          <a:p>
            <a:pPr marL="395288" indent="-395288" algn="just">
              <a:spcBef>
                <a:spcPts val="1200"/>
              </a:spcBef>
            </a:pPr>
            <a:r>
              <a:rPr lang="en-US" b="1" dirty="0">
                <a:solidFill>
                  <a:schemeClr val="tx2">
                    <a:lumMod val="75000"/>
                  </a:schemeClr>
                </a:solidFill>
                <a:latin typeface="Times New Roman" pitchFamily="18" charset="0"/>
                <a:cs typeface="Times New Roman" pitchFamily="18" charset="0"/>
              </a:rPr>
              <a:t>(b) If </a:t>
            </a:r>
            <a:r>
              <a:rPr lang="en-US" b="1" i="1" dirty="0">
                <a:solidFill>
                  <a:schemeClr val="tx2">
                    <a:lumMod val="75000"/>
                  </a:schemeClr>
                </a:solidFill>
                <a:latin typeface="Times New Roman" pitchFamily="18" charset="0"/>
                <a:cs typeface="Times New Roman" pitchFamily="18" charset="0"/>
              </a:rPr>
              <a:t>V</a:t>
            </a:r>
            <a:r>
              <a:rPr lang="en-US" b="1" i="1" baseline="-25000" dirty="0">
                <a:solidFill>
                  <a:schemeClr val="tx2">
                    <a:lumMod val="75000"/>
                  </a:schemeClr>
                </a:solidFill>
                <a:latin typeface="Times New Roman" pitchFamily="18" charset="0"/>
                <a:cs typeface="Times New Roman" pitchFamily="18" charset="0"/>
              </a:rPr>
              <a:t>GS  </a:t>
            </a:r>
            <a:r>
              <a:rPr lang="en-US" b="1" dirty="0">
                <a:solidFill>
                  <a:schemeClr val="tx2">
                    <a:lumMod val="75000"/>
                  </a:schemeClr>
                </a:solidFill>
                <a:latin typeface="Times New Roman" pitchFamily="18" charset="0"/>
                <a:cs typeface="Times New Roman" pitchFamily="18" charset="0"/>
              </a:rPr>
              <a:t>is</a:t>
            </a:r>
            <a:r>
              <a:rPr lang="en-US" b="1" i="1" baseline="-25000" dirty="0">
                <a:solidFill>
                  <a:schemeClr val="tx2">
                    <a:lumMod val="75000"/>
                  </a:schemeClr>
                </a:solidFill>
                <a:latin typeface="Times New Roman" pitchFamily="18" charset="0"/>
                <a:cs typeface="Times New Roman" pitchFamily="18" charset="0"/>
              </a:rPr>
              <a:t> </a:t>
            </a:r>
            <a:r>
              <a:rPr lang="en-US" b="1" dirty="0">
                <a:solidFill>
                  <a:schemeClr val="tx2">
                    <a:lumMod val="75000"/>
                  </a:schemeClr>
                </a:solidFill>
                <a:latin typeface="Times New Roman" pitchFamily="18" charset="0"/>
                <a:cs typeface="Times New Roman" pitchFamily="18" charset="0"/>
              </a:rPr>
              <a:t>kept constant, find </a:t>
            </a:r>
            <a:r>
              <a:rPr lang="en-US" b="1" i="1" dirty="0">
                <a:solidFill>
                  <a:schemeClr val="tx2">
                    <a:lumMod val="75000"/>
                  </a:schemeClr>
                </a:solidFill>
                <a:latin typeface="Times New Roman" pitchFamily="18" charset="0"/>
                <a:cs typeface="Times New Roman" pitchFamily="18" charset="0"/>
              </a:rPr>
              <a:t>V</a:t>
            </a:r>
            <a:r>
              <a:rPr lang="en-US" b="1" i="1" baseline="-25000" dirty="0">
                <a:solidFill>
                  <a:schemeClr val="tx2">
                    <a:lumMod val="75000"/>
                  </a:schemeClr>
                </a:solidFill>
                <a:latin typeface="Times New Roman" pitchFamily="18" charset="0"/>
                <a:cs typeface="Times New Roman" pitchFamily="18" charset="0"/>
              </a:rPr>
              <a:t>DS  </a:t>
            </a:r>
            <a:r>
              <a:rPr lang="en-US" b="1" dirty="0">
                <a:solidFill>
                  <a:schemeClr val="tx2">
                    <a:lumMod val="75000"/>
                  </a:schemeClr>
                </a:solidFill>
                <a:latin typeface="Times New Roman" pitchFamily="18" charset="0"/>
                <a:cs typeface="Times New Roman" pitchFamily="18" charset="0"/>
              </a:rPr>
              <a:t>that results in </a:t>
            </a:r>
            <a:r>
              <a:rPr lang="en-US" b="1" i="1" dirty="0">
                <a:solidFill>
                  <a:schemeClr val="tx2">
                    <a:lumMod val="75000"/>
                  </a:schemeClr>
                </a:solidFill>
                <a:latin typeface="Times New Roman" pitchFamily="18" charset="0"/>
                <a:cs typeface="Times New Roman" pitchFamily="18" charset="0"/>
              </a:rPr>
              <a:t>I</a:t>
            </a:r>
            <a:r>
              <a:rPr lang="en-US" b="1" i="1" baseline="-25000" dirty="0">
                <a:solidFill>
                  <a:schemeClr val="tx2">
                    <a:lumMod val="75000"/>
                  </a:schemeClr>
                </a:solidFill>
                <a:latin typeface="Times New Roman" pitchFamily="18" charset="0"/>
                <a:cs typeface="Times New Roman" pitchFamily="18" charset="0"/>
              </a:rPr>
              <a:t>D</a:t>
            </a:r>
            <a:r>
              <a:rPr lang="en-US" b="1" dirty="0">
                <a:solidFill>
                  <a:schemeClr val="tx2">
                    <a:lumMod val="75000"/>
                  </a:schemeClr>
                </a:solidFill>
                <a:latin typeface="Times New Roman" pitchFamily="18" charset="0"/>
                <a:cs typeface="Times New Roman" pitchFamily="18" charset="0"/>
              </a:rPr>
              <a:t> = 50 </a:t>
            </a:r>
            <a:r>
              <a:rPr lang="en-US" b="1" dirty="0" err="1">
                <a:solidFill>
                  <a:schemeClr val="tx2">
                    <a:lumMod val="75000"/>
                  </a:schemeClr>
                </a:solidFill>
                <a:latin typeface="Times New Roman" pitchFamily="18" charset="0"/>
                <a:cs typeface="Times New Roman" pitchFamily="18" charset="0"/>
              </a:rPr>
              <a:t>μA</a:t>
            </a:r>
            <a:r>
              <a:rPr lang="en-US" b="1" dirty="0">
                <a:solidFill>
                  <a:schemeClr val="tx2">
                    <a:lumMod val="75000"/>
                  </a:schemeClr>
                </a:solidFill>
                <a:latin typeface="Times New Roman" pitchFamily="18" charset="0"/>
                <a:cs typeface="Times New Roman" pitchFamily="18" charset="0"/>
              </a:rPr>
              <a:t>.</a:t>
            </a:r>
          </a:p>
          <a:p>
            <a:pPr marL="395288" indent="-395288" algn="just">
              <a:spcBef>
                <a:spcPts val="1200"/>
              </a:spcBef>
            </a:pPr>
            <a:r>
              <a:rPr lang="en-US" b="1" dirty="0">
                <a:latin typeface="Times New Roman" pitchFamily="18" charset="0"/>
                <a:cs typeface="Times New Roman" pitchFamily="18" charset="0"/>
              </a:rPr>
              <a:t>(c) To investigate the use of the MOSFET as a linear amplifier, let it be operating in saturation with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DS </a:t>
            </a:r>
            <a:r>
              <a:rPr lang="en-US" b="1" i="1" dirty="0">
                <a:latin typeface="Times New Roman" pitchFamily="18" charset="0"/>
                <a:cs typeface="Times New Roman" pitchFamily="18" charset="0"/>
              </a:rPr>
              <a:t>= 0.3 </a:t>
            </a:r>
            <a:r>
              <a:rPr lang="en-US" b="1" dirty="0">
                <a:latin typeface="Times New Roman" pitchFamily="18" charset="0"/>
                <a:cs typeface="Times New Roman" pitchFamily="18" charset="0"/>
              </a:rPr>
              <a:t>V. Find the change in </a:t>
            </a:r>
            <a:r>
              <a:rPr lang="en-US" b="1" i="1" dirty="0" err="1">
                <a:latin typeface="Times New Roman" pitchFamily="18" charset="0"/>
                <a:cs typeface="Times New Roman" pitchFamily="18" charset="0"/>
              </a:rPr>
              <a:t>i</a:t>
            </a:r>
            <a:r>
              <a:rPr lang="en-US" b="1" i="1" baseline="-25000" dirty="0" err="1">
                <a:latin typeface="Times New Roman" pitchFamily="18" charset="0"/>
                <a:cs typeface="Times New Roman" pitchFamily="18" charset="0"/>
              </a:rPr>
              <a:t>D</a:t>
            </a:r>
            <a:r>
              <a:rPr lang="en-US" b="1" dirty="0">
                <a:latin typeface="Times New Roman" pitchFamily="18" charset="0"/>
                <a:cs typeface="Times New Roman" pitchFamily="18" charset="0"/>
              </a:rPr>
              <a:t> resulting from changing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GS </a:t>
            </a:r>
            <a:r>
              <a:rPr lang="en-US" b="1" dirty="0">
                <a:latin typeface="Times New Roman" pitchFamily="18" charset="0"/>
                <a:cs typeface="Times New Roman" pitchFamily="18" charset="0"/>
              </a:rPr>
              <a:t>from 0.7 V by +0.01V and  by - 0.01V.</a:t>
            </a:r>
          </a:p>
        </p:txBody>
      </p:sp>
      <p:pic>
        <p:nvPicPr>
          <p:cNvPr id="123907" name="Picture 3"/>
          <p:cNvPicPr>
            <a:picLocks noChangeAspect="1" noChangeArrowheads="1"/>
          </p:cNvPicPr>
          <p:nvPr/>
        </p:nvPicPr>
        <p:blipFill>
          <a:blip r:embed="rId2" cstate="print">
            <a:lum bright="-20000" contrast="70000"/>
          </a:blip>
          <a:srcRect/>
          <a:stretch>
            <a:fillRect/>
          </a:stretch>
        </p:blipFill>
        <p:spPr bwMode="auto">
          <a:xfrm>
            <a:off x="1905000" y="4953000"/>
            <a:ext cx="1673088" cy="430696"/>
          </a:xfrm>
          <a:prstGeom prst="rect">
            <a:avLst/>
          </a:prstGeom>
          <a:noFill/>
          <a:ln w="9525">
            <a:noFill/>
            <a:miter lim="800000"/>
            <a:headEnd/>
            <a:tailEnd/>
          </a:ln>
        </p:spPr>
      </p:pic>
      <p:pic>
        <p:nvPicPr>
          <p:cNvPr id="123908" name="Picture 4"/>
          <p:cNvPicPr>
            <a:picLocks noChangeAspect="1" noChangeArrowheads="1"/>
          </p:cNvPicPr>
          <p:nvPr/>
        </p:nvPicPr>
        <p:blipFill>
          <a:blip r:embed="rId3" cstate="print">
            <a:lum bright="-20000" contrast="70000"/>
          </a:blip>
          <a:srcRect/>
          <a:stretch>
            <a:fillRect/>
          </a:stretch>
        </p:blipFill>
        <p:spPr bwMode="auto">
          <a:xfrm>
            <a:off x="2362201" y="5410201"/>
            <a:ext cx="4273823" cy="480391"/>
          </a:xfrm>
          <a:prstGeom prst="rect">
            <a:avLst/>
          </a:prstGeom>
          <a:noFill/>
          <a:ln w="9525">
            <a:noFill/>
            <a:miter lim="800000"/>
            <a:headEnd/>
            <a:tailEnd/>
          </a:ln>
        </p:spPr>
      </p:pic>
      <p:pic>
        <p:nvPicPr>
          <p:cNvPr id="123909" name="Picture 5"/>
          <p:cNvPicPr>
            <a:picLocks noChangeAspect="1" noChangeArrowheads="1"/>
          </p:cNvPicPr>
          <p:nvPr/>
        </p:nvPicPr>
        <p:blipFill>
          <a:blip r:embed="rId4" cstate="print">
            <a:lum bright="-20000" contrast="70000"/>
          </a:blip>
          <a:srcRect/>
          <a:stretch>
            <a:fillRect/>
          </a:stretch>
        </p:blipFill>
        <p:spPr bwMode="auto">
          <a:xfrm>
            <a:off x="2362200" y="5943600"/>
            <a:ext cx="1490870" cy="381000"/>
          </a:xfrm>
          <a:prstGeom prst="rect">
            <a:avLst/>
          </a:prstGeom>
          <a:noFill/>
          <a:ln w="9525">
            <a:noFill/>
            <a:miter lim="800000"/>
            <a:headEnd/>
            <a:tailEnd/>
          </a:ln>
        </p:spPr>
      </p:pic>
      <p:sp>
        <p:nvSpPr>
          <p:cNvPr id="9" name="TextBox 8"/>
          <p:cNvSpPr txBox="1"/>
          <p:nvPr/>
        </p:nvSpPr>
        <p:spPr>
          <a:xfrm>
            <a:off x="1676400" y="3962401"/>
            <a:ext cx="1371600" cy="461665"/>
          </a:xfrm>
          <a:prstGeom prst="rect">
            <a:avLst/>
          </a:prstGeom>
          <a:noFill/>
        </p:spPr>
        <p:txBody>
          <a:bodyPr wrap="square" rtlCol="0">
            <a:spAutoFit/>
          </a:bodyPr>
          <a:lstStyle/>
          <a:p>
            <a:r>
              <a:rPr lang="en-US" sz="2400" b="1" u="sng" dirty="0">
                <a:solidFill>
                  <a:schemeClr val="tx2">
                    <a:lumMod val="75000"/>
                  </a:schemeClr>
                </a:solidFill>
                <a:latin typeface="Times New Roman" pitchFamily="18" charset="0"/>
                <a:cs typeface="Times New Roman" pitchFamily="18" charset="0"/>
              </a:rPr>
              <a:t>Solution:</a:t>
            </a:r>
          </a:p>
        </p:txBody>
      </p:sp>
      <p:pic>
        <p:nvPicPr>
          <p:cNvPr id="123910" name="Picture 6"/>
          <p:cNvPicPr>
            <a:picLocks noChangeAspect="1" noChangeArrowheads="1"/>
          </p:cNvPicPr>
          <p:nvPr/>
        </p:nvPicPr>
        <p:blipFill>
          <a:blip r:embed="rId5" cstate="print">
            <a:lum bright="-20000" contrast="70000"/>
          </a:blip>
          <a:srcRect/>
          <a:stretch>
            <a:fillRect/>
          </a:stretch>
        </p:blipFill>
        <p:spPr bwMode="auto">
          <a:xfrm>
            <a:off x="7162800" y="4953001"/>
            <a:ext cx="1383958" cy="576649"/>
          </a:xfrm>
          <a:prstGeom prst="rect">
            <a:avLst/>
          </a:prstGeom>
          <a:noFill/>
          <a:ln w="9525">
            <a:noFill/>
            <a:miter lim="800000"/>
            <a:headEnd/>
            <a:tailEnd/>
          </a:ln>
        </p:spPr>
      </p:pic>
      <p:pic>
        <p:nvPicPr>
          <p:cNvPr id="123911" name="Picture 7"/>
          <p:cNvPicPr>
            <a:picLocks noChangeAspect="1" noChangeArrowheads="1"/>
          </p:cNvPicPr>
          <p:nvPr/>
        </p:nvPicPr>
        <p:blipFill>
          <a:blip r:embed="rId6" cstate="print">
            <a:lum bright="-20000" contrast="70000"/>
          </a:blip>
          <a:srcRect/>
          <a:stretch>
            <a:fillRect/>
          </a:stretch>
        </p:blipFill>
        <p:spPr bwMode="auto">
          <a:xfrm>
            <a:off x="7391400" y="5562600"/>
            <a:ext cx="3146854" cy="609600"/>
          </a:xfrm>
          <a:prstGeom prst="rect">
            <a:avLst/>
          </a:prstGeom>
          <a:noFill/>
          <a:ln w="9525">
            <a:noFill/>
            <a:miter lim="800000"/>
            <a:headEnd/>
            <a:tailEnd/>
          </a:ln>
        </p:spPr>
      </p:pic>
      <p:cxnSp>
        <p:nvCxnSpPr>
          <p:cNvPr id="13" name="Straight Connector 12"/>
          <p:cNvCxnSpPr/>
          <p:nvPr/>
        </p:nvCxnSpPr>
        <p:spPr>
          <a:xfrm>
            <a:off x="6858000" y="4114800"/>
            <a:ext cx="0" cy="2743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3733800"/>
            <a:ext cx="838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8800" y="4419600"/>
            <a:ext cx="4572000" cy="369332"/>
          </a:xfrm>
          <a:prstGeom prst="rect">
            <a:avLst/>
          </a:prstGeom>
          <a:noFill/>
        </p:spPr>
        <p:txBody>
          <a:bodyPr wrap="square" rtlCol="0">
            <a:spAutoFit/>
          </a:bodyPr>
          <a:lstStyle/>
          <a:p>
            <a:r>
              <a:rPr lang="en-US" dirty="0">
                <a:latin typeface="Times New Roman" pitchFamily="18" charset="0"/>
                <a:cs typeface="Times New Roman" pitchFamily="18" charset="0"/>
              </a:rPr>
              <a:t>The process </a:t>
            </a:r>
            <a:r>
              <a:rPr lang="en-US" dirty="0" err="1">
                <a:latin typeface="Times New Roman" pitchFamily="18" charset="0"/>
                <a:cs typeface="Times New Roman" pitchFamily="18" charset="0"/>
              </a:rPr>
              <a:t>transconductance</a:t>
            </a:r>
            <a:r>
              <a:rPr lang="en-US" dirty="0">
                <a:latin typeface="Times New Roman" pitchFamily="18" charset="0"/>
                <a:cs typeface="Times New Roman" pitchFamily="18" charset="0"/>
              </a:rPr>
              <a:t> parameter</a:t>
            </a:r>
          </a:p>
        </p:txBody>
      </p:sp>
      <p:sp>
        <p:nvSpPr>
          <p:cNvPr id="20" name="TextBox 19"/>
          <p:cNvSpPr txBox="1"/>
          <p:nvPr/>
        </p:nvSpPr>
        <p:spPr>
          <a:xfrm>
            <a:off x="6934200" y="4114801"/>
            <a:ext cx="3505200" cy="646331"/>
          </a:xfrm>
          <a:prstGeom prst="rect">
            <a:avLst/>
          </a:prstGeom>
          <a:noFill/>
        </p:spPr>
        <p:txBody>
          <a:bodyPr wrap="square" rtlCol="0">
            <a:spAutoFit/>
          </a:bodyPr>
          <a:lstStyle/>
          <a:p>
            <a:r>
              <a:rPr lang="en-US" dirty="0">
                <a:latin typeface="Times New Roman" pitchFamily="18" charset="0"/>
                <a:cs typeface="Times New Roman" pitchFamily="18" charset="0"/>
              </a:rPr>
              <a:t>The FET </a:t>
            </a:r>
            <a:r>
              <a:rPr lang="en-US" dirty="0" err="1">
                <a:latin typeface="Times New Roman" pitchFamily="18" charset="0"/>
                <a:cs typeface="Times New Roman" pitchFamily="18" charset="0"/>
              </a:rPr>
              <a:t>transconductance</a:t>
            </a:r>
            <a:r>
              <a:rPr lang="en-US" dirty="0">
                <a:latin typeface="Times New Roman" pitchFamily="18" charset="0"/>
                <a:cs typeface="Times New Roman" pitchFamily="18" charset="0"/>
              </a:rPr>
              <a:t> parameter</a:t>
            </a:r>
          </a:p>
        </p:txBody>
      </p:sp>
    </p:spTree>
    <p:extLst>
      <p:ext uri="{BB962C8B-B14F-4D97-AF65-F5344CB8AC3E}">
        <p14:creationId xmlns:p14="http://schemas.microsoft.com/office/powerpoint/2010/main" val="24378352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907"/>
                                        </p:tgtEl>
                                        <p:attrNameLst>
                                          <p:attrName>style.visibility</p:attrName>
                                        </p:attrNameLst>
                                      </p:cBhvr>
                                      <p:to>
                                        <p:strVal val="visible"/>
                                      </p:to>
                                    </p:set>
                                    <p:animEffect transition="in" filter="wipe(left)">
                                      <p:cBhvr>
                                        <p:cTn id="22" dur="1000"/>
                                        <p:tgtEl>
                                          <p:spTgt spid="1239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3908"/>
                                        </p:tgtEl>
                                        <p:attrNameLst>
                                          <p:attrName>style.visibility</p:attrName>
                                        </p:attrNameLst>
                                      </p:cBhvr>
                                      <p:to>
                                        <p:strVal val="visible"/>
                                      </p:to>
                                    </p:set>
                                    <p:animEffect transition="in" filter="wipe(left)">
                                      <p:cBhvr>
                                        <p:cTn id="27" dur="1000"/>
                                        <p:tgtEl>
                                          <p:spTgt spid="1239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909"/>
                                        </p:tgtEl>
                                        <p:attrNameLst>
                                          <p:attrName>style.visibility</p:attrName>
                                        </p:attrNameLst>
                                      </p:cBhvr>
                                      <p:to>
                                        <p:strVal val="visible"/>
                                      </p:to>
                                    </p:set>
                                    <p:animEffect transition="in" filter="wipe(left)">
                                      <p:cBhvr>
                                        <p:cTn id="32" dur="1000"/>
                                        <p:tgtEl>
                                          <p:spTgt spid="1239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10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3910"/>
                                        </p:tgtEl>
                                        <p:attrNameLst>
                                          <p:attrName>style.visibility</p:attrName>
                                        </p:attrNameLst>
                                      </p:cBhvr>
                                      <p:to>
                                        <p:strVal val="visible"/>
                                      </p:to>
                                    </p:set>
                                    <p:animEffect transition="in" filter="wipe(left)">
                                      <p:cBhvr>
                                        <p:cTn id="47" dur="1000"/>
                                        <p:tgtEl>
                                          <p:spTgt spid="1239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911"/>
                                        </p:tgtEl>
                                        <p:attrNameLst>
                                          <p:attrName>style.visibility</p:attrName>
                                        </p:attrNameLst>
                                      </p:cBhvr>
                                      <p:to>
                                        <p:strVal val="visible"/>
                                      </p:to>
                                    </p:set>
                                    <p:animEffect transition="in" filter="wipe(left)">
                                      <p:cBhvr>
                                        <p:cTn id="52" dur="10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457201"/>
            <a:ext cx="8001000" cy="646331"/>
          </a:xfrm>
          <a:prstGeom prst="rect">
            <a:avLst/>
          </a:prstGeom>
        </p:spPr>
        <p:txBody>
          <a:bodyPr wrap="square">
            <a:spAutoFit/>
          </a:bodyPr>
          <a:lstStyle/>
          <a:p>
            <a:pPr marL="395288" indent="-395288" algn="just">
              <a:spcBef>
                <a:spcPts val="1200"/>
              </a:spcBef>
            </a:pPr>
            <a:r>
              <a:rPr lang="en-US" b="1" dirty="0">
                <a:latin typeface="Times New Roman" pitchFamily="18" charset="0"/>
                <a:cs typeface="Times New Roman" pitchFamily="18" charset="0"/>
              </a:rPr>
              <a:t>(a) Find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GS</a:t>
            </a:r>
            <a:r>
              <a:rPr lang="en-US" b="1" dirty="0">
                <a:latin typeface="Times New Roman" pitchFamily="18" charset="0"/>
                <a:cs typeface="Times New Roman" pitchFamily="18" charset="0"/>
              </a:rPr>
              <a:t> and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DS</a:t>
            </a:r>
            <a:r>
              <a:rPr lang="en-US" b="1" dirty="0">
                <a:latin typeface="Times New Roman" pitchFamily="18" charset="0"/>
                <a:cs typeface="Times New Roman" pitchFamily="18" charset="0"/>
              </a:rPr>
              <a:t> that result in the MOSFET operating at the edge of saturation with </a:t>
            </a:r>
            <a:r>
              <a:rPr lang="en-US" b="1" i="1" dirty="0">
                <a:latin typeface="Times New Roman" pitchFamily="18" charset="0"/>
                <a:cs typeface="Times New Roman" pitchFamily="18" charset="0"/>
              </a:rPr>
              <a:t>I</a:t>
            </a:r>
            <a:r>
              <a:rPr lang="en-US" b="1" i="1" baseline="-25000" dirty="0">
                <a:latin typeface="Times New Roman" pitchFamily="18" charset="0"/>
                <a:cs typeface="Times New Roman" pitchFamily="18" charset="0"/>
              </a:rPr>
              <a:t>D</a:t>
            </a:r>
            <a:r>
              <a:rPr lang="en-US" b="1" dirty="0">
                <a:latin typeface="Times New Roman" pitchFamily="18" charset="0"/>
                <a:cs typeface="Times New Roman" pitchFamily="18" charset="0"/>
              </a:rPr>
              <a:t> = 100 </a:t>
            </a:r>
            <a:r>
              <a:rPr lang="en-US" b="1" dirty="0" err="1">
                <a:latin typeface="Times New Roman" pitchFamily="18" charset="0"/>
                <a:cs typeface="Times New Roman" pitchFamily="18" charset="0"/>
              </a:rPr>
              <a:t>μA</a:t>
            </a:r>
            <a:r>
              <a:rPr lang="en-US" b="1" dirty="0">
                <a:latin typeface="Times New Roman" pitchFamily="18" charset="0"/>
                <a:cs typeface="Times New Roman" pitchFamily="18" charset="0"/>
              </a:rPr>
              <a:t>.</a:t>
            </a:r>
          </a:p>
        </p:txBody>
      </p:sp>
      <p:pic>
        <p:nvPicPr>
          <p:cNvPr id="124930" name="Picture 2"/>
          <p:cNvPicPr>
            <a:picLocks noChangeAspect="1" noChangeArrowheads="1"/>
          </p:cNvPicPr>
          <p:nvPr/>
        </p:nvPicPr>
        <p:blipFill>
          <a:blip r:embed="rId3" cstate="print">
            <a:lum bright="-40000" contrast="72000"/>
          </a:blip>
          <a:srcRect/>
          <a:stretch>
            <a:fillRect/>
          </a:stretch>
        </p:blipFill>
        <p:spPr bwMode="auto">
          <a:xfrm>
            <a:off x="2514600" y="1371600"/>
            <a:ext cx="2015068" cy="632178"/>
          </a:xfrm>
          <a:prstGeom prst="rect">
            <a:avLst/>
          </a:prstGeom>
          <a:noFill/>
          <a:ln w="9525">
            <a:noFill/>
            <a:miter lim="800000"/>
            <a:headEnd/>
            <a:tailEnd/>
          </a:ln>
        </p:spPr>
      </p:pic>
      <p:pic>
        <p:nvPicPr>
          <p:cNvPr id="124931" name="Picture 3"/>
          <p:cNvPicPr>
            <a:picLocks noChangeAspect="1" noChangeArrowheads="1"/>
          </p:cNvPicPr>
          <p:nvPr/>
        </p:nvPicPr>
        <p:blipFill>
          <a:blip r:embed="rId4" cstate="print">
            <a:lum bright="-40000" contrast="72000"/>
          </a:blip>
          <a:srcRect/>
          <a:stretch>
            <a:fillRect/>
          </a:stretch>
        </p:blipFill>
        <p:spPr bwMode="auto">
          <a:xfrm>
            <a:off x="2362200" y="2514601"/>
            <a:ext cx="3674532" cy="829733"/>
          </a:xfrm>
          <a:prstGeom prst="rect">
            <a:avLst/>
          </a:prstGeom>
          <a:noFill/>
          <a:ln w="9525">
            <a:noFill/>
            <a:miter lim="800000"/>
            <a:headEnd/>
            <a:tailEnd/>
          </a:ln>
        </p:spPr>
      </p:pic>
      <p:pic>
        <p:nvPicPr>
          <p:cNvPr id="124932" name="Picture 4"/>
          <p:cNvPicPr>
            <a:picLocks noChangeAspect="1" noChangeArrowheads="1"/>
          </p:cNvPicPr>
          <p:nvPr/>
        </p:nvPicPr>
        <p:blipFill>
          <a:blip r:embed="rId5" cstate="print">
            <a:lum bright="-40000" contrast="72000"/>
          </a:blip>
          <a:srcRect/>
          <a:stretch>
            <a:fillRect/>
          </a:stretch>
        </p:blipFill>
        <p:spPr bwMode="auto">
          <a:xfrm>
            <a:off x="2362200" y="3276600"/>
            <a:ext cx="2094092" cy="592668"/>
          </a:xfrm>
          <a:prstGeom prst="rect">
            <a:avLst/>
          </a:prstGeom>
          <a:noFill/>
          <a:ln w="9525">
            <a:noFill/>
            <a:miter lim="800000"/>
            <a:headEnd/>
            <a:tailEnd/>
          </a:ln>
        </p:spPr>
      </p:pic>
      <p:pic>
        <p:nvPicPr>
          <p:cNvPr id="124933" name="Picture 5"/>
          <p:cNvPicPr>
            <a:picLocks noChangeAspect="1" noChangeArrowheads="1"/>
          </p:cNvPicPr>
          <p:nvPr/>
        </p:nvPicPr>
        <p:blipFill>
          <a:blip r:embed="rId6" cstate="print">
            <a:lum bright="-40000" contrast="72000"/>
          </a:blip>
          <a:srcRect/>
          <a:stretch>
            <a:fillRect/>
          </a:stretch>
        </p:blipFill>
        <p:spPr bwMode="auto">
          <a:xfrm>
            <a:off x="2286000" y="4038600"/>
            <a:ext cx="5294484" cy="691444"/>
          </a:xfrm>
          <a:prstGeom prst="rect">
            <a:avLst/>
          </a:prstGeom>
          <a:noFill/>
          <a:ln w="9525">
            <a:solidFill>
              <a:srgbClr val="C00000"/>
            </a:solidFill>
            <a:miter lim="800000"/>
            <a:headEnd/>
            <a:tailEnd/>
          </a:ln>
        </p:spPr>
      </p:pic>
      <p:pic>
        <p:nvPicPr>
          <p:cNvPr id="124934" name="Picture 6"/>
          <p:cNvPicPr>
            <a:picLocks noChangeAspect="1" noChangeArrowheads="1"/>
          </p:cNvPicPr>
          <p:nvPr/>
        </p:nvPicPr>
        <p:blipFill>
          <a:blip r:embed="rId7" cstate="print">
            <a:lum bright="-40000" contrast="72000"/>
          </a:blip>
          <a:srcRect/>
          <a:stretch>
            <a:fillRect/>
          </a:stretch>
        </p:blipFill>
        <p:spPr bwMode="auto">
          <a:xfrm>
            <a:off x="2438400" y="5410200"/>
            <a:ext cx="2963334" cy="533400"/>
          </a:xfrm>
          <a:prstGeom prst="rect">
            <a:avLst/>
          </a:prstGeom>
          <a:noFill/>
          <a:ln w="9525">
            <a:solidFill>
              <a:srgbClr val="C00000"/>
            </a:solidFill>
            <a:miter lim="800000"/>
            <a:headEnd/>
            <a:tailEnd/>
          </a:ln>
        </p:spPr>
      </p:pic>
      <p:graphicFrame>
        <p:nvGraphicFramePr>
          <p:cNvPr id="10" name="Object 9"/>
          <p:cNvGraphicFramePr>
            <a:graphicFrameLocks noChangeAspect="1"/>
          </p:cNvGraphicFramePr>
          <p:nvPr/>
        </p:nvGraphicFramePr>
        <p:xfrm>
          <a:off x="3509210" y="2057400"/>
          <a:ext cx="1900990" cy="457200"/>
        </p:xfrm>
        <a:graphic>
          <a:graphicData uri="http://schemas.openxmlformats.org/presentationml/2006/ole">
            <mc:AlternateContent xmlns:mc="http://schemas.openxmlformats.org/markup-compatibility/2006">
              <mc:Choice xmlns:v="urn:schemas-microsoft-com:vml" Requires="v">
                <p:oleObj spid="_x0000_s14357" name="Equation" r:id="rId8" imgW="1002960" imgH="241200" progId="Equation.3">
                  <p:embed/>
                </p:oleObj>
              </mc:Choice>
              <mc:Fallback>
                <p:oleObj name="Equation" r:id="rId8" imgW="100296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9210" y="2057400"/>
                        <a:ext cx="190099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2133600" y="4800600"/>
            <a:ext cx="3962400" cy="369332"/>
          </a:xfrm>
          <a:prstGeom prst="rect">
            <a:avLst/>
          </a:prstGeom>
          <a:noFill/>
        </p:spPr>
        <p:txBody>
          <a:bodyPr wrap="square" rtlCol="0">
            <a:spAutoFit/>
          </a:bodyPr>
          <a:lstStyle/>
          <a:p>
            <a:r>
              <a:rPr lang="en-US" dirty="0">
                <a:latin typeface="Times New Roman" pitchFamily="18" charset="0"/>
                <a:cs typeface="Times New Roman" pitchFamily="18" charset="0"/>
              </a:rPr>
              <a:t>Since operating at the edge of saturation</a:t>
            </a:r>
          </a:p>
        </p:txBody>
      </p:sp>
    </p:spTree>
    <p:extLst>
      <p:ext uri="{BB962C8B-B14F-4D97-AF65-F5344CB8AC3E}">
        <p14:creationId xmlns:p14="http://schemas.microsoft.com/office/powerpoint/2010/main" val="2767530704"/>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6400800" cy="369332"/>
          </a:xfrm>
          <a:prstGeom prst="rect">
            <a:avLst/>
          </a:prstGeom>
        </p:spPr>
        <p:txBody>
          <a:bodyPr wrap="square">
            <a:spAutoFit/>
          </a:bodyPr>
          <a:lstStyle/>
          <a:p>
            <a:pPr marL="395288" indent="-395288" algn="just">
              <a:spcBef>
                <a:spcPts val="1200"/>
              </a:spcBef>
            </a:pPr>
            <a:r>
              <a:rPr lang="en-US" b="1" dirty="0">
                <a:solidFill>
                  <a:schemeClr val="tx2">
                    <a:lumMod val="75000"/>
                  </a:schemeClr>
                </a:solidFill>
                <a:latin typeface="Times New Roman" pitchFamily="18" charset="0"/>
                <a:cs typeface="Times New Roman" pitchFamily="18" charset="0"/>
              </a:rPr>
              <a:t>(b) If </a:t>
            </a:r>
            <a:r>
              <a:rPr lang="en-US" b="1" i="1" dirty="0">
                <a:solidFill>
                  <a:schemeClr val="tx2">
                    <a:lumMod val="75000"/>
                  </a:schemeClr>
                </a:solidFill>
                <a:latin typeface="Times New Roman" pitchFamily="18" charset="0"/>
                <a:cs typeface="Times New Roman" pitchFamily="18" charset="0"/>
              </a:rPr>
              <a:t>V</a:t>
            </a:r>
            <a:r>
              <a:rPr lang="en-US" b="1" i="1" baseline="-25000" dirty="0">
                <a:solidFill>
                  <a:schemeClr val="tx2">
                    <a:lumMod val="75000"/>
                  </a:schemeClr>
                </a:solidFill>
                <a:latin typeface="Times New Roman" pitchFamily="18" charset="0"/>
                <a:cs typeface="Times New Roman" pitchFamily="18" charset="0"/>
              </a:rPr>
              <a:t>GS  </a:t>
            </a:r>
            <a:r>
              <a:rPr lang="en-US" b="1" dirty="0">
                <a:solidFill>
                  <a:schemeClr val="tx2">
                    <a:lumMod val="75000"/>
                  </a:schemeClr>
                </a:solidFill>
                <a:latin typeface="Times New Roman" pitchFamily="18" charset="0"/>
                <a:cs typeface="Times New Roman" pitchFamily="18" charset="0"/>
              </a:rPr>
              <a:t>is</a:t>
            </a:r>
            <a:r>
              <a:rPr lang="en-US" b="1" i="1" baseline="-25000" dirty="0">
                <a:solidFill>
                  <a:schemeClr val="tx2">
                    <a:lumMod val="75000"/>
                  </a:schemeClr>
                </a:solidFill>
                <a:latin typeface="Times New Roman" pitchFamily="18" charset="0"/>
                <a:cs typeface="Times New Roman" pitchFamily="18" charset="0"/>
              </a:rPr>
              <a:t> </a:t>
            </a:r>
            <a:r>
              <a:rPr lang="en-US" b="1" dirty="0">
                <a:solidFill>
                  <a:schemeClr val="tx2">
                    <a:lumMod val="75000"/>
                  </a:schemeClr>
                </a:solidFill>
                <a:latin typeface="Times New Roman" pitchFamily="18" charset="0"/>
                <a:cs typeface="Times New Roman" pitchFamily="18" charset="0"/>
              </a:rPr>
              <a:t>kept constant, find </a:t>
            </a:r>
            <a:r>
              <a:rPr lang="en-US" b="1" i="1" dirty="0">
                <a:solidFill>
                  <a:schemeClr val="tx2">
                    <a:lumMod val="75000"/>
                  </a:schemeClr>
                </a:solidFill>
                <a:latin typeface="Times New Roman" pitchFamily="18" charset="0"/>
                <a:cs typeface="Times New Roman" pitchFamily="18" charset="0"/>
              </a:rPr>
              <a:t>V</a:t>
            </a:r>
            <a:r>
              <a:rPr lang="en-US" b="1" i="1" baseline="-25000" dirty="0">
                <a:solidFill>
                  <a:schemeClr val="tx2">
                    <a:lumMod val="75000"/>
                  </a:schemeClr>
                </a:solidFill>
                <a:latin typeface="Times New Roman" pitchFamily="18" charset="0"/>
                <a:cs typeface="Times New Roman" pitchFamily="18" charset="0"/>
              </a:rPr>
              <a:t>DS  </a:t>
            </a:r>
            <a:r>
              <a:rPr lang="en-US" b="1" dirty="0">
                <a:solidFill>
                  <a:schemeClr val="tx2">
                    <a:lumMod val="75000"/>
                  </a:schemeClr>
                </a:solidFill>
                <a:latin typeface="Times New Roman" pitchFamily="18" charset="0"/>
                <a:cs typeface="Times New Roman" pitchFamily="18" charset="0"/>
              </a:rPr>
              <a:t>that results in </a:t>
            </a:r>
            <a:r>
              <a:rPr lang="en-US" b="1" i="1" dirty="0">
                <a:solidFill>
                  <a:schemeClr val="tx2">
                    <a:lumMod val="75000"/>
                  </a:schemeClr>
                </a:solidFill>
                <a:latin typeface="Times New Roman" pitchFamily="18" charset="0"/>
                <a:cs typeface="Times New Roman" pitchFamily="18" charset="0"/>
              </a:rPr>
              <a:t>I</a:t>
            </a:r>
            <a:r>
              <a:rPr lang="en-US" b="1" i="1" baseline="-25000" dirty="0">
                <a:solidFill>
                  <a:schemeClr val="tx2">
                    <a:lumMod val="75000"/>
                  </a:schemeClr>
                </a:solidFill>
                <a:latin typeface="Times New Roman" pitchFamily="18" charset="0"/>
                <a:cs typeface="Times New Roman" pitchFamily="18" charset="0"/>
              </a:rPr>
              <a:t>D</a:t>
            </a:r>
            <a:r>
              <a:rPr lang="en-US" b="1" dirty="0">
                <a:solidFill>
                  <a:schemeClr val="tx2">
                    <a:lumMod val="75000"/>
                  </a:schemeClr>
                </a:solidFill>
                <a:latin typeface="Times New Roman" pitchFamily="18" charset="0"/>
                <a:cs typeface="Times New Roman" pitchFamily="18" charset="0"/>
              </a:rPr>
              <a:t> = 50 </a:t>
            </a:r>
            <a:r>
              <a:rPr lang="en-US" b="1" dirty="0" err="1">
                <a:solidFill>
                  <a:schemeClr val="tx2">
                    <a:lumMod val="75000"/>
                  </a:schemeClr>
                </a:solidFill>
                <a:latin typeface="Times New Roman" pitchFamily="18" charset="0"/>
                <a:cs typeface="Times New Roman" pitchFamily="18" charset="0"/>
              </a:rPr>
              <a:t>μA</a:t>
            </a:r>
            <a:r>
              <a:rPr lang="en-US" b="1" dirty="0">
                <a:solidFill>
                  <a:schemeClr val="tx2">
                    <a:lumMod val="75000"/>
                  </a:schemeClr>
                </a:solidFill>
                <a:latin typeface="Times New Roman" pitchFamily="18" charset="0"/>
                <a:cs typeface="Times New Roman" pitchFamily="18" charset="0"/>
              </a:rPr>
              <a:t>.</a:t>
            </a:r>
          </a:p>
        </p:txBody>
      </p:sp>
      <p:pic>
        <p:nvPicPr>
          <p:cNvPr id="125954" name="Picture 2"/>
          <p:cNvPicPr>
            <a:picLocks noChangeAspect="1" noChangeArrowheads="1"/>
          </p:cNvPicPr>
          <p:nvPr/>
        </p:nvPicPr>
        <p:blipFill>
          <a:blip r:embed="rId3" cstate="print">
            <a:lum bright="-21000" contrast="70000"/>
          </a:blip>
          <a:srcRect/>
          <a:stretch>
            <a:fillRect/>
          </a:stretch>
        </p:blipFill>
        <p:spPr bwMode="auto">
          <a:xfrm>
            <a:off x="2133600" y="2057400"/>
            <a:ext cx="4007104" cy="1295400"/>
          </a:xfrm>
          <a:prstGeom prst="rect">
            <a:avLst/>
          </a:prstGeom>
          <a:noFill/>
          <a:ln w="9525">
            <a:noFill/>
            <a:miter lim="800000"/>
            <a:headEnd/>
            <a:tailEnd/>
          </a:ln>
        </p:spPr>
      </p:pic>
      <p:graphicFrame>
        <p:nvGraphicFramePr>
          <p:cNvPr id="125955" name="Object 3"/>
          <p:cNvGraphicFramePr>
            <a:graphicFrameLocks noChangeAspect="1"/>
          </p:cNvGraphicFramePr>
          <p:nvPr/>
        </p:nvGraphicFramePr>
        <p:xfrm>
          <a:off x="7162801" y="2133600"/>
          <a:ext cx="1900237" cy="457200"/>
        </p:xfrm>
        <a:graphic>
          <a:graphicData uri="http://schemas.openxmlformats.org/presentationml/2006/ole">
            <mc:AlternateContent xmlns:mc="http://schemas.openxmlformats.org/markup-compatibility/2006">
              <mc:Choice xmlns:v="urn:schemas-microsoft-com:vml" Requires="v">
                <p:oleObj spid="_x0000_s15382" name="Equation" r:id="rId4" imgW="1002960" imgH="241200" progId="Equation.3">
                  <p:embed/>
                </p:oleObj>
              </mc:Choice>
              <mc:Fallback>
                <p:oleObj name="Equation" r:id="rId4" imgW="100296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1" y="2133600"/>
                        <a:ext cx="19002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5956" name="Picture 4"/>
          <p:cNvPicPr>
            <a:picLocks noChangeAspect="1" noChangeArrowheads="1"/>
          </p:cNvPicPr>
          <p:nvPr/>
        </p:nvPicPr>
        <p:blipFill>
          <a:blip r:embed="rId6" cstate="print">
            <a:lum bright="-21000" contrast="70000"/>
          </a:blip>
          <a:srcRect/>
          <a:stretch>
            <a:fillRect/>
          </a:stretch>
        </p:blipFill>
        <p:spPr bwMode="auto">
          <a:xfrm>
            <a:off x="2286001" y="3581400"/>
            <a:ext cx="3491345" cy="609600"/>
          </a:xfrm>
          <a:prstGeom prst="rect">
            <a:avLst/>
          </a:prstGeom>
          <a:noFill/>
          <a:ln w="9525">
            <a:noFill/>
            <a:miter lim="800000"/>
            <a:headEnd/>
            <a:tailEnd/>
          </a:ln>
        </p:spPr>
      </p:pic>
      <p:pic>
        <p:nvPicPr>
          <p:cNvPr id="125957" name="Picture 5"/>
          <p:cNvPicPr>
            <a:picLocks noChangeAspect="1" noChangeArrowheads="1"/>
          </p:cNvPicPr>
          <p:nvPr/>
        </p:nvPicPr>
        <p:blipFill>
          <a:blip r:embed="rId7" cstate="print">
            <a:lum bright="-21000" contrast="70000"/>
          </a:blip>
          <a:srcRect/>
          <a:stretch>
            <a:fillRect/>
          </a:stretch>
        </p:blipFill>
        <p:spPr bwMode="auto">
          <a:xfrm>
            <a:off x="2514600" y="4572000"/>
            <a:ext cx="3703320" cy="381000"/>
          </a:xfrm>
          <a:prstGeom prst="rect">
            <a:avLst/>
          </a:prstGeom>
          <a:noFill/>
          <a:ln w="9525">
            <a:noFill/>
            <a:miter lim="800000"/>
            <a:headEnd/>
            <a:tailEnd/>
          </a:ln>
        </p:spPr>
      </p:pic>
      <p:pic>
        <p:nvPicPr>
          <p:cNvPr id="125958" name="Picture 6"/>
          <p:cNvPicPr>
            <a:picLocks noChangeAspect="1" noChangeArrowheads="1"/>
          </p:cNvPicPr>
          <p:nvPr/>
        </p:nvPicPr>
        <p:blipFill>
          <a:blip r:embed="rId8" cstate="print">
            <a:lum bright="-21000" contrast="70000"/>
          </a:blip>
          <a:srcRect/>
          <a:stretch>
            <a:fillRect/>
          </a:stretch>
        </p:blipFill>
        <p:spPr bwMode="auto">
          <a:xfrm>
            <a:off x="2667000" y="5562600"/>
            <a:ext cx="2054578" cy="533400"/>
          </a:xfrm>
          <a:prstGeom prst="rect">
            <a:avLst/>
          </a:prstGeom>
          <a:noFill/>
          <a:ln w="9525">
            <a:noFill/>
            <a:miter lim="800000"/>
            <a:headEnd/>
            <a:tailEnd/>
          </a:ln>
        </p:spPr>
      </p:pic>
      <p:sp>
        <p:nvSpPr>
          <p:cNvPr id="8" name="Rectangle 7"/>
          <p:cNvSpPr/>
          <p:nvPr/>
        </p:nvSpPr>
        <p:spPr>
          <a:xfrm>
            <a:off x="2057400" y="1143001"/>
            <a:ext cx="8153400" cy="646331"/>
          </a:xfrm>
          <a:prstGeom prst="rect">
            <a:avLst/>
          </a:prstGeom>
        </p:spPr>
        <p:txBody>
          <a:bodyPr wrap="square">
            <a:spAutoFit/>
          </a:bodyPr>
          <a:lstStyle/>
          <a:p>
            <a:r>
              <a:rPr lang="en-US" b="1" dirty="0">
                <a:latin typeface="Times New Roman" pitchFamily="18" charset="0"/>
                <a:cs typeface="Times New Roman" pitchFamily="18" charset="0"/>
              </a:rPr>
              <a:t>As </a:t>
            </a:r>
            <a:r>
              <a:rPr lang="en-US" b="1" i="1" dirty="0">
                <a:latin typeface="Times New Roman" pitchFamily="18" charset="0"/>
                <a:cs typeface="Times New Roman" pitchFamily="18" charset="0"/>
              </a:rPr>
              <a:t>I</a:t>
            </a:r>
            <a:r>
              <a:rPr lang="en-US" b="1" i="1" baseline="-25000" dirty="0">
                <a:latin typeface="Times New Roman" pitchFamily="18" charset="0"/>
                <a:cs typeface="Times New Roman" pitchFamily="18" charset="0"/>
              </a:rPr>
              <a:t>D</a:t>
            </a:r>
            <a:r>
              <a:rPr lang="en-US" b="1" dirty="0">
                <a:latin typeface="Times New Roman" pitchFamily="18" charset="0"/>
                <a:cs typeface="Times New Roman" pitchFamily="18" charset="0"/>
              </a:rPr>
              <a:t>  is reduced from the value obtained at the edge of saturation, the MOSFET will now be operating in the triode region</a:t>
            </a:r>
          </a:p>
        </p:txBody>
      </p:sp>
      <p:sp>
        <p:nvSpPr>
          <p:cNvPr id="9" name="TextBox 8"/>
          <p:cNvSpPr txBox="1"/>
          <p:nvPr/>
        </p:nvSpPr>
        <p:spPr>
          <a:xfrm>
            <a:off x="2133600" y="5029200"/>
            <a:ext cx="4800600" cy="369332"/>
          </a:xfrm>
          <a:prstGeom prst="rect">
            <a:avLst/>
          </a:prstGeom>
          <a:noFill/>
        </p:spPr>
        <p:txBody>
          <a:bodyPr wrap="square" rtlCol="0">
            <a:spAutoFit/>
          </a:bodyPr>
          <a:lstStyle/>
          <a:p>
            <a:r>
              <a:rPr lang="en-US" b="1" dirty="0"/>
              <a:t>In triode region </a:t>
            </a:r>
            <a:r>
              <a:rPr lang="en-US" b="1" i="1" dirty="0"/>
              <a:t>V</a:t>
            </a:r>
            <a:r>
              <a:rPr lang="en-US" b="1" i="1" baseline="-25000" dirty="0"/>
              <a:t>DS</a:t>
            </a:r>
            <a:r>
              <a:rPr lang="en-US" b="1" dirty="0"/>
              <a:t> can’t be greater than </a:t>
            </a:r>
            <a:r>
              <a:rPr lang="en-US" b="1" i="1" dirty="0" err="1"/>
              <a:t>V</a:t>
            </a:r>
            <a:r>
              <a:rPr lang="en-US" b="1" i="1" baseline="-25000" dirty="0" err="1"/>
              <a:t>ov</a:t>
            </a:r>
            <a:endParaRPr lang="en-US" b="1" i="1" baseline="-25000" dirty="0"/>
          </a:p>
        </p:txBody>
      </p:sp>
      <p:pic>
        <p:nvPicPr>
          <p:cNvPr id="10" name="Picture 9"/>
          <p:cNvPicPr>
            <a:picLocks noChangeAspect="1"/>
          </p:cNvPicPr>
          <p:nvPr/>
        </p:nvPicPr>
        <p:blipFill rotWithShape="1">
          <a:blip r:embed="rId9"/>
          <a:srcRect l="49857"/>
          <a:stretch/>
        </p:blipFill>
        <p:spPr>
          <a:xfrm>
            <a:off x="9548734" y="2935068"/>
            <a:ext cx="1829269" cy="3667125"/>
          </a:xfrm>
          <a:prstGeom prst="rect">
            <a:avLst/>
          </a:prstGeom>
        </p:spPr>
      </p:pic>
      <p:cxnSp>
        <p:nvCxnSpPr>
          <p:cNvPr id="4" name="Straight Connector 3"/>
          <p:cNvCxnSpPr/>
          <p:nvPr/>
        </p:nvCxnSpPr>
        <p:spPr>
          <a:xfrm>
            <a:off x="10343213" y="4762500"/>
            <a:ext cx="14990" cy="166828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9833548" y="4191000"/>
            <a:ext cx="128915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833548" y="4758752"/>
            <a:ext cx="509665" cy="374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10486028" y="6512252"/>
                <a:ext cx="178395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𝐷𝑆</m:t>
                              </m:r>
                            </m:sub>
                          </m:sSub>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𝑂𝑉</m:t>
                          </m:r>
                        </m:sub>
                      </m:sSub>
                      <m:r>
                        <a:rPr lang="en-US" b="0" i="1" smtClean="0">
                          <a:latin typeface="Cambria Math" panose="02040503050406030204" pitchFamily="18" charset="0"/>
                        </a:rPr>
                        <m:t>=0.22</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0486028" y="6512252"/>
                <a:ext cx="1783950" cy="276999"/>
              </a:xfrm>
              <a:prstGeom prst="rect">
                <a:avLst/>
              </a:prstGeom>
              <a:blipFill rotWithShape="0">
                <a:blip r:embed="rId10"/>
                <a:stretch>
                  <a:fillRect l="-2389" r="-3072" b="-15217"/>
                </a:stretch>
              </a:blipFill>
            </p:spPr>
            <p:txBody>
              <a:bodyPr/>
              <a:lstStyle/>
              <a:p>
                <a:r>
                  <a:rPr lang="en-US">
                    <a:noFill/>
                  </a:rPr>
                  <a:t> </a:t>
                </a:r>
              </a:p>
            </p:txBody>
          </p:sp>
        </mc:Fallback>
      </mc:AlternateContent>
    </p:spTree>
    <p:extLst>
      <p:ext uri="{BB962C8B-B14F-4D97-AF65-F5344CB8AC3E}">
        <p14:creationId xmlns:p14="http://schemas.microsoft.com/office/powerpoint/2010/main" val="3618091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5954"/>
                                        </p:tgtEl>
                                        <p:attrNameLst>
                                          <p:attrName>style.visibility</p:attrName>
                                        </p:attrNameLst>
                                      </p:cBhvr>
                                      <p:to>
                                        <p:strVal val="visible"/>
                                      </p:to>
                                    </p:set>
                                    <p:animEffect transition="in" filter="wipe(up)">
                                      <p:cBhvr>
                                        <p:cTn id="12" dur="1000"/>
                                        <p:tgtEl>
                                          <p:spTgt spid="125954"/>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25955"/>
                                        </p:tgtEl>
                                        <p:attrNameLst>
                                          <p:attrName>style.visibility</p:attrName>
                                        </p:attrNameLst>
                                      </p:cBhvr>
                                      <p:to>
                                        <p:strVal val="visible"/>
                                      </p:to>
                                    </p:set>
                                    <p:animEffect transition="in" filter="wipe(left)">
                                      <p:cBhvr>
                                        <p:cTn id="16" dur="1000"/>
                                        <p:tgtEl>
                                          <p:spTgt spid="1259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5956"/>
                                        </p:tgtEl>
                                        <p:attrNameLst>
                                          <p:attrName>style.visibility</p:attrName>
                                        </p:attrNameLst>
                                      </p:cBhvr>
                                      <p:to>
                                        <p:strVal val="visible"/>
                                      </p:to>
                                    </p:set>
                                    <p:animEffect transition="in" filter="wipe(left)">
                                      <p:cBhvr>
                                        <p:cTn id="21" dur="1000"/>
                                        <p:tgtEl>
                                          <p:spTgt spid="1259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5957"/>
                                        </p:tgtEl>
                                        <p:attrNameLst>
                                          <p:attrName>style.visibility</p:attrName>
                                        </p:attrNameLst>
                                      </p:cBhvr>
                                      <p:to>
                                        <p:strVal val="visible"/>
                                      </p:to>
                                    </p:set>
                                    <p:animEffect transition="in" filter="wipe(left)">
                                      <p:cBhvr>
                                        <p:cTn id="26" dur="1000"/>
                                        <p:tgtEl>
                                          <p:spTgt spid="1259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5958"/>
                                        </p:tgtEl>
                                        <p:attrNameLst>
                                          <p:attrName>style.visibility</p:attrName>
                                        </p:attrNameLst>
                                      </p:cBhvr>
                                      <p:to>
                                        <p:strVal val="visible"/>
                                      </p:to>
                                    </p:set>
                                    <p:animEffect transition="in" filter="wipe(left)">
                                      <p:cBhvr>
                                        <p:cTn id="36" dur="1000"/>
                                        <p:tgtEl>
                                          <p:spTgt spid="12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305800" cy="923330"/>
          </a:xfrm>
          <a:prstGeom prst="rect">
            <a:avLst/>
          </a:prstGeom>
        </p:spPr>
        <p:txBody>
          <a:bodyPr wrap="square">
            <a:spAutoFit/>
          </a:bodyPr>
          <a:lstStyle/>
          <a:p>
            <a:pPr marL="395288" indent="-395288" algn="just">
              <a:spcBef>
                <a:spcPts val="1200"/>
              </a:spcBef>
            </a:pPr>
            <a:r>
              <a:rPr lang="en-US" b="1" dirty="0">
                <a:latin typeface="Times New Roman" pitchFamily="18" charset="0"/>
                <a:cs typeface="Times New Roman" pitchFamily="18" charset="0"/>
              </a:rPr>
              <a:t>(c) To investigate the use of the MOSFET as a linear amplifier, let it be operating in saturation with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DS </a:t>
            </a:r>
            <a:r>
              <a:rPr lang="en-US" b="1" i="1" dirty="0">
                <a:latin typeface="Times New Roman" pitchFamily="18" charset="0"/>
                <a:cs typeface="Times New Roman" pitchFamily="18" charset="0"/>
              </a:rPr>
              <a:t>= 0.3 </a:t>
            </a:r>
            <a:r>
              <a:rPr lang="en-US" b="1" dirty="0">
                <a:latin typeface="Times New Roman" pitchFamily="18" charset="0"/>
                <a:cs typeface="Times New Roman" pitchFamily="18" charset="0"/>
              </a:rPr>
              <a:t>V. Find the change in </a:t>
            </a:r>
            <a:r>
              <a:rPr lang="en-US" b="1" i="1" dirty="0" err="1">
                <a:latin typeface="Times New Roman" pitchFamily="18" charset="0"/>
                <a:cs typeface="Times New Roman" pitchFamily="18" charset="0"/>
              </a:rPr>
              <a:t>i</a:t>
            </a:r>
            <a:r>
              <a:rPr lang="en-US" b="1" i="1" baseline="-25000" dirty="0" err="1">
                <a:latin typeface="Times New Roman" pitchFamily="18" charset="0"/>
                <a:cs typeface="Times New Roman" pitchFamily="18" charset="0"/>
              </a:rPr>
              <a:t>D</a:t>
            </a:r>
            <a:r>
              <a:rPr lang="en-US" b="1" dirty="0">
                <a:latin typeface="Times New Roman" pitchFamily="18" charset="0"/>
                <a:cs typeface="Times New Roman" pitchFamily="18" charset="0"/>
              </a:rPr>
              <a:t> resulting from changing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GS </a:t>
            </a:r>
            <a:r>
              <a:rPr lang="en-US" b="1" dirty="0">
                <a:latin typeface="Times New Roman" pitchFamily="18" charset="0"/>
                <a:cs typeface="Times New Roman" pitchFamily="18" charset="0"/>
              </a:rPr>
              <a:t>from 0.7 V by +0.01V and  by - 0.01V.</a:t>
            </a:r>
          </a:p>
        </p:txBody>
      </p:sp>
      <p:pic>
        <p:nvPicPr>
          <p:cNvPr id="126978" name="Picture 2"/>
          <p:cNvPicPr>
            <a:picLocks noChangeAspect="1" noChangeArrowheads="1"/>
          </p:cNvPicPr>
          <p:nvPr/>
        </p:nvPicPr>
        <p:blipFill>
          <a:blip r:embed="rId2" cstate="print">
            <a:lum bright="-47000" contrast="73000"/>
          </a:blip>
          <a:srcRect/>
          <a:stretch>
            <a:fillRect/>
          </a:stretch>
        </p:blipFill>
        <p:spPr bwMode="auto">
          <a:xfrm>
            <a:off x="1752601" y="1600200"/>
            <a:ext cx="8484577" cy="381000"/>
          </a:xfrm>
          <a:prstGeom prst="rect">
            <a:avLst/>
          </a:prstGeom>
          <a:noFill/>
          <a:ln w="9525">
            <a:noFill/>
            <a:miter lim="800000"/>
            <a:headEnd/>
            <a:tailEnd/>
          </a:ln>
        </p:spPr>
      </p:pic>
      <p:pic>
        <p:nvPicPr>
          <p:cNvPr id="126979" name="Picture 3"/>
          <p:cNvPicPr>
            <a:picLocks noChangeAspect="1" noChangeArrowheads="1"/>
          </p:cNvPicPr>
          <p:nvPr/>
        </p:nvPicPr>
        <p:blipFill>
          <a:blip r:embed="rId3" cstate="print">
            <a:lum bright="-25000" contrast="61000"/>
          </a:blip>
          <a:srcRect/>
          <a:stretch>
            <a:fillRect/>
          </a:stretch>
        </p:blipFill>
        <p:spPr bwMode="auto">
          <a:xfrm>
            <a:off x="2209800" y="2438400"/>
            <a:ext cx="2422358" cy="1524000"/>
          </a:xfrm>
          <a:prstGeom prst="rect">
            <a:avLst/>
          </a:prstGeom>
          <a:noFill/>
          <a:ln w="9525">
            <a:noFill/>
            <a:miter lim="800000"/>
            <a:headEnd/>
            <a:tailEnd/>
          </a:ln>
        </p:spPr>
      </p:pic>
      <p:pic>
        <p:nvPicPr>
          <p:cNvPr id="126980" name="Picture 4"/>
          <p:cNvPicPr>
            <a:picLocks noChangeAspect="1" noChangeArrowheads="1"/>
          </p:cNvPicPr>
          <p:nvPr/>
        </p:nvPicPr>
        <p:blipFill>
          <a:blip r:embed="rId4" cstate="print">
            <a:lum bright="-25000" contrast="61000"/>
          </a:blip>
          <a:srcRect/>
          <a:stretch>
            <a:fillRect/>
          </a:stretch>
        </p:blipFill>
        <p:spPr bwMode="auto">
          <a:xfrm>
            <a:off x="1981200" y="4038600"/>
            <a:ext cx="4152900" cy="381000"/>
          </a:xfrm>
          <a:prstGeom prst="rect">
            <a:avLst/>
          </a:prstGeom>
          <a:noFill/>
          <a:ln w="9525">
            <a:noFill/>
            <a:miter lim="800000"/>
            <a:headEnd/>
            <a:tailEnd/>
          </a:ln>
        </p:spPr>
      </p:pic>
      <p:pic>
        <p:nvPicPr>
          <p:cNvPr id="126981" name="Picture 5"/>
          <p:cNvPicPr>
            <a:picLocks noChangeAspect="1" noChangeArrowheads="1"/>
          </p:cNvPicPr>
          <p:nvPr/>
        </p:nvPicPr>
        <p:blipFill>
          <a:blip r:embed="rId5" cstate="print">
            <a:lum bright="-25000" contrast="61000"/>
          </a:blip>
          <a:srcRect/>
          <a:stretch>
            <a:fillRect/>
          </a:stretch>
        </p:blipFill>
        <p:spPr bwMode="auto">
          <a:xfrm>
            <a:off x="2438400" y="4648200"/>
            <a:ext cx="3318933" cy="533400"/>
          </a:xfrm>
          <a:prstGeom prst="rect">
            <a:avLst/>
          </a:prstGeom>
          <a:noFill/>
          <a:ln w="9525">
            <a:noFill/>
            <a:miter lim="800000"/>
            <a:headEnd/>
            <a:tailEnd/>
          </a:ln>
        </p:spPr>
      </p:pic>
      <p:pic>
        <p:nvPicPr>
          <p:cNvPr id="126982" name="Picture 6"/>
          <p:cNvPicPr>
            <a:picLocks noChangeAspect="1" noChangeArrowheads="1"/>
          </p:cNvPicPr>
          <p:nvPr/>
        </p:nvPicPr>
        <p:blipFill>
          <a:blip r:embed="rId6" cstate="print">
            <a:lum bright="-25000" contrast="61000"/>
          </a:blip>
          <a:srcRect/>
          <a:stretch>
            <a:fillRect/>
          </a:stretch>
        </p:blipFill>
        <p:spPr bwMode="auto">
          <a:xfrm>
            <a:off x="2057400" y="5486400"/>
            <a:ext cx="3619500" cy="381000"/>
          </a:xfrm>
          <a:prstGeom prst="rect">
            <a:avLst/>
          </a:prstGeom>
          <a:noFill/>
          <a:ln w="9525">
            <a:noFill/>
            <a:miter lim="800000"/>
            <a:headEnd/>
            <a:tailEnd/>
          </a:ln>
        </p:spPr>
      </p:pic>
      <p:pic>
        <p:nvPicPr>
          <p:cNvPr id="126983" name="Picture 7"/>
          <p:cNvPicPr>
            <a:picLocks noChangeAspect="1" noChangeArrowheads="1"/>
          </p:cNvPicPr>
          <p:nvPr/>
        </p:nvPicPr>
        <p:blipFill>
          <a:blip r:embed="rId7" cstate="print">
            <a:lum bright="-25000" contrast="61000"/>
          </a:blip>
          <a:srcRect/>
          <a:stretch>
            <a:fillRect/>
          </a:stretch>
        </p:blipFill>
        <p:spPr bwMode="auto">
          <a:xfrm>
            <a:off x="2438400" y="6096000"/>
            <a:ext cx="3505200" cy="533400"/>
          </a:xfrm>
          <a:prstGeom prst="rect">
            <a:avLst/>
          </a:prstGeom>
          <a:noFill/>
          <a:ln w="9525">
            <a:noFill/>
            <a:miter lim="800000"/>
            <a:headEnd/>
            <a:tailEnd/>
          </a:ln>
        </p:spPr>
      </p:pic>
      <p:pic>
        <p:nvPicPr>
          <p:cNvPr id="126984" name="Picture 8"/>
          <p:cNvPicPr>
            <a:picLocks noChangeAspect="1" noChangeArrowheads="1"/>
          </p:cNvPicPr>
          <p:nvPr/>
        </p:nvPicPr>
        <p:blipFill>
          <a:blip r:embed="rId8" cstate="print">
            <a:lum bright="-44000" contrast="60000"/>
          </a:blip>
          <a:srcRect/>
          <a:stretch>
            <a:fillRect/>
          </a:stretch>
        </p:blipFill>
        <p:spPr bwMode="auto">
          <a:xfrm>
            <a:off x="6553200" y="4800600"/>
            <a:ext cx="1371600" cy="268356"/>
          </a:xfrm>
          <a:prstGeom prst="rect">
            <a:avLst/>
          </a:prstGeom>
          <a:noFill/>
          <a:ln w="9525">
            <a:noFill/>
            <a:miter lim="800000"/>
            <a:headEnd/>
            <a:tailEnd/>
          </a:ln>
        </p:spPr>
      </p:pic>
      <p:pic>
        <p:nvPicPr>
          <p:cNvPr id="126985" name="Picture 9"/>
          <p:cNvPicPr>
            <a:picLocks noChangeAspect="1" noChangeArrowheads="1"/>
          </p:cNvPicPr>
          <p:nvPr/>
        </p:nvPicPr>
        <p:blipFill>
          <a:blip r:embed="rId9" cstate="print">
            <a:lum bright="-44000" contrast="60000"/>
          </a:blip>
          <a:srcRect/>
          <a:stretch>
            <a:fillRect/>
          </a:stretch>
        </p:blipFill>
        <p:spPr bwMode="auto">
          <a:xfrm>
            <a:off x="6553201" y="6248401"/>
            <a:ext cx="1485353" cy="290945"/>
          </a:xfrm>
          <a:prstGeom prst="rect">
            <a:avLst/>
          </a:prstGeom>
          <a:noFill/>
          <a:ln w="9525">
            <a:noFill/>
            <a:miter lim="800000"/>
            <a:headEnd/>
            <a:tailEnd/>
          </a:ln>
        </p:spPr>
      </p:pic>
    </p:spTree>
    <p:extLst>
      <p:ext uri="{BB962C8B-B14F-4D97-AF65-F5344CB8AC3E}">
        <p14:creationId xmlns:p14="http://schemas.microsoft.com/office/powerpoint/2010/main" val="9002806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wipe(left)">
                                      <p:cBhvr>
                                        <p:cTn id="7" dur="1000"/>
                                        <p:tgtEl>
                                          <p:spTgt spid="126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6979"/>
                                        </p:tgtEl>
                                        <p:attrNameLst>
                                          <p:attrName>style.visibility</p:attrName>
                                        </p:attrNameLst>
                                      </p:cBhvr>
                                      <p:to>
                                        <p:strVal val="visible"/>
                                      </p:to>
                                    </p:set>
                                    <p:animEffect transition="in" filter="wipe(up)">
                                      <p:cBhvr>
                                        <p:cTn id="12" dur="1000"/>
                                        <p:tgtEl>
                                          <p:spTgt spid="1269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6980"/>
                                        </p:tgtEl>
                                        <p:attrNameLst>
                                          <p:attrName>style.visibility</p:attrName>
                                        </p:attrNameLst>
                                      </p:cBhvr>
                                      <p:to>
                                        <p:strVal val="visible"/>
                                      </p:to>
                                    </p:set>
                                    <p:animEffect transition="in" filter="wipe(left)">
                                      <p:cBhvr>
                                        <p:cTn id="17" dur="1000"/>
                                        <p:tgtEl>
                                          <p:spTgt spid="1269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Effect transition="in" filter="wipe(left)">
                                      <p:cBhvr>
                                        <p:cTn id="22" dur="1000"/>
                                        <p:tgtEl>
                                          <p:spTgt spid="1269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6984"/>
                                        </p:tgtEl>
                                        <p:attrNameLst>
                                          <p:attrName>style.visibility</p:attrName>
                                        </p:attrNameLst>
                                      </p:cBhvr>
                                      <p:to>
                                        <p:strVal val="visible"/>
                                      </p:to>
                                    </p:set>
                                    <p:animEffect transition="in" filter="wipe(left)">
                                      <p:cBhvr>
                                        <p:cTn id="27" dur="1000"/>
                                        <p:tgtEl>
                                          <p:spTgt spid="1269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6982"/>
                                        </p:tgtEl>
                                        <p:attrNameLst>
                                          <p:attrName>style.visibility</p:attrName>
                                        </p:attrNameLst>
                                      </p:cBhvr>
                                      <p:to>
                                        <p:strVal val="visible"/>
                                      </p:to>
                                    </p:set>
                                    <p:animEffect transition="in" filter="wipe(left)">
                                      <p:cBhvr>
                                        <p:cTn id="32" dur="1000"/>
                                        <p:tgtEl>
                                          <p:spTgt spid="1269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6983"/>
                                        </p:tgtEl>
                                        <p:attrNameLst>
                                          <p:attrName>style.visibility</p:attrName>
                                        </p:attrNameLst>
                                      </p:cBhvr>
                                      <p:to>
                                        <p:strVal val="visible"/>
                                      </p:to>
                                    </p:set>
                                    <p:animEffect transition="in" filter="wipe(left)">
                                      <p:cBhvr>
                                        <p:cTn id="37" dur="1000"/>
                                        <p:tgtEl>
                                          <p:spTgt spid="1269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6985"/>
                                        </p:tgtEl>
                                        <p:attrNameLst>
                                          <p:attrName>style.visibility</p:attrName>
                                        </p:attrNameLst>
                                      </p:cBhvr>
                                      <p:to>
                                        <p:strVal val="visible"/>
                                      </p:to>
                                    </p:set>
                                    <p:animEffect transition="in" filter="wipe(left)">
                                      <p:cBhvr>
                                        <p:cTn id="42" dur="1000"/>
                                        <p:tgtEl>
                                          <p:spTgt spid="126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0"/>
            <a:ext cx="9140988" cy="5334000"/>
          </a:xfrm>
          <a:prstGeom prst="rect">
            <a:avLst/>
          </a:prstGeom>
        </p:spPr>
      </p:pic>
    </p:spTree>
    <p:extLst>
      <p:ext uri="{BB962C8B-B14F-4D97-AF65-F5344CB8AC3E}">
        <p14:creationId xmlns:p14="http://schemas.microsoft.com/office/powerpoint/2010/main" val="29162617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55487"/>
          <a:stretch/>
        </p:blipFill>
        <p:spPr>
          <a:xfrm>
            <a:off x="1527629" y="0"/>
            <a:ext cx="9045574" cy="3276600"/>
          </a:xfrm>
          <a:prstGeom prst="rect">
            <a:avLst/>
          </a:prstGeom>
        </p:spPr>
      </p:pic>
    </p:spTree>
    <p:extLst>
      <p:ext uri="{BB962C8B-B14F-4D97-AF65-F5344CB8AC3E}">
        <p14:creationId xmlns:p14="http://schemas.microsoft.com/office/powerpoint/2010/main" val="280331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339"/>
            <a:ext cx="10515600" cy="1325563"/>
          </a:xfrm>
        </p:spPr>
        <p:txBody>
          <a:bodyPr>
            <a:normAutofit/>
          </a:bodyPr>
          <a:lstStyle/>
          <a:p>
            <a:r>
              <a:rPr lang="en-US" sz="4800" dirty="0" smtClean="0">
                <a:latin typeface="Arial Black" panose="020B0A04020102020204" pitchFamily="34" charset="0"/>
              </a:rPr>
              <a:t>Introduction</a:t>
            </a:r>
            <a:endParaRPr lang="en-US" sz="4800" dirty="0">
              <a:latin typeface="Arial Black" panose="020B0A04020102020204" pitchFamily="34" charset="0"/>
            </a:endParaRPr>
          </a:p>
        </p:txBody>
      </p:sp>
      <p:sp>
        <p:nvSpPr>
          <p:cNvPr id="3" name="Content Placeholder 2"/>
          <p:cNvSpPr>
            <a:spLocks noGrp="1"/>
          </p:cNvSpPr>
          <p:nvPr>
            <p:ph idx="1"/>
          </p:nvPr>
        </p:nvSpPr>
        <p:spPr>
          <a:xfrm>
            <a:off x="653143" y="3987087"/>
            <a:ext cx="10871199" cy="1524000"/>
          </a:xfrm>
        </p:spPr>
        <p:txBody>
          <a:bodyPr>
            <a:noAutofit/>
          </a:bodyPr>
          <a:lstStyle/>
          <a:p>
            <a:pPr marL="0" indent="0" algn="ctr">
              <a:buNone/>
            </a:pPr>
            <a:r>
              <a:rPr lang="en-US" sz="4400" dirty="0"/>
              <a:t>Here again we want to construct some sort of voltage dependent current source, pass this current through a resistor and get amplified voltage</a:t>
            </a:r>
          </a:p>
        </p:txBody>
      </p:sp>
      <p:pic>
        <p:nvPicPr>
          <p:cNvPr id="4" name="Picture 3"/>
          <p:cNvPicPr>
            <a:picLocks noChangeAspect="1"/>
          </p:cNvPicPr>
          <p:nvPr/>
        </p:nvPicPr>
        <p:blipFill rotWithShape="1">
          <a:blip r:embed="rId2"/>
          <a:srcRect l="47619"/>
          <a:stretch/>
        </p:blipFill>
        <p:spPr>
          <a:xfrm>
            <a:off x="4114801" y="1672105"/>
            <a:ext cx="3436567" cy="1356998"/>
          </a:xfrm>
          <a:prstGeom prst="rect">
            <a:avLst/>
          </a:prstGeom>
        </p:spPr>
      </p:pic>
      <p:pic>
        <p:nvPicPr>
          <p:cNvPr id="5" name="Picture 4"/>
          <p:cNvPicPr>
            <a:picLocks noChangeAspect="1"/>
          </p:cNvPicPr>
          <p:nvPr/>
        </p:nvPicPr>
        <p:blipFill>
          <a:blip r:embed="rId3"/>
          <a:stretch>
            <a:fillRect/>
          </a:stretch>
        </p:blipFill>
        <p:spPr>
          <a:xfrm>
            <a:off x="2419680" y="1960349"/>
            <a:ext cx="1087906" cy="588047"/>
          </a:xfrm>
          <a:prstGeom prst="rect">
            <a:avLst/>
          </a:prstGeom>
        </p:spPr>
      </p:pic>
      <p:pic>
        <p:nvPicPr>
          <p:cNvPr id="6" name="Picture 5"/>
          <p:cNvPicPr>
            <a:picLocks noChangeAspect="1"/>
          </p:cNvPicPr>
          <p:nvPr/>
        </p:nvPicPr>
        <p:blipFill>
          <a:blip r:embed="rId4"/>
          <a:stretch>
            <a:fillRect/>
          </a:stretch>
        </p:blipFill>
        <p:spPr>
          <a:xfrm>
            <a:off x="7684328" y="1232624"/>
            <a:ext cx="2504701" cy="1796479"/>
          </a:xfrm>
          <a:prstGeom prst="rect">
            <a:avLst/>
          </a:prstGeom>
        </p:spPr>
      </p:pic>
    </p:spTree>
    <p:extLst>
      <p:ext uri="{BB962C8B-B14F-4D97-AF65-F5344CB8AC3E}">
        <p14:creationId xmlns:p14="http://schemas.microsoft.com/office/powerpoint/2010/main" val="32729431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4513"/>
          <a:stretch/>
        </p:blipFill>
        <p:spPr>
          <a:xfrm>
            <a:off x="0" y="-1"/>
            <a:ext cx="10088380" cy="5576341"/>
          </a:xfrm>
          <a:prstGeom prst="rect">
            <a:avLst/>
          </a:prstGeom>
        </p:spPr>
      </p:pic>
      <p:pic>
        <p:nvPicPr>
          <p:cNvPr id="3" name="Picture 2"/>
          <p:cNvPicPr>
            <a:picLocks noChangeAspect="1"/>
          </p:cNvPicPr>
          <p:nvPr/>
        </p:nvPicPr>
        <p:blipFill rotWithShape="1">
          <a:blip r:embed="rId3"/>
          <a:srcRect t="26136" r="73871"/>
          <a:stretch/>
        </p:blipFill>
        <p:spPr>
          <a:xfrm>
            <a:off x="9803567" y="2894349"/>
            <a:ext cx="2388433" cy="3939915"/>
          </a:xfrm>
          <a:prstGeom prst="rect">
            <a:avLst/>
          </a:prstGeom>
        </p:spPr>
      </p:pic>
    </p:spTree>
    <p:extLst>
      <p:ext uri="{BB962C8B-B14F-4D97-AF65-F5344CB8AC3E}">
        <p14:creationId xmlns:p14="http://schemas.microsoft.com/office/powerpoint/2010/main" val="1892379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
            <a:ext cx="9144000" cy="999497"/>
          </a:xfrm>
          <a:prstGeom prst="rect">
            <a:avLst/>
          </a:prstGeom>
        </p:spPr>
      </p:pic>
      <p:pic>
        <p:nvPicPr>
          <p:cNvPr id="3" name="Picture 2"/>
          <p:cNvPicPr>
            <a:picLocks noChangeAspect="1"/>
          </p:cNvPicPr>
          <p:nvPr/>
        </p:nvPicPr>
        <p:blipFill>
          <a:blip r:embed="rId3"/>
          <a:stretch>
            <a:fillRect/>
          </a:stretch>
        </p:blipFill>
        <p:spPr>
          <a:xfrm>
            <a:off x="8991601" y="1024898"/>
            <a:ext cx="1486805" cy="292214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19075" y="718563"/>
                <a:ext cx="2419830"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𝐷</m:t>
                          </m:r>
                        </m:sub>
                      </m:sSub>
                      <m:r>
                        <a:rPr lang="en-US" sz="2000" i="1">
                          <a:latin typeface="Cambria Math" panose="02040503050406030204" pitchFamily="18" charset="0"/>
                          <a:ea typeface="Cambria Math" panose="02040503050406030204" pitchFamily="18" charset="0"/>
                        </a:rPr>
                        <m:t>=1/2</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𝑛</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𝑜𝑥</m:t>
                          </m:r>
                        </m:sub>
                      </m:sSub>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𝑊</m:t>
                          </m:r>
                        </m:num>
                        <m:den>
                          <m:r>
                            <a:rPr lang="en-US" sz="2000" i="1">
                              <a:latin typeface="Cambria Math" panose="02040503050406030204" pitchFamily="18" charset="0"/>
                              <a:ea typeface="Cambria Math" panose="02040503050406030204" pitchFamily="18" charset="0"/>
                            </a:rPr>
                            <m:t>𝐿</m:t>
                          </m:r>
                        </m:den>
                      </m:f>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𝑂𝑉</m:t>
                          </m:r>
                        </m:sub>
                        <m:sup>
                          <m:r>
                            <a:rPr lang="en-US" sz="2000" i="1">
                              <a:latin typeface="Cambria Math" panose="02040503050406030204" pitchFamily="18" charset="0"/>
                              <a:ea typeface="Cambria Math" panose="02040503050406030204" pitchFamily="18" charset="0"/>
                            </a:rPr>
                            <m:t>2</m:t>
                          </m:r>
                        </m:sup>
                      </m:sSubSup>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295075" y="718563"/>
                <a:ext cx="2419830" cy="57419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821543" y="1741198"/>
                <a:ext cx="3352136"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0.3</m:t>
                      </m:r>
                      <m:r>
                        <a:rPr lang="en-US" sz="2000" i="1">
                          <a:latin typeface="Cambria Math" panose="02040503050406030204" pitchFamily="18" charset="0"/>
                          <a:ea typeface="Cambria Math" panose="02040503050406030204" pitchFamily="18" charset="0"/>
                        </a:rPr>
                        <m:t>=0.5×</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60</m:t>
                          </m:r>
                        </m:num>
                        <m:den>
                          <m:r>
                            <a:rPr lang="en-US" sz="2000" i="1">
                              <a:latin typeface="Cambria Math" panose="02040503050406030204" pitchFamily="18" charset="0"/>
                              <a:ea typeface="Cambria Math" panose="02040503050406030204" pitchFamily="18" charset="0"/>
                            </a:rPr>
                            <m:t>1000</m:t>
                          </m:r>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120</m:t>
                          </m:r>
                        </m:num>
                        <m:den>
                          <m:r>
                            <a:rPr lang="en-US" sz="2000" i="1">
                              <a:latin typeface="Cambria Math" panose="02040503050406030204" pitchFamily="18" charset="0"/>
                              <a:ea typeface="Cambria Math" panose="02040503050406030204" pitchFamily="18" charset="0"/>
                            </a:rPr>
                            <m:t>3</m:t>
                          </m:r>
                        </m:den>
                      </m:f>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𝑂𝑉</m:t>
                          </m:r>
                        </m:sub>
                        <m:sup>
                          <m:r>
                            <a:rPr lang="en-US" sz="2000" i="1">
                              <a:latin typeface="Cambria Math" panose="02040503050406030204" pitchFamily="18" charset="0"/>
                              <a:ea typeface="Cambria Math" panose="02040503050406030204" pitchFamily="18" charset="0"/>
                            </a:rPr>
                            <m:t>2</m:t>
                          </m:r>
                        </m:sup>
                      </m:sSubSup>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297543" y="1741197"/>
                <a:ext cx="3352136" cy="5782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46944" y="2728141"/>
                <a:ext cx="255101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𝑇h𝑒𝑟𝑒𝑓𝑜𝑟𝑒</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𝑂𝑉</m:t>
                          </m:r>
                        </m:sub>
                      </m:sSub>
                      <m:r>
                        <a:rPr lang="en-US" sz="2000" i="1">
                          <a:latin typeface="Cambria Math" panose="02040503050406030204" pitchFamily="18" charset="0"/>
                          <a:ea typeface="Cambria Math" panose="02040503050406030204" pitchFamily="18" charset="0"/>
                        </a:rPr>
                        <m:t>=0.5</m:t>
                      </m:r>
                      <m:r>
                        <a:rPr lang="en-US" sz="2000" i="1">
                          <a:latin typeface="Cambria Math" panose="02040503050406030204" pitchFamily="18" charset="0"/>
                          <a:ea typeface="Cambria Math" panose="02040503050406030204" pitchFamily="18" charset="0"/>
                        </a:rPr>
                        <m:t>𝑉</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22943" y="2728140"/>
                <a:ext cx="2551019" cy="307777"/>
              </a:xfrm>
              <a:prstGeom prst="rect">
                <a:avLst/>
              </a:prstGeom>
              <a:blipFill rotWithShape="0">
                <a:blip r:embed="rId6"/>
                <a:stretch>
                  <a:fillRect l="-3110" r="-1914"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46943" y="3665254"/>
                <a:ext cx="36007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𝐺𝑆</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𝑇𝐻</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𝑂𝑉</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𝐺𝑆</m:t>
                          </m:r>
                        </m:sub>
                      </m:sSub>
                      <m:r>
                        <a:rPr lang="en-US" sz="2000" i="1">
                          <a:latin typeface="Cambria Math" panose="02040503050406030204" pitchFamily="18" charset="0"/>
                          <a:ea typeface="Cambria Math" panose="02040503050406030204" pitchFamily="18" charset="0"/>
                        </a:rPr>
                        <m:t>=1.5 </m:t>
                      </m:r>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22943" y="3665253"/>
                <a:ext cx="3600794" cy="307777"/>
              </a:xfrm>
              <a:prstGeom prst="rect">
                <a:avLst/>
              </a:prstGeom>
              <a:blipFill rotWithShape="0">
                <a:blip r:embed="rId7"/>
                <a:stretch>
                  <a:fillRect l="-1184"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73689" y="4390691"/>
                <a:ext cx="247426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𝑇h𝑒𝑟𝑒𝑓𝑜𝑟𝑒</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i="1">
                          <a:latin typeface="Cambria Math" panose="02040503050406030204" pitchFamily="18" charset="0"/>
                          <a:ea typeface="Cambria Math" panose="02040503050406030204" pitchFamily="18" charset="0"/>
                        </a:rPr>
                        <m:t>=−1.5</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349688" y="4390690"/>
                <a:ext cx="2474267" cy="307777"/>
              </a:xfrm>
              <a:prstGeom prst="rect">
                <a:avLst/>
              </a:prstGeom>
              <a:blipFill rotWithShape="0">
                <a:blip r:embed="rId8"/>
                <a:stretch>
                  <a:fillRect l="-2956" r="-197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6943" y="5067447"/>
                <a:ext cx="4801892" cy="647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𝑆</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𝑆</m:t>
                              </m:r>
                            </m:sub>
                          </m:sSub>
                          <m:r>
                            <a:rPr lang="en-US" sz="2000" i="1">
                              <a:latin typeface="Cambria Math" panose="02040503050406030204" pitchFamily="18" charset="0"/>
                              <a:ea typeface="Cambria Math" panose="02040503050406030204" pitchFamily="18" charset="0"/>
                            </a:rPr>
                            <m:t> −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𝑆𝑆</m:t>
                              </m:r>
                            </m:sub>
                          </m:sSub>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𝐼</m:t>
                              </m:r>
                            </m:e>
                            <m:sub>
                              <m:r>
                                <a:rPr lang="en-US" sz="2000" i="1">
                                  <a:latin typeface="Cambria Math" panose="02040503050406030204" pitchFamily="18" charset="0"/>
                                  <a:ea typeface="Cambria Math" panose="02040503050406030204" pitchFamily="18" charset="0"/>
                                </a:rPr>
                                <m:t>𝐷</m:t>
                              </m:r>
                            </m:sub>
                          </m:sSub>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−1.5−</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−2.5</m:t>
                              </m:r>
                            </m:e>
                          </m:d>
                        </m:num>
                        <m:den>
                          <m:r>
                            <a:rPr lang="en-US" sz="2000" i="1">
                              <a:latin typeface="Cambria Math" panose="02040503050406030204" pitchFamily="18" charset="0"/>
                              <a:ea typeface="Cambria Math" panose="02040503050406030204" pitchFamily="18" charset="0"/>
                            </a:rPr>
                            <m:t>0.3</m:t>
                          </m:r>
                        </m:den>
                      </m:f>
                      <m:r>
                        <a:rPr lang="en-US" sz="2000" i="1">
                          <a:latin typeface="Cambria Math" panose="02040503050406030204" pitchFamily="18" charset="0"/>
                          <a:ea typeface="Cambria Math" panose="02040503050406030204" pitchFamily="18" charset="0"/>
                        </a:rPr>
                        <m:t>=3.33 </m:t>
                      </m:r>
                      <m:r>
                        <a:rPr lang="en-US" sz="2000" i="1">
                          <a:latin typeface="Cambria Math" panose="02040503050406030204" pitchFamily="18" charset="0"/>
                          <a:ea typeface="Cambria Math" panose="02040503050406030204" pitchFamily="18" charset="0"/>
                        </a:rPr>
                        <m:t>𝐾</m:t>
                      </m:r>
                      <m:r>
                        <m:rPr>
                          <m:sty m:val="p"/>
                        </m:rPr>
                        <a:rPr lang="el-GR" sz="2000" i="1">
                          <a:latin typeface="Cambria Math" panose="02040503050406030204" pitchFamily="18" charset="0"/>
                          <a:ea typeface="Cambria Math" panose="02040503050406030204" pitchFamily="18" charset="0"/>
                        </a:rPr>
                        <m:t>Ω</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22943" y="5067446"/>
                <a:ext cx="4801892" cy="647613"/>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094838" y="6144298"/>
                <a:ext cx="4141968" cy="942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𝐷𝐷</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𝐷</m:t>
                              </m:r>
                            </m:sub>
                          </m:sSub>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𝐼</m:t>
                              </m:r>
                            </m:e>
                            <m:sub>
                              <m:r>
                                <a:rPr lang="en-US" sz="2000" i="1">
                                  <a:latin typeface="Cambria Math" panose="02040503050406030204" pitchFamily="18" charset="0"/>
                                  <a:ea typeface="Cambria Math" panose="02040503050406030204" pitchFamily="18" charset="0"/>
                                </a:rPr>
                                <m:t>𝐷</m:t>
                              </m:r>
                            </m:sub>
                          </m:sSub>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2.5−0.4</m:t>
                          </m:r>
                        </m:num>
                        <m:den>
                          <m:r>
                            <a:rPr lang="en-US" sz="2000" i="1">
                              <a:latin typeface="Cambria Math" panose="02040503050406030204" pitchFamily="18" charset="0"/>
                              <a:ea typeface="Cambria Math" panose="02040503050406030204" pitchFamily="18" charset="0"/>
                            </a:rPr>
                            <m:t>0.3×</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−3</m:t>
                              </m:r>
                            </m:sup>
                          </m:sSup>
                        </m:den>
                      </m:f>
                      <m:r>
                        <a:rPr lang="en-US" sz="2000" i="1">
                          <a:latin typeface="Cambria Math" panose="02040503050406030204" pitchFamily="18" charset="0"/>
                          <a:ea typeface="Cambria Math" panose="02040503050406030204" pitchFamily="18" charset="0"/>
                        </a:rPr>
                        <m:t>=7</m:t>
                      </m:r>
                      <m:r>
                        <a:rPr lang="en-US" sz="2000" i="1">
                          <a:latin typeface="Cambria Math" panose="02040503050406030204" pitchFamily="18" charset="0"/>
                          <a:ea typeface="Cambria Math" panose="02040503050406030204" pitchFamily="18" charset="0"/>
                        </a:rPr>
                        <m:t>𝐾</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p>
              <a:p>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70838" y="6144298"/>
                <a:ext cx="4141968" cy="942566"/>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699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9484" y="106396"/>
            <a:ext cx="9144000" cy="4114802"/>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181600" y="1371601"/>
                <a:ext cx="2899576"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𝐷</m:t>
                          </m:r>
                        </m:sub>
                      </m:sSub>
                      <m:r>
                        <a:rPr lang="en-US" sz="2400" i="1">
                          <a:latin typeface="Cambria Math" panose="02040503050406030204" pitchFamily="18" charset="0"/>
                          <a:ea typeface="Cambria Math" panose="02040503050406030204" pitchFamily="18" charset="0"/>
                        </a:rPr>
                        <m:t>=1/2</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𝑛</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𝑜𝑥</m:t>
                          </m:r>
                        </m:sub>
                      </m:sSub>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𝑊</m:t>
                          </m:r>
                        </m:num>
                        <m:den>
                          <m:r>
                            <a:rPr lang="en-US" sz="2400" i="1">
                              <a:latin typeface="Cambria Math" panose="02040503050406030204" pitchFamily="18" charset="0"/>
                              <a:ea typeface="Cambria Math" panose="02040503050406030204" pitchFamily="18" charset="0"/>
                            </a:rPr>
                            <m:t>𝐿</m:t>
                          </m:r>
                        </m:den>
                      </m:f>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𝑂𝑉</m:t>
                          </m:r>
                        </m:sub>
                        <m:sup>
                          <m:r>
                            <a:rPr lang="en-US" sz="2400" i="1">
                              <a:latin typeface="Cambria Math" panose="02040503050406030204" pitchFamily="18" charset="0"/>
                              <a:ea typeface="Cambria Math" panose="02040503050406030204" pitchFamily="18" charset="0"/>
                            </a:rPr>
                            <m:t>2</m:t>
                          </m:r>
                        </m:sup>
                      </m:sSubSup>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657600" y="1371600"/>
                <a:ext cx="2899576" cy="68903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236862" y="2253612"/>
                <a:ext cx="18331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𝐷</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𝐺</m:t>
                          </m:r>
                        </m:sub>
                      </m:sSub>
                      <m:r>
                        <a:rPr lang="en-US" sz="2000" i="1">
                          <a:latin typeface="Cambria Math" panose="02040503050406030204" pitchFamily="18" charset="0"/>
                          <a:ea typeface="Cambria Math" panose="02040503050406030204" pitchFamily="18" charset="0"/>
                        </a:rPr>
                        <m:t>=0.8 </m:t>
                      </m:r>
                      <m:r>
                        <a:rPr lang="en-US" sz="2000" i="1">
                          <a:latin typeface="Cambria Math" panose="02040503050406030204" pitchFamily="18" charset="0"/>
                          <a:ea typeface="Cambria Math" panose="02040503050406030204" pitchFamily="18" charset="0"/>
                        </a:rPr>
                        <m:t>𝑉</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712862" y="2253611"/>
                <a:ext cx="1833194" cy="307777"/>
              </a:xfrm>
              <a:prstGeom prst="rect">
                <a:avLst/>
              </a:prstGeom>
              <a:blipFill rotWithShape="0">
                <a:blip r:embed="rId4"/>
                <a:stretch>
                  <a:fillRect l="-2658" r="-232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188741" y="2861090"/>
                <a:ext cx="38579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𝑂𝑉</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𝐺𝑆</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𝑇𝐻</m:t>
                          </m:r>
                        </m:sub>
                      </m:sSub>
                      <m:r>
                        <a:rPr lang="en-US" sz="2000" i="1">
                          <a:latin typeface="Cambria Math" panose="02040503050406030204" pitchFamily="18" charset="0"/>
                          <a:ea typeface="Cambria Math" panose="02040503050406030204" pitchFamily="18" charset="0"/>
                        </a:rPr>
                        <m:t>=0.8−0.5=0.3</m:t>
                      </m:r>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664740" y="2861089"/>
                <a:ext cx="3857979" cy="307777"/>
              </a:xfrm>
              <a:prstGeom prst="rect">
                <a:avLst/>
              </a:prstGeom>
              <a:blipFill rotWithShape="0">
                <a:blip r:embed="rId5"/>
                <a:stretch>
                  <a:fillRect l="-948" r="-1106"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181600" y="4713876"/>
                <a:ext cx="488114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𝐷</m:t>
                          </m:r>
                        </m:sub>
                      </m:sSub>
                      <m:r>
                        <a:rPr lang="en-US" sz="2000" i="1">
                          <a:latin typeface="Cambria Math" panose="02040503050406030204" pitchFamily="18" charset="0"/>
                          <a:ea typeface="Cambria Math" panose="02040503050406030204" pitchFamily="18" charset="0"/>
                        </a:rPr>
                        <m:t>=0.5× 0.4×</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−3</m:t>
                          </m:r>
                        </m:sup>
                      </m:sSup>
                      <m:r>
                        <a:rPr lang="en-US" sz="2000" i="1">
                          <a:latin typeface="Cambria Math" panose="02040503050406030204" pitchFamily="18" charset="0"/>
                          <a:ea typeface="Cambria Math" panose="02040503050406030204" pitchFamily="18" charset="0"/>
                        </a:rPr>
                        <m:t>×4× </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0.3</m:t>
                              </m:r>
                            </m:e>
                          </m:d>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=72</m:t>
                      </m:r>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𝐴</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657600" y="4713875"/>
                <a:ext cx="4881144" cy="307777"/>
              </a:xfrm>
              <a:prstGeom prst="rect">
                <a:avLst/>
              </a:prstGeom>
              <a:blipFill rotWithShape="0">
                <a:blip r:embed="rId6"/>
                <a:stretch>
                  <a:fillRect l="-749" t="-1961" r="-1124"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376758" y="5715817"/>
                <a:ext cx="268990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𝑅</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1.8−0.8</m:t>
                          </m:r>
                        </m:num>
                        <m:den>
                          <m:r>
                            <a:rPr lang="en-US" sz="2000" i="1">
                              <a:latin typeface="Cambria Math" panose="02040503050406030204" pitchFamily="18" charset="0"/>
                              <a:ea typeface="Cambria Math" panose="02040503050406030204" pitchFamily="18" charset="0"/>
                            </a:rPr>
                            <m:t>72×</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−6</m:t>
                              </m:r>
                            </m:sup>
                          </m:sSup>
                        </m:den>
                      </m:f>
                      <m:r>
                        <a:rPr lang="en-US" sz="2000" i="1">
                          <a:latin typeface="Cambria Math" panose="02040503050406030204" pitchFamily="18" charset="0"/>
                          <a:ea typeface="Cambria Math" panose="02040503050406030204" pitchFamily="18" charset="0"/>
                        </a:rPr>
                        <m:t>=13.9</m:t>
                      </m:r>
                      <m:r>
                        <a:rPr lang="en-US" sz="2000" i="1">
                          <a:latin typeface="Cambria Math" panose="02040503050406030204" pitchFamily="18" charset="0"/>
                          <a:ea typeface="Cambria Math" panose="02040503050406030204" pitchFamily="18" charset="0"/>
                        </a:rPr>
                        <m:t>𝐾</m:t>
                      </m:r>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852758" y="5715816"/>
                <a:ext cx="2689904" cy="578235"/>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610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9862"/>
            <a:ext cx="11917189" cy="4721902"/>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5790608" y="1555150"/>
                <a:ext cx="6164060" cy="4401205"/>
              </a:xfrm>
              <a:prstGeom prst="rect">
                <a:avLst/>
              </a:prstGeom>
              <a:noFill/>
            </p:spPr>
            <p:txBody>
              <a:bodyPr wrap="none" rtlCol="0">
                <a:spAutoFit/>
              </a:bodyPr>
              <a:lstStyle/>
              <a:p>
                <a:r>
                  <a:rPr lang="en-US" sz="2000" b="1" dirty="0" smtClean="0"/>
                  <a:t>Since both transistor have same VGS , therefore their </a:t>
                </a:r>
              </a:p>
              <a:p>
                <a:r>
                  <a:rPr lang="en-US" sz="2000" b="1" dirty="0" smtClean="0"/>
                  <a:t>currents will be same i.e. 72</a:t>
                </a:r>
                <a14:m>
                  <m:oMath xmlns:m="http://schemas.openxmlformats.org/officeDocument/2006/math">
                    <m:r>
                      <a:rPr lang="en-US" sz="2000" b="1" i="1" smtClean="0">
                        <a:latin typeface="Cambria Math" panose="02040503050406030204" pitchFamily="18" charset="0"/>
                        <a:ea typeface="Cambria Math" panose="02040503050406030204" pitchFamily="18" charset="0"/>
                      </a:rPr>
                      <m:t>𝝁</m:t>
                    </m:r>
                    <m:r>
                      <a:rPr lang="en-US" sz="2000" b="1" i="1" smtClean="0">
                        <a:latin typeface="Cambria Math" panose="02040503050406030204" pitchFamily="18" charset="0"/>
                        <a:ea typeface="Cambria Math" panose="02040503050406030204" pitchFamily="18" charset="0"/>
                      </a:rPr>
                      <m:t>𝑨</m:t>
                    </m:r>
                  </m:oMath>
                </a14:m>
                <a:r>
                  <a:rPr lang="en-US" sz="2000" b="1" dirty="0" smtClean="0"/>
                  <a:t> (from previous example)</a:t>
                </a:r>
              </a:p>
              <a:p>
                <a:endParaRPr lang="en-US" sz="2000" b="1" dirty="0"/>
              </a:p>
              <a:p>
                <a:endParaRPr lang="en-US" sz="2000" b="1" dirty="0" smtClean="0"/>
              </a:p>
              <a:p>
                <a:r>
                  <a:rPr lang="en-US" sz="2000" b="1" dirty="0" smtClean="0"/>
                  <a:t>VD1 was found to be 0.8 V </a:t>
                </a:r>
              </a:p>
              <a:p>
                <a:endParaRPr lang="en-US" sz="2000" b="1" dirty="0"/>
              </a:p>
              <a:p>
                <a:r>
                  <a:rPr lang="en-US" sz="2000" b="1" dirty="0" smtClean="0"/>
                  <a:t>VGS2 is also 0.8V</a:t>
                </a:r>
              </a:p>
              <a:p>
                <a:endParaRPr lang="en-US" sz="2000" b="1" dirty="0"/>
              </a:p>
              <a:p>
                <a:r>
                  <a:rPr lang="en-US" sz="2000" b="1" dirty="0" smtClean="0"/>
                  <a:t>Operating at the edge of saturation means VDS =VGS-VT</a:t>
                </a:r>
              </a:p>
              <a:p>
                <a:endParaRPr lang="en-US" sz="2000" b="1" dirty="0"/>
              </a:p>
              <a:p>
                <a:r>
                  <a:rPr lang="en-US" sz="2000" b="1" dirty="0" smtClean="0"/>
                  <a:t>Therefore </a:t>
                </a:r>
              </a:p>
              <a:p>
                <a:endParaRPr lang="en-US" sz="2000" b="1" dirty="0"/>
              </a:p>
              <a:p>
                <a:r>
                  <a:rPr lang="en-US" sz="2000" b="1" dirty="0" smtClean="0"/>
                  <a:t>VDS2= 0.8-0.5=0.3</a:t>
                </a:r>
              </a:p>
              <a:p>
                <a:endParaRPr lang="en-US" sz="2000" b="1" dirty="0"/>
              </a:p>
            </p:txBody>
          </p:sp>
        </mc:Choice>
        <mc:Fallback>
          <p:sp>
            <p:nvSpPr>
              <p:cNvPr id="4" name="TextBox 3"/>
              <p:cNvSpPr txBox="1">
                <a:spLocks noRot="1" noChangeAspect="1" noMove="1" noResize="1" noEditPoints="1" noAdjustHandles="1" noChangeArrowheads="1" noChangeShapeType="1" noTextEdit="1"/>
              </p:cNvSpPr>
              <p:nvPr/>
            </p:nvSpPr>
            <p:spPr>
              <a:xfrm>
                <a:off x="5790608" y="1555150"/>
                <a:ext cx="6164060" cy="4401205"/>
              </a:xfrm>
              <a:prstGeom prst="rect">
                <a:avLst/>
              </a:prstGeom>
              <a:blipFill rotWithShape="0">
                <a:blip r:embed="rId3"/>
                <a:stretch>
                  <a:fillRect l="-1088" t="-693" r="-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448928" y="5956355"/>
                <a:ext cx="2914003" cy="578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𝑹</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𝟑</m:t>
                          </m:r>
                        </m:num>
                        <m:den>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𝟕𝟐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m:t>
                              </m:r>
                            </m:e>
                            <m:sup>
                              <m:r>
                                <a:rPr lang="en-US" sz="2000" b="1" i="1" smtClean="0">
                                  <a:latin typeface="Cambria Math" panose="02040503050406030204" pitchFamily="18" charset="0"/>
                                </a:rPr>
                                <m:t>−</m:t>
                              </m:r>
                              <m:r>
                                <a:rPr lang="en-US" sz="2000" b="1" i="1" smtClean="0">
                                  <a:latin typeface="Cambria Math" panose="02040503050406030204" pitchFamily="18" charset="0"/>
                                </a:rPr>
                                <m:t>𝟔</m:t>
                              </m:r>
                            </m:sup>
                          </m:sSup>
                        </m:den>
                      </m:f>
                      <m:r>
                        <a:rPr lang="en-US" sz="2000" b="1" i="1" smtClean="0">
                          <a:latin typeface="Cambria Math" panose="02040503050406030204" pitchFamily="18" charset="0"/>
                        </a:rPr>
                        <m:t>=</m:t>
                      </m:r>
                      <m:r>
                        <a:rPr lang="en-US" sz="2000" b="1" i="1" smtClean="0">
                          <a:latin typeface="Cambria Math" panose="02040503050406030204" pitchFamily="18" charset="0"/>
                        </a:rPr>
                        <m:t>𝟐𝟎</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𝒌</m:t>
                      </m:r>
                    </m:oMath>
                  </m:oMathPara>
                </a14:m>
                <a:endParaRPr lang="en-US" sz="2000" b="1" dirty="0"/>
              </a:p>
            </p:txBody>
          </p:sp>
        </mc:Choice>
        <mc:Fallback>
          <p:sp>
            <p:nvSpPr>
              <p:cNvPr id="5" name="TextBox 4"/>
              <p:cNvSpPr txBox="1">
                <a:spLocks noRot="1" noChangeAspect="1" noMove="1" noResize="1" noEditPoints="1" noAdjustHandles="1" noChangeArrowheads="1" noChangeShapeType="1" noTextEdit="1"/>
              </p:cNvSpPr>
              <p:nvPr/>
            </p:nvSpPr>
            <p:spPr>
              <a:xfrm>
                <a:off x="5448928" y="5956355"/>
                <a:ext cx="2914003" cy="57823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58032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1" y="29028"/>
            <a:ext cx="9178597" cy="3399972"/>
          </a:xfrm>
          <a:prstGeom prst="rect">
            <a:avLst/>
          </a:prstGeom>
        </p:spPr>
      </p:pic>
      <p:pic>
        <p:nvPicPr>
          <p:cNvPr id="3" name="Picture 2"/>
          <p:cNvPicPr>
            <a:picLocks noChangeAspect="1"/>
          </p:cNvPicPr>
          <p:nvPr/>
        </p:nvPicPr>
        <p:blipFill>
          <a:blip r:embed="rId3"/>
          <a:stretch>
            <a:fillRect/>
          </a:stretch>
        </p:blipFill>
        <p:spPr>
          <a:xfrm>
            <a:off x="1524000" y="3581400"/>
            <a:ext cx="9111152" cy="2286000"/>
          </a:xfrm>
          <a:prstGeom prst="rect">
            <a:avLst/>
          </a:prstGeom>
        </p:spPr>
      </p:pic>
    </p:spTree>
    <p:extLst>
      <p:ext uri="{BB962C8B-B14F-4D97-AF65-F5344CB8AC3E}">
        <p14:creationId xmlns:p14="http://schemas.microsoft.com/office/powerpoint/2010/main" val="41290658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3030" y="0"/>
            <a:ext cx="9091065" cy="2667000"/>
          </a:xfrm>
          <a:prstGeom prst="rect">
            <a:avLst/>
          </a:prstGeom>
        </p:spPr>
      </p:pic>
      <p:pic>
        <p:nvPicPr>
          <p:cNvPr id="3" name="Picture 2"/>
          <p:cNvPicPr>
            <a:picLocks noChangeAspect="1"/>
          </p:cNvPicPr>
          <p:nvPr/>
        </p:nvPicPr>
        <p:blipFill>
          <a:blip r:embed="rId3"/>
          <a:stretch>
            <a:fillRect/>
          </a:stretch>
        </p:blipFill>
        <p:spPr>
          <a:xfrm>
            <a:off x="3048001" y="3276600"/>
            <a:ext cx="4161971" cy="2267332"/>
          </a:xfrm>
          <a:prstGeom prst="rect">
            <a:avLst/>
          </a:prstGeom>
        </p:spPr>
      </p:pic>
    </p:spTree>
    <p:extLst>
      <p:ext uri="{BB962C8B-B14F-4D97-AF65-F5344CB8AC3E}">
        <p14:creationId xmlns:p14="http://schemas.microsoft.com/office/powerpoint/2010/main" val="3376995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38738" cy="5201587"/>
          </a:xfrm>
          <a:prstGeom prst="rect">
            <a:avLst/>
          </a:prstGeom>
        </p:spPr>
      </p:pic>
    </p:spTree>
    <p:extLst>
      <p:ext uri="{BB962C8B-B14F-4D97-AF65-F5344CB8AC3E}">
        <p14:creationId xmlns:p14="http://schemas.microsoft.com/office/powerpoint/2010/main" val="1431092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786427"/>
          </a:xfrm>
          <a:prstGeom prst="rect">
            <a:avLst/>
          </a:prstGeom>
        </p:spPr>
      </p:pic>
    </p:spTree>
    <p:extLst>
      <p:ext uri="{BB962C8B-B14F-4D97-AF65-F5344CB8AC3E}">
        <p14:creationId xmlns:p14="http://schemas.microsoft.com/office/powerpoint/2010/main" val="37981567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10825"/>
          </a:xfrm>
          <a:prstGeom prst="rect">
            <a:avLst/>
          </a:prstGeom>
        </p:spPr>
      </p:pic>
    </p:spTree>
    <p:extLst>
      <p:ext uri="{BB962C8B-B14F-4D97-AF65-F5344CB8AC3E}">
        <p14:creationId xmlns:p14="http://schemas.microsoft.com/office/powerpoint/2010/main" val="28820861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3242" y="0"/>
            <a:ext cx="10905515" cy="6857999"/>
          </a:xfrm>
          <a:prstGeom prst="rect">
            <a:avLst/>
          </a:prstGeom>
        </p:spPr>
      </p:pic>
    </p:spTree>
    <p:extLst>
      <p:ext uri="{BB962C8B-B14F-4D97-AF65-F5344CB8AC3E}">
        <p14:creationId xmlns:p14="http://schemas.microsoft.com/office/powerpoint/2010/main" val="2980797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6356" y="56850"/>
            <a:ext cx="8229600" cy="1143000"/>
          </a:xfrm>
        </p:spPr>
        <p:txBody>
          <a:bodyPr/>
          <a:lstStyle/>
          <a:p>
            <a:r>
              <a:rPr lang="en-US" dirty="0" smtClean="0"/>
              <a:t>Concept Building</a:t>
            </a:r>
            <a:endParaRPr lang="en-US" dirty="0"/>
          </a:p>
        </p:txBody>
      </p:sp>
      <p:sp>
        <p:nvSpPr>
          <p:cNvPr id="4" name="Rectangle 3"/>
          <p:cNvSpPr/>
          <p:nvPr/>
        </p:nvSpPr>
        <p:spPr>
          <a:xfrm>
            <a:off x="3733800" y="1828800"/>
            <a:ext cx="51054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33800" y="1905000"/>
            <a:ext cx="5105400" cy="76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3733800" y="1985653"/>
            <a:ext cx="5105400" cy="2281547"/>
            <a:chOff x="2209800" y="1985652"/>
            <a:chExt cx="5105400" cy="2281547"/>
          </a:xfrm>
        </p:grpSpPr>
        <p:sp>
          <p:nvSpPr>
            <p:cNvPr id="6" name="Rectangle 5"/>
            <p:cNvSpPr/>
            <p:nvPr/>
          </p:nvSpPr>
          <p:spPr>
            <a:xfrm>
              <a:off x="2209800" y="1985652"/>
              <a:ext cx="5105400" cy="228154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57156" y="3429000"/>
              <a:ext cx="2438400" cy="369332"/>
            </a:xfrm>
            <a:prstGeom prst="rect">
              <a:avLst/>
            </a:prstGeom>
            <a:noFill/>
          </p:spPr>
          <p:txBody>
            <a:bodyPr wrap="square" rtlCol="0">
              <a:spAutoFit/>
            </a:bodyPr>
            <a:lstStyle/>
            <a:p>
              <a:r>
                <a:rPr lang="en-US" dirty="0"/>
                <a:t>P</a:t>
              </a:r>
            </a:p>
          </p:txBody>
        </p:sp>
      </p:grpSp>
      <p:grpSp>
        <p:nvGrpSpPr>
          <p:cNvPr id="55" name="Group 54"/>
          <p:cNvGrpSpPr/>
          <p:nvPr/>
        </p:nvGrpSpPr>
        <p:grpSpPr>
          <a:xfrm>
            <a:off x="2209800" y="1143000"/>
            <a:ext cx="4686300" cy="3810000"/>
            <a:chOff x="685800" y="1143000"/>
            <a:chExt cx="4686300" cy="3810000"/>
          </a:xfrm>
        </p:grpSpPr>
        <p:sp>
          <p:nvSpPr>
            <p:cNvPr id="8" name="Rectangle 7"/>
            <p:cNvSpPr/>
            <p:nvPr/>
          </p:nvSpPr>
          <p:spPr>
            <a:xfrm>
              <a:off x="4152900" y="1757996"/>
              <a:ext cx="1219200" cy="457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52900" y="4267199"/>
              <a:ext cx="1219200" cy="457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685800" y="1143000"/>
              <a:ext cx="4076700" cy="3810000"/>
              <a:chOff x="685800" y="1143000"/>
              <a:chExt cx="4076700" cy="3810000"/>
            </a:xfrm>
          </p:grpSpPr>
          <p:cxnSp>
            <p:nvCxnSpPr>
              <p:cNvPr id="11" name="Straight Connector 10"/>
              <p:cNvCxnSpPr/>
              <p:nvPr/>
            </p:nvCxnSpPr>
            <p:spPr>
              <a:xfrm>
                <a:off x="685800" y="2971800"/>
                <a:ext cx="838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32004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066800" y="1143000"/>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66800" y="1143000"/>
                <a:ext cx="369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0"/>
              </p:cNvCxnSpPr>
              <p:nvPr/>
            </p:nvCxnSpPr>
            <p:spPr>
              <a:xfrm>
                <a:off x="4762500" y="1143000"/>
                <a:ext cx="0" cy="614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66800" y="32004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4953000"/>
                <a:ext cx="369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6" idx="2"/>
              </p:cNvCxnSpPr>
              <p:nvPr/>
            </p:nvCxnSpPr>
            <p:spPr>
              <a:xfrm flipV="1">
                <a:off x="4762500" y="4267199"/>
                <a:ext cx="0" cy="68580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6" name="Group 55"/>
          <p:cNvGrpSpPr/>
          <p:nvPr/>
        </p:nvGrpSpPr>
        <p:grpSpPr>
          <a:xfrm>
            <a:off x="3661229" y="1518766"/>
            <a:ext cx="5353050" cy="804734"/>
            <a:chOff x="2137229" y="1518766"/>
            <a:chExt cx="5353050" cy="804734"/>
          </a:xfrm>
        </p:grpSpPr>
        <p:sp>
          <p:nvSpPr>
            <p:cNvPr id="27" name="TextBox 26"/>
            <p:cNvSpPr txBox="1"/>
            <p:nvPr/>
          </p:nvSpPr>
          <p:spPr>
            <a:xfrm>
              <a:off x="2571750" y="1543006"/>
              <a:ext cx="609600" cy="369332"/>
            </a:xfrm>
            <a:prstGeom prst="rect">
              <a:avLst/>
            </a:prstGeom>
            <a:noFill/>
          </p:spPr>
          <p:txBody>
            <a:bodyPr wrap="square" rtlCol="0">
              <a:spAutoFit/>
            </a:bodyPr>
            <a:lstStyle/>
            <a:p>
              <a:r>
                <a:rPr lang="en-US" dirty="0"/>
                <a:t>+++</a:t>
              </a:r>
            </a:p>
          </p:txBody>
        </p:sp>
        <p:sp>
          <p:nvSpPr>
            <p:cNvPr id="28" name="TextBox 27"/>
            <p:cNvSpPr txBox="1"/>
            <p:nvPr/>
          </p:nvSpPr>
          <p:spPr>
            <a:xfrm>
              <a:off x="2137229" y="1533442"/>
              <a:ext cx="609600" cy="369332"/>
            </a:xfrm>
            <a:prstGeom prst="rect">
              <a:avLst/>
            </a:prstGeom>
            <a:noFill/>
          </p:spPr>
          <p:txBody>
            <a:bodyPr wrap="square" rtlCol="0">
              <a:spAutoFit/>
            </a:bodyPr>
            <a:lstStyle/>
            <a:p>
              <a:r>
                <a:rPr lang="en-US" dirty="0"/>
                <a:t>+++</a:t>
              </a:r>
            </a:p>
          </p:txBody>
        </p:sp>
        <p:sp>
          <p:nvSpPr>
            <p:cNvPr id="29" name="TextBox 28"/>
            <p:cNvSpPr txBox="1"/>
            <p:nvPr/>
          </p:nvSpPr>
          <p:spPr>
            <a:xfrm>
              <a:off x="5347607" y="1527257"/>
              <a:ext cx="609600" cy="369332"/>
            </a:xfrm>
            <a:prstGeom prst="rect">
              <a:avLst/>
            </a:prstGeom>
            <a:noFill/>
          </p:spPr>
          <p:txBody>
            <a:bodyPr wrap="square" rtlCol="0">
              <a:spAutoFit/>
            </a:bodyPr>
            <a:lstStyle/>
            <a:p>
              <a:r>
                <a:rPr lang="en-US" dirty="0"/>
                <a:t>+++</a:t>
              </a:r>
            </a:p>
          </p:txBody>
        </p:sp>
        <p:sp>
          <p:nvSpPr>
            <p:cNvPr id="30" name="TextBox 29"/>
            <p:cNvSpPr txBox="1"/>
            <p:nvPr/>
          </p:nvSpPr>
          <p:spPr>
            <a:xfrm>
              <a:off x="3543300" y="1533442"/>
              <a:ext cx="609600" cy="369332"/>
            </a:xfrm>
            <a:prstGeom prst="rect">
              <a:avLst/>
            </a:prstGeom>
            <a:noFill/>
          </p:spPr>
          <p:txBody>
            <a:bodyPr wrap="square" rtlCol="0">
              <a:spAutoFit/>
            </a:bodyPr>
            <a:lstStyle/>
            <a:p>
              <a:r>
                <a:rPr lang="en-US" dirty="0"/>
                <a:t>+++</a:t>
              </a:r>
            </a:p>
          </p:txBody>
        </p:sp>
        <p:sp>
          <p:nvSpPr>
            <p:cNvPr id="31" name="TextBox 30"/>
            <p:cNvSpPr txBox="1"/>
            <p:nvPr/>
          </p:nvSpPr>
          <p:spPr>
            <a:xfrm>
              <a:off x="5776356" y="1527257"/>
              <a:ext cx="609600" cy="369332"/>
            </a:xfrm>
            <a:prstGeom prst="rect">
              <a:avLst/>
            </a:prstGeom>
            <a:noFill/>
          </p:spPr>
          <p:txBody>
            <a:bodyPr wrap="square" rtlCol="0">
              <a:spAutoFit/>
            </a:bodyPr>
            <a:lstStyle/>
            <a:p>
              <a:r>
                <a:rPr lang="en-US" dirty="0"/>
                <a:t>+++</a:t>
              </a:r>
            </a:p>
          </p:txBody>
        </p:sp>
        <p:sp>
          <p:nvSpPr>
            <p:cNvPr id="32" name="TextBox 31"/>
            <p:cNvSpPr txBox="1"/>
            <p:nvPr/>
          </p:nvSpPr>
          <p:spPr>
            <a:xfrm>
              <a:off x="3051629" y="1533442"/>
              <a:ext cx="609600" cy="369332"/>
            </a:xfrm>
            <a:prstGeom prst="rect">
              <a:avLst/>
            </a:prstGeom>
            <a:noFill/>
          </p:spPr>
          <p:txBody>
            <a:bodyPr wrap="square" rtlCol="0">
              <a:spAutoFit/>
            </a:bodyPr>
            <a:lstStyle/>
            <a:p>
              <a:r>
                <a:rPr lang="en-US" dirty="0"/>
                <a:t>+++</a:t>
              </a:r>
            </a:p>
          </p:txBody>
        </p:sp>
        <p:sp>
          <p:nvSpPr>
            <p:cNvPr id="33" name="TextBox 32"/>
            <p:cNvSpPr txBox="1"/>
            <p:nvPr/>
          </p:nvSpPr>
          <p:spPr>
            <a:xfrm>
              <a:off x="6631627" y="1527257"/>
              <a:ext cx="609600" cy="369332"/>
            </a:xfrm>
            <a:prstGeom prst="rect">
              <a:avLst/>
            </a:prstGeom>
            <a:noFill/>
          </p:spPr>
          <p:txBody>
            <a:bodyPr wrap="square" rtlCol="0">
              <a:spAutoFit/>
            </a:bodyPr>
            <a:lstStyle/>
            <a:p>
              <a:r>
                <a:rPr lang="en-US" dirty="0"/>
                <a:t>+++</a:t>
              </a:r>
            </a:p>
          </p:txBody>
        </p:sp>
        <p:sp>
          <p:nvSpPr>
            <p:cNvPr id="34" name="TextBox 33"/>
            <p:cNvSpPr txBox="1"/>
            <p:nvPr/>
          </p:nvSpPr>
          <p:spPr>
            <a:xfrm>
              <a:off x="6205105" y="1518766"/>
              <a:ext cx="609600" cy="369332"/>
            </a:xfrm>
            <a:prstGeom prst="rect">
              <a:avLst/>
            </a:prstGeom>
            <a:noFill/>
          </p:spPr>
          <p:txBody>
            <a:bodyPr wrap="square" rtlCol="0">
              <a:spAutoFit/>
            </a:bodyPr>
            <a:lstStyle/>
            <a:p>
              <a:r>
                <a:rPr lang="en-US" dirty="0"/>
                <a:t>+++</a:t>
              </a:r>
            </a:p>
          </p:txBody>
        </p:sp>
        <p:sp>
          <p:nvSpPr>
            <p:cNvPr id="35" name="TextBox 34"/>
            <p:cNvSpPr txBox="1"/>
            <p:nvPr/>
          </p:nvSpPr>
          <p:spPr>
            <a:xfrm>
              <a:off x="2137229" y="1954168"/>
              <a:ext cx="5353050" cy="369332"/>
            </a:xfrm>
            <a:prstGeom prst="rect">
              <a:avLst/>
            </a:prstGeom>
            <a:noFill/>
          </p:spPr>
          <p:txBody>
            <a:bodyPr wrap="square" rtlCol="0">
              <a:spAutoFit/>
            </a:bodyPr>
            <a:lstStyle/>
            <a:p>
              <a:r>
                <a:rPr lang="en-US" dirty="0"/>
                <a:t>- - - - - - - - - - - - - - - - - - - - - - -  - - - - - - - --  - - - -   ------</a:t>
              </a:r>
            </a:p>
          </p:txBody>
        </p:sp>
      </p:grpSp>
      <p:grpSp>
        <p:nvGrpSpPr>
          <p:cNvPr id="57" name="Group 56"/>
          <p:cNvGrpSpPr/>
          <p:nvPr/>
        </p:nvGrpSpPr>
        <p:grpSpPr>
          <a:xfrm>
            <a:off x="3048000" y="1943100"/>
            <a:ext cx="6477000" cy="4610100"/>
            <a:chOff x="1524000" y="1943100"/>
            <a:chExt cx="6477000" cy="4610100"/>
          </a:xfrm>
        </p:grpSpPr>
        <p:sp>
          <p:nvSpPr>
            <p:cNvPr id="36" name="Rectangle 35"/>
            <p:cNvSpPr/>
            <p:nvPr/>
          </p:nvSpPr>
          <p:spPr>
            <a:xfrm>
              <a:off x="7315200" y="1943100"/>
              <a:ext cx="175079" cy="38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99796" y="1995216"/>
              <a:ext cx="175079" cy="38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7" idx="1"/>
            </p:cNvCxnSpPr>
            <p:nvPr/>
          </p:nvCxnSpPr>
          <p:spPr>
            <a:xfrm flipH="1">
              <a:off x="1524000" y="2185416"/>
              <a:ext cx="47579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Straight Connector 40"/>
            <p:cNvCxnSpPr/>
            <p:nvPr/>
          </p:nvCxnSpPr>
          <p:spPr>
            <a:xfrm>
              <a:off x="1524000" y="2185416"/>
              <a:ext cx="0" cy="3681984"/>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p:cNvCxnSpPr>
              <a:stCxn id="36" idx="3"/>
            </p:cNvCxnSpPr>
            <p:nvPr/>
          </p:nvCxnSpPr>
          <p:spPr>
            <a:xfrm>
              <a:off x="7490279" y="2133300"/>
              <a:ext cx="51072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Straight Connector 44"/>
            <p:cNvCxnSpPr/>
            <p:nvPr/>
          </p:nvCxnSpPr>
          <p:spPr>
            <a:xfrm>
              <a:off x="8001000" y="2133300"/>
              <a:ext cx="0" cy="3734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p:nvCxnSpPr>
          <p:spPr>
            <a:xfrm>
              <a:off x="1524000" y="5867400"/>
              <a:ext cx="32385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p:cNvCxnSpPr/>
            <p:nvPr/>
          </p:nvCxnSpPr>
          <p:spPr>
            <a:xfrm flipH="1">
              <a:off x="5372100" y="5867400"/>
              <a:ext cx="26289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p:cNvCxnSpPr/>
            <p:nvPr/>
          </p:nvCxnSpPr>
          <p:spPr>
            <a:xfrm>
              <a:off x="4762500" y="5715000"/>
              <a:ext cx="0" cy="304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p:cNvCxnSpPr/>
            <p:nvPr/>
          </p:nvCxnSpPr>
          <p:spPr>
            <a:xfrm>
              <a:off x="5347607" y="5257800"/>
              <a:ext cx="24493" cy="1295400"/>
            </a:xfrm>
            <a:prstGeom prst="line">
              <a:avLst/>
            </a:prstGeom>
          </p:spPr>
          <p:style>
            <a:lnRef idx="1">
              <a:schemeClr val="accent2"/>
            </a:lnRef>
            <a:fillRef idx="0">
              <a:schemeClr val="accent2"/>
            </a:fillRef>
            <a:effectRef idx="0">
              <a:schemeClr val="accent2"/>
            </a:effectRef>
            <a:fontRef idx="minor">
              <a:schemeClr val="tx1"/>
            </a:fontRef>
          </p:style>
        </p:cxnSp>
      </p:grpSp>
      <p:sp>
        <p:nvSpPr>
          <p:cNvPr id="59" name="Left Arrow 58"/>
          <p:cNvSpPr/>
          <p:nvPr/>
        </p:nvSpPr>
        <p:spPr>
          <a:xfrm>
            <a:off x="5372100" y="2323500"/>
            <a:ext cx="2233056" cy="191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ular Callout 59"/>
          <p:cNvSpPr/>
          <p:nvPr/>
        </p:nvSpPr>
        <p:spPr>
          <a:xfrm>
            <a:off x="8210550" y="152400"/>
            <a:ext cx="2305050" cy="609600"/>
          </a:xfrm>
          <a:prstGeom prst="wedgeRoundRectCallout">
            <a:avLst>
              <a:gd name="adj1" fmla="val -32167"/>
              <a:gd name="adj2" fmla="val 2601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 of free charges formed</a:t>
            </a:r>
          </a:p>
        </p:txBody>
      </p:sp>
    </p:spTree>
    <p:extLst>
      <p:ext uri="{BB962C8B-B14F-4D97-AF65-F5344CB8AC3E}">
        <p14:creationId xmlns:p14="http://schemas.microsoft.com/office/powerpoint/2010/main" val="296030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down)">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up)">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right)">
                                      <p:cBhvr>
                                        <p:cTn id="4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9" grpId="0" animBg="1"/>
      <p:bldP spid="6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816" y="1424066"/>
            <a:ext cx="12033472" cy="4032353"/>
          </a:xfrm>
          <a:prstGeom prst="rect">
            <a:avLst/>
          </a:prstGeom>
        </p:spPr>
      </p:pic>
    </p:spTree>
    <p:extLst>
      <p:ext uri="{BB962C8B-B14F-4D97-AF65-F5344CB8AC3E}">
        <p14:creationId xmlns:p14="http://schemas.microsoft.com/office/powerpoint/2010/main" val="37025276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67797"/>
          <a:stretch/>
        </p:blipFill>
        <p:spPr>
          <a:xfrm>
            <a:off x="181523" y="104931"/>
            <a:ext cx="11824817" cy="854439"/>
          </a:xfrm>
          <a:prstGeom prst="rect">
            <a:avLst/>
          </a:prstGeom>
        </p:spPr>
      </p:pic>
      <p:pic>
        <p:nvPicPr>
          <p:cNvPr id="3" name="Picture 2"/>
          <p:cNvPicPr>
            <a:picLocks noChangeAspect="1"/>
          </p:cNvPicPr>
          <p:nvPr/>
        </p:nvPicPr>
        <p:blipFill>
          <a:blip r:embed="rId3"/>
          <a:stretch>
            <a:fillRect/>
          </a:stretch>
        </p:blipFill>
        <p:spPr>
          <a:xfrm>
            <a:off x="414372" y="1551522"/>
            <a:ext cx="6114016" cy="4114759"/>
          </a:xfrm>
          <a:prstGeom prst="rect">
            <a:avLst/>
          </a:prstGeom>
        </p:spPr>
      </p:pic>
    </p:spTree>
    <p:extLst>
      <p:ext uri="{BB962C8B-B14F-4D97-AF65-F5344CB8AC3E}">
        <p14:creationId xmlns:p14="http://schemas.microsoft.com/office/powerpoint/2010/main" val="496932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3503" b="15820"/>
          <a:stretch/>
        </p:blipFill>
        <p:spPr>
          <a:xfrm>
            <a:off x="0" y="179882"/>
            <a:ext cx="11824817" cy="1079292"/>
          </a:xfrm>
          <a:prstGeom prst="rect">
            <a:avLst/>
          </a:prstGeom>
        </p:spPr>
      </p:pic>
      <p:pic>
        <p:nvPicPr>
          <p:cNvPr id="3" name="Picture 2"/>
          <p:cNvPicPr>
            <a:picLocks noChangeAspect="1"/>
          </p:cNvPicPr>
          <p:nvPr/>
        </p:nvPicPr>
        <p:blipFill>
          <a:blip r:embed="rId3"/>
          <a:stretch>
            <a:fillRect/>
          </a:stretch>
        </p:blipFill>
        <p:spPr>
          <a:xfrm>
            <a:off x="4835752" y="1259174"/>
            <a:ext cx="5687343" cy="5150062"/>
          </a:xfrm>
          <a:prstGeom prst="rect">
            <a:avLst/>
          </a:prstGeom>
        </p:spPr>
      </p:pic>
    </p:spTree>
    <p:extLst>
      <p:ext uri="{BB962C8B-B14F-4D97-AF65-F5344CB8AC3E}">
        <p14:creationId xmlns:p14="http://schemas.microsoft.com/office/powerpoint/2010/main" val="4385509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743" y="404735"/>
            <a:ext cx="12101489" cy="6056026"/>
          </a:xfrm>
          <a:prstGeom prst="rect">
            <a:avLst/>
          </a:prstGeom>
        </p:spPr>
      </p:pic>
      <p:pic>
        <p:nvPicPr>
          <p:cNvPr id="3" name="Picture 2"/>
          <p:cNvPicPr>
            <a:picLocks noChangeAspect="1"/>
          </p:cNvPicPr>
          <p:nvPr/>
        </p:nvPicPr>
        <p:blipFill>
          <a:blip r:embed="rId3"/>
          <a:stretch>
            <a:fillRect/>
          </a:stretch>
        </p:blipFill>
        <p:spPr>
          <a:xfrm>
            <a:off x="3932872" y="1570721"/>
            <a:ext cx="7990764" cy="745397"/>
          </a:xfrm>
          <a:prstGeom prst="rect">
            <a:avLst/>
          </a:prstGeom>
        </p:spPr>
      </p:pic>
      <p:pic>
        <p:nvPicPr>
          <p:cNvPr id="4" name="Picture 3"/>
          <p:cNvPicPr>
            <a:picLocks noChangeAspect="1"/>
          </p:cNvPicPr>
          <p:nvPr/>
        </p:nvPicPr>
        <p:blipFill>
          <a:blip r:embed="rId4"/>
          <a:stretch>
            <a:fillRect/>
          </a:stretch>
        </p:blipFill>
        <p:spPr>
          <a:xfrm>
            <a:off x="4078341" y="2893102"/>
            <a:ext cx="7873429" cy="599606"/>
          </a:xfrm>
          <a:prstGeom prst="rect">
            <a:avLst/>
          </a:prstGeom>
        </p:spPr>
      </p:pic>
    </p:spTree>
    <p:extLst>
      <p:ext uri="{BB962C8B-B14F-4D97-AF65-F5344CB8AC3E}">
        <p14:creationId xmlns:p14="http://schemas.microsoft.com/office/powerpoint/2010/main" val="573414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9351" y="52608"/>
            <a:ext cx="10133351" cy="6738152"/>
          </a:xfrm>
          <a:prstGeom prst="rect">
            <a:avLst/>
          </a:prstGeom>
        </p:spPr>
      </p:pic>
    </p:spTree>
    <p:extLst>
      <p:ext uri="{BB962C8B-B14F-4D97-AF65-F5344CB8AC3E}">
        <p14:creationId xmlns:p14="http://schemas.microsoft.com/office/powerpoint/2010/main" val="41989156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 y="1"/>
            <a:ext cx="12192198" cy="4632234"/>
          </a:xfrm>
          <a:prstGeom prst="rect">
            <a:avLst/>
          </a:prstGeom>
        </p:spPr>
      </p:pic>
      <p:pic>
        <p:nvPicPr>
          <p:cNvPr id="5" name="Picture 4"/>
          <p:cNvPicPr>
            <a:picLocks noChangeAspect="1"/>
          </p:cNvPicPr>
          <p:nvPr/>
        </p:nvPicPr>
        <p:blipFill rotWithShape="1">
          <a:blip r:embed="rId3"/>
          <a:srcRect t="50654"/>
          <a:stretch/>
        </p:blipFill>
        <p:spPr>
          <a:xfrm>
            <a:off x="5525207" y="1334125"/>
            <a:ext cx="6371527" cy="5305501"/>
          </a:xfrm>
          <a:prstGeom prst="rect">
            <a:avLst/>
          </a:prstGeom>
        </p:spPr>
      </p:pic>
      <p:pic>
        <p:nvPicPr>
          <p:cNvPr id="6" name="Picture 5"/>
          <p:cNvPicPr>
            <a:picLocks noChangeAspect="1"/>
          </p:cNvPicPr>
          <p:nvPr/>
        </p:nvPicPr>
        <p:blipFill>
          <a:blip r:embed="rId4"/>
          <a:stretch>
            <a:fillRect/>
          </a:stretch>
        </p:blipFill>
        <p:spPr>
          <a:xfrm>
            <a:off x="159452" y="4969356"/>
            <a:ext cx="4718464" cy="1670270"/>
          </a:xfrm>
          <a:prstGeom prst="rect">
            <a:avLst/>
          </a:prstGeom>
        </p:spPr>
      </p:pic>
    </p:spTree>
    <p:extLst>
      <p:ext uri="{BB962C8B-B14F-4D97-AF65-F5344CB8AC3E}">
        <p14:creationId xmlns:p14="http://schemas.microsoft.com/office/powerpoint/2010/main" val="64209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a:solidFill>
            <a:schemeClr val="accent2"/>
          </a:solidFill>
        </p:spPr>
        <p:txBody>
          <a:bodyPr>
            <a:normAutofit/>
          </a:bodyPr>
          <a:lstStyle/>
          <a:p>
            <a:r>
              <a:rPr lang="en-US" b="1" dirty="0" smtClean="0">
                <a:solidFill>
                  <a:schemeClr val="bg1"/>
                </a:solidFill>
              </a:rPr>
              <a:t>Hypothetical semiconductor device</a:t>
            </a:r>
            <a:endParaRPr lang="en-US" b="1" dirty="0">
              <a:solidFill>
                <a:schemeClr val="bg1"/>
              </a:solidFill>
            </a:endParaRPr>
          </a:p>
        </p:txBody>
      </p:sp>
      <p:pic>
        <p:nvPicPr>
          <p:cNvPr id="227330" name="Picture 2"/>
          <p:cNvPicPr>
            <a:picLocks noChangeAspect="1" noChangeArrowheads="1"/>
          </p:cNvPicPr>
          <p:nvPr/>
        </p:nvPicPr>
        <p:blipFill rotWithShape="1">
          <a:blip r:embed="rId2" cstate="print"/>
          <a:srcRect l="35592" r="30689"/>
          <a:stretch/>
        </p:blipFill>
        <p:spPr bwMode="auto">
          <a:xfrm>
            <a:off x="5029200" y="1295400"/>
            <a:ext cx="2743200" cy="2895600"/>
          </a:xfrm>
          <a:prstGeom prst="rect">
            <a:avLst/>
          </a:prstGeom>
          <a:noFill/>
          <a:ln w="9525">
            <a:noFill/>
            <a:miter lim="800000"/>
            <a:headEnd/>
            <a:tailEnd/>
          </a:ln>
        </p:spPr>
      </p:pic>
      <p:grpSp>
        <p:nvGrpSpPr>
          <p:cNvPr id="4" name="Group 3"/>
          <p:cNvGrpSpPr/>
          <p:nvPr/>
        </p:nvGrpSpPr>
        <p:grpSpPr>
          <a:xfrm>
            <a:off x="1905000" y="1447801"/>
            <a:ext cx="8516572" cy="5010329"/>
            <a:chOff x="381000" y="1447800"/>
            <a:chExt cx="8516572" cy="5010329"/>
          </a:xfrm>
        </p:grpSpPr>
        <p:grpSp>
          <p:nvGrpSpPr>
            <p:cNvPr id="3" name="Group 2"/>
            <p:cNvGrpSpPr/>
            <p:nvPr/>
          </p:nvGrpSpPr>
          <p:grpSpPr>
            <a:xfrm>
              <a:off x="381000" y="4267200"/>
              <a:ext cx="8382000" cy="2190929"/>
              <a:chOff x="381000" y="4267200"/>
              <a:chExt cx="8382000" cy="2190929"/>
            </a:xfrm>
          </p:grpSpPr>
          <p:sp>
            <p:nvSpPr>
              <p:cNvPr id="5" name="Rectangle 4"/>
              <p:cNvSpPr/>
              <p:nvPr/>
            </p:nvSpPr>
            <p:spPr>
              <a:xfrm>
                <a:off x="381000" y="4267200"/>
                <a:ext cx="8077200" cy="830997"/>
              </a:xfrm>
              <a:prstGeom prst="rect">
                <a:avLst/>
              </a:prstGeom>
            </p:spPr>
            <p:txBody>
              <a:bodyPr wrap="square">
                <a:spAutoFit/>
              </a:bodyPr>
              <a:lstStyle/>
              <a:p>
                <a:r>
                  <a:rPr lang="en-US" sz="2400" b="1" dirty="0"/>
                  <a:t>(b) operation as a capacitor (c) current flow as a result of potential difference.</a:t>
                </a:r>
              </a:p>
            </p:txBody>
          </p:sp>
          <p:sp>
            <p:nvSpPr>
              <p:cNvPr id="6" name="Rectangle 5"/>
              <p:cNvSpPr/>
              <p:nvPr/>
            </p:nvSpPr>
            <p:spPr>
              <a:xfrm>
                <a:off x="457200" y="5257800"/>
                <a:ext cx="8305800" cy="1200329"/>
              </a:xfrm>
              <a:prstGeom prst="rect">
                <a:avLst/>
              </a:prstGeom>
            </p:spPr>
            <p:txBody>
              <a:bodyPr wrap="square">
                <a:spAutoFit/>
              </a:bodyPr>
              <a:lstStyle/>
              <a:p>
                <a:r>
                  <a:rPr lang="en-US" sz="2400" b="1" dirty="0"/>
                  <a:t>The density of electrons in the channel </a:t>
                </a:r>
                <a:r>
                  <a:rPr lang="en-US" sz="2400" b="1" i="1" dirty="0"/>
                  <a:t>varies with V1, as evident from Q = CV, where C denotes the capacitance between the two plates.</a:t>
                </a:r>
                <a:endParaRPr lang="en-US" sz="2400" b="1" dirty="0"/>
              </a:p>
            </p:txBody>
          </p:sp>
        </p:grpSp>
        <p:pic>
          <p:nvPicPr>
            <p:cNvPr id="7" name="Picture 2"/>
            <p:cNvPicPr>
              <a:picLocks noChangeAspect="1" noChangeArrowheads="1"/>
            </p:cNvPicPr>
            <p:nvPr/>
          </p:nvPicPr>
          <p:blipFill rotWithShape="1">
            <a:blip r:embed="rId2" cstate="print"/>
            <a:srcRect l="68374"/>
            <a:stretch/>
          </p:blipFill>
          <p:spPr bwMode="auto">
            <a:xfrm>
              <a:off x="6324600" y="1447800"/>
              <a:ext cx="2572972" cy="2895600"/>
            </a:xfrm>
            <a:prstGeom prst="rect">
              <a:avLst/>
            </a:prstGeom>
            <a:noFill/>
            <a:ln w="9525">
              <a:noFill/>
              <a:miter lim="800000"/>
              <a:headEnd/>
              <a:tailEnd/>
            </a:ln>
          </p:spPr>
        </p:pic>
      </p:grpSp>
      <p:pic>
        <p:nvPicPr>
          <p:cNvPr id="8" name="Picture 2"/>
          <p:cNvPicPr>
            <a:picLocks noChangeAspect="1" noChangeArrowheads="1"/>
          </p:cNvPicPr>
          <p:nvPr/>
        </p:nvPicPr>
        <p:blipFill rotWithShape="1">
          <a:blip r:embed="rId2" cstate="print"/>
          <a:srcRect r="64101"/>
          <a:stretch/>
        </p:blipFill>
        <p:spPr bwMode="auto">
          <a:xfrm>
            <a:off x="1752601" y="1266967"/>
            <a:ext cx="2920621" cy="2895600"/>
          </a:xfrm>
          <a:prstGeom prst="rect">
            <a:avLst/>
          </a:prstGeom>
          <a:noFill/>
          <a:ln w="9525">
            <a:noFill/>
            <a:miter lim="800000"/>
            <a:headEnd/>
            <a:tailEnd/>
          </a:ln>
        </p:spPr>
      </p:pic>
    </p:spTree>
    <p:extLst>
      <p:ext uri="{BB962C8B-B14F-4D97-AF65-F5344CB8AC3E}">
        <p14:creationId xmlns:p14="http://schemas.microsoft.com/office/powerpoint/2010/main" val="224598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7330"/>
                                        </p:tgtEl>
                                        <p:attrNameLst>
                                          <p:attrName>style.visibility</p:attrName>
                                        </p:attrNameLst>
                                      </p:cBhvr>
                                      <p:to>
                                        <p:strVal val="visible"/>
                                      </p:to>
                                    </p:set>
                                    <p:animEffect transition="in" filter="circle(in)">
                                      <p:cBhvr>
                                        <p:cTn id="7" dur="750"/>
                                        <p:tgtEl>
                                          <p:spTgt spid="2273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2198</Words>
  <Application>Microsoft Office PowerPoint</Application>
  <PresentationFormat>Widescreen</PresentationFormat>
  <Paragraphs>254</Paragraphs>
  <Slides>85</Slides>
  <Notes>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5" baseType="lpstr">
      <vt:lpstr>Arial</vt:lpstr>
      <vt:lpstr>Arial Black</vt:lpstr>
      <vt:lpstr>Calibri</vt:lpstr>
      <vt:lpstr>Calibri Light</vt:lpstr>
      <vt:lpstr>Cambria Math</vt:lpstr>
      <vt:lpstr>Times New Roman</vt:lpstr>
      <vt:lpstr>TimesNewRoman</vt:lpstr>
      <vt:lpstr>Wingdings</vt:lpstr>
      <vt:lpstr>Office Theme</vt:lpstr>
      <vt:lpstr>Equation</vt:lpstr>
      <vt:lpstr>PowerPoint Presentation</vt:lpstr>
      <vt:lpstr>MOSFET</vt:lpstr>
      <vt:lpstr>Topics in Chapter No 5- MOSFET</vt:lpstr>
      <vt:lpstr>PowerPoint Presentation</vt:lpstr>
      <vt:lpstr>PowerPoint Presentation</vt:lpstr>
      <vt:lpstr>Introduction</vt:lpstr>
      <vt:lpstr>Introduction</vt:lpstr>
      <vt:lpstr>Concept Building</vt:lpstr>
      <vt:lpstr>Hypothetical semiconductor device</vt:lpstr>
      <vt:lpstr>PowerPoint Presentation</vt:lpstr>
      <vt:lpstr>Device Structure</vt:lpstr>
      <vt:lpstr>Device Structure</vt:lpstr>
      <vt:lpstr>Device Structure</vt:lpstr>
      <vt:lpstr>Device Structure</vt:lpstr>
      <vt:lpstr>Operation with Zero Gate Voltage</vt:lpstr>
      <vt:lpstr>Creating a Channel for Current Flow</vt:lpstr>
      <vt:lpstr>Creating a Channel for Current Flow</vt:lpstr>
      <vt:lpstr>Creating a Channel for Current Flow </vt:lpstr>
      <vt:lpstr>Creating a Channel for Current  Flow </vt:lpstr>
      <vt:lpstr>Creating a Channel for Current  Flow </vt:lpstr>
      <vt:lpstr>Creating a Channel for Current  Flow  </vt:lpstr>
      <vt:lpstr>PowerPoint Presentation</vt:lpstr>
      <vt:lpstr>PowerPoint Presentation</vt:lpstr>
      <vt:lpstr>After understanding the  Physical structure of MOSFET , lets see its  Operation </vt:lpstr>
      <vt:lpstr>PowerPoint Presentation</vt:lpstr>
      <vt:lpstr>PowerPoint Presentation</vt:lpstr>
      <vt:lpstr>PowerPoint Presentation</vt:lpstr>
      <vt:lpstr>Derivation of current equation </vt:lpstr>
      <vt:lpstr>Derivation </vt:lpstr>
      <vt:lpstr>NEW LECTURE</vt:lpstr>
      <vt:lpstr>Plotting i_D  vs  v_DS Curve </vt:lpstr>
      <vt:lpstr>PowerPoint Presentation</vt:lpstr>
      <vt:lpstr>That is for V_GS&gt;V_TH  but very small V_DS</vt:lpstr>
      <vt:lpstr>What happens if v_DS  &gt;V_OV</vt:lpstr>
      <vt:lpstr>PowerPoint Presentation</vt:lpstr>
      <vt:lpstr>If we increase V_GS  that is V_OV</vt:lpstr>
      <vt:lpstr>The i_D  Vs v_GS Curve </vt:lpstr>
      <vt:lpstr>The i_D  Vs v_OV Curve </vt:lpstr>
      <vt:lpstr>NMOS Transistor Regions of Operation: 1</vt:lpstr>
      <vt:lpstr>NMOS Transistor Regions of Operation: 2</vt:lpstr>
      <vt:lpstr>Summary of Regions of operation</vt:lpstr>
      <vt:lpstr>The Equivalent  Circuit Model of the NMOS in Saturation </vt:lpstr>
      <vt:lpstr>Channel Length modulations </vt:lpstr>
      <vt:lpstr>Channel-Length Modulation</vt:lpstr>
      <vt:lpstr>Channel Length Modulation</vt:lpstr>
      <vt:lpstr>Output Resistance in Sat Mode:1</vt:lpstr>
      <vt:lpstr>Output Resistance in Sat Mode:2</vt:lpstr>
      <vt:lpstr>Output Resistance in Sat Mode:3</vt:lpstr>
      <vt:lpstr>Output Resistance in Sat Mode:4</vt:lpstr>
      <vt:lpstr>Output Resistance in Sat Mode:5</vt:lpstr>
      <vt:lpstr>Output Resistance in Sat Mode:6</vt:lpstr>
      <vt:lpstr>NMOS Circuit Symbols</vt:lpstr>
      <vt:lpstr>Summary </vt:lpstr>
      <vt:lpstr>Comparison with BJT</vt:lpstr>
      <vt:lpstr>Effect of Channel Width</vt:lpstr>
      <vt:lpstr>PMOS Transistor</vt:lpstr>
      <vt:lpstr>PMOS Transistor</vt:lpstr>
      <vt:lpstr>PMOS Circuit Symbols</vt:lpstr>
      <vt:lpstr>CMOS Technology</vt:lpstr>
      <vt:lpstr>EXAMPLES SOLVING</vt:lpstr>
      <vt:lpstr>PowerPoint Presentation</vt:lpstr>
      <vt:lpstr>PowerPoint Presentation</vt:lpstr>
      <vt:lpstr>PowerPoint Presentation</vt:lpstr>
      <vt:lpstr>Example 5.2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Basit Alvi</dc:creator>
  <cp:lastModifiedBy>Abdul Basit Alvi</cp:lastModifiedBy>
  <cp:revision>29</cp:revision>
  <dcterms:created xsi:type="dcterms:W3CDTF">2022-05-20T03:23:41Z</dcterms:created>
  <dcterms:modified xsi:type="dcterms:W3CDTF">2022-05-25T08:40:00Z</dcterms:modified>
</cp:coreProperties>
</file>