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597" r:id="rId2"/>
    <p:sldId id="569" r:id="rId3"/>
    <p:sldId id="570" r:id="rId4"/>
    <p:sldId id="571" r:id="rId5"/>
    <p:sldId id="574" r:id="rId6"/>
    <p:sldId id="575" r:id="rId7"/>
    <p:sldId id="576" r:id="rId8"/>
    <p:sldId id="579" r:id="rId9"/>
    <p:sldId id="580" r:id="rId10"/>
    <p:sldId id="598" r:id="rId11"/>
    <p:sldId id="420" r:id="rId12"/>
    <p:sldId id="421" r:id="rId13"/>
    <p:sldId id="508" r:id="rId14"/>
    <p:sldId id="509" r:id="rId15"/>
    <p:sldId id="425" r:id="rId16"/>
    <p:sldId id="426" r:id="rId17"/>
    <p:sldId id="427" r:id="rId18"/>
    <p:sldId id="428" r:id="rId19"/>
    <p:sldId id="475" r:id="rId20"/>
    <p:sldId id="495" r:id="rId21"/>
    <p:sldId id="435" r:id="rId22"/>
    <p:sldId id="486" r:id="rId23"/>
    <p:sldId id="493" r:id="rId24"/>
    <p:sldId id="436" r:id="rId25"/>
    <p:sldId id="437" r:id="rId26"/>
    <p:sldId id="438" r:id="rId27"/>
    <p:sldId id="439" r:id="rId28"/>
    <p:sldId id="440" r:id="rId29"/>
    <p:sldId id="442" r:id="rId30"/>
    <p:sldId id="443" r:id="rId31"/>
    <p:sldId id="445" r:id="rId32"/>
    <p:sldId id="494" r:id="rId33"/>
    <p:sldId id="522" r:id="rId34"/>
    <p:sldId id="523" r:id="rId35"/>
    <p:sldId id="524" r:id="rId36"/>
    <p:sldId id="525" r:id="rId37"/>
    <p:sldId id="581" r:id="rId38"/>
    <p:sldId id="582" r:id="rId39"/>
    <p:sldId id="583" r:id="rId40"/>
    <p:sldId id="584" r:id="rId41"/>
    <p:sldId id="585" r:id="rId42"/>
    <p:sldId id="586" r:id="rId43"/>
    <p:sldId id="587" r:id="rId44"/>
    <p:sldId id="588" r:id="rId45"/>
    <p:sldId id="589" r:id="rId46"/>
    <p:sldId id="590" r:id="rId47"/>
    <p:sldId id="591" r:id="rId48"/>
    <p:sldId id="592" r:id="rId49"/>
    <p:sldId id="593" r:id="rId50"/>
    <p:sldId id="594" r:id="rId51"/>
    <p:sldId id="595" r:id="rId52"/>
    <p:sldId id="59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3712" autoAdjust="0"/>
  </p:normalViewPr>
  <p:slideViewPr>
    <p:cSldViewPr>
      <p:cViewPr varScale="1">
        <p:scale>
          <a:sx n="66" d="100"/>
          <a:sy n="66" d="100"/>
        </p:scale>
        <p:origin x="9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3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7" Type="http://schemas.openxmlformats.org/officeDocument/2006/relationships/image" Target="../media/image83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1.wmf"/><Relationship Id="rId5" Type="http://schemas.openxmlformats.org/officeDocument/2006/relationships/image" Target="../media/image79.wmf"/><Relationship Id="rId4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5E76B-3CF5-442D-95DF-3160FA356B12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58BEA-9EEA-40BE-B8DC-AC013B1360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6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5B9D-AF9C-47F1-B7DE-38F7FC2131D5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2ED1-1808-48D4-8A27-ABD175DD1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5B9D-AF9C-47F1-B7DE-38F7FC2131D5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2ED1-1808-48D4-8A27-ABD175DD1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5B9D-AF9C-47F1-B7DE-38F7FC2131D5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2ED1-1808-48D4-8A27-ABD175DD1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5B9D-AF9C-47F1-B7DE-38F7FC2131D5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2ED1-1808-48D4-8A27-ABD175DD1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5B9D-AF9C-47F1-B7DE-38F7FC2131D5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2ED1-1808-48D4-8A27-ABD175DD1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5B9D-AF9C-47F1-B7DE-38F7FC2131D5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2ED1-1808-48D4-8A27-ABD175DD1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5B9D-AF9C-47F1-B7DE-38F7FC2131D5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2ED1-1808-48D4-8A27-ABD175DD1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5B9D-AF9C-47F1-B7DE-38F7FC2131D5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2ED1-1808-48D4-8A27-ABD175DD1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5B9D-AF9C-47F1-B7DE-38F7FC2131D5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2ED1-1808-48D4-8A27-ABD175DD1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5B9D-AF9C-47F1-B7DE-38F7FC2131D5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2ED1-1808-48D4-8A27-ABD175DD1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5B9D-AF9C-47F1-B7DE-38F7FC2131D5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2ED1-1808-48D4-8A27-ABD175DD1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65B9D-AF9C-47F1-B7DE-38F7FC2131D5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D2ED1-1808-48D4-8A27-ABD175DD1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33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40.png"/><Relationship Id="rId3" Type="http://schemas.openxmlformats.org/officeDocument/2006/relationships/image" Target="../media/image33.jpeg"/><Relationship Id="rId7" Type="http://schemas.openxmlformats.org/officeDocument/2006/relationships/image" Target="../media/image36.wmf"/><Relationship Id="rId12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45.wmf"/><Relationship Id="rId3" Type="http://schemas.openxmlformats.org/officeDocument/2006/relationships/image" Target="../media/image33.jpeg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9.jpe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png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55.jpeg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5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65.wmf"/><Relationship Id="rId3" Type="http://schemas.openxmlformats.org/officeDocument/2006/relationships/image" Target="../media/image55.jpeg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6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6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71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7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78.jpeg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7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4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79.wmf"/><Relationship Id="rId3" Type="http://schemas.openxmlformats.org/officeDocument/2006/relationships/image" Target="../media/image55.jpeg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5" Type="http://schemas.openxmlformats.org/officeDocument/2006/relationships/image" Target="../media/image81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4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0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0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13" Type="http://schemas.openxmlformats.org/officeDocument/2006/relationships/image" Target="../media/image111.png"/><Relationship Id="rId3" Type="http://schemas.openxmlformats.org/officeDocument/2006/relationships/image" Target="../media/image900.png"/><Relationship Id="rId12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9.png"/><Relationship Id="rId6" Type="http://schemas.openxmlformats.org/officeDocument/2006/relationships/image" Target="../media/image760.png"/><Relationship Id="rId10" Type="http://schemas.openxmlformats.org/officeDocument/2006/relationships/image" Target="../media/image108.png"/><Relationship Id="rId4" Type="http://schemas.openxmlformats.org/officeDocument/2006/relationships/image" Target="../media/image106.png"/><Relationship Id="rId9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67.png"/><Relationship Id="rId7" Type="http://schemas.openxmlformats.org/officeDocument/2006/relationships/image" Target="../media/image122.png"/><Relationship Id="rId12" Type="http://schemas.openxmlformats.org/officeDocument/2006/relationships/image" Target="../media/image46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1" Type="http://schemas.openxmlformats.org/officeDocument/2006/relationships/image" Target="../media/image125.png"/><Relationship Id="rId5" Type="http://schemas.openxmlformats.org/officeDocument/2006/relationships/image" Target="../media/image120.png"/><Relationship Id="rId10" Type="http://schemas.openxmlformats.org/officeDocument/2006/relationships/image" Target="../media/image124.png"/><Relationship Id="rId4" Type="http://schemas.openxmlformats.org/officeDocument/2006/relationships/image" Target="../media/image119.png"/><Relationship Id="rId9" Type="http://schemas.openxmlformats.org/officeDocument/2006/relationships/image" Target="../media/image7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13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image" Target="../media/image12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81000"/>
            <a:ext cx="6086475" cy="5851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2" descr="048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"/>
            <a:ext cx="6086475" cy="585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41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MOSFET as an amplifier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Obtaining a Voltage Amplifier :1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6255" y="4707286"/>
            <a:ext cx="4084320" cy="18158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How do we obtain a voltage amplifier 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4000" dirty="0" smtClean="0"/>
              <a:t>?????</a:t>
            </a:r>
            <a:endParaRPr lang="en-US" sz="4000" dirty="0"/>
          </a:p>
        </p:txBody>
      </p:sp>
      <p:pic>
        <p:nvPicPr>
          <p:cNvPr id="8" name="Picture 3" descr="se05P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147" y="2541506"/>
            <a:ext cx="3107152" cy="3242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1410495"/>
            <a:ext cx="4099560" cy="646331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In saturation mode, the MOSFET is a voltage-controlled current source</a:t>
            </a:r>
            <a:endParaRPr lang="en-US" sz="2400" i="1" baseline="-25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24" y="2264509"/>
            <a:ext cx="3419476" cy="646331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The input signal is voltage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The output signal is current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71662" y="2910840"/>
            <a:ext cx="3338403" cy="964792"/>
            <a:chOff x="1871662" y="2910840"/>
            <a:chExt cx="3338403" cy="964792"/>
          </a:xfrm>
        </p:grpSpPr>
        <p:sp>
          <p:nvSpPr>
            <p:cNvPr id="6" name="Rectangle 5"/>
            <p:cNvSpPr/>
            <p:nvPr/>
          </p:nvSpPr>
          <p:spPr>
            <a:xfrm>
              <a:off x="2573655" y="3167746"/>
              <a:ext cx="2636410" cy="707886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000" i="1" dirty="0" err="1" smtClean="0">
                  <a:solidFill>
                    <a:schemeClr val="bg1"/>
                  </a:solidFill>
                </a:rPr>
                <a:t>Transconductance</a:t>
              </a:r>
              <a:r>
                <a:rPr lang="en-US" sz="2000" i="1" dirty="0" smtClean="0">
                  <a:solidFill>
                    <a:schemeClr val="bg1"/>
                  </a:solidFill>
                </a:rPr>
                <a:t> </a:t>
              </a:r>
              <a:r>
                <a:rPr lang="en-US" sz="2000" i="1" dirty="0">
                  <a:solidFill>
                    <a:schemeClr val="bg1"/>
                  </a:solidFill>
                </a:rPr>
                <a:t>amplifier</a:t>
              </a:r>
            </a:p>
          </p:txBody>
        </p:sp>
        <p:sp>
          <p:nvSpPr>
            <p:cNvPr id="9" name="Bent Arrow 8"/>
            <p:cNvSpPr/>
            <p:nvPr/>
          </p:nvSpPr>
          <p:spPr bwMode="auto">
            <a:xfrm flipV="1">
              <a:off x="1871662" y="2910840"/>
              <a:ext cx="716280" cy="775337"/>
            </a:xfrm>
            <a:prstGeom prst="ben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18214" y="2056826"/>
            <a:ext cx="2735509" cy="669346"/>
            <a:chOff x="4318214" y="2056826"/>
            <a:chExt cx="2735509" cy="669346"/>
          </a:xfrm>
        </p:grpSpPr>
        <p:sp>
          <p:nvSpPr>
            <p:cNvPr id="7" name="Rectangle 6"/>
            <p:cNvSpPr/>
            <p:nvPr/>
          </p:nvSpPr>
          <p:spPr>
            <a:xfrm>
              <a:off x="4882936" y="2356840"/>
              <a:ext cx="2170787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</a:rPr>
                <a:t>The </a:t>
              </a:r>
              <a:r>
                <a:rPr lang="en-US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i="1" baseline="-250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GS</a:t>
              </a:r>
              <a:r>
                <a:rPr lang="en-US" i="1" dirty="0">
                  <a:solidFill>
                    <a:schemeClr val="bg1"/>
                  </a:solidFill>
                </a:rPr>
                <a:t> controls </a:t>
              </a:r>
              <a:r>
                <a:rPr lang="en-US" i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i="1" baseline="-2500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lang="en-US" i="1" baseline="-25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Bent Arrow 9"/>
            <p:cNvSpPr/>
            <p:nvPr/>
          </p:nvSpPr>
          <p:spPr bwMode="auto">
            <a:xfrm flipV="1">
              <a:off x="4318214" y="2056826"/>
              <a:ext cx="564722" cy="669345"/>
            </a:xfrm>
            <a:prstGeom prst="ben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41D79-BECF-4F44-9049-2FCEF0B8DD8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306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" y="304800"/>
            <a:ext cx="8229600" cy="740091"/>
          </a:xfrm>
        </p:spPr>
        <p:txBody>
          <a:bodyPr>
            <a:normAutofit fontScale="90000"/>
          </a:bodyPr>
          <a:lstStyle/>
          <a:p>
            <a:r>
              <a:rPr lang="en-US" dirty="0"/>
              <a:t>Obtaining a </a:t>
            </a:r>
            <a:r>
              <a:rPr lang="en-US" sz="3600" dirty="0"/>
              <a:t>Voltage</a:t>
            </a:r>
            <a:r>
              <a:rPr lang="en-US" dirty="0"/>
              <a:t> </a:t>
            </a:r>
            <a:r>
              <a:rPr lang="en-US" dirty="0" smtClean="0"/>
              <a:t>Amplifier  :2</a:t>
            </a:r>
            <a:endParaRPr lang="en-US" dirty="0"/>
          </a:p>
        </p:txBody>
      </p:sp>
      <p:pic>
        <p:nvPicPr>
          <p:cNvPr id="5" name="Picture 5" descr="se05F27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287" r="63951" b="18689"/>
          <a:stretch/>
        </p:blipFill>
        <p:spPr bwMode="auto">
          <a:xfrm>
            <a:off x="5378864" y="1445001"/>
            <a:ext cx="3765136" cy="3642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216560"/>
              </p:ext>
            </p:extLst>
          </p:nvPr>
        </p:nvGraphicFramePr>
        <p:xfrm>
          <a:off x="576670" y="4465320"/>
          <a:ext cx="4394862" cy="964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7" name="Equation" r:id="rId4" imgW="1041120" imgH="228600" progId="Equation.3">
                  <p:embed/>
                </p:oleObj>
              </mc:Choice>
              <mc:Fallback>
                <p:oleObj name="Equation" r:id="rId4" imgW="10411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70" y="4465320"/>
                        <a:ext cx="4394862" cy="964726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3440" y="2866072"/>
            <a:ext cx="3841322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solidFill>
                  <a:schemeClr val="bg1"/>
                </a:solidFill>
              </a:rPr>
              <a:t> converted to voltage </a:t>
            </a:r>
            <a:r>
              <a:rPr lang="en-US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i="1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endParaRPr lang="en-US" sz="2000" i="1" baseline="-250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0458" y="5311736"/>
            <a:ext cx="3246120" cy="1015663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sz="2000" dirty="0" smtClean="0">
                <a:solidFill>
                  <a:schemeClr val="bg1"/>
                </a:solidFill>
              </a:rPr>
              <a:t> is inverted version of </a:t>
            </a:r>
            <a:r>
              <a:rPr lang="en-US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i="1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i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shifted by </a:t>
            </a:r>
            <a:r>
              <a:rPr lang="en-US" sz="20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DD</a:t>
            </a:r>
            <a:endParaRPr lang="en-US" sz="2000" i="1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3440" y="1405937"/>
            <a:ext cx="4467018" cy="1015663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Voltage amplifier is obtained by connecting a resistor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/>
              <a:t> b/w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i="1" baseline="-25000" dirty="0"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000" dirty="0"/>
              <a:t> and the drain terminal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3440" y="3429595"/>
            <a:ext cx="371127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Output taken b/w drain and ground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122-FE84-48B8-A45C-2AC9C9EE923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07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163"/>
          </a:xfrm>
        </p:spPr>
        <p:txBody>
          <a:bodyPr>
            <a:normAutofit/>
          </a:bodyPr>
          <a:lstStyle/>
          <a:p>
            <a:r>
              <a:rPr lang="en-US" b="1" dirty="0" smtClean="0"/>
              <a:t>Voltage Transfer Characteristics (VTC)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0" y="81107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NewRoman"/>
              </a:rPr>
              <a:t>A very useful tool that yields great insight into the operation of an amplifier circuit is </a:t>
            </a:r>
            <a:r>
              <a:rPr lang="en-US" sz="2400" dirty="0" smtClean="0">
                <a:latin typeface="TimesNewRoman"/>
              </a:rPr>
              <a:t>its voltage </a:t>
            </a:r>
            <a:r>
              <a:rPr lang="en-US" sz="2400" dirty="0">
                <a:latin typeface="TimesNewRoman"/>
              </a:rPr>
              <a:t>transfer characteristic (VTC). This is simply a plot (or a clearly labeled sketch) </a:t>
            </a:r>
            <a:r>
              <a:rPr lang="en-US" sz="2400" dirty="0" smtClean="0">
                <a:latin typeface="TimesNewRoman"/>
              </a:rPr>
              <a:t>of the </a:t>
            </a:r>
            <a:r>
              <a:rPr lang="en-US" sz="2400" dirty="0">
                <a:latin typeface="TimesNewRoman"/>
              </a:rPr>
              <a:t>output voltage versus the input voltage. 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334859"/>
            <a:ext cx="7086600" cy="3693288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>
            <a:off x="3676650" y="3602026"/>
            <a:ext cx="762000" cy="132274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Up Arrow 7"/>
          <p:cNvSpPr/>
          <p:nvPr/>
        </p:nvSpPr>
        <p:spPr>
          <a:xfrm>
            <a:off x="1752600" y="5925950"/>
            <a:ext cx="3848100" cy="90492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81350" y="6244846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3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965"/>
            <a:ext cx="1905000" cy="51743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 smtClean="0"/>
              <a:t> VTC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4076700" y="0"/>
                <a:ext cx="4876800" cy="6553200"/>
              </a:xfrm>
            </p:spPr>
            <p:txBody>
              <a:bodyPr>
                <a:noAutofit/>
              </a:bodyPr>
              <a:lstStyle/>
              <a:p>
                <a:pPr eaLnBrk="1" hangingPunct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en-US" sz="2200" b="1" dirty="0" smtClean="0">
                    <a:solidFill>
                      <a:srgbClr val="FF0000"/>
                    </a:solidFill>
                  </a:rPr>
                  <a:t>three regions</a:t>
                </a:r>
                <a:r>
                  <a:rPr lang="en-US" altLang="en-US" sz="2200" dirty="0" smtClean="0"/>
                  <a:t> exist in VTC</a:t>
                </a:r>
              </a:p>
              <a:p>
                <a:pPr marL="914400" lvl="1" indent="-457200" eaLnBrk="1" hangingPunct="1">
                  <a:lnSpc>
                    <a:spcPct val="11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altLang="en-US" sz="2200" b="1" i="1" dirty="0" err="1" smtClean="0">
                    <a:solidFill>
                      <a:srgbClr val="FF0000"/>
                    </a:solidFill>
                  </a:rPr>
                  <a:t>v</a:t>
                </a:r>
                <a:r>
                  <a:rPr lang="en-US" altLang="en-US" sz="2200" b="1" i="1" baseline="-25000" dirty="0" err="1" smtClean="0">
                    <a:solidFill>
                      <a:srgbClr val="FF0000"/>
                    </a:solidFill>
                  </a:rPr>
                  <a:t>GS</a:t>
                </a:r>
                <a:r>
                  <a:rPr lang="en-US" altLang="en-US" sz="2200" dirty="0" smtClean="0"/>
                  <a:t> &lt; </a:t>
                </a: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t</a:t>
                </a:r>
                <a:r>
                  <a:rPr lang="en-US" altLang="en-US" sz="2200" dirty="0" smtClean="0"/>
                  <a:t> </a:t>
                </a:r>
                <a:r>
                  <a:rPr lang="en-US" altLang="en-US" sz="2200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en-US" sz="2200" dirty="0" smtClean="0"/>
                  <a:t> </a:t>
                </a:r>
                <a:r>
                  <a:rPr lang="en-US" altLang="en-US" sz="2200" b="1" dirty="0" smtClean="0">
                    <a:solidFill>
                      <a:srgbClr val="FF0000"/>
                    </a:solidFill>
                  </a:rPr>
                  <a:t>cut off FET</a:t>
                </a:r>
              </a:p>
              <a:p>
                <a:pPr lvl="2" eaLnBrk="1" hangingPunct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OV</a:t>
                </a:r>
                <a:r>
                  <a:rPr lang="en-US" altLang="en-US" sz="2200" dirty="0" smtClean="0"/>
                  <a:t> = </a:t>
                </a:r>
                <a:r>
                  <a:rPr lang="en-US" altLang="en-US" sz="2200" dirty="0" err="1" smtClean="0"/>
                  <a:t>v</a:t>
                </a:r>
                <a:r>
                  <a:rPr lang="en-US" altLang="en-US" sz="2200" baseline="-25000" dirty="0" err="1" smtClean="0"/>
                  <a:t>GS</a:t>
                </a:r>
                <a:r>
                  <a:rPr lang="en-US" altLang="en-US" sz="2200" dirty="0" smtClean="0"/>
                  <a:t> – </a:t>
                </a: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t</a:t>
                </a:r>
                <a:r>
                  <a:rPr lang="en-US" altLang="en-US" sz="2200" dirty="0" smtClean="0"/>
                  <a:t> &lt; 0</a:t>
                </a:r>
                <a:endParaRPr lang="en-US" altLang="en-US" sz="2200" i="1" baseline="-25000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en-US" sz="2200" i="1" dirty="0" smtClean="0"/>
                  <a:t>I</a:t>
                </a:r>
                <a:r>
                  <a:rPr lang="en-US" altLang="en-US" sz="2200" i="1" baseline="-25000" dirty="0" smtClean="0"/>
                  <a:t>D</a:t>
                </a:r>
                <a:r>
                  <a:rPr lang="en-US" altLang="en-US" sz="2200" dirty="0" smtClean="0"/>
                  <a:t> = 0</a:t>
                </a:r>
              </a:p>
              <a:p>
                <a:pPr lvl="2" eaLnBrk="1" hangingPunct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out</a:t>
                </a:r>
                <a:r>
                  <a:rPr lang="en-US" altLang="en-US" sz="2200" i="1" baseline="-25000" dirty="0" smtClean="0"/>
                  <a:t> </a:t>
                </a:r>
                <a:r>
                  <a:rPr lang="en-US" altLang="en-US" sz="2200" dirty="0" smtClean="0"/>
                  <a:t>= </a:t>
                </a:r>
                <a:r>
                  <a:rPr lang="en-US" altLang="en-US" sz="2200" i="1" dirty="0" err="1" smtClean="0"/>
                  <a:t>Vdd</a:t>
                </a:r>
                <a:endParaRPr lang="en-US" altLang="en-US" sz="2200" i="1" baseline="-25000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ts val="0"/>
                  </a:spcBef>
                </a:pPr>
                <a:endParaRPr lang="en-US" altLang="en-US" sz="2200" i="1" baseline="-25000" dirty="0" smtClean="0"/>
              </a:p>
              <a:p>
                <a:pPr marL="914400" lvl="1" indent="-457200" eaLnBrk="1" hangingPunct="1">
                  <a:lnSpc>
                    <a:spcPct val="11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t</a:t>
                </a:r>
                <a:r>
                  <a:rPr lang="en-US" altLang="en-US" sz="2200" dirty="0" smtClean="0"/>
                  <a:t> &lt; </a:t>
                </a:r>
                <a:r>
                  <a:rPr lang="en-US" altLang="en-US" sz="2200" b="1" i="1" dirty="0" err="1" smtClean="0">
                    <a:solidFill>
                      <a:srgbClr val="FF0000"/>
                    </a:solidFill>
                  </a:rPr>
                  <a:t>v</a:t>
                </a:r>
                <a:r>
                  <a:rPr lang="en-US" altLang="en-US" sz="2200" b="1" i="1" baseline="-25000" dirty="0" err="1" smtClean="0">
                    <a:solidFill>
                      <a:srgbClr val="FF0000"/>
                    </a:solidFill>
                  </a:rPr>
                  <a:t>GS</a:t>
                </a:r>
                <a:r>
                  <a:rPr lang="en-US" altLang="en-US" sz="2200" dirty="0" smtClean="0"/>
                  <a:t> &lt; </a:t>
                </a: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DS</a:t>
                </a:r>
                <a:r>
                  <a:rPr lang="en-US" altLang="en-US" sz="2200" dirty="0" smtClean="0"/>
                  <a:t> + </a:t>
                </a: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t</a:t>
                </a:r>
                <a:r>
                  <a:rPr lang="en-US" altLang="en-US" sz="2200" dirty="0" smtClean="0"/>
                  <a:t> </a:t>
                </a:r>
                <a:r>
                  <a:rPr lang="en-US" altLang="en-US" sz="22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en-US" sz="22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saturation</a:t>
                </a:r>
              </a:p>
              <a:p>
                <a:pPr lvl="2" eaLnBrk="1" hangingPunct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OV</a:t>
                </a:r>
                <a:r>
                  <a:rPr lang="en-US" altLang="en-US" sz="2200" i="1" dirty="0" smtClean="0"/>
                  <a:t> </a:t>
                </a:r>
                <a:r>
                  <a:rPr lang="en-US" altLang="en-US" sz="2200" dirty="0" smtClean="0"/>
                  <a:t>=</a:t>
                </a:r>
                <a:r>
                  <a:rPr lang="en-US" altLang="en-US" sz="2200" i="1" dirty="0" smtClean="0"/>
                  <a:t> </a:t>
                </a: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GS</a:t>
                </a:r>
                <a:r>
                  <a:rPr lang="en-US" altLang="en-US" sz="2200" i="1" dirty="0" smtClean="0"/>
                  <a:t> – </a:t>
                </a: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t</a:t>
                </a:r>
                <a:r>
                  <a:rPr lang="en-US" altLang="en-US" sz="2200" i="1" dirty="0" smtClean="0"/>
                  <a:t> </a:t>
                </a:r>
                <a:r>
                  <a:rPr lang="en-US" altLang="en-US" sz="2200" dirty="0" smtClean="0"/>
                  <a:t>&gt; 0</a:t>
                </a:r>
              </a:p>
              <a:p>
                <a:pPr lvl="2" eaLnBrk="1" hangingPunct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en-US" sz="2200" i="1" dirty="0" smtClean="0"/>
                  <a:t>I</a:t>
                </a:r>
                <a:r>
                  <a:rPr lang="en-US" altLang="en-US" sz="2200" i="1" baseline="-25000" dirty="0" smtClean="0"/>
                  <a:t>D</a:t>
                </a:r>
                <a:r>
                  <a:rPr lang="en-US" altLang="en-US" sz="2200" dirty="0" smtClean="0"/>
                  <a:t> = ½ </a:t>
                </a:r>
                <a:r>
                  <a:rPr lang="en-US" altLang="en-US" sz="2200" i="1" dirty="0" err="1" smtClean="0"/>
                  <a:t>k</a:t>
                </a:r>
                <a:r>
                  <a:rPr lang="en-US" altLang="en-US" sz="2200" i="1" baseline="-25000" dirty="0" err="1" smtClean="0"/>
                  <a:t>n</a:t>
                </a:r>
                <a:r>
                  <a:rPr lang="en-US" altLang="en-US" sz="2200" dirty="0" smtClean="0"/>
                  <a:t>(</a:t>
                </a: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GS</a:t>
                </a:r>
                <a:r>
                  <a:rPr lang="en-US" altLang="en-US" sz="2200" dirty="0" smtClean="0"/>
                  <a:t> – </a:t>
                </a: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t</a:t>
                </a:r>
                <a:r>
                  <a:rPr lang="en-US" altLang="en-US" sz="2200" dirty="0" smtClean="0"/>
                  <a:t>)</a:t>
                </a:r>
                <a:r>
                  <a:rPr lang="en-US" altLang="en-US" sz="2200" baseline="30000" dirty="0" smtClean="0"/>
                  <a:t>2</a:t>
                </a:r>
              </a:p>
              <a:p>
                <a:pPr lvl="2" eaLnBrk="1" hangingPunct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DS</a:t>
                </a:r>
                <a:r>
                  <a:rPr lang="en-US" alt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en-US" sz="2200" dirty="0" smtClean="0"/>
                  <a:t> </a:t>
                </a: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OV</a:t>
                </a:r>
                <a:endParaRPr lang="en-US" altLang="en-US" sz="2200" i="1" baseline="-25000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out</a:t>
                </a:r>
                <a:r>
                  <a:rPr lang="en-US" altLang="en-US" sz="2200" dirty="0" smtClean="0"/>
                  <a:t> = </a:t>
                </a:r>
                <a:r>
                  <a:rPr lang="en-US" altLang="en-US" sz="2200" i="1" dirty="0" smtClean="0"/>
                  <a:t>V</a:t>
                </a:r>
                <a:r>
                  <a:rPr lang="en-US" altLang="en-US" sz="2200" i="1" baseline="-25000" dirty="0" smtClean="0"/>
                  <a:t>DD</a:t>
                </a:r>
                <a:r>
                  <a:rPr lang="en-US" altLang="en-US" sz="2200" dirty="0" smtClean="0"/>
                  <a:t> – </a:t>
                </a:r>
                <a:r>
                  <a:rPr lang="en-US" altLang="en-US" sz="2200" i="1" dirty="0" smtClean="0"/>
                  <a:t>I</a:t>
                </a:r>
                <a:r>
                  <a:rPr lang="en-US" altLang="en-US" sz="2200" i="1" baseline="-25000" dirty="0" smtClean="0"/>
                  <a:t>D</a:t>
                </a:r>
                <a:r>
                  <a:rPr lang="en-US" altLang="en-US" sz="2200" i="1" dirty="0" smtClean="0"/>
                  <a:t>R</a:t>
                </a:r>
                <a:r>
                  <a:rPr lang="en-US" altLang="en-US" sz="2200" i="1" baseline="-25000" dirty="0" smtClean="0"/>
                  <a:t>D</a:t>
                </a:r>
              </a:p>
              <a:p>
                <a:pPr lvl="2" eaLnBrk="1" hangingPunct="1">
                  <a:lnSpc>
                    <a:spcPct val="110000"/>
                  </a:lnSpc>
                  <a:spcBef>
                    <a:spcPts val="0"/>
                  </a:spcBef>
                </a:pPr>
                <a:endParaRPr lang="en-US" altLang="en-US" sz="2200" i="1" baseline="-25000" dirty="0" smtClean="0"/>
              </a:p>
              <a:p>
                <a:pPr marL="914400" lvl="1" indent="-457200" eaLnBrk="1" hangingPunct="1">
                  <a:lnSpc>
                    <a:spcPct val="11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DS</a:t>
                </a:r>
                <a:r>
                  <a:rPr lang="en-US" altLang="en-US" sz="2200" dirty="0" smtClean="0"/>
                  <a:t> +</a:t>
                </a:r>
                <a:r>
                  <a:rPr lang="en-US" altLang="en-US" sz="2200" i="1" dirty="0" smtClean="0"/>
                  <a:t> </a:t>
                </a: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t</a:t>
                </a:r>
                <a:r>
                  <a:rPr lang="en-US" altLang="en-US" sz="2200" dirty="0" smtClean="0"/>
                  <a:t> &lt; </a:t>
                </a:r>
                <a:r>
                  <a:rPr lang="en-US" altLang="en-US" sz="2200" b="1" i="1" dirty="0" err="1" smtClean="0">
                    <a:solidFill>
                      <a:srgbClr val="FF0000"/>
                    </a:solidFill>
                  </a:rPr>
                  <a:t>v</a:t>
                </a:r>
                <a:r>
                  <a:rPr lang="en-US" altLang="en-US" sz="2200" b="1" i="1" baseline="-25000" dirty="0" err="1" smtClean="0">
                    <a:solidFill>
                      <a:srgbClr val="FF0000"/>
                    </a:solidFill>
                  </a:rPr>
                  <a:t>GS</a:t>
                </a:r>
                <a:r>
                  <a:rPr lang="en-US" altLang="en-US" sz="2200" dirty="0" smtClean="0"/>
                  <a:t> &lt; </a:t>
                </a:r>
                <a:r>
                  <a:rPr lang="en-US" altLang="en-US" sz="2200" i="1" dirty="0" smtClean="0"/>
                  <a:t>V</a:t>
                </a:r>
                <a:r>
                  <a:rPr lang="en-US" altLang="en-US" sz="2200" i="1" baseline="-25000" dirty="0" smtClean="0"/>
                  <a:t>DD</a:t>
                </a:r>
                <a:r>
                  <a:rPr lang="en-US" altLang="en-US" sz="2200" dirty="0" smtClean="0"/>
                  <a:t> </a:t>
                </a:r>
                <a:r>
                  <a:rPr lang="en-US" altLang="en-US" sz="22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en-US" sz="2200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triode</a:t>
                </a:r>
              </a:p>
              <a:p>
                <a:pPr lvl="2" eaLnBrk="1" hangingPunct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OV</a:t>
                </a:r>
                <a:r>
                  <a:rPr lang="en-US" altLang="en-US" sz="2200" i="1" dirty="0" smtClean="0"/>
                  <a:t> </a:t>
                </a:r>
                <a:r>
                  <a:rPr lang="en-US" altLang="en-US" sz="2200" dirty="0" smtClean="0"/>
                  <a:t>=</a:t>
                </a:r>
                <a:r>
                  <a:rPr lang="en-US" altLang="en-US" sz="2200" i="1" dirty="0" smtClean="0"/>
                  <a:t> </a:t>
                </a: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GS</a:t>
                </a:r>
                <a:r>
                  <a:rPr lang="en-US" altLang="en-US" sz="2200" i="1" dirty="0" smtClean="0"/>
                  <a:t> – </a:t>
                </a: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t</a:t>
                </a:r>
                <a:r>
                  <a:rPr lang="en-US" altLang="en-US" sz="2200" i="1" dirty="0" smtClean="0"/>
                  <a:t> </a:t>
                </a:r>
                <a:r>
                  <a:rPr lang="en-US" altLang="en-US" sz="2200" dirty="0" smtClean="0"/>
                  <a:t>&gt; 0</a:t>
                </a:r>
              </a:p>
              <a:p>
                <a:pPr lvl="2" eaLnBrk="1" hangingPunct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en-US" sz="2200" i="1" dirty="0" smtClean="0"/>
                  <a:t>I</a:t>
                </a:r>
                <a:r>
                  <a:rPr lang="en-US" altLang="en-US" sz="2200" i="1" baseline="-25000" dirty="0" smtClean="0"/>
                  <a:t>D</a:t>
                </a:r>
                <a:r>
                  <a:rPr lang="en-US" altLang="en-US" sz="2200" dirty="0" smtClean="0"/>
                  <a:t> = </a:t>
                </a:r>
                <a:r>
                  <a:rPr lang="en-US" altLang="en-US" sz="2200" i="1" dirty="0" err="1" smtClean="0"/>
                  <a:t>k</a:t>
                </a:r>
                <a:r>
                  <a:rPr lang="en-US" altLang="en-US" sz="2200" i="1" baseline="-25000" dirty="0" err="1" smtClean="0"/>
                  <a:t>n</a:t>
                </a:r>
                <a:r>
                  <a:rPr lang="en-US" altLang="en-US" sz="2200" dirty="0" smtClean="0"/>
                  <a:t>(</a:t>
                </a: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GS</a:t>
                </a:r>
                <a:r>
                  <a:rPr lang="en-US" altLang="en-US" sz="2200" dirty="0" smtClean="0"/>
                  <a:t> – </a:t>
                </a: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t</a:t>
                </a:r>
                <a:r>
                  <a:rPr lang="en-US" altLang="en-US" sz="2200" i="1" dirty="0" smtClean="0"/>
                  <a:t> </a:t>
                </a:r>
                <a:r>
                  <a:rPr lang="en-US" altLang="en-US" sz="2200" dirty="0" smtClean="0"/>
                  <a:t>)</a:t>
                </a: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DS</a:t>
                </a:r>
                <a:r>
                  <a:rPr lang="en-US" altLang="en-US" sz="2200" i="1" baseline="-25000" dirty="0" smtClean="0"/>
                  <a:t> - 1/2</a:t>
                </a:r>
                <a:r>
                  <a:rPr lang="en-US" altLang="en-US" sz="2200" i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  <m:sup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en-US" sz="2200" i="1" baseline="-25000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DS</a:t>
                </a:r>
                <a:r>
                  <a:rPr lang="en-US" alt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en-US" sz="2200" dirty="0" smtClean="0"/>
                  <a:t> </a:t>
                </a: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OV</a:t>
                </a:r>
                <a:endParaRPr lang="en-US" altLang="en-US" sz="2200" i="1" baseline="-25000" dirty="0" smtClean="0"/>
              </a:p>
              <a:p>
                <a:pPr lvl="2" eaLnBrk="1" hangingPunct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altLang="en-US" sz="2200" i="1" dirty="0" err="1" smtClean="0"/>
                  <a:t>v</a:t>
                </a:r>
                <a:r>
                  <a:rPr lang="en-US" altLang="en-US" sz="2200" i="1" baseline="-25000" dirty="0" err="1" smtClean="0"/>
                  <a:t>out</a:t>
                </a:r>
                <a:r>
                  <a:rPr lang="en-US" altLang="en-US" sz="2200" dirty="0" smtClean="0"/>
                  <a:t> = </a:t>
                </a:r>
                <a:r>
                  <a:rPr lang="en-US" altLang="en-US" sz="2200" i="1" dirty="0" smtClean="0"/>
                  <a:t>V</a:t>
                </a:r>
                <a:r>
                  <a:rPr lang="en-US" altLang="en-US" sz="2200" i="1" baseline="-25000" dirty="0" smtClean="0"/>
                  <a:t>DD</a:t>
                </a:r>
                <a:r>
                  <a:rPr lang="en-US" altLang="en-US" sz="2200" dirty="0" smtClean="0"/>
                  <a:t> – </a:t>
                </a:r>
                <a:r>
                  <a:rPr lang="en-US" altLang="en-US" sz="2200" i="1" dirty="0" smtClean="0"/>
                  <a:t>I</a:t>
                </a:r>
                <a:r>
                  <a:rPr lang="en-US" altLang="en-US" sz="2200" i="1" baseline="-25000" dirty="0" smtClean="0"/>
                  <a:t>D</a:t>
                </a:r>
                <a:r>
                  <a:rPr lang="en-US" altLang="en-US" sz="2200" i="1" dirty="0" smtClean="0"/>
                  <a:t>R</a:t>
                </a:r>
                <a:r>
                  <a:rPr lang="en-US" altLang="en-US" sz="2200" i="1" baseline="-25000" dirty="0" smtClean="0"/>
                  <a:t>D</a:t>
                </a:r>
                <a:endParaRPr lang="en-US" altLang="en-US" sz="2200" dirty="0" smtClean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76700" y="0"/>
                <a:ext cx="4876800" cy="6553200"/>
              </a:xfrm>
              <a:blipFill rotWithShape="0">
                <a:blip r:embed="rId2"/>
                <a:stretch>
                  <a:fillRect l="-1500" t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FF0AD-7FA5-4679-9455-865C188AEC2A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B782-A207-460B-B11B-32D5F2B19719}" type="slidenum">
              <a:rPr lang="en-US" smtClean="0"/>
              <a:t>14</a:t>
            </a:fld>
            <a:endParaRPr lang="en-US"/>
          </a:p>
        </p:txBody>
      </p:sp>
      <p:pic>
        <p:nvPicPr>
          <p:cNvPr id="665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30519"/>
            <a:ext cx="3848100" cy="339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226" t="26565" r="60215" b="9476"/>
          <a:stretch/>
        </p:blipFill>
        <p:spPr>
          <a:xfrm>
            <a:off x="857250" y="4419599"/>
            <a:ext cx="2590800" cy="2362201"/>
          </a:xfrm>
          <a:prstGeom prst="rect">
            <a:avLst/>
          </a:prstGeom>
        </p:spPr>
      </p:pic>
      <p:sp>
        <p:nvSpPr>
          <p:cNvPr id="4" name="Bent Arrow 3"/>
          <p:cNvSpPr/>
          <p:nvPr/>
        </p:nvSpPr>
        <p:spPr>
          <a:xfrm>
            <a:off x="990600" y="533400"/>
            <a:ext cx="3505200" cy="6367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905000" y="2590800"/>
            <a:ext cx="2590800" cy="209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/>
          <p:cNvSpPr/>
          <p:nvPr/>
        </p:nvSpPr>
        <p:spPr>
          <a:xfrm flipH="1">
            <a:off x="2286000" y="3845131"/>
            <a:ext cx="22098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31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ChangeArrowheads="1"/>
          </p:cNvSpPr>
          <p:nvPr/>
        </p:nvSpPr>
        <p:spPr bwMode="auto">
          <a:xfrm>
            <a:off x="5491798" y="5200280"/>
            <a:ext cx="347472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b="0" dirty="0" smtClean="0"/>
              <a:t>Biasing </a:t>
            </a:r>
            <a:r>
              <a:rPr lang="en-US" sz="2000" b="0" dirty="0"/>
              <a:t>the MOSFET amplifier at a point Q located on the segment AB of the VTC.</a:t>
            </a:r>
          </a:p>
        </p:txBody>
      </p:sp>
      <p:pic>
        <p:nvPicPr>
          <p:cNvPr id="49157" name="Picture 4" descr="se05F2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2" r="58727" b="26081"/>
          <a:stretch/>
        </p:blipFill>
        <p:spPr bwMode="auto">
          <a:xfrm>
            <a:off x="2454911" y="3826239"/>
            <a:ext cx="3036887" cy="2697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76200"/>
            <a:ext cx="9144000" cy="715962"/>
          </a:xfrm>
          <a:solidFill>
            <a:schemeClr val="accent2"/>
          </a:solidFill>
        </p:spPr>
        <p:txBody>
          <a:bodyPr/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Biasing</a:t>
            </a:r>
            <a:r>
              <a:rPr lang="en-US" sz="3600" b="1" baseline="0" dirty="0" smtClean="0">
                <a:solidFill>
                  <a:schemeClr val="bg1"/>
                </a:solidFill>
              </a:rPr>
              <a:t> MOSFET for Linear Amplification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7" name="Picture 4" descr="se05F28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83" b="8699"/>
          <a:stretch/>
        </p:blipFill>
        <p:spPr bwMode="auto">
          <a:xfrm>
            <a:off x="5013960" y="1003934"/>
            <a:ext cx="3952558" cy="384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5760" y="1170502"/>
            <a:ext cx="4648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Biasing enables almost linear amplification from the MOSFET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Operation at point Q by appropriate selection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Times New Roman" pitchFamily="18" charset="0"/>
              </a:rPr>
              <a:t>Coordinates of Q are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baseline="-25000" dirty="0" smtClean="0">
                <a:latin typeface="+mn-lt"/>
                <a:cs typeface="Times New Roman" pitchFamily="18" charset="0"/>
              </a:rPr>
              <a:t> </a:t>
            </a:r>
            <a:r>
              <a:rPr lang="en-US" dirty="0" smtClean="0">
                <a:latin typeface="+mn-lt"/>
                <a:cs typeface="Times New Roman" pitchFamily="18" charset="0"/>
              </a:rPr>
              <a:t>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710288"/>
              </p:ext>
            </p:extLst>
          </p:nvPr>
        </p:nvGraphicFramePr>
        <p:xfrm>
          <a:off x="490137" y="3437619"/>
          <a:ext cx="3610405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9" name="Equation" r:id="rId4" imgW="1828800" imgH="393480" progId="Equation.3">
                  <p:embed/>
                </p:oleObj>
              </mc:Choice>
              <mc:Fallback>
                <p:oleObj name="Equation" r:id="rId4" imgW="18288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37" y="3437619"/>
                        <a:ext cx="3610405" cy="777240"/>
                      </a:xfrm>
                      <a:prstGeom prst="rect">
                        <a:avLst/>
                      </a:prstGeom>
                      <a:solidFill>
                        <a:srgbClr val="00997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41D79-BECF-4F44-9049-2FCEF0B8DD8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86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5" descr="se05F2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32" t="3502" b="2279"/>
          <a:stretch/>
        </p:blipFill>
        <p:spPr bwMode="auto">
          <a:xfrm>
            <a:off x="5059680" y="243839"/>
            <a:ext cx="3883978" cy="492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e05F2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8" r="61388" b="7529"/>
          <a:stretch/>
        </p:blipFill>
        <p:spPr bwMode="auto">
          <a:xfrm>
            <a:off x="2132014" y="243839"/>
            <a:ext cx="2178684" cy="2908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3413125" cy="838200"/>
          </a:xfrm>
        </p:spPr>
        <p:txBody>
          <a:bodyPr/>
          <a:lstStyle/>
          <a:p>
            <a:r>
              <a:rPr lang="en-US" sz="2800" dirty="0" smtClean="0"/>
              <a:t>Linear Amplification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65261" y="3249052"/>
            <a:ext cx="39335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Signal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/>
              <a:t> super imposed 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GS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>
                <a:latin typeface="+mn-lt"/>
                <a:cs typeface="Times New Roman" pitchFamily="18" charset="0"/>
              </a:rPr>
              <a:t>Instantaneous value of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>
                <a:latin typeface="+mn-lt"/>
                <a:cs typeface="Times New Roman" pitchFamily="18" charset="0"/>
              </a:rPr>
              <a:t>  and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>
                <a:latin typeface="+mn-lt"/>
                <a:cs typeface="Times New Roman" pitchFamily="18" charset="0"/>
              </a:rPr>
              <a:t> are:</a:t>
            </a:r>
            <a:endParaRPr lang="en-US" dirty="0">
              <a:latin typeface="+mn-lt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145369"/>
              </p:ext>
            </p:extLst>
          </p:nvPr>
        </p:nvGraphicFramePr>
        <p:xfrm>
          <a:off x="2132014" y="4880268"/>
          <a:ext cx="2765659" cy="54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0" name="Equation" r:id="rId5" imgW="1218960" imgH="241200" progId="Equation.3">
                  <p:embed/>
                </p:oleObj>
              </mc:Choice>
              <mc:Fallback>
                <p:oleObj name="Equation" r:id="rId5" imgW="12189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4" y="4880268"/>
                        <a:ext cx="2765659" cy="547370"/>
                      </a:xfrm>
                      <a:prstGeom prst="rect">
                        <a:avLst/>
                      </a:prstGeom>
                      <a:solidFill>
                        <a:srgbClr val="00997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468958"/>
              </p:ext>
            </p:extLst>
          </p:nvPr>
        </p:nvGraphicFramePr>
        <p:xfrm>
          <a:off x="2132014" y="5524181"/>
          <a:ext cx="418623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21" name="Equation" r:id="rId7" imgW="2120760" imgH="393480" progId="Equation.3">
                  <p:embed/>
                </p:oleObj>
              </mc:Choice>
              <mc:Fallback>
                <p:oleObj name="Equation" r:id="rId7" imgW="212076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4" y="5524181"/>
                        <a:ext cx="4186237" cy="777875"/>
                      </a:xfrm>
                      <a:prstGeom prst="rect">
                        <a:avLst/>
                      </a:prstGeom>
                      <a:solidFill>
                        <a:srgbClr val="00997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41D79-BECF-4F44-9049-2FCEF0B8DD8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43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974725"/>
          </a:xfrm>
        </p:spPr>
        <p:txBody>
          <a:bodyPr/>
          <a:lstStyle/>
          <a:p>
            <a:r>
              <a:rPr lang="en-US" sz="3600" dirty="0" smtClean="0"/>
              <a:t>Small-Signal Voltage Gain</a:t>
            </a:r>
            <a:endParaRPr lang="en-US" sz="3600" dirty="0"/>
          </a:p>
        </p:txBody>
      </p:sp>
      <p:pic>
        <p:nvPicPr>
          <p:cNvPr id="7" name="Picture 5" descr="se05F2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32" t="3502" b="2279"/>
          <a:stretch/>
        </p:blipFill>
        <p:spPr bwMode="auto">
          <a:xfrm>
            <a:off x="5059680" y="1036319"/>
            <a:ext cx="3883978" cy="492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6240" y="1508759"/>
            <a:ext cx="4191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For small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/>
              <a:t> , the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/>
              <a:t> is related to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dirty="0" smtClean="0"/>
              <a:t> by slope of VTC at point Q</a:t>
            </a:r>
          </a:p>
          <a:p>
            <a:pPr marL="285750" indent="-285750"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Slope of VTC at point Q is the small signal voltage gain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236690"/>
              </p:ext>
            </p:extLst>
          </p:nvPr>
        </p:nvGraphicFramePr>
        <p:xfrm>
          <a:off x="1799908" y="3047642"/>
          <a:ext cx="2421572" cy="118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58" name="Equation" r:id="rId4" imgW="1041120" imgH="507960" progId="Equation.3">
                  <p:embed/>
                </p:oleObj>
              </mc:Choice>
              <mc:Fallback>
                <p:oleObj name="Equation" r:id="rId4" imgW="104112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908" y="3047642"/>
                        <a:ext cx="2421572" cy="1180245"/>
                      </a:xfrm>
                      <a:prstGeom prst="rect">
                        <a:avLst/>
                      </a:prstGeom>
                      <a:solidFill>
                        <a:srgbClr val="00997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597320"/>
              </p:ext>
            </p:extLst>
          </p:nvPr>
        </p:nvGraphicFramePr>
        <p:xfrm>
          <a:off x="396240" y="4323080"/>
          <a:ext cx="36512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59" name="Equation" r:id="rId6" imgW="2057400" imgH="393480" progId="Equation.3">
                  <p:embed/>
                </p:oleObj>
              </mc:Choice>
              <mc:Fallback>
                <p:oleObj name="Equation" r:id="rId6" imgW="205740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" y="4323080"/>
                        <a:ext cx="3651250" cy="633413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137636"/>
              </p:ext>
            </p:extLst>
          </p:nvPr>
        </p:nvGraphicFramePr>
        <p:xfrm>
          <a:off x="376238" y="5067300"/>
          <a:ext cx="45069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60" name="Equation" r:id="rId8" imgW="1574640" imgH="228600" progId="Equation.3">
                  <p:embed/>
                </p:oleObj>
              </mc:Choice>
              <mc:Fallback>
                <p:oleObj name="Equation" r:id="rId8" imgW="157464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5067300"/>
                        <a:ext cx="4506912" cy="571500"/>
                      </a:xfrm>
                      <a:prstGeom prst="rect">
                        <a:avLst/>
                      </a:prstGeom>
                      <a:solidFill>
                        <a:srgbClr val="00997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70120" y="5958839"/>
            <a:ext cx="31242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negative gain signifies the amplifier is inverting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132468"/>
              </p:ext>
            </p:extLst>
          </p:nvPr>
        </p:nvGraphicFramePr>
        <p:xfrm>
          <a:off x="660400" y="5767271"/>
          <a:ext cx="3367624" cy="606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61" name="Equation" r:id="rId10" imgW="1269720" imgH="228600" progId="Equation.3">
                  <p:embed/>
                </p:oleObj>
              </mc:Choice>
              <mc:Fallback>
                <p:oleObj name="Equation" r:id="rId10" imgW="126972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5767271"/>
                        <a:ext cx="3367624" cy="606172"/>
                      </a:xfrm>
                      <a:prstGeom prst="rect">
                        <a:avLst/>
                      </a:prstGeom>
                      <a:solidFill>
                        <a:srgbClr val="00997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41D79-BECF-4F44-9049-2FCEF0B8DD8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2" cstate="print">
            <a:lum bright="-20000" contrast="70000"/>
          </a:blip>
          <a:srcRect/>
          <a:stretch>
            <a:fillRect/>
          </a:stretch>
        </p:blipFill>
        <p:spPr bwMode="auto">
          <a:xfrm>
            <a:off x="7470912" y="4495800"/>
            <a:ext cx="1673088" cy="43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13" cstate="print">
            <a:lum bright="-20000" contrast="70000"/>
          </a:blip>
          <a:srcRect/>
          <a:stretch>
            <a:fillRect/>
          </a:stretch>
        </p:blipFill>
        <p:spPr bwMode="auto">
          <a:xfrm>
            <a:off x="7620000" y="5029200"/>
            <a:ext cx="1383958" cy="57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0363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974725"/>
          </a:xfrm>
        </p:spPr>
        <p:txBody>
          <a:bodyPr/>
          <a:lstStyle/>
          <a:p>
            <a:r>
              <a:rPr lang="en-US" sz="3600" dirty="0" smtClean="0"/>
              <a:t>Small-Signal Voltage Gain</a:t>
            </a:r>
            <a:endParaRPr lang="en-US" sz="3600" dirty="0"/>
          </a:p>
        </p:txBody>
      </p:sp>
      <p:pic>
        <p:nvPicPr>
          <p:cNvPr id="7" name="Picture 5" descr="se05F2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32" t="3502" b="2279"/>
          <a:stretch/>
        </p:blipFill>
        <p:spPr bwMode="auto">
          <a:xfrm>
            <a:off x="5059680" y="1036319"/>
            <a:ext cx="3883978" cy="492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4652"/>
              </p:ext>
            </p:extLst>
          </p:nvPr>
        </p:nvGraphicFramePr>
        <p:xfrm>
          <a:off x="989171" y="1255713"/>
          <a:ext cx="29289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39" name="Equation" r:id="rId4" imgW="1104840" imgH="228600" progId="Equation.3">
                  <p:embed/>
                </p:oleObj>
              </mc:Choice>
              <mc:Fallback>
                <p:oleObj name="Equation" r:id="rId4" imgW="110484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171" y="1255713"/>
                        <a:ext cx="2928938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2008554"/>
            <a:ext cx="368808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Alternate expression for voltage gain</a:t>
            </a:r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01204"/>
              </p:ext>
            </p:extLst>
          </p:nvPr>
        </p:nvGraphicFramePr>
        <p:xfrm>
          <a:off x="457200" y="2743200"/>
          <a:ext cx="2393950" cy="932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40" name="Equation" r:id="rId6" imgW="1434960" imgH="558720" progId="Equation.3">
                  <p:embed/>
                </p:oleObj>
              </mc:Choice>
              <mc:Fallback>
                <p:oleObj name="Equation" r:id="rId6" imgW="1434960" imgH="558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3200"/>
                        <a:ext cx="2393950" cy="93215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2440" y="3699748"/>
            <a:ext cx="428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Combining the two equations we get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186313"/>
              </p:ext>
            </p:extLst>
          </p:nvPr>
        </p:nvGraphicFramePr>
        <p:xfrm>
          <a:off x="2208213" y="4187825"/>
          <a:ext cx="154146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41" name="Equation" r:id="rId8" imgW="850680" imgH="431640" progId="Equation.3">
                  <p:embed/>
                </p:oleObj>
              </mc:Choice>
              <mc:Fallback>
                <p:oleObj name="Equation" r:id="rId8" imgW="85068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187825"/>
                        <a:ext cx="1541462" cy="7826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2440" y="499872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Upper limit on the gain is:</a:t>
            </a:r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214908"/>
              </p:ext>
            </p:extLst>
          </p:nvPr>
        </p:nvGraphicFramePr>
        <p:xfrm>
          <a:off x="2270125" y="5567363"/>
          <a:ext cx="172561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42" name="Equation" r:id="rId10" imgW="952200" imgH="431640" progId="Equation.3">
                  <p:embed/>
                </p:oleObj>
              </mc:Choice>
              <mc:Fallback>
                <p:oleObj name="Equation" r:id="rId10" imgW="952200" imgH="431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5567363"/>
                        <a:ext cx="1725613" cy="782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41D79-BECF-4F44-9049-2FCEF0B8DD8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3714750" y="2849563"/>
          <a:ext cx="10588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43" name="Equation" r:id="rId12" imgW="634680" imgH="431640" progId="Equation.3">
                  <p:embed/>
                </p:oleObj>
              </mc:Choice>
              <mc:Fallback>
                <p:oleObj name="Equation" r:id="rId12" imgW="63468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849563"/>
                        <a:ext cx="1058863" cy="7207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ight Arrow 15"/>
          <p:cNvSpPr/>
          <p:nvPr/>
        </p:nvSpPr>
        <p:spPr>
          <a:xfrm>
            <a:off x="3048000" y="2895600"/>
            <a:ext cx="6096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56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4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VTCs BJT &amp; MOSFET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64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8475" y="990600"/>
            <a:ext cx="55721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4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33750" y="4038600"/>
            <a:ext cx="54292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Up-Down Arrow 2"/>
          <p:cNvSpPr/>
          <p:nvPr/>
        </p:nvSpPr>
        <p:spPr>
          <a:xfrm>
            <a:off x="76200" y="1371600"/>
            <a:ext cx="2895600" cy="5105400"/>
          </a:xfrm>
          <a:prstGeom prst="upDownArrow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BJT Active region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 smtClean="0"/>
              <a:t> 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=</a:t>
            </a:r>
          </a:p>
          <a:p>
            <a:pPr algn="ctr"/>
            <a:endParaRPr lang="en-US" sz="2000" b="1" dirty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r>
              <a:rPr lang="en-US" sz="2000" b="1" dirty="0" smtClean="0"/>
              <a:t> MOS  saturation region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10550" cy="3514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29000" y="1219200"/>
                <a:ext cx="57150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Since both transistor have same VGS , therefore their </a:t>
                </a:r>
              </a:p>
              <a:p>
                <a:r>
                  <a:rPr lang="en-US" b="1" dirty="0"/>
                  <a:t>currents will be same i.e. 72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(from previous example)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VD1 was found to be 0.8 V </a:t>
                </a:r>
              </a:p>
              <a:p>
                <a:endParaRPr lang="en-US" b="1" dirty="0"/>
              </a:p>
              <a:p>
                <a:r>
                  <a:rPr lang="en-US" b="1" dirty="0"/>
                  <a:t>VGS2 is also 0.8V</a:t>
                </a:r>
              </a:p>
              <a:p>
                <a:endParaRPr lang="en-US" b="1" dirty="0"/>
              </a:p>
              <a:p>
                <a:r>
                  <a:rPr lang="en-US" b="1" dirty="0"/>
                  <a:t>Operating at the edge of saturation means VDS =VGS-VT</a:t>
                </a:r>
              </a:p>
              <a:p>
                <a:endParaRPr lang="en-US" b="1" dirty="0"/>
              </a:p>
              <a:p>
                <a:r>
                  <a:rPr lang="en-US" b="1" dirty="0"/>
                  <a:t>Therefore </a:t>
                </a:r>
              </a:p>
              <a:p>
                <a:endParaRPr lang="en-US" b="1" dirty="0"/>
              </a:p>
              <a:p>
                <a:r>
                  <a:rPr lang="en-US" b="1" dirty="0"/>
                  <a:t>VDS2= 0.8-0.5=0.3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1219200"/>
                <a:ext cx="5715000" cy="3970318"/>
              </a:xfrm>
              <a:prstGeom prst="rect">
                <a:avLst/>
              </a:prstGeom>
              <a:blipFill rotWithShape="0">
                <a:blip r:embed="rId3"/>
                <a:stretch>
                  <a:fillRect l="-961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342956" y="6172200"/>
                <a:ext cx="261917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𝟕𝟐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956" y="6172200"/>
                <a:ext cx="2619179" cy="5203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0" y="3552252"/>
            <a:ext cx="3422732" cy="2339688"/>
            <a:chOff x="0" y="3552252"/>
            <a:chExt cx="3422732" cy="23396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8664" y="4267200"/>
                  <a:ext cx="3384068" cy="16247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𝐺𝑆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𝑇𝐻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 smtClean="0"/>
                </a:p>
                <a:p>
                  <a:endParaRPr lang="en-US" dirty="0"/>
                </a:p>
                <a:p>
                  <a:r>
                    <a:rPr lang="en-US" dirty="0" smtClean="0"/>
                    <a:t> it is VGS controlling the current </a:t>
                  </a:r>
                </a:p>
                <a:p>
                  <a:r>
                    <a:rPr lang="en-US" dirty="0" smtClean="0"/>
                    <a:t>So if identical transistors have same </a:t>
                  </a:r>
                </a:p>
                <a:p>
                  <a:r>
                    <a:rPr lang="en-US" dirty="0" smtClean="0"/>
                    <a:t>VGS the current will be same </a:t>
                  </a:r>
                  <a:endParaRPr lang="en-US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64" y="4267200"/>
                  <a:ext cx="3384068" cy="162474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144" r="-3604" b="-74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0" y="3552252"/>
              <a:ext cx="32072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Once transistor are in saturation</a:t>
              </a:r>
            </a:p>
            <a:p>
              <a:r>
                <a:rPr lang="en-US" dirty="0" smtClean="0"/>
                <a:t>Current is given by</a:t>
              </a:r>
            </a:p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993" y="1038430"/>
            <a:ext cx="9144000" cy="3882454"/>
            <a:chOff x="54993" y="1038430"/>
            <a:chExt cx="9144000" cy="388245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/>
            <a:srcRect b="77088"/>
            <a:stretch/>
          </p:blipFill>
          <p:spPr>
            <a:xfrm>
              <a:off x="54993" y="1038430"/>
              <a:ext cx="9144000" cy="94277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6"/>
            <a:srcRect l="6065" t="28467" r="73101"/>
            <a:stretch/>
          </p:blipFill>
          <p:spPr>
            <a:xfrm>
              <a:off x="6297386" y="1977452"/>
              <a:ext cx="1905000" cy="2943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9" name="Picture 4" descr="se05F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757" y="1188720"/>
            <a:ext cx="4297956" cy="364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e05F2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8" r="61388" b="7529"/>
          <a:stretch/>
        </p:blipFill>
        <p:spPr bwMode="auto">
          <a:xfrm>
            <a:off x="2707588" y="868680"/>
            <a:ext cx="1929169" cy="257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14313"/>
            <a:ext cx="8229600" cy="654050"/>
          </a:xfrm>
        </p:spPr>
        <p:txBody>
          <a:bodyPr/>
          <a:lstStyle/>
          <a:p>
            <a:r>
              <a:rPr lang="en-US" sz="3600" dirty="0" smtClean="0"/>
              <a:t>Operation of MOSFET as  a  Switch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41D79-BECF-4F44-9049-2FCEF0B8DD8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848600" y="838200"/>
            <a:ext cx="990600" cy="838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28600" y="1568498"/>
            <a:ext cx="2011681" cy="2927302"/>
            <a:chOff x="228600" y="1568498"/>
            <a:chExt cx="2011681" cy="2927302"/>
          </a:xfrm>
        </p:grpSpPr>
        <p:pic>
          <p:nvPicPr>
            <p:cNvPr id="8" name="Picture 4" descr="se05F3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154" b="9978"/>
            <a:stretch/>
          </p:blipFill>
          <p:spPr bwMode="auto">
            <a:xfrm>
              <a:off x="233642" y="1568498"/>
              <a:ext cx="2006639" cy="2888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Oval 9"/>
            <p:cNvSpPr/>
            <p:nvPr/>
          </p:nvSpPr>
          <p:spPr>
            <a:xfrm>
              <a:off x="228600" y="4114800"/>
              <a:ext cx="9906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32951" y="3764281"/>
            <a:ext cx="4559231" cy="3093719"/>
            <a:chOff x="-32951" y="3764281"/>
            <a:chExt cx="4559231" cy="3093719"/>
          </a:xfrm>
        </p:grpSpPr>
        <p:grpSp>
          <p:nvGrpSpPr>
            <p:cNvPr id="13" name="Group 12"/>
            <p:cNvGrpSpPr/>
            <p:nvPr/>
          </p:nvGrpSpPr>
          <p:grpSpPr>
            <a:xfrm>
              <a:off x="2240281" y="3764281"/>
              <a:ext cx="2285999" cy="3093719"/>
              <a:chOff x="2240281" y="3764281"/>
              <a:chExt cx="2285999" cy="3093719"/>
            </a:xfrm>
          </p:grpSpPr>
          <p:pic>
            <p:nvPicPr>
              <p:cNvPr id="7" name="Picture 4" descr="se05F32"/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351" b="9978"/>
              <a:stretch/>
            </p:blipFill>
            <p:spPr bwMode="auto">
              <a:xfrm>
                <a:off x="2240281" y="3764281"/>
                <a:ext cx="2285999" cy="2951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2286000" y="6248400"/>
                <a:ext cx="990600" cy="6096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Picture 3"/>
            <p:cNvPicPr>
              <a:picLocks noChangeAspect="1" noChangeArrowheads="1"/>
            </p:cNvPicPr>
            <p:nvPr/>
          </p:nvPicPr>
          <p:blipFill rotWithShape="1">
            <a:blip r:embed="rId6" cstate="print"/>
            <a:srcRect l="38966"/>
            <a:stretch/>
          </p:blipFill>
          <p:spPr bwMode="auto">
            <a:xfrm>
              <a:off x="-32951" y="5029200"/>
              <a:ext cx="2254694" cy="1808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5" name="Straight Arrow Connector 14"/>
          <p:cNvCxnSpPr/>
          <p:nvPr/>
        </p:nvCxnSpPr>
        <p:spPr>
          <a:xfrm flipV="1">
            <a:off x="3505200" y="2743200"/>
            <a:ext cx="1447800" cy="3581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676400" y="4419600"/>
            <a:ext cx="60198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097892" y="5148472"/>
            <a:ext cx="3969907" cy="1569660"/>
            <a:chOff x="5097892" y="5148472"/>
            <a:chExt cx="3969907" cy="1569660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3187982"/>
                </p:ext>
              </p:extLst>
            </p:nvPr>
          </p:nvGraphicFramePr>
          <p:xfrm>
            <a:off x="5097892" y="5275745"/>
            <a:ext cx="1687843" cy="972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0" name="Equation" r:id="rId7" imgW="749160" imgH="431640" progId="Equation.3">
                    <p:embed/>
                  </p:oleObj>
                </mc:Choice>
                <mc:Fallback>
                  <p:oleObj name="Equation" r:id="rId7" imgW="7491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7892" y="5275745"/>
                          <a:ext cx="1687843" cy="972655"/>
                        </a:xfrm>
                        <a:prstGeom prst="rect">
                          <a:avLst/>
                        </a:prstGeom>
                        <a:solidFill>
                          <a:srgbClr val="009973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Rectangle 1"/>
            <p:cNvSpPr/>
            <p:nvPr/>
          </p:nvSpPr>
          <p:spPr>
            <a:xfrm>
              <a:off x="6785735" y="5148472"/>
              <a:ext cx="228206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The closure resistance is </a:t>
              </a:r>
              <a:r>
                <a:rPr lang="en-US" dirty="0" smtClean="0"/>
                <a:t>approximately equal </a:t>
              </a:r>
              <a:r>
                <a:rPr lang="en-US" dirty="0"/>
                <a:t>to </a:t>
              </a:r>
              <a:r>
                <a:rPr lang="en-US" sz="2400" i="1" dirty="0" err="1"/>
                <a:t>r</a:t>
              </a:r>
              <a:r>
                <a:rPr lang="en-US" sz="1400" i="1" dirty="0" err="1"/>
                <a:t>DS</a:t>
              </a:r>
              <a:r>
                <a:rPr lang="en-US" i="1" dirty="0"/>
                <a:t> </a:t>
              </a:r>
              <a:r>
                <a:rPr lang="en-US" dirty="0"/>
                <a:t>because </a:t>
              </a:r>
              <a:r>
                <a:rPr lang="en-US" i="1" dirty="0"/>
                <a:t>V</a:t>
              </a:r>
              <a:r>
                <a:rPr lang="en-US" sz="1400" i="1" dirty="0"/>
                <a:t>DS</a:t>
              </a:r>
              <a:r>
                <a:rPr lang="en-US" i="1" dirty="0"/>
                <a:t> </a:t>
              </a:r>
              <a:r>
                <a:rPr lang="en-US" dirty="0"/>
                <a:t>is usually very small.</a:t>
              </a:r>
              <a:br>
                <a:rPr lang="en-US" dirty="0"/>
              </a:b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2285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1" name="Picture 4" descr="se05F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30" y="1244600"/>
            <a:ext cx="3665537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375590"/>
              </p:ext>
            </p:extLst>
          </p:nvPr>
        </p:nvGraphicFramePr>
        <p:xfrm>
          <a:off x="963613" y="1530350"/>
          <a:ext cx="2457450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21" name="Equation" r:id="rId4" imgW="1244520" imgH="952200" progId="Equation.3">
                  <p:embed/>
                </p:oleObj>
              </mc:Choice>
              <mc:Fallback>
                <p:oleObj name="Equation" r:id="rId4" imgW="1244520" imgH="952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530350"/>
                        <a:ext cx="2457450" cy="1881188"/>
                      </a:xfrm>
                      <a:prstGeom prst="rect">
                        <a:avLst/>
                      </a:prstGeom>
                      <a:solidFill>
                        <a:srgbClr val="72BFC5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1040" y="274320"/>
            <a:ext cx="7772400" cy="7467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DC Bias Point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5230" y="1569720"/>
            <a:ext cx="197866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Channel length modulation neglected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865437"/>
              </p:ext>
            </p:extLst>
          </p:nvPr>
        </p:nvGraphicFramePr>
        <p:xfrm>
          <a:off x="967317" y="3649980"/>
          <a:ext cx="305858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22" name="Equation" r:id="rId6" imgW="1079280" imgH="228600" progId="Equation.3">
                  <p:embed/>
                </p:oleObj>
              </mc:Choice>
              <mc:Fallback>
                <p:oleObj name="Equation" r:id="rId6" imgW="10792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317" y="3649980"/>
                        <a:ext cx="305858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293374"/>
              </p:ext>
            </p:extLst>
          </p:nvPr>
        </p:nvGraphicFramePr>
        <p:xfrm>
          <a:off x="2147888" y="4442460"/>
          <a:ext cx="17637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823" name="Equation" r:id="rId8" imgW="622080" imgH="228600" progId="Equation.3">
                  <p:embed/>
                </p:oleObj>
              </mc:Choice>
              <mc:Fallback>
                <p:oleObj name="Equation" r:id="rId8" imgW="62208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4442460"/>
                        <a:ext cx="1763712" cy="647700"/>
                      </a:xfrm>
                      <a:prstGeom prst="rect">
                        <a:avLst/>
                      </a:prstGeom>
                      <a:solidFill>
                        <a:srgbClr val="00B05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5202" y="5740400"/>
            <a:ext cx="3881279" cy="646331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DS</a:t>
            </a:r>
            <a:r>
              <a:rPr lang="en-US" dirty="0" smtClean="0">
                <a:solidFill>
                  <a:srgbClr val="FFFF00"/>
                </a:solidFill>
              </a:rPr>
              <a:t> should be b/w 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OV</a:t>
            </a:r>
            <a:r>
              <a:rPr lang="en-US" dirty="0" smtClean="0">
                <a:solidFill>
                  <a:srgbClr val="FFFF00"/>
                </a:solidFill>
              </a:rPr>
              <a:t> and </a:t>
            </a:r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dirty="0" smtClean="0">
                <a:solidFill>
                  <a:srgbClr val="FFFF00"/>
                </a:solidFill>
              </a:rPr>
              <a:t> to allow for sufficient signal swing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122-FE84-48B8-A45C-2AC9C9EE923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36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Large Signal Model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03198"/>
            <a:ext cx="8077200" cy="3654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979161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Large signal model are used when the input signal is large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endParaRPr lang="en-US" sz="24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 Also used for DC analysis of the MOS circuit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624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BJT Large signal </a:t>
            </a:r>
            <a:r>
              <a:rPr lang="el-GR" b="1" dirty="0" smtClean="0"/>
              <a:t>π</a:t>
            </a:r>
            <a:r>
              <a:rPr lang="en-US" b="1" dirty="0" smtClean="0"/>
              <a:t> &amp; T models</a:t>
            </a:r>
            <a:endParaRPr lang="en-US" b="1" dirty="0"/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990600"/>
            <a:ext cx="271909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0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456887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20602"/>
            <a:ext cx="4036820" cy="250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953000"/>
            <a:ext cx="1190625" cy="78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0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se05F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42" y="93980"/>
            <a:ext cx="2969475" cy="386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Down Arrow Callout 13"/>
          <p:cNvSpPr/>
          <p:nvPr/>
        </p:nvSpPr>
        <p:spPr bwMode="auto">
          <a:xfrm>
            <a:off x="5288280" y="4099560"/>
            <a:ext cx="975360" cy="1202677"/>
          </a:xfrm>
          <a:prstGeom prst="downArrow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own Arrow Callout 10"/>
          <p:cNvSpPr/>
          <p:nvPr/>
        </p:nvSpPr>
        <p:spPr bwMode="auto">
          <a:xfrm>
            <a:off x="3215640" y="4099558"/>
            <a:ext cx="1828800" cy="1170599"/>
          </a:xfrm>
          <a:prstGeom prst="downArrowCallout">
            <a:avLst/>
          </a:prstGeom>
          <a:solidFill>
            <a:srgbClr val="F1C0A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own Arrow Callout 7"/>
          <p:cNvSpPr/>
          <p:nvPr/>
        </p:nvSpPr>
        <p:spPr bwMode="auto">
          <a:xfrm>
            <a:off x="1051560" y="4099560"/>
            <a:ext cx="1874520" cy="1539240"/>
          </a:xfrm>
          <a:prstGeom prst="down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3980"/>
            <a:ext cx="6134042" cy="7461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Small signal 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60445"/>
            <a:ext cx="2636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Applying signal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i="1" baseline="-25000" dirty="0" err="1" smtClean="0">
                <a:latin typeface="Times New Roman" pitchFamily="18" charset="0"/>
                <a:cs typeface="Times New Roman" pitchFamily="18" charset="0"/>
              </a:rPr>
              <a:t>gs</a:t>
            </a:r>
            <a:endParaRPr lang="en-US" sz="20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525894"/>
              </p:ext>
            </p:extLst>
          </p:nvPr>
        </p:nvGraphicFramePr>
        <p:xfrm>
          <a:off x="622299" y="1921510"/>
          <a:ext cx="2634247" cy="71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59" name="Equation" r:id="rId4" imgW="888840" imgH="241200" progId="Equation.3">
                  <p:embed/>
                </p:oleObj>
              </mc:Choice>
              <mc:Fallback>
                <p:oleObj name="Equation" r:id="rId4" imgW="8888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99" y="1921510"/>
                        <a:ext cx="2634247" cy="7150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773311"/>
              </p:ext>
            </p:extLst>
          </p:nvPr>
        </p:nvGraphicFramePr>
        <p:xfrm>
          <a:off x="721688" y="2851150"/>
          <a:ext cx="3503848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60" name="Equation" r:id="rId6" imgW="1485720" imgH="393480" progId="Equation.3">
                  <p:embed/>
                </p:oleObj>
              </mc:Choice>
              <mc:Fallback>
                <p:oleObj name="Equation" r:id="rId6" imgW="148572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688" y="2851150"/>
                        <a:ext cx="3503848" cy="928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275845"/>
              </p:ext>
            </p:extLst>
          </p:nvPr>
        </p:nvGraphicFramePr>
        <p:xfrm>
          <a:off x="457200" y="4055109"/>
          <a:ext cx="5768662" cy="835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61" name="Equation" r:id="rId8" imgW="2717640" imgH="393480" progId="Equation.3">
                  <p:embed/>
                </p:oleObj>
              </mc:Choice>
              <mc:Fallback>
                <p:oleObj name="Equation" r:id="rId8" imgW="271764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55109"/>
                        <a:ext cx="5768662" cy="835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51560" y="5797340"/>
            <a:ext cx="1630680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Bias current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941683"/>
              </p:ext>
            </p:extLst>
          </p:nvPr>
        </p:nvGraphicFramePr>
        <p:xfrm>
          <a:off x="3559388" y="5302237"/>
          <a:ext cx="1141304" cy="60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62" name="Equation" r:id="rId10" imgW="457200" imgH="241200" progId="Equation.3">
                  <p:embed/>
                </p:oleObj>
              </mc:Choice>
              <mc:Fallback>
                <p:oleObj name="Equation" r:id="rId10" imgW="4572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388" y="5302237"/>
                        <a:ext cx="1141304" cy="602355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303476"/>
              </p:ext>
            </p:extLst>
          </p:nvPr>
        </p:nvGraphicFramePr>
        <p:xfrm>
          <a:off x="5227320" y="5319654"/>
          <a:ext cx="1203960" cy="668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63" name="Equation" r:id="rId12" imgW="457200" imgH="253800" progId="Equation.3">
                  <p:embed/>
                </p:oleObj>
              </mc:Choice>
              <mc:Fallback>
                <p:oleObj name="Equation" r:id="rId12" imgW="45720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320" y="5319654"/>
                        <a:ext cx="1203960" cy="66886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800440" y="6019688"/>
            <a:ext cx="2331720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Undesirable part of signal current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41D79-BECF-4F44-9049-2FCEF0B8DD8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19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8" grpId="0" animBg="1"/>
      <p:bldP spid="3" grpId="0"/>
      <p:bldP spid="9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Small signal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Down Arrow Callout 4"/>
          <p:cNvSpPr/>
          <p:nvPr/>
        </p:nvSpPr>
        <p:spPr bwMode="auto">
          <a:xfrm>
            <a:off x="6194578" y="1109805"/>
            <a:ext cx="975360" cy="1202677"/>
          </a:xfrm>
          <a:prstGeom prst="downArrow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Down Arrow Callout 5"/>
          <p:cNvSpPr/>
          <p:nvPr/>
        </p:nvSpPr>
        <p:spPr bwMode="auto">
          <a:xfrm>
            <a:off x="4121938" y="1109803"/>
            <a:ext cx="1828800" cy="1170599"/>
          </a:xfrm>
          <a:prstGeom prst="downArrowCallout">
            <a:avLst/>
          </a:prstGeom>
          <a:solidFill>
            <a:srgbClr val="F1C0A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Down Arrow Callout 6"/>
          <p:cNvSpPr/>
          <p:nvPr/>
        </p:nvSpPr>
        <p:spPr bwMode="auto">
          <a:xfrm>
            <a:off x="1957858" y="1109805"/>
            <a:ext cx="1874520" cy="1539240"/>
          </a:xfrm>
          <a:prstGeom prst="down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225273"/>
              </p:ext>
            </p:extLst>
          </p:nvPr>
        </p:nvGraphicFramePr>
        <p:xfrm>
          <a:off x="1363498" y="1065354"/>
          <a:ext cx="5768662" cy="835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40" name="Equation" r:id="rId3" imgW="2717640" imgH="393480" progId="Equation.3">
                  <p:embed/>
                </p:oleObj>
              </mc:Choice>
              <mc:Fallback>
                <p:oleObj name="Equation" r:id="rId3" imgW="27176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498" y="1065354"/>
                        <a:ext cx="5768662" cy="835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57858" y="2807585"/>
            <a:ext cx="1630680" cy="646331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Bias current</a:t>
            </a:r>
          </a:p>
          <a:p>
            <a:pPr algn="ctr"/>
            <a:r>
              <a:rPr lang="en-US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756194"/>
              </p:ext>
            </p:extLst>
          </p:nvPr>
        </p:nvGraphicFramePr>
        <p:xfrm>
          <a:off x="4465686" y="2312482"/>
          <a:ext cx="1141304" cy="60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41" name="Equation" r:id="rId5" imgW="457200" imgH="241200" progId="Equation.3">
                  <p:embed/>
                </p:oleObj>
              </mc:Choice>
              <mc:Fallback>
                <p:oleObj name="Equation" r:id="rId5" imgW="4572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86" y="2312482"/>
                        <a:ext cx="1141304" cy="602355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767791"/>
              </p:ext>
            </p:extLst>
          </p:nvPr>
        </p:nvGraphicFramePr>
        <p:xfrm>
          <a:off x="6133618" y="2329899"/>
          <a:ext cx="1203960" cy="668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42" name="Equation" r:id="rId7" imgW="457200" imgH="253800" progId="Equation.3">
                  <p:embed/>
                </p:oleObj>
              </mc:Choice>
              <mc:Fallback>
                <p:oleObj name="Equation" r:id="rId7" imgW="45720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3618" y="2329899"/>
                        <a:ext cx="1203960" cy="66886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06738" y="3029933"/>
            <a:ext cx="3437262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Undesirable part of signal current, represents nonlinear distortion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7720" y="3614709"/>
            <a:ext cx="35356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To minimize nonlinear distortion,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i="1" baseline="-25000" dirty="0" err="1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should be kept small so that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5073"/>
              </p:ext>
            </p:extLst>
          </p:nvPr>
        </p:nvGraphicFramePr>
        <p:xfrm>
          <a:off x="2509838" y="5213350"/>
          <a:ext cx="36290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43" name="Equation" r:id="rId9" imgW="1307880" imgH="241200" progId="Equation.3">
                  <p:embed/>
                </p:oleObj>
              </mc:Choice>
              <mc:Fallback>
                <p:oleObj name="Equation" r:id="rId9" imgW="13078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5213350"/>
                        <a:ext cx="3629025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977750"/>
              </p:ext>
            </p:extLst>
          </p:nvPr>
        </p:nvGraphicFramePr>
        <p:xfrm>
          <a:off x="5718175" y="6049963"/>
          <a:ext cx="23495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44" name="Equation" r:id="rId11" imgW="965160" imgH="241200" progId="Equation.3">
                  <p:embed/>
                </p:oleObj>
              </mc:Choice>
              <mc:Fallback>
                <p:oleObj name="Equation" r:id="rId11" imgW="96516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175" y="6049963"/>
                        <a:ext cx="2349500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863570"/>
              </p:ext>
            </p:extLst>
          </p:nvPr>
        </p:nvGraphicFramePr>
        <p:xfrm>
          <a:off x="1056158" y="4291817"/>
          <a:ext cx="3173776" cy="806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45" name="Equation" r:id="rId13" imgW="1549080" imgH="393480" progId="Equation.3">
                  <p:embed/>
                </p:oleObj>
              </mc:Choice>
              <mc:Fallback>
                <p:oleObj name="Equation" r:id="rId13" imgW="154908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158" y="4291817"/>
                        <a:ext cx="3173776" cy="806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122-FE84-48B8-A45C-2AC9C9EE923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279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56388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The MOSFET </a:t>
            </a:r>
            <a:r>
              <a:rPr lang="en-US" sz="3600" b="1" dirty="0" err="1" smtClean="0">
                <a:solidFill>
                  <a:schemeClr val="bg1"/>
                </a:solidFill>
              </a:rPr>
              <a:t>Transconductance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781318"/>
              </p:ext>
            </p:extLst>
          </p:nvPr>
        </p:nvGraphicFramePr>
        <p:xfrm>
          <a:off x="762000" y="1066800"/>
          <a:ext cx="57689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21" name="Equation" r:id="rId3" imgW="2717640" imgH="393480" progId="Equation.3">
                  <p:embed/>
                </p:oleObj>
              </mc:Choice>
              <mc:Fallback>
                <p:oleObj name="Equation" r:id="rId3" imgW="271764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66800"/>
                        <a:ext cx="5768975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007148"/>
              </p:ext>
            </p:extLst>
          </p:nvPr>
        </p:nvGraphicFramePr>
        <p:xfrm>
          <a:off x="609600" y="2057400"/>
          <a:ext cx="4495800" cy="858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22" name="Equation" r:id="rId5" imgW="2260440" imgH="431640" progId="Equation.3">
                  <p:embed/>
                </p:oleObj>
              </mc:Choice>
              <mc:Fallback>
                <p:oleObj name="Equation" r:id="rId5" imgW="226044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057400"/>
                        <a:ext cx="4495800" cy="8583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439152"/>
              </p:ext>
            </p:extLst>
          </p:nvPr>
        </p:nvGraphicFramePr>
        <p:xfrm>
          <a:off x="1066800" y="4191000"/>
          <a:ext cx="2726690" cy="644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23" name="Equation" r:id="rId7" imgW="1155600" imgH="241200" progId="Equation.3">
                  <p:embed/>
                </p:oleObj>
              </mc:Choice>
              <mc:Fallback>
                <p:oleObj name="Equation" r:id="rId7" imgW="11556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91000"/>
                        <a:ext cx="2726690" cy="6442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021741"/>
              </p:ext>
            </p:extLst>
          </p:nvPr>
        </p:nvGraphicFramePr>
        <p:xfrm>
          <a:off x="5181600" y="3997325"/>
          <a:ext cx="254793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24" name="Equation" r:id="rId9" imgW="1079280" imgH="444240" progId="Equation.3">
                  <p:embed/>
                </p:oleObj>
              </mc:Choice>
              <mc:Fallback>
                <p:oleObj name="Equation" r:id="rId9" imgW="1079280" imgH="4442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97325"/>
                        <a:ext cx="2547937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381510"/>
              </p:ext>
            </p:extLst>
          </p:nvPr>
        </p:nvGraphicFramePr>
        <p:xfrm>
          <a:off x="916940" y="5146993"/>
          <a:ext cx="6927850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25" name="Equation" r:id="rId11" imgW="3149280" imgH="634680" progId="Equation.3">
                  <p:embed/>
                </p:oleObj>
              </mc:Choice>
              <mc:Fallback>
                <p:oleObj name="Equation" r:id="rId11" imgW="3149280" imgH="6346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940" y="5146993"/>
                        <a:ext cx="6927850" cy="1576387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4114800" y="4343400"/>
            <a:ext cx="70104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122-FE84-48B8-A45C-2AC9C9EE923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533400" y="2971800"/>
          <a:ext cx="55451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26" name="Equation" r:id="rId13" imgW="2387520" imgH="393480" progId="Equation.3">
                  <p:embed/>
                </p:oleObj>
              </mc:Choice>
              <mc:Fallback>
                <p:oleObj name="Equation" r:id="rId13" imgW="238752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55451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6172200" y="3200400"/>
          <a:ext cx="177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127" name="Equation" r:id="rId15" imgW="761760" imgH="228600" progId="Equation.3">
                  <p:embed/>
                </p:oleObj>
              </mc:Choice>
              <mc:Fallback>
                <p:oleObj name="Equation" r:id="rId15" imgW="76176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200400"/>
                        <a:ext cx="1778000" cy="533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le 12"/>
          <p:cNvSpPr/>
          <p:nvPr/>
        </p:nvSpPr>
        <p:spPr>
          <a:xfrm>
            <a:off x="5562600" y="1066800"/>
            <a:ext cx="11430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29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76200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Graphical Interpretation of Small –Signal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e05F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05000"/>
            <a:ext cx="4145121" cy="436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689971"/>
              </p:ext>
            </p:extLst>
          </p:nvPr>
        </p:nvGraphicFramePr>
        <p:xfrm>
          <a:off x="785813" y="1703388"/>
          <a:ext cx="218281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7" name="Equation" r:id="rId4" imgW="799920" imgH="228600" progId="Equation.3">
                  <p:embed/>
                </p:oleObj>
              </mc:Choice>
              <mc:Fallback>
                <p:oleObj name="Equation" r:id="rId4" imgW="7999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703388"/>
                        <a:ext cx="2182812" cy="704850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943843"/>
              </p:ext>
            </p:extLst>
          </p:nvPr>
        </p:nvGraphicFramePr>
        <p:xfrm>
          <a:off x="882333" y="4135438"/>
          <a:ext cx="3049587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8" name="Equation" r:id="rId6" imgW="1117440" imgH="507960" progId="Equation.3">
                  <p:embed/>
                </p:oleObj>
              </mc:Choice>
              <mc:Fallback>
                <p:oleObj name="Equation" r:id="rId6" imgW="1117440" imgH="5079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333" y="4135438"/>
                        <a:ext cx="3049587" cy="1565275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2895600"/>
            <a:ext cx="381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is equal to the slope of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i="1" baseline="-25000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i="1" baseline="-25000" dirty="0" err="1" smtClean="0">
                <a:latin typeface="Times New Roman" pitchFamily="18" charset="0"/>
                <a:cs typeface="Times New Roman" pitchFamily="18" charset="0"/>
              </a:rPr>
              <a:t>GS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characteristic curve at the bias point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122-FE84-48B8-A45C-2AC9C9EE923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5638800" y="1524000"/>
          <a:ext cx="23447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19" name="Equation" r:id="rId8" imgW="1320480" imgH="393480" progId="Equation.3">
                  <p:embed/>
                </p:oleObj>
              </mc:Choice>
              <mc:Fallback>
                <p:oleObj name="Equation" r:id="rId8" imgW="13204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524000"/>
                        <a:ext cx="2344738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947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" y="289560"/>
            <a:ext cx="7772400" cy="62484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Alternate expression for </a:t>
            </a:r>
            <a:r>
              <a:rPr lang="en-US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b="1" i="1" baseline="-25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en-US" b="1" i="1" baseline="-25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293737"/>
              </p:ext>
            </p:extLst>
          </p:nvPr>
        </p:nvGraphicFramePr>
        <p:xfrm>
          <a:off x="380682" y="1516698"/>
          <a:ext cx="46085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60" name="Equation" r:id="rId3" imgW="1688760" imgH="241200" progId="Equation.3">
                  <p:embed/>
                </p:oleObj>
              </mc:Choice>
              <mc:Fallback>
                <p:oleObj name="Equation" r:id="rId3" imgW="16887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" y="1516698"/>
                        <a:ext cx="4608513" cy="742950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499222"/>
              </p:ext>
            </p:extLst>
          </p:nvPr>
        </p:nvGraphicFramePr>
        <p:xfrm>
          <a:off x="4420553" y="2175511"/>
          <a:ext cx="2086927" cy="119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61" name="Equation" r:id="rId5" imgW="1460160" imgH="838080" progId="Equation.3">
                  <p:embed/>
                </p:oleObj>
              </mc:Choice>
              <mc:Fallback>
                <p:oleObj name="Equation" r:id="rId5" imgW="1460160" imgH="8380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0553" y="2175511"/>
                        <a:ext cx="2086927" cy="119860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359949"/>
              </p:ext>
            </p:extLst>
          </p:nvPr>
        </p:nvGraphicFramePr>
        <p:xfrm>
          <a:off x="399415" y="2795270"/>
          <a:ext cx="40195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62" name="Equation" r:id="rId7" imgW="1473120" imgH="291960" progId="Equation.3">
                  <p:embed/>
                </p:oleObj>
              </mc:Choice>
              <mc:Fallback>
                <p:oleObj name="Equation" r:id="rId7" imgW="1473120" imgH="2919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" y="2795270"/>
                        <a:ext cx="4019550" cy="898525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75786"/>
              </p:ext>
            </p:extLst>
          </p:nvPr>
        </p:nvGraphicFramePr>
        <p:xfrm>
          <a:off x="2523173" y="3703003"/>
          <a:ext cx="23304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63" name="Equation" r:id="rId9" imgW="1346040" imgH="482400" progId="Equation.3">
                  <p:embed/>
                </p:oleObj>
              </mc:Choice>
              <mc:Fallback>
                <p:oleObj name="Equation" r:id="rId9" imgW="134604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173" y="3703003"/>
                        <a:ext cx="2330450" cy="8366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789794"/>
              </p:ext>
            </p:extLst>
          </p:nvPr>
        </p:nvGraphicFramePr>
        <p:xfrm>
          <a:off x="539115" y="4059555"/>
          <a:ext cx="1939925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064" name="Equation" r:id="rId11" imgW="711000" imgH="431640" progId="Equation.3">
                  <p:embed/>
                </p:oleObj>
              </mc:Choice>
              <mc:Fallback>
                <p:oleObj name="Equation" r:id="rId11" imgW="71100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" y="4059555"/>
                        <a:ext cx="1939925" cy="1328738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18560" y="4831080"/>
            <a:ext cx="5105400" cy="163121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dependent on three design parameters----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W/L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OV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D;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of which can be chosen independently by the designer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122-FE84-48B8-A45C-2AC9C9EE923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81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3360"/>
            <a:ext cx="7772400" cy="777240"/>
          </a:xfrm>
          <a:solidFill>
            <a:schemeClr val="accent2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 Voltage Gain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se05F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230" y="1386840"/>
            <a:ext cx="3665537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209393"/>
              </p:ext>
            </p:extLst>
          </p:nvPr>
        </p:nvGraphicFramePr>
        <p:xfrm>
          <a:off x="607059" y="1386840"/>
          <a:ext cx="225636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56" name="Equation" r:id="rId4" imgW="1041120" imgH="228600" progId="Equation.3">
                  <p:embed/>
                </p:oleObj>
              </mc:Choice>
              <mc:Fallback>
                <p:oleObj name="Equation" r:id="rId4" imgW="10411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59" y="1386840"/>
                        <a:ext cx="225636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98851"/>
              </p:ext>
            </p:extLst>
          </p:nvPr>
        </p:nvGraphicFramePr>
        <p:xfrm>
          <a:off x="463550" y="2003425"/>
          <a:ext cx="45085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57" name="Equation" r:id="rId6" imgW="2082600" imgH="672840" progId="Equation.3">
                  <p:embed/>
                </p:oleObj>
              </mc:Choice>
              <mc:Fallback>
                <p:oleObj name="Equation" r:id="rId6" imgW="2082600" imgH="672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003425"/>
                        <a:ext cx="4508500" cy="157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905093"/>
              </p:ext>
            </p:extLst>
          </p:nvPr>
        </p:nvGraphicFramePr>
        <p:xfrm>
          <a:off x="319088" y="3897313"/>
          <a:ext cx="3200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58" name="Equation" r:id="rId8" imgW="1574640" imgH="406080" progId="Equation.3">
                  <p:embed/>
                </p:oleObj>
              </mc:Choice>
              <mc:Fallback>
                <p:oleObj name="Equation" r:id="rId8" imgW="1574640" imgH="4060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897313"/>
                        <a:ext cx="3200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442189"/>
              </p:ext>
            </p:extLst>
          </p:nvPr>
        </p:nvGraphicFramePr>
        <p:xfrm>
          <a:off x="698500" y="5067300"/>
          <a:ext cx="360362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59" name="Equation" r:id="rId10" imgW="1218960" imgH="380880" progId="Equation.3">
                  <p:embed/>
                </p:oleObj>
              </mc:Choice>
              <mc:Fallback>
                <p:oleObj name="Equation" r:id="rId10" imgW="1218960" imgH="3808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5067300"/>
                        <a:ext cx="3603625" cy="1128713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D122-FE84-48B8-A45C-2AC9C9EE923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02707"/>
              </p:ext>
            </p:extLst>
          </p:nvPr>
        </p:nvGraphicFramePr>
        <p:xfrm>
          <a:off x="4563836" y="2845572"/>
          <a:ext cx="460851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60" name="Equation" r:id="rId12" imgW="1688760" imgH="241200" progId="Equation.3">
                  <p:embed/>
                </p:oleObj>
              </mc:Choice>
              <mc:Fallback>
                <p:oleObj name="Equation" r:id="rId12" imgW="16887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836" y="2845572"/>
                        <a:ext cx="4608513" cy="742950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48015"/>
              </p:ext>
            </p:extLst>
          </p:nvPr>
        </p:nvGraphicFramePr>
        <p:xfrm>
          <a:off x="4582569" y="4124144"/>
          <a:ext cx="40195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61" name="Equation" r:id="rId14" imgW="1473120" imgH="291960" progId="Equation.3">
                  <p:embed/>
                </p:oleObj>
              </mc:Choice>
              <mc:Fallback>
                <p:oleObj name="Equation" r:id="rId14" imgW="14731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2569" y="4124144"/>
                        <a:ext cx="4019550" cy="898525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074163"/>
              </p:ext>
            </p:extLst>
          </p:nvPr>
        </p:nvGraphicFramePr>
        <p:xfrm>
          <a:off x="4722269" y="5388429"/>
          <a:ext cx="1939925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62" name="Equation" r:id="rId16" imgW="711000" imgH="431640" progId="Equation.3">
                  <p:embed/>
                </p:oleObj>
              </mc:Choice>
              <mc:Fallback>
                <p:oleObj name="Equation" r:id="rId16" imgW="711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269" y="5388429"/>
                        <a:ext cx="1939925" cy="1328738"/>
                      </a:xfrm>
                      <a:prstGeom prst="rect">
                        <a:avLst/>
                      </a:prstGeom>
                      <a:solidFill>
                        <a:srgbClr val="F1C0AD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1386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9"/>
            <a:ext cx="9144000" cy="3387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" y="4575629"/>
            <a:ext cx="9111152" cy="228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114800" y="3567708"/>
                <a:ext cx="4801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en-US" dirty="0" smtClean="0"/>
                  <a:t>       For saturation mode but here 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567708"/>
                <a:ext cx="480112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50" t="-28261" r="-190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683531" y="3983207"/>
                <a:ext cx="54604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𝑜𝑝𝑒𝑟𝑎𝑡𝑖𝑖𝑛𝑔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𝑇𝑟𝑖𝑜𝑑𝑒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531" y="3983207"/>
                <a:ext cx="5460469" cy="276999"/>
              </a:xfrm>
              <a:prstGeom prst="rect">
                <a:avLst/>
              </a:prstGeom>
              <a:blipFill rotWithShape="0">
                <a:blip r:embed="rId5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4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257175"/>
            <a:ext cx="4953000" cy="1066800"/>
          </a:xfrm>
          <a:solidFill>
            <a:schemeClr val="accent2"/>
          </a:solidFill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chemeClr val="bg1"/>
                </a:solidFill>
                <a:ea typeface="SimSun" pitchFamily="2" charset="-122"/>
              </a:rPr>
              <a:t>The Small-Signal Models</a:t>
            </a:r>
            <a:endParaRPr lang="zh-CN" altLang="en-US" sz="3600" b="1" dirty="0" smtClean="0">
              <a:solidFill>
                <a:schemeClr val="bg1"/>
              </a:solidFill>
              <a:ea typeface="SimSun" pitchFamily="2" charset="-122"/>
            </a:endParaRPr>
          </a:p>
        </p:txBody>
      </p:sp>
      <p:pic>
        <p:nvPicPr>
          <p:cNvPr id="51206" name="Picture 9" descr="c:\ch04_conv\sedr42021_0437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319881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7" name="Text Box 10"/>
          <p:cNvSpPr txBox="1">
            <a:spLocks noChangeArrowheads="1"/>
          </p:cNvSpPr>
          <p:nvPr/>
        </p:nvSpPr>
        <p:spPr bwMode="auto">
          <a:xfrm>
            <a:off x="685800" y="4572000"/>
            <a:ext cx="7467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lphaLcParenBoth"/>
            </a:pPr>
            <a:r>
              <a:rPr lang="en-US" sz="2000" b="1" dirty="0" smtClean="0">
                <a:solidFill>
                  <a:srgbClr val="000000"/>
                </a:solidFill>
              </a:rPr>
              <a:t>Neglecting the channel-length modulation effect</a:t>
            </a:r>
          </a:p>
          <a:p>
            <a:pPr>
              <a:spcBef>
                <a:spcPct val="50000"/>
              </a:spcBef>
              <a:buFontTx/>
              <a:buAutoNum type="alphaLcParenBoth"/>
            </a:pPr>
            <a:r>
              <a:rPr lang="en-US" sz="2000" b="1" dirty="0" smtClean="0">
                <a:solidFill>
                  <a:srgbClr val="000000"/>
                </a:solidFill>
              </a:rPr>
              <a:t>Including the effect of channel-length modulation, modeled by output resistance </a:t>
            </a:r>
            <a:r>
              <a:rPr lang="en-US" sz="2000" b="1" i="1" dirty="0" err="1" smtClean="0">
                <a:solidFill>
                  <a:srgbClr val="000000"/>
                </a:solidFill>
              </a:rPr>
              <a:t>r</a:t>
            </a:r>
            <a:r>
              <a:rPr lang="en-US" sz="2000" b="1" i="1" baseline="-25000" dirty="0" err="1" smtClean="0">
                <a:solidFill>
                  <a:srgbClr val="000000"/>
                </a:solidFill>
              </a:rPr>
              <a:t>o</a:t>
            </a:r>
            <a:r>
              <a:rPr lang="en-US" sz="2000" b="1" dirty="0" smtClean="0">
                <a:solidFill>
                  <a:srgbClr val="000000"/>
                </a:solidFill>
              </a:rPr>
              <a:t> = |</a:t>
            </a:r>
            <a:r>
              <a:rPr lang="en-US" sz="2000" b="1" i="1" dirty="0" smtClean="0">
                <a:solidFill>
                  <a:srgbClr val="000000"/>
                </a:solidFill>
              </a:rPr>
              <a:t>V</a:t>
            </a:r>
            <a:r>
              <a:rPr lang="en-US" sz="2000" b="1" i="1" baseline="-25000" dirty="0" smtClean="0">
                <a:solidFill>
                  <a:srgbClr val="000000"/>
                </a:solidFill>
              </a:rPr>
              <a:t>A</a:t>
            </a:r>
            <a:r>
              <a:rPr lang="en-US" sz="2000" b="1" dirty="0" smtClean="0">
                <a:solidFill>
                  <a:srgbClr val="000000"/>
                </a:solidFill>
              </a:rPr>
              <a:t>| /</a:t>
            </a:r>
            <a:r>
              <a:rPr lang="en-US" sz="2000" b="1" i="1" dirty="0" smtClean="0">
                <a:solidFill>
                  <a:srgbClr val="000000"/>
                </a:solidFill>
              </a:rPr>
              <a:t>I</a:t>
            </a:r>
            <a:r>
              <a:rPr lang="en-US" sz="2000" b="1" i="1" baseline="-25000" dirty="0" smtClean="0">
                <a:solidFill>
                  <a:srgbClr val="000000"/>
                </a:solidFill>
              </a:rPr>
              <a:t>D</a:t>
            </a:r>
            <a:r>
              <a:rPr lang="en-US" sz="2000" b="1" dirty="0" smtClean="0">
                <a:solidFill>
                  <a:srgbClr val="000000"/>
                </a:solidFill>
              </a:rPr>
              <a:t>.</a:t>
            </a:r>
            <a:endParaRPr lang="en-US" altLang="en-US" sz="2000" b="1" dirty="0" smtClean="0">
              <a:solidFill>
                <a:srgbClr val="000000"/>
              </a:solidFill>
            </a:endParaRPr>
          </a:p>
        </p:txBody>
      </p:sp>
      <p:pic>
        <p:nvPicPr>
          <p:cNvPr id="51208" name="Picture 11" descr="c:\ch04_conv\sedr42021_0437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2600"/>
            <a:ext cx="37115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7A43D-287E-4BAE-8D2F-68F0BFF140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680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76200"/>
            <a:ext cx="5181600" cy="657225"/>
          </a:xfrm>
          <a:solidFill>
            <a:schemeClr val="accent2"/>
          </a:solidFill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solidFill>
                  <a:schemeClr val="bg1"/>
                </a:solidFill>
                <a:ea typeface="SimSun" pitchFamily="2" charset="-122"/>
              </a:rPr>
              <a:t>The T Equivalent Models</a:t>
            </a:r>
            <a:endParaRPr lang="zh-CN" altLang="en-US" sz="3600" b="1" dirty="0" smtClean="0">
              <a:solidFill>
                <a:schemeClr val="bg1"/>
              </a:solidFill>
              <a:ea typeface="SimSun" pitchFamily="2" charset="-122"/>
            </a:endParaRPr>
          </a:p>
        </p:txBody>
      </p:sp>
      <p:sp>
        <p:nvSpPr>
          <p:cNvPr id="52230" name="Text Box 9"/>
          <p:cNvSpPr txBox="1">
            <a:spLocks noChangeArrowheads="1"/>
          </p:cNvSpPr>
          <p:nvPr/>
        </p:nvSpPr>
        <p:spPr bwMode="auto">
          <a:xfrm>
            <a:off x="381000" y="5772090"/>
            <a:ext cx="838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0" dirty="0" smtClean="0">
                <a:solidFill>
                  <a:srgbClr val="000000"/>
                </a:solidFill>
              </a:rPr>
              <a:t>The T model of the MOSFET augmented with the drain-to-source resistance </a:t>
            </a:r>
            <a:r>
              <a:rPr lang="en-US" sz="2000" b="0" i="1" dirty="0" smtClean="0">
                <a:solidFill>
                  <a:srgbClr val="000000"/>
                </a:solidFill>
              </a:rPr>
              <a:t>r</a:t>
            </a:r>
            <a:r>
              <a:rPr lang="en-US" sz="2000" b="0" i="1" baseline="-25000" dirty="0" smtClean="0">
                <a:solidFill>
                  <a:srgbClr val="000000"/>
                </a:solidFill>
              </a:rPr>
              <a:t>o</a:t>
            </a:r>
            <a:r>
              <a:rPr lang="en-US" sz="2000" b="0" dirty="0" smtClean="0">
                <a:solidFill>
                  <a:srgbClr val="000000"/>
                </a:solidFill>
              </a:rPr>
              <a:t>. </a:t>
            </a:r>
          </a:p>
        </p:txBody>
      </p:sp>
      <p:pic>
        <p:nvPicPr>
          <p:cNvPr id="52232" name="Picture 11" descr="c:\ch04_conv\sedr42021_0440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8"/>
          <a:stretch>
            <a:fillRect/>
          </a:stretch>
        </p:blipFill>
        <p:spPr bwMode="auto">
          <a:xfrm>
            <a:off x="2286000" y="990600"/>
            <a:ext cx="4343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7A43D-287E-4BAE-8D2F-68F0BFF140F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614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57" y="0"/>
            <a:ext cx="8229600" cy="6096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 smtClean="0"/>
              <a:t>BJT Small signal </a:t>
            </a:r>
            <a:r>
              <a:rPr lang="el-GR" b="1" dirty="0" smtClean="0"/>
              <a:t>π</a:t>
            </a:r>
            <a:r>
              <a:rPr lang="en-US" b="1" dirty="0" smtClean="0"/>
              <a:t> &amp; T models</a:t>
            </a:r>
            <a:endParaRPr lang="en-US" b="1" dirty="0"/>
          </a:p>
        </p:txBody>
      </p:sp>
      <p:pic>
        <p:nvPicPr>
          <p:cNvPr id="175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5" y="1238249"/>
            <a:ext cx="3105150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609600"/>
            <a:ext cx="27622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33746"/>
            <a:ext cx="322897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1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3499280"/>
            <a:ext cx="20669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"/>
          <a:stretch/>
        </p:blipFill>
        <p:spPr bwMode="auto">
          <a:xfrm>
            <a:off x="3810000" y="1416970"/>
            <a:ext cx="1677816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178547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937020"/>
            <a:ext cx="1195038" cy="602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615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5198" cy="2362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32" y="2389322"/>
            <a:ext cx="9077990" cy="30970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05200"/>
            <a:ext cx="2895600" cy="33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2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" y="0"/>
            <a:ext cx="4994453" cy="236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191000"/>
            <a:ext cx="9144001" cy="2362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12244"/>
            <a:ext cx="2455368" cy="32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9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3246"/>
            <a:ext cx="9092429" cy="3710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ular Callout 2"/>
              <p:cNvSpPr/>
              <p:nvPr/>
            </p:nvSpPr>
            <p:spPr>
              <a:xfrm>
                <a:off x="4648200" y="1092200"/>
                <a:ext cx="762000" cy="381000"/>
              </a:xfrm>
              <a:prstGeom prst="wedgeRectCallout">
                <a:avLst>
                  <a:gd name="adj1" fmla="val -116071"/>
                  <a:gd name="adj2" fmla="val 211071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𝒅𝒔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092200"/>
                <a:ext cx="762000" cy="381000"/>
              </a:xfrm>
              <a:prstGeom prst="wedgeRectCallout">
                <a:avLst>
                  <a:gd name="adj1" fmla="val -116071"/>
                  <a:gd name="adj2" fmla="val 211071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1219200" y="1282700"/>
                <a:ext cx="1447800" cy="381000"/>
              </a:xfrm>
              <a:prstGeom prst="wedgeRectCallout">
                <a:avLst>
                  <a:gd name="adj1" fmla="val 94455"/>
                  <a:gd name="adj2" fmla="val 157738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𝑫𝑺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282700"/>
                <a:ext cx="1447800" cy="381000"/>
              </a:xfrm>
              <a:prstGeom prst="wedgeRectCallout">
                <a:avLst>
                  <a:gd name="adj1" fmla="val 94455"/>
                  <a:gd name="adj2" fmla="val 157738"/>
                </a:avLst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5516857" y="1092200"/>
                <a:ext cx="762000" cy="381000"/>
              </a:xfrm>
              <a:prstGeom prst="wedgeRectCallout">
                <a:avLst>
                  <a:gd name="adj1" fmla="val -152262"/>
                  <a:gd name="adj2" fmla="val 218690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𝑮𝑺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57" y="1092200"/>
                <a:ext cx="762000" cy="381000"/>
              </a:xfrm>
              <a:prstGeom prst="wedgeRectCallout">
                <a:avLst>
                  <a:gd name="adj1" fmla="val -152262"/>
                  <a:gd name="adj2" fmla="val 218690"/>
                </a:avLst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6553201" y="1201057"/>
                <a:ext cx="762000" cy="381000"/>
              </a:xfrm>
              <a:prstGeom prst="wedgeRectCallout">
                <a:avLst>
                  <a:gd name="adj1" fmla="val -152262"/>
                  <a:gd name="adj2" fmla="val 218690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1" y="1201057"/>
                <a:ext cx="762000" cy="381000"/>
              </a:xfrm>
              <a:prstGeom prst="wedgeRectCallout">
                <a:avLst>
                  <a:gd name="adj1" fmla="val -152262"/>
                  <a:gd name="adj2" fmla="val 218690"/>
                </a:avLst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15"/>
            <a:ext cx="7990668" cy="66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1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282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5.10: </a:t>
            </a:r>
            <a:r>
              <a:rPr lang="en-US" altLang="en-US" b="0" dirty="0" smtClean="0"/>
              <a:t>MOSFET Amplifier</a:t>
            </a:r>
            <a:endParaRPr lang="en-US" altLang="en-US" sz="900" b="0" dirty="0" smtClean="0"/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>
          <a:xfrm>
            <a:off x="190500" y="828444"/>
            <a:ext cx="8763000" cy="3953437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en-US" sz="2800" b="1" dirty="0" smtClean="0">
                <a:solidFill>
                  <a:srgbClr val="FF0000"/>
                </a:solidFill>
              </a:rPr>
              <a:t>Problem Statement: </a:t>
            </a:r>
            <a:r>
              <a:rPr lang="en-US" altLang="en-US" sz="2800" dirty="0" smtClean="0"/>
              <a:t>Figure 39 shows a </a:t>
            </a:r>
            <a:r>
              <a:rPr lang="en-US" altLang="en-US" sz="2800" dirty="0" smtClean="0">
                <a:solidFill>
                  <a:srgbClr val="FF0000"/>
                </a:solidFill>
              </a:rPr>
              <a:t>discrete common-source MOSFET amplifier utilizing a drain-to-gate resistance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R</a:t>
            </a:r>
            <a:r>
              <a:rPr lang="en-US" altLang="en-US" sz="2800" i="1" baseline="-25000" dirty="0" smtClean="0">
                <a:solidFill>
                  <a:srgbClr val="FF0000"/>
                </a:solidFill>
              </a:rPr>
              <a:t>G</a:t>
            </a:r>
            <a:r>
              <a:rPr lang="en-US" altLang="en-US" sz="2800" dirty="0" smtClean="0"/>
              <a:t> for biasing purposes.  The input signal </a:t>
            </a:r>
            <a:r>
              <a:rPr lang="en-US" altLang="en-US" sz="2800" i="1" dirty="0" err="1" smtClean="0"/>
              <a:t>v</a:t>
            </a:r>
            <a:r>
              <a:rPr lang="en-US" altLang="en-US" sz="2800" i="1" baseline="-25000" dirty="0" err="1" smtClean="0"/>
              <a:t>I</a:t>
            </a:r>
            <a:r>
              <a:rPr lang="en-US" altLang="en-US" sz="2800" dirty="0" smtClean="0"/>
              <a:t> is coupled to the gate via a large capacitor, and the output signal at the drain is coupled to the load resistance </a:t>
            </a:r>
            <a:r>
              <a:rPr lang="en-US" altLang="en-US" sz="2800" i="1" dirty="0" smtClean="0"/>
              <a:t>R</a:t>
            </a:r>
            <a:r>
              <a:rPr lang="en-US" altLang="en-US" sz="2800" i="1" baseline="-25000" dirty="0" smtClean="0"/>
              <a:t>L</a:t>
            </a:r>
            <a:r>
              <a:rPr lang="en-US" altLang="en-US" sz="2800" dirty="0" smtClean="0"/>
              <a:t> via another large capacitor.  The transistor has </a:t>
            </a:r>
            <a:r>
              <a:rPr lang="en-US" altLang="en-US" sz="2800" i="1" dirty="0" err="1" smtClean="0"/>
              <a:t>V</a:t>
            </a:r>
            <a:r>
              <a:rPr lang="en-US" altLang="en-US" sz="2800" i="1" baseline="-25000" dirty="0" err="1" smtClean="0"/>
              <a:t>t</a:t>
            </a:r>
            <a:r>
              <a:rPr lang="en-US" altLang="en-US" sz="2800" dirty="0" smtClean="0"/>
              <a:t> = 1.5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V</a:t>
            </a:r>
            <a:r>
              <a:rPr lang="en-US" altLang="en-US" sz="2800" dirty="0" smtClean="0"/>
              <a:t>, </a:t>
            </a:r>
            <a:r>
              <a:rPr lang="en-US" altLang="en-US" sz="2800" i="1" dirty="0" err="1" smtClean="0"/>
              <a:t>k</a:t>
            </a:r>
            <a:r>
              <a:rPr lang="en-US" altLang="en-US" sz="2800" baseline="30000" dirty="0" err="1" smtClean="0"/>
              <a:t>’</a:t>
            </a:r>
            <a:r>
              <a:rPr lang="en-US" altLang="en-US" sz="2800" baseline="-25000" dirty="0" err="1" smtClean="0"/>
              <a:t>n</a:t>
            </a:r>
            <a:r>
              <a:rPr lang="en-US" altLang="en-US" sz="2800" dirty="0" smtClean="0"/>
              <a:t>(</a:t>
            </a:r>
            <a:r>
              <a:rPr lang="en-US" altLang="en-US" sz="2800" i="1" dirty="0" smtClean="0"/>
              <a:t>W</a:t>
            </a:r>
            <a:r>
              <a:rPr lang="en-US" altLang="en-US" sz="2800" dirty="0" smtClean="0"/>
              <a:t>/</a:t>
            </a:r>
            <a:r>
              <a:rPr lang="en-US" altLang="en-US" sz="2800" i="1" dirty="0" smtClean="0"/>
              <a:t>L</a:t>
            </a:r>
            <a:r>
              <a:rPr lang="en-US" altLang="en-US" sz="2800" dirty="0" smtClean="0"/>
              <a:t>) = 0.25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mA</a:t>
            </a:r>
            <a:r>
              <a:rPr lang="en-US" altLang="en-US" sz="2800" dirty="0" smtClean="0">
                <a:solidFill>
                  <a:srgbClr val="FF0000"/>
                </a:solidFill>
              </a:rPr>
              <a:t>/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V</a:t>
            </a:r>
            <a:r>
              <a:rPr lang="en-US" alt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en-US" sz="2800" dirty="0" smtClean="0"/>
              <a:t>, and </a:t>
            </a:r>
            <a:r>
              <a:rPr lang="en-US" altLang="en-US" sz="2800" i="1" dirty="0" smtClean="0"/>
              <a:t>V</a:t>
            </a:r>
            <a:r>
              <a:rPr lang="en-US" altLang="en-US" sz="2800" i="1" baseline="-25000" dirty="0" smtClean="0"/>
              <a:t>A</a:t>
            </a:r>
            <a:r>
              <a:rPr lang="en-US" altLang="en-US" sz="2800" dirty="0" smtClean="0"/>
              <a:t> = 50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V</a:t>
            </a:r>
            <a:r>
              <a:rPr lang="en-US" altLang="en-US" sz="2800" dirty="0" smtClean="0"/>
              <a:t>.  Assume the coupling capacitors to be sufficiently large so as to act as short circuits at the signal-frequencies of interest.</a:t>
            </a:r>
          </a:p>
          <a:p>
            <a:pPr eaLnBrk="1" hangingPunct="1"/>
            <a:r>
              <a:rPr lang="en-US" altLang="en-US" sz="2800" b="1" dirty="0" smtClean="0">
                <a:solidFill>
                  <a:srgbClr val="FF0000"/>
                </a:solidFill>
              </a:rPr>
              <a:t>Q: </a:t>
            </a:r>
            <a:r>
              <a:rPr lang="en-US" altLang="en-US" sz="2800" dirty="0" smtClean="0"/>
              <a:t>We wish to analyze this amplifier circuit to determine its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(a) </a:t>
            </a:r>
            <a:r>
              <a:rPr lang="en-US" altLang="en-US" sz="2800" dirty="0" smtClean="0"/>
              <a:t>small-signal voltage gain, its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(b) </a:t>
            </a:r>
            <a:r>
              <a:rPr lang="en-US" altLang="en-US" sz="2800" dirty="0" smtClean="0"/>
              <a:t>input resistance, and the largest allowable input signal.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97835-15D6-438D-AD2C-53E2D3E705D7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B782-A207-460B-B11B-32D5F2B197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417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0B53-3E5A-45A3-B3C8-58939119C3FA}" type="datetime1">
              <a:rPr lang="en-US" smtClean="0"/>
              <a:t>5/25/2022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B782-A207-460B-B11B-32D5F2B19719}" type="slidenum">
              <a:rPr lang="en-US" smtClean="0"/>
              <a:t>38</a:t>
            </a:fld>
            <a:endParaRPr lang="en-US"/>
          </a:p>
        </p:txBody>
      </p:sp>
      <p:sp>
        <p:nvSpPr>
          <p:cNvPr id="105477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98038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5478" name="Picture 4" descr="se05F3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" r="35875" b="45129"/>
          <a:stretch/>
        </p:blipFill>
        <p:spPr bwMode="auto">
          <a:xfrm>
            <a:off x="591672" y="486056"/>
            <a:ext cx="8511988" cy="5417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9" name="Rectangle 2"/>
          <p:cNvSpPr>
            <a:spLocks noChangeArrowheads="1"/>
          </p:cNvSpPr>
          <p:nvPr/>
        </p:nvSpPr>
        <p:spPr bwMode="auto">
          <a:xfrm>
            <a:off x="609600" y="6019800"/>
            <a:ext cx="7924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/>
              <a:t>Figure </a:t>
            </a:r>
            <a:r>
              <a:rPr lang="en-US" altLang="en-US" sz="2400" b="1" dirty="0" smtClean="0"/>
              <a:t>20: </a:t>
            </a:r>
            <a:r>
              <a:rPr lang="en-US" altLang="en-US" sz="2400" dirty="0"/>
              <a:t>Example 5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amplifier circuit.</a:t>
            </a:r>
          </a:p>
        </p:txBody>
      </p:sp>
      <p:sp>
        <p:nvSpPr>
          <p:cNvPr id="1570825" name="Text Box 9"/>
          <p:cNvSpPr txBox="1">
            <a:spLocks noChangeArrowheads="1"/>
          </p:cNvSpPr>
          <p:nvPr/>
        </p:nvSpPr>
        <p:spPr bwMode="auto">
          <a:xfrm>
            <a:off x="5562600" y="228600"/>
            <a:ext cx="3352800" cy="1590675"/>
          </a:xfrm>
          <a:prstGeom prst="rect">
            <a:avLst/>
          </a:prstGeom>
          <a:solidFill>
            <a:srgbClr val="FFFF99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 dirty="0">
                <a:solidFill>
                  <a:srgbClr val="FF0000"/>
                </a:solidFill>
              </a:rPr>
              <a:t>note:</a:t>
            </a:r>
            <a:r>
              <a:rPr lang="en-US" altLang="en-US" sz="2400" dirty="0">
                <a:solidFill>
                  <a:srgbClr val="FF0000"/>
                </a:solidFill>
              </a:rPr>
              <a:t> capacitors block dc signals completely, but have no effect on small-signal</a:t>
            </a:r>
            <a:endParaRPr lang="en-US" altLang="en-US" sz="2400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6914" y="164248"/>
                <a:ext cx="2438400" cy="2286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𝑮𝑺</m:t>
                        </m:r>
                      </m:sub>
                    </m:sSub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??? 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</a:rPr>
                  <a:t>is MOSFET in saturation or in triode region ??? 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" y="164248"/>
                <a:ext cx="2438400" cy="22860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7286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8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D9C-1786-4CA3-9CCD-8EF3677A05E1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B782-A207-460B-B11B-32D5F2B19719}" type="slidenum">
              <a:rPr lang="en-US" smtClean="0"/>
              <a:t>39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36255" y="-11358"/>
            <a:ext cx="6799263" cy="778172"/>
          </a:xfrm>
        </p:spPr>
        <p:txBody>
          <a:bodyPr/>
          <a:lstStyle/>
          <a:p>
            <a:r>
              <a:rPr lang="en-US" altLang="en-US" dirty="0"/>
              <a:t>Example 5</a:t>
            </a:r>
            <a:r>
              <a:rPr lang="en-US" altLang="en-US" dirty="0" smtClean="0"/>
              <a:t> </a:t>
            </a:r>
            <a:r>
              <a:rPr lang="en-US" altLang="en-US" dirty="0"/>
              <a:t>– </a:t>
            </a:r>
            <a:r>
              <a:rPr lang="en-US" altLang="en-US" dirty="0" smtClean="0"/>
              <a:t>Sol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-11469"/>
            <a:ext cx="2707128" cy="32912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9103" y="1010489"/>
            <a:ext cx="4701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We first determine the dc operating point</a:t>
            </a:r>
            <a:r>
              <a:rPr lang="en-US" dirty="0" smtClean="0">
                <a:latin typeface="TimesNew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NewRoman"/>
              </a:rPr>
              <a:t>1- DC analysis: as shown in the figure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6666" y="2040029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>
                    <a:latin typeface="TimesNewRoman"/>
                  </a:rPr>
                  <a:t>We note that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>
                    <a:latin typeface="TimesNewRoman"/>
                  </a:rPr>
                  <a:t>, </a:t>
                </a:r>
                <a:r>
                  <a:rPr lang="en-US" dirty="0">
                    <a:latin typeface="TimesNewRoman"/>
                  </a:rPr>
                  <a:t>the dc voltage drop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>
                    <a:latin typeface="TimesNewRoman"/>
                  </a:rPr>
                  <a:t>will </a:t>
                </a:r>
                <a:r>
                  <a:rPr lang="en-US" dirty="0">
                    <a:latin typeface="TimesNewRoman"/>
                  </a:rPr>
                  <a:t>be zero, and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66" y="2040029"/>
                <a:ext cx="4572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200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571500" y="4543491"/>
            <a:ext cx="8001000" cy="1480009"/>
            <a:chOff x="571500" y="4543491"/>
            <a:chExt cx="8001000" cy="1480009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49" y="4543491"/>
              <a:ext cx="6762750" cy="2476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571500" y="4836187"/>
                  <a:ext cx="8001000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Solving the resulting quadratic </a:t>
                  </a:r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equation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a14:m>
                  <a:r>
                    <a:rPr lang="en-US" sz="16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</a:t>
                  </a:r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discarding the root that is not physically meaningful yields the solution</a:t>
                  </a: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" y="4836187"/>
                  <a:ext cx="8001000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57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0130" y="5606641"/>
              <a:ext cx="1525094" cy="41685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60991" y="5566300"/>
              <a:ext cx="1981200" cy="4572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62052" y="5576193"/>
              <a:ext cx="2554817" cy="42041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628649" y="2946788"/>
            <a:ext cx="6309360" cy="1439499"/>
            <a:chOff x="628649" y="2946788"/>
            <a:chExt cx="6309360" cy="1439499"/>
          </a:xfrm>
        </p:grpSpPr>
        <p:grpSp>
          <p:nvGrpSpPr>
            <p:cNvPr id="25" name="Group 24"/>
            <p:cNvGrpSpPr/>
            <p:nvPr/>
          </p:nvGrpSpPr>
          <p:grpSpPr>
            <a:xfrm>
              <a:off x="628649" y="2946788"/>
              <a:ext cx="6309360" cy="1439499"/>
              <a:chOff x="628649" y="2946788"/>
              <a:chExt cx="6309360" cy="14394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28649" y="2946788"/>
                <a:ext cx="6309360" cy="1439499"/>
                <a:chOff x="628649" y="2946788"/>
                <a:chExt cx="6309360" cy="1439499"/>
              </a:xfrm>
            </p:grpSpPr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85487" y="2946788"/>
                  <a:ext cx="2986513" cy="475127"/>
                </a:xfrm>
                <a:prstGeom prst="rect">
                  <a:avLst/>
                </a:prstGeom>
              </p:spPr>
            </p:pic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8649" y="3477219"/>
                  <a:ext cx="6309360" cy="909068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040130" y="3974084"/>
                    <a:ext cx="12344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𝐷𝑆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𝑂𝑉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130" y="3974084"/>
                    <a:ext cx="1234440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ight Brace 11"/>
              <p:cNvSpPr/>
              <p:nvPr/>
            </p:nvSpPr>
            <p:spPr>
              <a:xfrm rot="5400000">
                <a:off x="1502293" y="3432425"/>
                <a:ext cx="199850" cy="883468"/>
              </a:xfrm>
              <a:prstGeom prst="righ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724400" y="2946788"/>
              <a:ext cx="1219200" cy="475127"/>
              <a:chOff x="4724400" y="2946788"/>
              <a:chExt cx="1219200" cy="475127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>
                <a:off x="4724400" y="3200400"/>
                <a:ext cx="7620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5662052" y="2946788"/>
                <a:ext cx="281548" cy="4751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486400" y="3838234"/>
              <a:ext cx="1219200" cy="475127"/>
              <a:chOff x="4724400" y="2946788"/>
              <a:chExt cx="1219200" cy="475127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4724400" y="3200400"/>
                <a:ext cx="7620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5662052" y="2946788"/>
                <a:ext cx="281548" cy="4751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356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57" y="2359594"/>
            <a:ext cx="6818299" cy="2000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35730"/>
            <a:ext cx="3121478" cy="17004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666" t="26889" r="69167"/>
          <a:stretch/>
        </p:blipFill>
        <p:spPr>
          <a:xfrm>
            <a:off x="6477000" y="0"/>
            <a:ext cx="2667000" cy="24763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140887" y="5737802"/>
                <a:ext cx="4154792" cy="772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𝑂𝑉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0.001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</m:t>
                        </m:r>
                      </m:den>
                    </m:f>
                  </m:oMath>
                </a14:m>
                <a:r>
                  <a:rPr lang="en-US" sz="2800" dirty="0" smtClean="0"/>
                  <a:t>=250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0887" y="5737802"/>
                <a:ext cx="4154792" cy="772071"/>
              </a:xfrm>
              <a:prstGeom prst="rect">
                <a:avLst/>
              </a:prstGeom>
              <a:blipFill rotWithShape="0">
                <a:blip r:embed="rId5"/>
                <a:stretch>
                  <a:fillRect t="-1575" r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8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D9C-1786-4CA3-9CCD-8EF3677A05E1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B782-A207-460B-B11B-32D5F2B19719}" type="slidenum">
              <a:rPr lang="en-US" smtClean="0"/>
              <a:t>40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886"/>
            <a:ext cx="5486400" cy="1303337"/>
          </a:xfrm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5 </a:t>
            </a:r>
            <a:r>
              <a:rPr lang="en-US" altLang="en-US" dirty="0"/>
              <a:t>– Sol, Cont.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49" y="1519082"/>
            <a:ext cx="8098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"/>
              </a:rPr>
              <a:t>Next we proceed with the small-signal analysis of the amplifier.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4556"/>
            <a:ext cx="5876925" cy="2343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285" y="4548766"/>
            <a:ext cx="4629916" cy="17899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8648" y="4257706"/>
            <a:ext cx="82464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NewRoman"/>
              </a:rPr>
              <a:t>The values of the transistor small-signal parameters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1400" dirty="0" smtClean="0">
                <a:latin typeface="TimesNewRoman"/>
              </a:rPr>
              <a:t>and </a:t>
            </a:r>
            <a:r>
              <a:rPr lang="en-US" sz="1400" dirty="0" err="1" smtClean="0"/>
              <a:t>r</a:t>
            </a:r>
            <a:r>
              <a:rPr lang="en-US" sz="1400" baseline="-25000" dirty="0" err="1" smtClean="0"/>
              <a:t>o</a:t>
            </a:r>
            <a:r>
              <a:rPr lang="en-US" sz="1400" i="1" dirty="0" smtClean="0"/>
              <a:t> </a:t>
            </a:r>
            <a:r>
              <a:rPr lang="en-US" sz="1400" dirty="0" smtClean="0">
                <a:latin typeface="TimesNewRoman"/>
              </a:rPr>
              <a:t>can </a:t>
            </a:r>
            <a:r>
              <a:rPr lang="en-US" sz="1400" dirty="0">
                <a:latin typeface="TimesNewRoman"/>
              </a:rPr>
              <a:t>be determined by using the </a:t>
            </a:r>
            <a:r>
              <a:rPr lang="en-US" sz="1400" dirty="0" smtClean="0">
                <a:latin typeface="TimesNewRoman"/>
              </a:rPr>
              <a:t>dc bias </a:t>
            </a:r>
            <a:r>
              <a:rPr lang="en-US" sz="1400" dirty="0">
                <a:latin typeface="TimesNewRoman"/>
              </a:rPr>
              <a:t>quantities found above,</a:t>
            </a:r>
            <a:endParaRPr lang="en-US" sz="1400" dirty="0"/>
          </a:p>
        </p:txBody>
      </p:sp>
      <p:pic>
        <p:nvPicPr>
          <p:cNvPr id="11" name="Picture 4" descr="se05F3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" r="35875" b="45129"/>
          <a:stretch/>
        </p:blipFill>
        <p:spPr bwMode="auto">
          <a:xfrm>
            <a:off x="6124392" y="35431"/>
            <a:ext cx="2991215" cy="190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96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D9C-1786-4CA3-9CCD-8EF3677A05E1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B782-A207-460B-B11B-32D5F2B19719}" type="slidenum">
              <a:rPr lang="en-US" smtClean="0"/>
              <a:t>41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2365" y="21771"/>
            <a:ext cx="6799262" cy="816429"/>
          </a:xfrm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5 </a:t>
            </a:r>
            <a:r>
              <a:rPr lang="en-US" altLang="en-US" dirty="0"/>
              <a:t>– Sol, Cont.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72" y="899280"/>
            <a:ext cx="5252528" cy="2836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28646" y="3752636"/>
                <a:ext cx="78867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TimesNewRoman"/>
                  </a:rPr>
                  <a:t>Toward that end we simplify the circuit by combining the three parallel resistances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New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>
                    <a:latin typeface="TimesNew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latin typeface="TimesNewRoman"/>
                  </a:rPr>
                  <a:t>and in a single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latin typeface="TimesNewRoman"/>
                  </a:rPr>
                  <a:t>,</a:t>
                </a:r>
                <a:endParaRPr lang="en-US" sz="1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6" y="3752636"/>
                <a:ext cx="7886701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386" t="-3125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885" y="4337411"/>
            <a:ext cx="2562225" cy="781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54" y="5100339"/>
            <a:ext cx="2194560" cy="5836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935" y="5049269"/>
            <a:ext cx="1276350" cy="685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70404" y="520750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(1)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83281" y="520750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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D9C-1786-4CA3-9CCD-8EF3677A05E1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B782-A207-460B-B11B-32D5F2B19719}" type="slidenum">
              <a:rPr lang="en-US" smtClean="0"/>
              <a:t>42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1284" y="509351"/>
            <a:ext cx="6799262" cy="1303337"/>
          </a:xfrm>
        </p:spPr>
        <p:txBody>
          <a:bodyPr/>
          <a:lstStyle/>
          <a:p>
            <a:r>
              <a:rPr lang="en-US" altLang="en-US" dirty="0"/>
              <a:t>Example 5</a:t>
            </a:r>
            <a:r>
              <a:rPr lang="en-US" altLang="en-US" dirty="0" smtClean="0"/>
              <a:t> </a:t>
            </a:r>
            <a:r>
              <a:rPr lang="en-US" altLang="en-US" dirty="0"/>
              <a:t>– Sol, Cont.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526" y="1421748"/>
            <a:ext cx="3049824" cy="1647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79649" y="1441391"/>
                <a:ext cx="507682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Eq.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Eq.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 in the following expression for the voltage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gain: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49" y="1441391"/>
                <a:ext cx="5076825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600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344" y="2099611"/>
            <a:ext cx="2324100" cy="647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48" y="4154352"/>
            <a:ext cx="4718491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595" y="4149589"/>
            <a:ext cx="1533525" cy="3524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385" y="3024328"/>
            <a:ext cx="7967944" cy="542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8246" y="3587010"/>
            <a:ext cx="1162050" cy="381000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5519314" y="4176483"/>
            <a:ext cx="274320" cy="274320"/>
          </a:xfrm>
          <a:prstGeom prst="rightArrow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79649" y="4535352"/>
                <a:ext cx="8201279" cy="619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obtain the input resistance, we substitute in Eq. (1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 b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gs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 b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gs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49" y="4535352"/>
                <a:ext cx="8201279" cy="619721"/>
              </a:xfrm>
              <a:prstGeom prst="rect">
                <a:avLst/>
              </a:prstGeom>
              <a:blipFill rotWithShape="0">
                <a:blip r:embed="rId9"/>
                <a:stretch>
                  <a:fillRect l="-372" t="-2941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3008" y="5935847"/>
            <a:ext cx="1533525" cy="6191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3475" y="5935847"/>
            <a:ext cx="2333625" cy="56197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058566" y="6077856"/>
            <a:ext cx="2281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NewRoman"/>
              </a:rPr>
              <a:t>which is still very large.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46899" y="4778893"/>
                <a:ext cx="1402372" cy="7414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899" y="4778893"/>
                <a:ext cx="1402372" cy="74148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668246" y="3567253"/>
            <a:ext cx="1162050" cy="400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5 </a:t>
            </a:r>
            <a:r>
              <a:rPr lang="en-US" altLang="en-US" dirty="0"/>
              <a:t>– Sol, Cont.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D9C-1786-4CA3-9CCD-8EF3677A05E1}" type="datetime1">
              <a:rPr lang="en-US" smtClean="0"/>
              <a:t>5/25/2022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B782-A207-460B-B11B-32D5F2B19719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72" y="2286000"/>
            <a:ext cx="8797494" cy="32931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854" y="5041804"/>
            <a:ext cx="1752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445" b="77702"/>
          <a:stretch/>
        </p:blipFill>
        <p:spPr>
          <a:xfrm>
            <a:off x="40075" y="0"/>
            <a:ext cx="9103925" cy="16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905000"/>
            <a:ext cx="2223095" cy="2984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53753" r="19753" b="30538"/>
          <a:stretch/>
        </p:blipFill>
        <p:spPr>
          <a:xfrm>
            <a:off x="222576" y="5615956"/>
            <a:ext cx="49530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5949" r="12346" b="50436"/>
          <a:stretch/>
        </p:blipFill>
        <p:spPr>
          <a:xfrm>
            <a:off x="237090" y="4287824"/>
            <a:ext cx="54102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8378" r="25926" b="76960"/>
          <a:stretch/>
        </p:blipFill>
        <p:spPr>
          <a:xfrm>
            <a:off x="656190" y="2389885"/>
            <a:ext cx="4572000" cy="106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9063" y="1834498"/>
                <a:ext cx="31579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63" y="1834498"/>
                <a:ext cx="315791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31" r="-135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3783761"/>
                <a:ext cx="31963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𝐷𝑆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83761"/>
                <a:ext cx="319638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08" r="-152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39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8727"/>
          <a:stretch/>
        </p:blipFill>
        <p:spPr>
          <a:xfrm>
            <a:off x="685800" y="4425478"/>
            <a:ext cx="6324600" cy="2356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254" t="-1" b="-29582"/>
          <a:stretch/>
        </p:blipFill>
        <p:spPr>
          <a:xfrm>
            <a:off x="152400" y="0"/>
            <a:ext cx="8795514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034" r="36145" b="43942"/>
          <a:stretch/>
        </p:blipFill>
        <p:spPr>
          <a:xfrm>
            <a:off x="729343" y="2895600"/>
            <a:ext cx="4038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48400" y="2438400"/>
                <a:ext cx="2699514" cy="418512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How I can be sure that I have correct answer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r>
                  <a:rPr lang="en-US" dirty="0" smtClean="0"/>
                  <a:t>As the current increase , we must have less resistance for the same V 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 smtClean="0">
                    <a:ea typeface="Cambria Math" panose="020405030504060302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438400"/>
                <a:ext cx="2699514" cy="4185122"/>
              </a:xfrm>
              <a:prstGeom prst="rect">
                <a:avLst/>
              </a:prstGeom>
              <a:blipFill rotWithShape="0">
                <a:blip r:embed="rId4"/>
                <a:stretch>
                  <a:fillRect r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66265" b="86653"/>
          <a:stretch/>
        </p:blipFill>
        <p:spPr>
          <a:xfrm>
            <a:off x="381000" y="838200"/>
            <a:ext cx="2133600" cy="7620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59157" y="1524000"/>
            <a:ext cx="6651243" cy="762000"/>
            <a:chOff x="359157" y="1524000"/>
            <a:chExt cx="6651243" cy="762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3735" b="86653"/>
            <a:stretch/>
          </p:blipFill>
          <p:spPr>
            <a:xfrm>
              <a:off x="359157" y="1524000"/>
              <a:ext cx="4191000" cy="762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t="13347" r="60241" b="75975"/>
            <a:stretch/>
          </p:blipFill>
          <p:spPr>
            <a:xfrm>
              <a:off x="4495800" y="1606550"/>
              <a:ext cx="2514600" cy="6096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22690" r="13253" b="70636"/>
          <a:stretch/>
        </p:blipFill>
        <p:spPr>
          <a:xfrm>
            <a:off x="185057" y="2298700"/>
            <a:ext cx="5486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8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064" t="53024" r="3191" b="41254"/>
          <a:stretch/>
        </p:blipFill>
        <p:spPr>
          <a:xfrm>
            <a:off x="0" y="0"/>
            <a:ext cx="9144000" cy="1066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44015"/>
          <a:stretch/>
        </p:blipFill>
        <p:spPr>
          <a:xfrm>
            <a:off x="152400" y="4241050"/>
            <a:ext cx="8534400" cy="2616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9246"/>
          <a:stretch/>
        </p:blipFill>
        <p:spPr>
          <a:xfrm>
            <a:off x="304800" y="1219200"/>
            <a:ext cx="8534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0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255" t="61444" r="4255" b="27112"/>
          <a:stretch/>
        </p:blipFill>
        <p:spPr>
          <a:xfrm>
            <a:off x="0" y="0"/>
            <a:ext cx="9174480" cy="1295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5085"/>
          <a:stretch/>
        </p:blipFill>
        <p:spPr>
          <a:xfrm>
            <a:off x="457200" y="1447800"/>
            <a:ext cx="8464052" cy="2019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6610" b="1"/>
          <a:stretch/>
        </p:blipFill>
        <p:spPr>
          <a:xfrm>
            <a:off x="355214" y="3886200"/>
            <a:ext cx="8464052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255" t="71744" r="4255" b="19101"/>
          <a:stretch/>
        </p:blipFill>
        <p:spPr>
          <a:xfrm>
            <a:off x="36286" y="0"/>
            <a:ext cx="901065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62348"/>
          <a:stretch/>
        </p:blipFill>
        <p:spPr>
          <a:xfrm>
            <a:off x="1447800" y="1524000"/>
            <a:ext cx="6019800" cy="190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9158"/>
          <a:stretch/>
        </p:blipFill>
        <p:spPr>
          <a:xfrm>
            <a:off x="1219200" y="3614057"/>
            <a:ext cx="6019800" cy="30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053" t="80898" r="4032" b="791"/>
          <a:stretch/>
        </p:blipFill>
        <p:spPr>
          <a:xfrm>
            <a:off x="0" y="0"/>
            <a:ext cx="9052560" cy="205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57" y="2362200"/>
            <a:ext cx="815935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833" t="35802" r="54167"/>
          <a:stretch/>
        </p:blipFill>
        <p:spPr>
          <a:xfrm>
            <a:off x="0" y="1828800"/>
            <a:ext cx="3657600" cy="32793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833" t="33937" r="10834"/>
          <a:stretch/>
        </p:blipFill>
        <p:spPr>
          <a:xfrm>
            <a:off x="4267200" y="1814285"/>
            <a:ext cx="4556131" cy="3880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9046"/>
          <a:stretch/>
        </p:blipFill>
        <p:spPr>
          <a:xfrm>
            <a:off x="0" y="0"/>
            <a:ext cx="91440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76600"/>
            <a:ext cx="8305800" cy="3162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52400"/>
            <a:ext cx="890625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0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81000"/>
            <a:ext cx="6858000" cy="61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6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07093" cy="2362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113" y="2362200"/>
            <a:ext cx="4836887" cy="34600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95448"/>
            <a:ext cx="4038600" cy="34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4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3446"/>
          <a:stretch/>
        </p:blipFill>
        <p:spPr>
          <a:xfrm>
            <a:off x="-1" y="3657600"/>
            <a:ext cx="9125857" cy="3185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6667" t="35430" r="11667" b="3409"/>
          <a:stretch/>
        </p:blipFill>
        <p:spPr>
          <a:xfrm>
            <a:off x="5334000" y="3664857"/>
            <a:ext cx="3810000" cy="3124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0042" b="48781"/>
          <a:stretch/>
        </p:blipFill>
        <p:spPr>
          <a:xfrm>
            <a:off x="18143" y="1398814"/>
            <a:ext cx="9125857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1071"/>
          <a:stretch/>
        </p:blipFill>
        <p:spPr>
          <a:xfrm>
            <a:off x="-1" y="0"/>
            <a:ext cx="9125857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" y="76200"/>
            <a:ext cx="9025104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6667" t="35430" r="11667" b="3409"/>
          <a:stretch/>
        </p:blipFill>
        <p:spPr>
          <a:xfrm>
            <a:off x="5363029" y="3733800"/>
            <a:ext cx="3810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4773"/>
          <a:stretch/>
        </p:blipFill>
        <p:spPr>
          <a:xfrm>
            <a:off x="67883" y="2271876"/>
            <a:ext cx="9076117" cy="34168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768" y="1712828"/>
            <a:ext cx="5993073" cy="559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769" y="2302402"/>
            <a:ext cx="5905072" cy="44970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905000" y="2932746"/>
            <a:ext cx="5943600" cy="1168949"/>
          </a:xfrm>
          <a:prstGeom prst="straightConnector1">
            <a:avLst/>
          </a:prstGeom>
          <a:ln w="571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119" y="1074808"/>
            <a:ext cx="7507881" cy="5604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44" y="3909518"/>
            <a:ext cx="2581797" cy="11374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b="80260"/>
          <a:stretch/>
        </p:blipFill>
        <p:spPr>
          <a:xfrm>
            <a:off x="0" y="25689"/>
            <a:ext cx="9076117" cy="89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3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70588"/>
          <a:stretch/>
        </p:blipFill>
        <p:spPr>
          <a:xfrm>
            <a:off x="-23633" y="4953000"/>
            <a:ext cx="9167633" cy="190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530" b="31764"/>
          <a:stretch/>
        </p:blipFill>
        <p:spPr>
          <a:xfrm>
            <a:off x="-23634" y="3086100"/>
            <a:ext cx="9167633" cy="160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6471"/>
          <a:stretch/>
        </p:blipFill>
        <p:spPr>
          <a:xfrm>
            <a:off x="0" y="0"/>
            <a:ext cx="916763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03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26236</TotalTime>
  <Words>984</Words>
  <Application>Microsoft Office PowerPoint</Application>
  <PresentationFormat>On-screen Show (4:3)</PresentationFormat>
  <Paragraphs>194</Paragraphs>
  <Slides>52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SimSun</vt:lpstr>
      <vt:lpstr>Arial</vt:lpstr>
      <vt:lpstr>Arial Black</vt:lpstr>
      <vt:lpstr>Calibri</vt:lpstr>
      <vt:lpstr>Cambria Math</vt:lpstr>
      <vt:lpstr>Times New Roman</vt:lpstr>
      <vt:lpstr>TimesNewRoman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MOSFET as an amplifier</vt:lpstr>
      <vt:lpstr>Obtaining a Voltage Amplifier :1</vt:lpstr>
      <vt:lpstr>Obtaining a Voltage Amplifier  :2</vt:lpstr>
      <vt:lpstr>Voltage Transfer Characteristics (VTC)</vt:lpstr>
      <vt:lpstr> VTC</vt:lpstr>
      <vt:lpstr>Biasing MOSFET for Linear Amplification</vt:lpstr>
      <vt:lpstr>Linear Amplification</vt:lpstr>
      <vt:lpstr>Small-Signal Voltage Gain</vt:lpstr>
      <vt:lpstr>Small-Signal Voltage Gain</vt:lpstr>
      <vt:lpstr>VTCs BJT &amp; MOSFET</vt:lpstr>
      <vt:lpstr>Operation of MOSFET as  a  Switch</vt:lpstr>
      <vt:lpstr>The DC Bias Point</vt:lpstr>
      <vt:lpstr>Large Signal Model</vt:lpstr>
      <vt:lpstr>BJT Large signal π &amp; T models</vt:lpstr>
      <vt:lpstr>Small signal </vt:lpstr>
      <vt:lpstr>Small signal</vt:lpstr>
      <vt:lpstr>The MOSFET Transconductance</vt:lpstr>
      <vt:lpstr>Graphical Interpretation of Small –Signal Operation</vt:lpstr>
      <vt:lpstr>Alternate expression for gm</vt:lpstr>
      <vt:lpstr>The Voltage Gain</vt:lpstr>
      <vt:lpstr>The Small-Signal Models</vt:lpstr>
      <vt:lpstr>The T Equivalent Models</vt:lpstr>
      <vt:lpstr>BJT Small signal π &amp; T models</vt:lpstr>
      <vt:lpstr>PowerPoint Presentation</vt:lpstr>
      <vt:lpstr>PowerPoint Presentation</vt:lpstr>
      <vt:lpstr>PowerPoint Presentation</vt:lpstr>
      <vt:lpstr>PowerPoint Presentation</vt:lpstr>
      <vt:lpstr>Example 5.10: MOSFET Amplifier</vt:lpstr>
      <vt:lpstr>PowerPoint Presentation</vt:lpstr>
      <vt:lpstr>Example 5 – Sol</vt:lpstr>
      <vt:lpstr>Example 5 – Sol, Cont.</vt:lpstr>
      <vt:lpstr>Example 5 – Sol, Cont.</vt:lpstr>
      <vt:lpstr>Example 5 – Sol, Cont.</vt:lpstr>
      <vt:lpstr>Example 5 – Sol, Cont.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MOSFET</dc:title>
  <dc:creator>Shakeel Alvi</dc:creator>
  <cp:lastModifiedBy>Abdul Basit Alvi</cp:lastModifiedBy>
  <cp:revision>157</cp:revision>
  <dcterms:created xsi:type="dcterms:W3CDTF">2015-05-15T16:21:34Z</dcterms:created>
  <dcterms:modified xsi:type="dcterms:W3CDTF">2022-05-26T18:18:11Z</dcterms:modified>
</cp:coreProperties>
</file>