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256" r:id="rId3"/>
    <p:sldId id="260" r:id="rId4"/>
    <p:sldId id="261" r:id="rId5"/>
    <p:sldId id="319" r:id="rId6"/>
    <p:sldId id="263" r:id="rId7"/>
    <p:sldId id="259" r:id="rId8"/>
    <p:sldId id="264" r:id="rId9"/>
    <p:sldId id="350" r:id="rId10"/>
    <p:sldId id="265" r:id="rId11"/>
    <p:sldId id="352" r:id="rId12"/>
    <p:sldId id="343" r:id="rId13"/>
    <p:sldId id="356" r:id="rId14"/>
    <p:sldId id="351" r:id="rId15"/>
    <p:sldId id="355" r:id="rId16"/>
    <p:sldId id="353" r:id="rId17"/>
    <p:sldId id="354" r:id="rId18"/>
    <p:sldId id="327" r:id="rId19"/>
    <p:sldId id="346" r:id="rId20"/>
    <p:sldId id="266" r:id="rId21"/>
    <p:sldId id="357" r:id="rId22"/>
    <p:sldId id="323" r:id="rId23"/>
    <p:sldId id="268" r:id="rId24"/>
    <p:sldId id="348" r:id="rId25"/>
    <p:sldId id="349" r:id="rId26"/>
    <p:sldId id="358" r:id="rId27"/>
    <p:sldId id="324" r:id="rId28"/>
    <p:sldId id="269" r:id="rId29"/>
    <p:sldId id="340" r:id="rId30"/>
    <p:sldId id="341" r:id="rId31"/>
    <p:sldId id="325" r:id="rId32"/>
    <p:sldId id="362" r:id="rId33"/>
    <p:sldId id="363" r:id="rId34"/>
    <p:sldId id="383" r:id="rId35"/>
    <p:sldId id="384" r:id="rId36"/>
    <p:sldId id="385" r:id="rId37"/>
    <p:sldId id="386" r:id="rId38"/>
    <p:sldId id="387" r:id="rId39"/>
    <p:sldId id="388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361" r:id="rId78"/>
    <p:sldId id="359" r:id="rId79"/>
    <p:sldId id="3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957E9-290C-4345-B45A-A9508DAEFA7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53AF-4DF4-4996-81E2-A7551038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554B-5CA3-48CF-8561-9699D70E1FF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8F95-2265-46F2-B703-720201B7108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6174-CF46-4FBB-AE2B-392F5DB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1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5" Type="http://schemas.openxmlformats.org/officeDocument/2006/relationships/image" Target="../media/image370.png"/><Relationship Id="rId10" Type="http://schemas.openxmlformats.org/officeDocument/2006/relationships/oleObject" Target="../embeddings/oleObject4.bin"/><Relationship Id="rId4" Type="http://schemas.microsoft.com/office/2007/relationships/hdphoto" Target="../media/hdphoto1.wdp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8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40.jpe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7.wmf"/><Relationship Id="rId4" Type="http://schemas.microsoft.com/office/2007/relationships/hdphoto" Target="../media/hdphoto2.wdp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6.wmf"/><Relationship Id="rId9" Type="http://schemas.openxmlformats.org/officeDocument/2006/relationships/image" Target="../media/image5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69.jpe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6.wmf"/><Relationship Id="rId10" Type="http://schemas.openxmlformats.org/officeDocument/2006/relationships/image" Target="../media/image70.jpe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79.wmf"/><Relationship Id="rId3" Type="http://schemas.openxmlformats.org/officeDocument/2006/relationships/image" Target="../media/image69.jpe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7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7.wmf"/><Relationship Id="rId17" Type="http://schemas.openxmlformats.org/officeDocument/2006/relationships/image" Target="../media/image8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84.wmf"/><Relationship Id="rId4" Type="http://schemas.openxmlformats.org/officeDocument/2006/relationships/image" Target="../media/image85.jpe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7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87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9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7.emf"/><Relationship Id="rId7" Type="http://schemas.openxmlformats.org/officeDocument/2006/relationships/image" Target="../media/image100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9.emf"/><Relationship Id="rId10" Type="http://schemas.openxmlformats.org/officeDocument/2006/relationships/image" Target="../media/image103.emf"/><Relationship Id="rId4" Type="http://schemas.openxmlformats.org/officeDocument/2006/relationships/image" Target="../media/image98.emf"/><Relationship Id="rId9" Type="http://schemas.openxmlformats.org/officeDocument/2006/relationships/image" Target="../media/image102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2.png"/><Relationship Id="rId7" Type="http://schemas.openxmlformats.org/officeDocument/2006/relationships/image" Target="../media/image9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04.emf"/><Relationship Id="rId5" Type="http://schemas.openxmlformats.org/officeDocument/2006/relationships/image" Target="../media/image36.png"/><Relationship Id="rId10" Type="http://schemas.openxmlformats.org/officeDocument/2006/relationships/image" Target="../media/image41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.png"/><Relationship Id="rId9" Type="http://schemas.openxmlformats.org/officeDocument/2006/relationships/image" Target="../media/image11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4.emf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07.png"/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7" Type="http://schemas.openxmlformats.org/officeDocument/2006/relationships/image" Target="../media/image156.png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48.emf"/><Relationship Id="rId7" Type="http://schemas.openxmlformats.org/officeDocument/2006/relationships/image" Target="../media/image116.png"/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49.emf"/><Relationship Id="rId9" Type="http://schemas.openxmlformats.org/officeDocument/2006/relationships/image" Target="../media/image11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381001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771" y="63047"/>
            <a:ext cx="10595429" cy="673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824" y="563788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0"/>
            <a:ext cx="10130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973"/>
          <a:stretch/>
        </p:blipFill>
        <p:spPr>
          <a:xfrm>
            <a:off x="0" y="101599"/>
            <a:ext cx="11822806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4" b="57872"/>
          <a:stretch/>
        </p:blipFill>
        <p:spPr>
          <a:xfrm>
            <a:off x="86686" y="2219370"/>
            <a:ext cx="12105314" cy="40943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1114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Summary of CS amplifier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211707" y="5365521"/>
            <a:ext cx="59205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Equivalent circuit of the amplifier for small-signal analysis.</a:t>
            </a:r>
          </a:p>
        </p:txBody>
      </p:sp>
      <p:pic>
        <p:nvPicPr>
          <p:cNvPr id="81925" name="Picture 3" descr="se05F57"/>
          <p:cNvPicPr>
            <a:picLocks noChangeAspect="1" noChangeArrowheads="1"/>
          </p:cNvPicPr>
          <p:nvPr/>
        </p:nvPicPr>
        <p:blipFill>
          <a:blip r:embed="rId3" cstate="print"/>
          <a:srcRect t="64166" r="-279" b="3040"/>
          <a:stretch>
            <a:fillRect/>
          </a:stretch>
        </p:blipFill>
        <p:spPr bwMode="auto">
          <a:xfrm>
            <a:off x="88715" y="2857038"/>
            <a:ext cx="6504444" cy="22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e05F57"/>
          <p:cNvPicPr>
            <a:picLocks noChangeAspect="1" noChangeArrowheads="1"/>
          </p:cNvPicPr>
          <p:nvPr/>
        </p:nvPicPr>
        <p:blipFill>
          <a:blip r:embed="rId3" cstate="print"/>
          <a:srcRect r="-2556" b="45094"/>
          <a:stretch>
            <a:fillRect/>
          </a:stretch>
        </p:blipFill>
        <p:spPr bwMode="auto">
          <a:xfrm>
            <a:off x="6132241" y="375200"/>
            <a:ext cx="5871074" cy="336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94629" y="3792284"/>
            <a:ext cx="328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Common-source amplifier based on the basic structure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88715" y="4436"/>
            <a:ext cx="8416656" cy="7415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The Common Source Amplifier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2874" y="1365816"/>
          <a:ext cx="5340681" cy="126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1879560" imgH="444240" progId="Equation.3">
                  <p:embed/>
                </p:oleObj>
              </mc:Choice>
              <mc:Fallback>
                <p:oleObj name="Equation" r:id="rId4" imgW="1879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74" y="1365816"/>
                        <a:ext cx="5340681" cy="126299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742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058" y="2123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CS with source resistance</a:t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e06F5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432" b="2914"/>
          <a:stretch/>
        </p:blipFill>
        <p:spPr bwMode="auto">
          <a:xfrm>
            <a:off x="5301902" y="3187479"/>
            <a:ext cx="5133704" cy="344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4757" name="Picture 4" descr="se06F5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616"/>
          <a:stretch/>
        </p:blipFill>
        <p:spPr bwMode="auto">
          <a:xfrm>
            <a:off x="1815511" y="1180587"/>
            <a:ext cx="5508399" cy="211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0" y="3810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CE Amplifier with R</a:t>
            </a:r>
            <a:r>
              <a:rPr lang="en-US" sz="2800" baseline="-2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59589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524000" y="660677"/>
            <a:ext cx="7110484" cy="4047798"/>
            <a:chOff x="0" y="1111056"/>
            <a:chExt cx="6121647" cy="354961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111056"/>
              <a:ext cx="6121647" cy="3549617"/>
              <a:chOff x="0" y="1111056"/>
              <a:chExt cx="6121647" cy="3549617"/>
            </a:xfrm>
          </p:grpSpPr>
          <p:pic>
            <p:nvPicPr>
              <p:cNvPr id="11" name="Picture 4" descr="se06F5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5000" contrast="8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432" r="18557" b="2914"/>
              <a:stretch/>
            </p:blipFill>
            <p:spPr bwMode="auto">
              <a:xfrm>
                <a:off x="0" y="1111056"/>
                <a:ext cx="4312693" cy="3549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4" descr="se06F5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5000" contrast="8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73" t="40431" r="-3522" b="51200"/>
              <a:stretch/>
            </p:blipFill>
            <p:spPr bwMode="auto">
              <a:xfrm>
                <a:off x="4259237" y="1111056"/>
                <a:ext cx="653951" cy="524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se06F5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5000" contrast="8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13" t="40432" b="2914"/>
              <a:stretch/>
            </p:blipFill>
            <p:spPr bwMode="auto">
              <a:xfrm>
                <a:off x="4793212" y="1111056"/>
                <a:ext cx="1328435" cy="3549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4" descr="se06F5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5000" contrast="8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13" t="40432" r="16379" b="46026"/>
              <a:stretch/>
            </p:blipFill>
            <p:spPr bwMode="auto">
              <a:xfrm flipH="1">
                <a:off x="4533899" y="1111056"/>
                <a:ext cx="461127" cy="848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" name="Group 3"/>
              <p:cNvGrpSpPr/>
              <p:nvPr/>
            </p:nvGrpSpPr>
            <p:grpSpPr>
              <a:xfrm>
                <a:off x="4255541" y="1487590"/>
                <a:ext cx="502126" cy="2183642"/>
                <a:chOff x="4255541" y="3835046"/>
                <a:chExt cx="502126" cy="2183642"/>
              </a:xfrm>
            </p:grpSpPr>
            <p:pic>
              <p:nvPicPr>
                <p:cNvPr id="22" name="Picture 4" descr="se06F52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5000" contrast="8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254" t="46406" r="-2736" b="18742"/>
                <a:stretch/>
              </p:blipFill>
              <p:spPr bwMode="auto">
                <a:xfrm>
                  <a:off x="4255541" y="3835046"/>
                  <a:ext cx="502126" cy="2183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Rectangle 2"/>
                <p:cNvSpPr/>
                <p:nvPr/>
              </p:nvSpPr>
              <p:spPr bwMode="auto">
                <a:xfrm>
                  <a:off x="4255541" y="4115875"/>
                  <a:ext cx="251063" cy="130228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latin typeface="Arial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63266" y="2156306"/>
                  <a:ext cx="394163" cy="1619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266" y="2156306"/>
                  <a:ext cx="394163" cy="184666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l="-12000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885104" y="3707636"/>
          <a:ext cx="43291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6" imgW="2006280" imgH="507960" progId="Equation.3">
                  <p:embed/>
                </p:oleObj>
              </mc:Choice>
              <mc:Fallback>
                <p:oleObj name="Equation" r:id="rId6" imgW="2006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104" y="3707636"/>
                        <a:ext cx="4329112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249424" y="4753782"/>
          <a:ext cx="5057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8" imgW="2349360" imgH="507960" progId="Equation.3">
                  <p:embed/>
                </p:oleObj>
              </mc:Choice>
              <mc:Fallback>
                <p:oleObj name="Equation" r:id="rId8" imgW="2349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424" y="4753782"/>
                        <a:ext cx="50577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233749" y="19812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CE Amplifier with R</a:t>
            </a:r>
            <a:r>
              <a:rPr lang="en-US" sz="2800" baseline="-25000" dirty="0"/>
              <a:t>E </a:t>
            </a:r>
            <a:r>
              <a:rPr lang="en-US" sz="2800" dirty="0"/>
              <a:t>and R</a:t>
            </a:r>
            <a:r>
              <a:rPr lang="en-US" sz="2800" baseline="-25000" dirty="0"/>
              <a:t>L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1703"/>
              </p:ext>
            </p:extLst>
          </p:nvPr>
        </p:nvGraphicFramePr>
        <p:xfrm>
          <a:off x="1239484" y="5866832"/>
          <a:ext cx="5160176" cy="73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0" imgW="1600200" imgH="228600" progId="Equation.3">
                  <p:embed/>
                </p:oleObj>
              </mc:Choice>
              <mc:Fallback>
                <p:oleObj name="Equation" r:id="rId10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484" y="5866832"/>
                        <a:ext cx="5160176" cy="73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973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7997588" y="3632045"/>
            <a:ext cx="4194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Small-signal equivalent circuit with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o</a:t>
            </a:r>
            <a:r>
              <a:rPr lang="en-US" sz="1600" i="1" dirty="0"/>
              <a:t> </a:t>
            </a:r>
            <a:r>
              <a:rPr lang="en-US" sz="1600" dirty="0"/>
              <a:t>neglected.</a:t>
            </a:r>
          </a:p>
        </p:txBody>
      </p:sp>
      <p:pic>
        <p:nvPicPr>
          <p:cNvPr id="82949" name="Picture 3" descr="se05F58"/>
          <p:cNvPicPr>
            <a:picLocks noChangeAspect="1" noChangeArrowheads="1"/>
          </p:cNvPicPr>
          <p:nvPr/>
        </p:nvPicPr>
        <p:blipFill>
          <a:blip r:embed="rId3" cstate="print"/>
          <a:srcRect l="49835" b="5768"/>
          <a:stretch>
            <a:fillRect/>
          </a:stretch>
        </p:blipFill>
        <p:spPr bwMode="auto">
          <a:xfrm>
            <a:off x="6713733" y="27381"/>
            <a:ext cx="5041062" cy="335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e05F58"/>
          <p:cNvPicPr>
            <a:picLocks noChangeAspect="1" noChangeArrowheads="1"/>
          </p:cNvPicPr>
          <p:nvPr/>
        </p:nvPicPr>
        <p:blipFill>
          <a:blip r:embed="rId3" cstate="print"/>
          <a:srcRect r="51773" b="5390"/>
          <a:stretch>
            <a:fillRect/>
          </a:stretch>
        </p:blipFill>
        <p:spPr bwMode="auto">
          <a:xfrm>
            <a:off x="449934" y="662087"/>
            <a:ext cx="4134399" cy="314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92740" y="3808058"/>
            <a:ext cx="360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Common-source amplifier with a resistance </a:t>
            </a:r>
            <a:r>
              <a:rPr lang="en-US" i="1" dirty="0"/>
              <a:t>R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in the source lead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63509" y="164344"/>
            <a:ext cx="11088914" cy="497742"/>
          </a:xfrm>
        </p:spPr>
        <p:txBody>
          <a:bodyPr>
            <a:normAutofit fontScale="90000"/>
          </a:bodyPr>
          <a:lstStyle/>
          <a:p>
            <a:pPr rtl="0" eaLnBrk="0" fontAlgn="base" latinLnBrk="0" hangingPunct="0"/>
            <a:r>
              <a:rPr lang="en-US" sz="360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The Common-Source Amplifier with Source Resistance</a:t>
            </a:r>
          </a:p>
          <a:p>
            <a:endParaRPr lang="en-US" dirty="0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64885"/>
              </p:ext>
            </p:extLst>
          </p:nvPr>
        </p:nvGraphicFramePr>
        <p:xfrm>
          <a:off x="7997588" y="4588687"/>
          <a:ext cx="4108263" cy="109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4" imgW="1765080" imgH="469800" progId="Equation.3">
                  <p:embed/>
                </p:oleObj>
              </mc:Choice>
              <mc:Fallback>
                <p:oleObj name="Equation" r:id="rId4" imgW="1765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588" y="4588687"/>
                        <a:ext cx="4108263" cy="109229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96239"/>
              </p:ext>
            </p:extLst>
          </p:nvPr>
        </p:nvGraphicFramePr>
        <p:xfrm>
          <a:off x="4138556" y="3319147"/>
          <a:ext cx="2945544" cy="95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6" imgW="1638000" imgH="533160" progId="Equation.3">
                  <p:embed/>
                </p:oleObj>
              </mc:Choice>
              <mc:Fallback>
                <p:oleObj name="Equation" r:id="rId6" imgW="1638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556" y="3319147"/>
                        <a:ext cx="2945544" cy="95814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86712"/>
              </p:ext>
            </p:extLst>
          </p:nvPr>
        </p:nvGraphicFramePr>
        <p:xfrm>
          <a:off x="256262" y="4588687"/>
          <a:ext cx="4075963" cy="127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8" imgW="1460160" imgH="457200" progId="Equation.3">
                  <p:embed/>
                </p:oleObj>
              </mc:Choice>
              <mc:Fallback>
                <p:oleObj name="Equation" r:id="rId8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2" y="4588687"/>
                        <a:ext cx="4075963" cy="127595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6141" y="5991893"/>
                <a:ext cx="2562176" cy="78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1" y="5991893"/>
                <a:ext cx="2562176" cy="7815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25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86" y="348342"/>
            <a:ext cx="3344887" cy="1303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136"/>
            <a:ext cx="11860135" cy="2046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1" y="4180114"/>
            <a:ext cx="11328214" cy="159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46" y="5544151"/>
            <a:ext cx="2868274" cy="10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rial Black" panose="020B0A04020102020204" pitchFamily="34" charset="0"/>
              </a:rPr>
              <a:t>Lecture No 7</a:t>
            </a:r>
            <a:br>
              <a:rPr lang="en-US" sz="6600" b="1" dirty="0" smtClean="0">
                <a:latin typeface="Arial Black" panose="020B0A04020102020204" pitchFamily="34" charset="0"/>
              </a:rPr>
            </a:b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1" dirty="0" smtClean="0">
              <a:latin typeface="Arial Black" panose="020B0A04020102020204" pitchFamily="34" charset="0"/>
            </a:endParaRPr>
          </a:p>
          <a:p>
            <a:r>
              <a:rPr lang="en-US" sz="3200" b="1" dirty="0" smtClean="0">
                <a:latin typeface="Arial Black" panose="020B0A04020102020204" pitchFamily="34" charset="0"/>
              </a:rPr>
              <a:t>MOSFET Amplifier Configurations 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5" y="188686"/>
            <a:ext cx="9832361" cy="65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Common Gate Amplifier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06F5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595" b="2918"/>
          <a:stretch/>
        </p:blipFill>
        <p:spPr bwMode="auto">
          <a:xfrm>
            <a:off x="1674125" y="990600"/>
            <a:ext cx="4540440" cy="388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CB Amplifier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951934" y="3352801"/>
          <a:ext cx="5492810" cy="83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5" imgW="2743200" imgH="431640" progId="Equation.3">
                  <p:embed/>
                </p:oleObj>
              </mc:Choice>
              <mc:Fallback>
                <p:oleObj name="Equation" r:id="rId5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934" y="3352801"/>
                        <a:ext cx="5492810" cy="837609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462838" y="1683364"/>
          <a:ext cx="1909762" cy="108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7" imgW="749160" imgH="431640" progId="Equation.3">
                  <p:embed/>
                </p:oleObj>
              </mc:Choice>
              <mc:Fallback>
                <p:oleObj name="Equation" r:id="rId7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838" y="1683364"/>
                        <a:ext cx="1909762" cy="1085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27001" y="4472400"/>
          <a:ext cx="3778674" cy="93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9" imgW="1688760" imgH="431640" progId="Equation.3">
                  <p:embed/>
                </p:oleObj>
              </mc:Choice>
              <mc:Fallback>
                <p:oleObj name="Equation" r:id="rId9" imgW="1688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001" y="4472400"/>
                        <a:ext cx="3778674" cy="937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68714" y="5770564"/>
          <a:ext cx="283748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11" imgW="990360" imgH="253800" progId="Equation.3">
                  <p:embed/>
                </p:oleObj>
              </mc:Choice>
              <mc:Fallback>
                <p:oleObj name="Equation" r:id="rId11" imgW="990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714" y="5770564"/>
                        <a:ext cx="2837485" cy="706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7391400" y="304800"/>
            <a:ext cx="2667000" cy="685800"/>
          </a:xfrm>
          <a:prstGeom prst="wedgeRectCallout">
            <a:avLst>
              <a:gd name="adj1" fmla="val -23998"/>
              <a:gd name="adj2" fmla="val 13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utility of CB with such a low impedance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91308"/>
              </p:ext>
            </p:extLst>
          </p:nvPr>
        </p:nvGraphicFramePr>
        <p:xfrm>
          <a:off x="8417719" y="5596936"/>
          <a:ext cx="33988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3" imgW="1752480" imgH="507960" progId="Equation.3">
                  <p:embed/>
                </p:oleObj>
              </mc:Choice>
              <mc:Fallback>
                <p:oleObj name="Equation" r:id="rId13" imgW="1752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19" y="5596936"/>
                        <a:ext cx="3398837" cy="955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805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04800"/>
            <a:ext cx="91084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7" y="217714"/>
            <a:ext cx="1381753" cy="943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7" y="1617268"/>
            <a:ext cx="7340403" cy="3462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47" y="477207"/>
            <a:ext cx="1295222" cy="570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195" t="24053" r="54665" b="13919"/>
          <a:stretch/>
        </p:blipFill>
        <p:spPr>
          <a:xfrm>
            <a:off x="7678070" y="1617268"/>
            <a:ext cx="4020457" cy="36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4" y="278805"/>
            <a:ext cx="11888336" cy="6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029" y="1877106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Common Drain</a:t>
            </a:r>
            <a:br>
              <a:rPr lang="en-US" b="1" dirty="0" smtClean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19085" y="54658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CC Amplifier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232525" y="2940051"/>
          <a:ext cx="21669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2940051"/>
                        <a:ext cx="2166938" cy="811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338888" y="1914525"/>
          <a:ext cx="21828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1914525"/>
                        <a:ext cx="2182812" cy="3952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562271" y="4053024"/>
          <a:ext cx="14033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7" imgW="723586" imgH="279279" progId="Equation.3">
                  <p:embed/>
                </p:oleObj>
              </mc:Choice>
              <mc:Fallback>
                <p:oleObj name="Equation" r:id="rId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271" y="4053024"/>
                        <a:ext cx="1403350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se06F55"/>
          <p:cNvPicPr>
            <a:picLocks noChangeAspect="1" noChangeArrowheads="1"/>
          </p:cNvPicPr>
          <p:nvPr/>
        </p:nvPicPr>
        <p:blipFill>
          <a:blip r:embed="rId9" cstate="print"/>
          <a:srcRect l="52747" t="12190" b="35207"/>
          <a:stretch>
            <a:fillRect/>
          </a:stretch>
        </p:blipFill>
        <p:spPr bwMode="auto">
          <a:xfrm>
            <a:off x="1291771" y="796832"/>
            <a:ext cx="4059647" cy="453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034937" y="5620657"/>
          <a:ext cx="560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0" imgW="2895600" imgH="228600" progId="Equation.3">
                  <p:embed/>
                </p:oleObj>
              </mc:Choice>
              <mc:Fallback>
                <p:oleObj name="Equation" r:id="rId10" imgW="289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937" y="5620657"/>
                        <a:ext cx="5600700" cy="419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06601"/>
              </p:ext>
            </p:extLst>
          </p:nvPr>
        </p:nvGraphicFramePr>
        <p:xfrm>
          <a:off x="8230393" y="4473441"/>
          <a:ext cx="35036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2" imgW="1981200" imgH="508000" progId="Equation.3">
                  <p:embed/>
                </p:oleObj>
              </mc:Choice>
              <mc:Fallback>
                <p:oleObj name="Equation" r:id="rId12" imgW="1981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0393" y="4473441"/>
                        <a:ext cx="3503613" cy="8715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232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599"/>
            <a:ext cx="10098566" cy="64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18"/>
            <a:ext cx="10515600" cy="825046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Common Drain Amplifier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8" y="870864"/>
            <a:ext cx="3661799" cy="2467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95" y="2184827"/>
            <a:ext cx="3721961" cy="339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2951990"/>
            <a:ext cx="4186322" cy="35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0" y="116116"/>
            <a:ext cx="10505480" cy="66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77"/>
            <a:ext cx="12192000" cy="11223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The Common-Drain Amplifier or Source Follower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3677"/>
            <a:ext cx="8501422" cy="352220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6529" y="4685921"/>
            <a:ext cx="10232409" cy="933677"/>
            <a:chOff x="306529" y="4685921"/>
            <a:chExt cx="10232409" cy="9336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529" y="4685921"/>
              <a:ext cx="10232409" cy="7036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7239" y="5104684"/>
              <a:ext cx="1621699" cy="51491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76" y="5619598"/>
            <a:ext cx="8824921" cy="12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15" t="847" r="3367" b="4550"/>
          <a:stretch/>
        </p:blipFill>
        <p:spPr>
          <a:xfrm>
            <a:off x="464456" y="29028"/>
            <a:ext cx="11408230" cy="68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839"/>
          <a:stretch/>
        </p:blipFill>
        <p:spPr>
          <a:xfrm>
            <a:off x="266070" y="271765"/>
            <a:ext cx="11677115" cy="45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9601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Common Source Configuration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84" y="2134886"/>
            <a:ext cx="5626973" cy="4452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427" y="1726384"/>
            <a:ext cx="4844650" cy="216489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66971" y="1016000"/>
            <a:ext cx="72572" cy="5842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29" y="4068492"/>
            <a:ext cx="4001248" cy="26783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199" y="1421590"/>
            <a:ext cx="467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CS without Source resistance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1399" y="1421590"/>
            <a:ext cx="467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CS with Source resistance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74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317" t="-1" b="-15094"/>
          <a:stretch/>
        </p:blipFill>
        <p:spPr>
          <a:xfrm>
            <a:off x="452870" y="2569028"/>
            <a:ext cx="11303701" cy="18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90" y="0"/>
            <a:ext cx="10727781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Biasing in </a:t>
            </a:r>
            <a:r>
              <a:rPr lang="en-US" sz="3600" b="1" dirty="0">
                <a:latin typeface="Arial Black" panose="020B0A04020102020204" pitchFamily="34" charset="0"/>
              </a:rPr>
              <a:t>MOSFET</a:t>
            </a:r>
            <a:r>
              <a:rPr lang="en-US" b="1" dirty="0" smtClean="0">
                <a:latin typeface="Arial Black" panose="020B0A04020102020204" pitchFamily="34" charset="0"/>
              </a:rPr>
              <a:t> Amplifier Circuits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429" y="1681397"/>
            <a:ext cx="11422742" cy="4794354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Establishing  a stable and predictable dc drain </a:t>
            </a:r>
            <a:r>
              <a:rPr lang="en-US" sz="3600" dirty="0" smtClean="0">
                <a:solidFill>
                  <a:srgbClr val="0070C0"/>
                </a:solidFill>
              </a:rPr>
              <a:t>current (</a:t>
            </a:r>
            <a:r>
              <a:rPr lang="en-US" sz="3600" i="1" dirty="0" smtClean="0">
                <a:solidFill>
                  <a:srgbClr val="0070C0"/>
                </a:solidFill>
              </a:rPr>
              <a:t>I</a:t>
            </a:r>
            <a:r>
              <a:rPr lang="en-US" sz="3600" i="1" baseline="-25000" dirty="0" smtClean="0">
                <a:solidFill>
                  <a:srgbClr val="0070C0"/>
                </a:solidFill>
              </a:rPr>
              <a:t>D</a:t>
            </a:r>
            <a:r>
              <a:rPr lang="en-US" sz="3600" dirty="0" smtClean="0">
                <a:solidFill>
                  <a:srgbClr val="0070C0"/>
                </a:solidFill>
              </a:rPr>
              <a:t>), </a:t>
            </a:r>
            <a:r>
              <a:rPr lang="en-US" sz="3600" dirty="0" smtClean="0"/>
              <a:t>and a drain to source </a:t>
            </a:r>
            <a:r>
              <a:rPr lang="en-US" sz="3600" dirty="0" smtClean="0">
                <a:solidFill>
                  <a:srgbClr val="0070C0"/>
                </a:solidFill>
              </a:rPr>
              <a:t>voltage (</a:t>
            </a:r>
            <a:r>
              <a:rPr lang="en-US" sz="3600" i="1" dirty="0" smtClean="0">
                <a:solidFill>
                  <a:srgbClr val="0070C0"/>
                </a:solidFill>
              </a:rPr>
              <a:t>V</a:t>
            </a:r>
            <a:r>
              <a:rPr lang="en-US" sz="3600" i="1" baseline="-25000" dirty="0" smtClean="0">
                <a:solidFill>
                  <a:srgbClr val="0070C0"/>
                </a:solidFill>
              </a:rPr>
              <a:t>DS</a:t>
            </a:r>
            <a:r>
              <a:rPr lang="en-US" sz="3600" dirty="0" smtClean="0">
                <a:solidFill>
                  <a:srgbClr val="0070C0"/>
                </a:solidFill>
              </a:rPr>
              <a:t>) </a:t>
            </a:r>
            <a:r>
              <a:rPr lang="en-US" sz="3600" dirty="0" smtClean="0"/>
              <a:t>to ensure operation in saturation region.</a:t>
            </a:r>
          </a:p>
          <a:p>
            <a:endParaRPr lang="en-US" sz="3600" i="1" baseline="-25000" dirty="0" smtClean="0"/>
          </a:p>
          <a:p>
            <a:r>
              <a:rPr lang="en-US" sz="3600" i="1" dirty="0" smtClean="0">
                <a:solidFill>
                  <a:srgbClr val="0070C0"/>
                </a:solidFill>
              </a:rPr>
              <a:t>I</a:t>
            </a:r>
            <a:r>
              <a:rPr lang="en-US" sz="3600" i="1" baseline="-25000" dirty="0" smtClean="0">
                <a:solidFill>
                  <a:srgbClr val="0070C0"/>
                </a:solidFill>
              </a:rPr>
              <a:t>D </a:t>
            </a:r>
            <a:r>
              <a:rPr lang="en-US" sz="3600" i="1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has to be insensitive to </a:t>
            </a:r>
            <a:r>
              <a:rPr lang="en-US" sz="3600" dirty="0" smtClean="0">
                <a:solidFill>
                  <a:srgbClr val="0070C0"/>
                </a:solidFill>
              </a:rPr>
              <a:t>temperature variations. 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/>
              <a:t>Maximum signal swing by optimal choice of operating point.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3447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10515600" cy="766989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Biasing Arrangement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766989"/>
            <a:ext cx="11451772" cy="524804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Fixing V</a:t>
            </a:r>
            <a:r>
              <a:rPr lang="en-US" sz="4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</a:p>
          <a:p>
            <a:endParaRPr lang="en-US" sz="4400" kern="1200" baseline="-250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Fixing V</a:t>
            </a:r>
            <a:r>
              <a:rPr lang="en-US" sz="4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and Connecting a Resistance in the Source</a:t>
            </a:r>
          </a:p>
          <a:p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Biasing Using Drain-to-Gate Feedback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Biasing Using a Constant-Current Source</a:t>
            </a:r>
          </a:p>
        </p:txBody>
      </p:sp>
    </p:spTree>
    <p:extLst>
      <p:ext uri="{BB962C8B-B14F-4D97-AF65-F5344CB8AC3E}">
        <p14:creationId xmlns:p14="http://schemas.microsoft.com/office/powerpoint/2010/main" val="576175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3" y="125002"/>
            <a:ext cx="3647663" cy="45265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1.  Fixing V</a:t>
            </a:r>
            <a:r>
              <a:rPr lang="en-US" b="1" baseline="-25000" dirty="0" smtClean="0"/>
              <a:t>GS</a:t>
            </a:r>
            <a:endParaRPr lang="en-US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163011" y="5788584"/>
            <a:ext cx="483244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Substantial </a:t>
            </a:r>
            <a:r>
              <a:rPr lang="en-US" sz="2400" dirty="0"/>
              <a:t>variations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cs typeface="Times New Roman" pitchFamily="18" charset="0"/>
              </a:rPr>
              <a:t>in the MOSFETs of the same type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7678057" y="106914"/>
            <a:ext cx="3146253" cy="3782697"/>
            <a:chOff x="6073254" y="1637730"/>
            <a:chExt cx="2210937" cy="3782697"/>
          </a:xfrm>
        </p:grpSpPr>
        <p:pic>
          <p:nvPicPr>
            <p:cNvPr id="12" name="Picture 3" descr="se05F52"/>
            <p:cNvPicPr>
              <a:picLocks noChangeAspect="1" noChangeArrowheads="1"/>
            </p:cNvPicPr>
            <p:nvPr/>
          </p:nvPicPr>
          <p:blipFill>
            <a:blip r:embed="rId3" cstate="print"/>
            <a:srcRect t="51869" r="77061" b="2580"/>
            <a:stretch>
              <a:fillRect/>
            </a:stretch>
          </p:blipFill>
          <p:spPr bwMode="auto">
            <a:xfrm>
              <a:off x="6073254" y="1637730"/>
              <a:ext cx="2210937" cy="378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342496" y="4203510"/>
              <a:ext cx="696035" cy="436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7328848" y="4462817"/>
              <a:ext cx="627797" cy="158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607188" y="1025448"/>
          <a:ext cx="4706526" cy="114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688760" imgH="393480" progId="Equation.3">
                  <p:embed/>
                </p:oleObj>
              </mc:Choice>
              <mc:Fallback>
                <p:oleObj name="Equation" r:id="rId4" imgW="1688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88" y="1025448"/>
                        <a:ext cx="4706526" cy="1140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>
            <p:extLst/>
          </p:nvPr>
        </p:nvGraphicFramePr>
        <p:xfrm>
          <a:off x="979185" y="4844122"/>
          <a:ext cx="5675554" cy="52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2552400" imgH="228600" progId="Equation.3">
                  <p:embed/>
                </p:oleObj>
              </mc:Choice>
              <mc:Fallback>
                <p:oleObj name="Equation" r:id="rId6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85" y="4844122"/>
                        <a:ext cx="5675554" cy="5296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/>
          </p:nvPr>
        </p:nvGraphicFramePr>
        <p:xfrm>
          <a:off x="936094" y="3030172"/>
          <a:ext cx="5059362" cy="132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2323800" imgH="609480" progId="Equation.3">
                  <p:embed/>
                </p:oleObj>
              </mc:Choice>
              <mc:Fallback>
                <p:oleObj name="Equation" r:id="rId8" imgW="23238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94" y="3030172"/>
                        <a:ext cx="5059362" cy="1327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60024" y="2492155"/>
            <a:ext cx="387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variability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due to: </a:t>
            </a:r>
          </a:p>
        </p:txBody>
      </p:sp>
      <p:pic>
        <p:nvPicPr>
          <p:cNvPr id="13" name="Picture 12" descr="se06F59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b="9161"/>
          <a:stretch/>
        </p:blipFill>
        <p:spPr bwMode="auto">
          <a:xfrm>
            <a:off x="9995848" y="3913773"/>
            <a:ext cx="1816010" cy="253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68544" y="5955798"/>
            <a:ext cx="233604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Variations in </a:t>
            </a:r>
            <a:r>
              <a:rPr lang="el-GR" sz="1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400" dirty="0"/>
              <a:t> and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i="1" baseline="-25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/>
              <a:t>will cause large variations in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i="1" baseline="-250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968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"/>
            <a:ext cx="11001829" cy="6836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514" y="3730171"/>
            <a:ext cx="6720115" cy="827315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6" y="1461378"/>
            <a:ext cx="11638284" cy="4068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5" y="5507959"/>
            <a:ext cx="11869779" cy="1096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95649" y="80355"/>
                <a:ext cx="11758461" cy="800459"/>
              </a:xfrm>
              <a:solidFill>
                <a:srgbClr val="FFFF00"/>
              </a:solidFill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b="1" dirty="0" smtClean="0"/>
                  <a:t>2.  Biasing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/>
                  <a:t> and connecting a resistance in the source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649" y="80355"/>
                <a:ext cx="11758461" cy="800459"/>
              </a:xfrm>
              <a:blipFill rotWithShape="0">
                <a:blip r:embed="rId4"/>
                <a:stretch>
                  <a:fillRect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666"/>
          <a:stretch/>
        </p:blipFill>
        <p:spPr>
          <a:xfrm>
            <a:off x="522515" y="1117600"/>
            <a:ext cx="11074400" cy="57404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583" y="0"/>
            <a:ext cx="10515600" cy="897618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Amplifier Gains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8" y="-1"/>
            <a:ext cx="1179829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5" y="32583"/>
            <a:ext cx="9372600" cy="76882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Fixed V</a:t>
            </a:r>
            <a:r>
              <a:rPr lang="en-US" sz="3600" baseline="-25000" dirty="0">
                <a:latin typeface="Arial Black" panose="020B0A04020102020204" pitchFamily="34" charset="0"/>
              </a:rPr>
              <a:t>G </a:t>
            </a:r>
            <a:r>
              <a:rPr lang="en-US" sz="3600" dirty="0">
                <a:latin typeface="Arial Black" panose="020B0A04020102020204" pitchFamily="34" charset="0"/>
              </a:rPr>
              <a:t>and a Source Resistance</a:t>
            </a:r>
          </a:p>
        </p:txBody>
      </p:sp>
      <p:pic>
        <p:nvPicPr>
          <p:cNvPr id="8" name="Picture 3" descr="se05F52"/>
          <p:cNvPicPr>
            <a:picLocks noChangeAspect="1" noChangeArrowheads="1"/>
          </p:cNvPicPr>
          <p:nvPr/>
        </p:nvPicPr>
        <p:blipFill>
          <a:blip r:embed="rId3" cstate="print"/>
          <a:srcRect l="15421" t="4678" r="61762" b="59873"/>
          <a:stretch>
            <a:fillRect/>
          </a:stretch>
        </p:blipFill>
        <p:spPr bwMode="auto">
          <a:xfrm>
            <a:off x="826875" y="801407"/>
            <a:ext cx="1970614" cy="263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63218" y="1376718"/>
          <a:ext cx="1722461" cy="39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218" y="1376718"/>
                        <a:ext cx="1722461" cy="397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064356" y="1958053"/>
          <a:ext cx="28924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1663560" imgH="457200" progId="Equation.3">
                  <p:embed/>
                </p:oleObj>
              </mc:Choice>
              <mc:Fallback>
                <p:oleObj name="Equation" r:id="rId6" imgW="1663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356" y="1958053"/>
                        <a:ext cx="28924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64992" y="1023584"/>
            <a:ext cx="3603009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provides negative feedback, thus stabilizes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8216426" y="1868036"/>
          <a:ext cx="1291328" cy="92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317160" imgH="228600" progId="Equation.3">
                  <p:embed/>
                </p:oleObj>
              </mc:Choice>
              <mc:Fallback>
                <p:oleObj name="Equation" r:id="rId8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426" y="1868036"/>
                        <a:ext cx="1291328" cy="9297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8125956" y="3398294"/>
          <a:ext cx="1601096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0" imgW="380880" imgH="241200" progId="Equation.3">
                  <p:embed/>
                </p:oleObj>
              </mc:Choice>
              <mc:Fallback>
                <p:oleObj name="Equation" r:id="rId10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956" y="3398294"/>
                        <a:ext cx="1601096" cy="9143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8363141" y="5059916"/>
          <a:ext cx="1158447" cy="9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2" imgW="317160" imgH="228600" progId="Equation.3">
                  <p:embed/>
                </p:oleObj>
              </mc:Choice>
              <mc:Fallback>
                <p:oleObj name="Equation" r:id="rId12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141" y="5059916"/>
                        <a:ext cx="1158447" cy="90415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" descr="se05F52"/>
          <p:cNvPicPr>
            <a:picLocks noChangeAspect="1" noChangeArrowheads="1"/>
          </p:cNvPicPr>
          <p:nvPr/>
        </p:nvPicPr>
        <p:blipFill>
          <a:blip r:embed="rId3" cstate="print"/>
          <a:srcRect l="50814" t="11559" r="5348" b="59039"/>
          <a:stretch>
            <a:fillRect/>
          </a:stretch>
        </p:blipFill>
        <p:spPr bwMode="auto">
          <a:xfrm>
            <a:off x="1866549" y="3589362"/>
            <a:ext cx="5266682" cy="30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>
          <a:xfrm>
            <a:off x="8689076" y="2811439"/>
            <a:ext cx="436728" cy="58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702723" y="4326341"/>
            <a:ext cx="477671" cy="7506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9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358" y="1001257"/>
            <a:ext cx="11756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NewRoman"/>
              </a:rPr>
              <a:t>A simple and effective discrete-circuit biasing arrangement utilizing a feedback resistor </a:t>
            </a:r>
            <a:r>
              <a:rPr lang="en-US" sz="2000" dirty="0" smtClean="0">
                <a:latin typeface="TimesNewRoman"/>
              </a:rPr>
              <a:t>connected between </a:t>
            </a:r>
            <a:r>
              <a:rPr lang="en-US" sz="2000" dirty="0">
                <a:latin typeface="TimesNewRoman"/>
              </a:rPr>
              <a:t>the drain and the gate is shown in </a:t>
            </a:r>
            <a:r>
              <a:rPr lang="en-US" sz="2000" dirty="0" smtClean="0">
                <a:latin typeface="TimesNewRoman"/>
              </a:rPr>
              <a:t>Figure. </a:t>
            </a:r>
            <a:r>
              <a:rPr lang="en-US" sz="2000" dirty="0">
                <a:latin typeface="TimesNewRoman"/>
              </a:rPr>
              <a:t>Here the large feedback </a:t>
            </a:r>
            <a:r>
              <a:rPr lang="en-US" sz="2000" dirty="0" smtClean="0">
                <a:latin typeface="TimesNewRoman"/>
              </a:rPr>
              <a:t>resistance </a:t>
            </a:r>
            <a:r>
              <a:rPr lang="en-US" sz="2000" i="1" dirty="0" smtClean="0">
                <a:latin typeface="TimesNewRoman,Italic"/>
              </a:rPr>
              <a:t>R</a:t>
            </a:r>
            <a:r>
              <a:rPr lang="en-US" sz="1400" b="1" i="1" dirty="0" smtClean="0">
                <a:latin typeface="TimesNewRoman,Italic"/>
              </a:rPr>
              <a:t>G</a:t>
            </a:r>
            <a:r>
              <a:rPr lang="en-US" sz="900" i="1" dirty="0" smtClean="0">
                <a:latin typeface="TimesNewRoman,Italic"/>
              </a:rPr>
              <a:t> </a:t>
            </a:r>
            <a:r>
              <a:rPr lang="en-US" sz="2000" dirty="0">
                <a:latin typeface="TimesNewRoman"/>
              </a:rPr>
              <a:t>(usually in the </a:t>
            </a:r>
            <a:r>
              <a:rPr lang="en-US" sz="2000" dirty="0" smtClean="0">
                <a:latin typeface="TimesNewRoman"/>
              </a:rPr>
              <a:t>mega-ohm </a:t>
            </a:r>
            <a:r>
              <a:rPr lang="en-US" sz="2000" dirty="0">
                <a:latin typeface="TimesNewRoman"/>
              </a:rPr>
              <a:t>range) forces the dc voltage at the gate to be equal to that </a:t>
            </a:r>
            <a:r>
              <a:rPr lang="en-US" sz="2000" dirty="0" smtClean="0">
                <a:latin typeface="TimesNewRoman"/>
              </a:rPr>
              <a:t>at the </a:t>
            </a:r>
            <a:r>
              <a:rPr lang="en-US" sz="2000" dirty="0">
                <a:latin typeface="TimesNewRoman"/>
              </a:rPr>
              <a:t>drain (because </a:t>
            </a:r>
            <a:r>
              <a:rPr lang="en-US" sz="2000" i="1" dirty="0">
                <a:latin typeface="TimesNewRoman,Italic"/>
              </a:rPr>
              <a:t>I</a:t>
            </a:r>
            <a:r>
              <a:rPr lang="en-US" sz="1200" b="1" i="1" dirty="0">
                <a:latin typeface="TimesNewRoman,Italic"/>
              </a:rPr>
              <a:t>G</a:t>
            </a:r>
            <a:r>
              <a:rPr lang="en-US" sz="900" i="1" dirty="0">
                <a:latin typeface="TimesNewRoman,Italic"/>
              </a:rPr>
              <a:t> </a:t>
            </a:r>
            <a:r>
              <a:rPr lang="en-US" sz="2000" dirty="0">
                <a:latin typeface="Symbol" panose="05050102010706020507" pitchFamily="18" charset="2"/>
              </a:rPr>
              <a:t>= </a:t>
            </a:r>
            <a:r>
              <a:rPr lang="en-US" sz="2000" dirty="0">
                <a:latin typeface="TimesNewRoman"/>
              </a:rPr>
              <a:t>0). Thus we can write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" y="2324696"/>
            <a:ext cx="7505225" cy="194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77" y="2232848"/>
            <a:ext cx="2397294" cy="4365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821" y="4562247"/>
            <a:ext cx="9259008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NewRoman"/>
              </a:rPr>
              <a:t>If </a:t>
            </a:r>
            <a:r>
              <a:rPr lang="en-US" sz="2000" b="1" i="1" dirty="0">
                <a:latin typeface="TimesNewRoman,Italic"/>
              </a:rPr>
              <a:t>I</a:t>
            </a:r>
            <a:r>
              <a:rPr lang="en-US" sz="1200" b="1" i="1" dirty="0">
                <a:latin typeface="TimesNewRoman,Italic"/>
              </a:rPr>
              <a:t>D</a:t>
            </a:r>
            <a:r>
              <a:rPr lang="en-US" sz="900" b="1" i="1" dirty="0">
                <a:latin typeface="TimesNewRoman,Italic"/>
              </a:rPr>
              <a:t> </a:t>
            </a:r>
            <a:r>
              <a:rPr lang="en-US" sz="2000" b="1" dirty="0">
                <a:latin typeface="TimesNewRoman"/>
              </a:rPr>
              <a:t>for some reason changes, </a:t>
            </a:r>
            <a:r>
              <a:rPr lang="en-US" sz="2000" b="1" dirty="0" smtClean="0">
                <a:latin typeface="TimesNewRoman"/>
              </a:rPr>
              <a:t>say increases</a:t>
            </a:r>
            <a:r>
              <a:rPr lang="en-US" sz="2000" b="1" dirty="0">
                <a:latin typeface="TimesNewRoman"/>
              </a:rPr>
              <a:t>, then Eq. </a:t>
            </a:r>
            <a:r>
              <a:rPr lang="en-US" sz="2000" b="1" dirty="0" smtClean="0">
                <a:latin typeface="TimesNewRoman"/>
              </a:rPr>
              <a:t>above </a:t>
            </a:r>
            <a:r>
              <a:rPr lang="en-US" sz="2000" b="1" dirty="0">
                <a:latin typeface="TimesNewRoman"/>
              </a:rPr>
              <a:t>indicates that </a:t>
            </a:r>
            <a:r>
              <a:rPr lang="en-US" sz="2000" b="1" i="1" dirty="0">
                <a:latin typeface="TimesNewRoman,Italic"/>
              </a:rPr>
              <a:t>V</a:t>
            </a:r>
            <a:r>
              <a:rPr lang="en-US" sz="1200" b="1" i="1" dirty="0">
                <a:latin typeface="TimesNewRoman,Italic"/>
              </a:rPr>
              <a:t>GS</a:t>
            </a:r>
            <a:r>
              <a:rPr lang="en-US" sz="900" b="1" i="1" dirty="0">
                <a:latin typeface="TimesNewRoman,Italic"/>
              </a:rPr>
              <a:t> </a:t>
            </a:r>
            <a:r>
              <a:rPr lang="en-US" sz="2000" b="1" dirty="0">
                <a:latin typeface="TimesNewRoman"/>
              </a:rPr>
              <a:t>must decrease. The decrease in </a:t>
            </a:r>
            <a:r>
              <a:rPr lang="en-US" sz="2000" b="1" i="1" dirty="0">
                <a:latin typeface="TimesNewRoman,Italic"/>
              </a:rPr>
              <a:t>V</a:t>
            </a:r>
            <a:r>
              <a:rPr lang="en-US" sz="1200" b="1" i="1" dirty="0">
                <a:latin typeface="TimesNewRoman,Italic"/>
              </a:rPr>
              <a:t>GS</a:t>
            </a:r>
            <a:r>
              <a:rPr lang="en-US" sz="900" b="1" i="1" dirty="0">
                <a:latin typeface="TimesNewRoman,Italic"/>
              </a:rPr>
              <a:t> </a:t>
            </a:r>
            <a:r>
              <a:rPr lang="en-US" sz="2000" b="1" dirty="0">
                <a:latin typeface="TimesNewRoman"/>
              </a:rPr>
              <a:t>in </a:t>
            </a:r>
            <a:r>
              <a:rPr lang="en-US" sz="2000" b="1" dirty="0" smtClean="0">
                <a:latin typeface="TimesNewRoman"/>
              </a:rPr>
              <a:t>turn causes </a:t>
            </a:r>
            <a:r>
              <a:rPr lang="en-US" sz="2000" b="1" dirty="0">
                <a:latin typeface="TimesNewRoman"/>
              </a:rPr>
              <a:t>a decrease in </a:t>
            </a:r>
            <a:r>
              <a:rPr lang="en-US" sz="2000" b="1" i="1" dirty="0">
                <a:latin typeface="TimesNewRoman,Italic"/>
              </a:rPr>
              <a:t>I</a:t>
            </a:r>
            <a:r>
              <a:rPr lang="en-US" sz="1200" b="1" i="1" dirty="0">
                <a:latin typeface="TimesNewRoman,Italic"/>
              </a:rPr>
              <a:t>D</a:t>
            </a:r>
            <a:r>
              <a:rPr lang="en-US" sz="2000" b="1" dirty="0" smtClean="0">
                <a:latin typeface="TimesNewRoman"/>
              </a:rPr>
              <a:t>,</a:t>
            </a:r>
          </a:p>
          <a:p>
            <a:endParaRPr lang="en-US" sz="2000" b="1" dirty="0">
              <a:latin typeface="TimesNewRoman"/>
            </a:endParaRPr>
          </a:p>
          <a:p>
            <a:r>
              <a:rPr lang="en-US" sz="2000" b="1" dirty="0" smtClean="0">
                <a:latin typeface="TimesNewRoman"/>
              </a:rPr>
              <a:t> Thus </a:t>
            </a:r>
            <a:r>
              <a:rPr lang="en-US" sz="2000" b="1" dirty="0">
                <a:latin typeface="TimesNewRoman"/>
              </a:rPr>
              <a:t>the negative feedback or degeneration provided by </a:t>
            </a:r>
            <a:r>
              <a:rPr lang="en-US" sz="2000" b="1" i="1" dirty="0" smtClean="0">
                <a:latin typeface="TimesNewRoman,Italic"/>
              </a:rPr>
              <a:t>R</a:t>
            </a:r>
            <a:r>
              <a:rPr lang="en-US" sz="1200" b="1" i="1" dirty="0" smtClean="0">
                <a:latin typeface="TimesNewRoman,Italic"/>
              </a:rPr>
              <a:t>G </a:t>
            </a:r>
            <a:r>
              <a:rPr lang="en-US" sz="900" b="1" i="1" dirty="0" smtClean="0">
                <a:latin typeface="TimesNewRoman,Italic"/>
              </a:rPr>
              <a:t> </a:t>
            </a:r>
            <a:r>
              <a:rPr lang="en-US" sz="2000" b="1" dirty="0">
                <a:latin typeface="TimesNewRoman"/>
              </a:rPr>
              <a:t>works to keep the value of </a:t>
            </a:r>
            <a:r>
              <a:rPr lang="en-US" sz="2000" b="1" i="1" dirty="0">
                <a:latin typeface="TimesNewRoman,Italic"/>
              </a:rPr>
              <a:t>I</a:t>
            </a:r>
            <a:r>
              <a:rPr lang="en-US" sz="1200" b="1" i="1" dirty="0">
                <a:latin typeface="TimesNewRoman,Italic"/>
              </a:rPr>
              <a:t>D</a:t>
            </a:r>
            <a:r>
              <a:rPr lang="en-US" sz="900" b="1" i="1" dirty="0">
                <a:latin typeface="TimesNewRoman,Italic"/>
              </a:rPr>
              <a:t> </a:t>
            </a:r>
            <a:r>
              <a:rPr lang="en-US" sz="2000" b="1" dirty="0" smtClean="0">
                <a:latin typeface="TimesNewRoman"/>
              </a:rPr>
              <a:t>as constant </a:t>
            </a:r>
            <a:r>
              <a:rPr lang="en-US" sz="2000" b="1" dirty="0">
                <a:latin typeface="TimesNewRoman"/>
              </a:rPr>
              <a:t>as possible</a:t>
            </a:r>
            <a:endParaRPr lang="en-US" sz="20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3686" y="45234"/>
            <a:ext cx="10515600" cy="839561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3. Biasing Using a Drain-to-Gate Feedback Resistor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42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00168"/>
            <a:ext cx="8763000" cy="638033"/>
          </a:xfrm>
        </p:spPr>
        <p:txBody>
          <a:bodyPr>
            <a:noAutofit/>
          </a:bodyPr>
          <a:lstStyle/>
          <a:p>
            <a:r>
              <a:rPr lang="en-US" sz="3200" b="1" u="sng" dirty="0"/>
              <a:t>Biasing using Drain-to-Gate Feedback Resistor</a:t>
            </a:r>
          </a:p>
        </p:txBody>
      </p:sp>
      <p:pic>
        <p:nvPicPr>
          <p:cNvPr id="11" name="Picture 3" descr="se05F54"/>
          <p:cNvPicPr>
            <a:picLocks noChangeAspect="1" noChangeArrowheads="1"/>
          </p:cNvPicPr>
          <p:nvPr/>
        </p:nvPicPr>
        <p:blipFill>
          <a:blip r:embed="rId4" cstate="print"/>
          <a:srcRect l="-3034" b="22"/>
          <a:stretch>
            <a:fillRect/>
          </a:stretch>
        </p:blipFill>
        <p:spPr bwMode="auto">
          <a:xfrm>
            <a:off x="7924801" y="914401"/>
            <a:ext cx="1424135" cy="300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/>
          </p:nvPr>
        </p:nvGraphicFramePr>
        <p:xfrm>
          <a:off x="1981201" y="990601"/>
          <a:ext cx="267493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7" imgW="1536480" imgH="685800" progId="Equation.3">
                  <p:embed/>
                </p:oleObj>
              </mc:Choice>
              <mc:Fallback>
                <p:oleObj name="Equation" r:id="rId7" imgW="15364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990601"/>
                        <a:ext cx="2674937" cy="119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/>
          </p:nvPr>
        </p:nvGraphicFramePr>
        <p:xfrm>
          <a:off x="1905001" y="2362201"/>
          <a:ext cx="30257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9" imgW="1739880" imgH="457200" progId="Equation.3">
                  <p:embed/>
                </p:oleObj>
              </mc:Choice>
              <mc:Fallback>
                <p:oleObj name="Equation" r:id="rId9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362201"/>
                        <a:ext cx="302577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72020" y="3276601"/>
            <a:ext cx="3603009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provides negative feedback, thus stabilizes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/>
          </p:nvPr>
        </p:nvGraphicFramePr>
        <p:xfrm>
          <a:off x="1872019" y="4114800"/>
          <a:ext cx="1291328" cy="92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1" imgW="317160" imgH="228600" progId="Equation.3">
                  <p:embed/>
                </p:oleObj>
              </mc:Choice>
              <mc:Fallback>
                <p:oleObj name="Equation" r:id="rId11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019" y="4114800"/>
                        <a:ext cx="1291328" cy="9297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/>
          </p:nvPr>
        </p:nvGraphicFramePr>
        <p:xfrm>
          <a:off x="4038600" y="4140959"/>
          <a:ext cx="1601096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3" imgW="380880" imgH="241200" progId="Equation.3">
                  <p:embed/>
                </p:oleObj>
              </mc:Choice>
              <mc:Fallback>
                <p:oleObj name="Equation" r:id="rId13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40959"/>
                        <a:ext cx="1601096" cy="9143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6553201" y="4161294"/>
          <a:ext cx="1158447" cy="9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15" imgW="317160" imgH="228600" progId="Equation.3">
                  <p:embed/>
                </p:oleObj>
              </mc:Choice>
              <mc:Fallback>
                <p:oleObj name="Equation" r:id="rId15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161294"/>
                        <a:ext cx="1158447" cy="90415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own Arrow 18"/>
          <p:cNvSpPr/>
          <p:nvPr/>
        </p:nvSpPr>
        <p:spPr>
          <a:xfrm rot="16200000">
            <a:off x="3239069" y="4304731"/>
            <a:ext cx="661916" cy="58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5763902" y="4299477"/>
            <a:ext cx="682388" cy="6277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se06F6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9" t="-1451" r="127" b="1451"/>
          <a:stretch/>
        </p:blipFill>
        <p:spPr bwMode="auto">
          <a:xfrm>
            <a:off x="8212247" y="4569327"/>
            <a:ext cx="2273376" cy="21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90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1" y="76200"/>
            <a:ext cx="8893629" cy="54363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latin typeface="Arial Black" panose="020B0A04020102020204" pitchFamily="34" charset="0"/>
              </a:rPr>
              <a:t>4. Biasing </a:t>
            </a:r>
            <a:r>
              <a:rPr lang="en-US" sz="3200" b="1" u="sng" dirty="0">
                <a:latin typeface="Arial Black" panose="020B0A04020102020204" pitchFamily="34" charset="0"/>
              </a:rPr>
              <a:t>Using Constant Current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A43D-287E-4BAE-8D2F-68F0BFF140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09648" y="5718413"/>
            <a:ext cx="4558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(b) Implementation of the constant-current    </a:t>
            </a:r>
          </a:p>
          <a:p>
            <a:r>
              <a:rPr lang="en-US" dirty="0"/>
              <a:t>     source </a:t>
            </a:r>
            <a:r>
              <a:rPr lang="en-US" i="1" dirty="0"/>
              <a:t>I </a:t>
            </a:r>
            <a:r>
              <a:rPr lang="en-US" dirty="0"/>
              <a:t>using a current mirror</a:t>
            </a:r>
          </a:p>
        </p:txBody>
      </p:sp>
      <p:pic>
        <p:nvPicPr>
          <p:cNvPr id="7" name="Picture 3" descr="se05F55"/>
          <p:cNvPicPr>
            <a:picLocks noChangeAspect="1" noChangeArrowheads="1"/>
          </p:cNvPicPr>
          <p:nvPr/>
        </p:nvPicPr>
        <p:blipFill>
          <a:blip r:embed="rId2" cstate="print"/>
          <a:srcRect r="65328" b="-2228"/>
          <a:stretch>
            <a:fillRect/>
          </a:stretch>
        </p:blipFill>
        <p:spPr bwMode="auto">
          <a:xfrm>
            <a:off x="2438400" y="965579"/>
            <a:ext cx="2538484" cy="469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se05F55"/>
          <p:cNvPicPr>
            <a:picLocks noChangeAspect="1" noChangeArrowheads="1"/>
          </p:cNvPicPr>
          <p:nvPr/>
        </p:nvPicPr>
        <p:blipFill>
          <a:blip r:embed="rId2" cstate="print"/>
          <a:srcRect l="45079" r="491" b="-1882"/>
          <a:stretch>
            <a:fillRect/>
          </a:stretch>
        </p:blipFill>
        <p:spPr bwMode="auto">
          <a:xfrm>
            <a:off x="6382605" y="1063389"/>
            <a:ext cx="3985145" cy="468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58621" y="5862684"/>
            <a:ext cx="352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Biasing the MOSFET using a </a:t>
            </a:r>
          </a:p>
          <a:p>
            <a:pPr marL="342900" indent="-342900"/>
            <a:r>
              <a:rPr lang="en-US" dirty="0"/>
              <a:t>     constant-current source </a:t>
            </a:r>
            <a:r>
              <a:rPr lang="en-US" i="1" dirty="0"/>
              <a:t>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12091" y="3762949"/>
            <a:ext cx="1281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5.55 </a:t>
            </a:r>
          </a:p>
        </p:txBody>
      </p:sp>
    </p:spTree>
    <p:extLst>
      <p:ext uri="{BB962C8B-B14F-4D97-AF65-F5344CB8AC3E}">
        <p14:creationId xmlns:p14="http://schemas.microsoft.com/office/powerpoint/2010/main" val="1510564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175" y="181819"/>
            <a:ext cx="727635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latin typeface="FrutigerLTStd65-Bold"/>
              </a:rPr>
              <a:t>Biasing Using a Constant-Current Source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5142" y="937069"/>
            <a:ext cx="11611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"/>
              </a:rPr>
              <a:t>The most effective scheme for biasing a MOSFET amplifier is that using a </a:t>
            </a:r>
            <a:r>
              <a:rPr lang="en-US" dirty="0" smtClean="0">
                <a:latin typeface="TimesNewRoman"/>
              </a:rPr>
              <a:t>constant-current source</a:t>
            </a:r>
            <a:r>
              <a:rPr lang="en-US" dirty="0">
                <a:latin typeface="TimesNewRoman"/>
              </a:rPr>
              <a:t>. </a:t>
            </a:r>
            <a:r>
              <a:rPr lang="en-US" dirty="0" smtClean="0">
                <a:latin typeface="TimesNewRoman"/>
              </a:rPr>
              <a:t>Figure </a:t>
            </a:r>
            <a:r>
              <a:rPr lang="en-US" dirty="0">
                <a:latin typeface="TimesNewRoman"/>
              </a:rPr>
              <a:t>shows such an arrangement applied to a discrete MOSFET. Here </a:t>
            </a:r>
            <a:r>
              <a:rPr lang="en-US" i="1" dirty="0" smtClean="0">
                <a:latin typeface="TimesNewRoman,Italic"/>
              </a:rPr>
              <a:t>R</a:t>
            </a:r>
            <a:r>
              <a:rPr lang="en-US" sz="1100" b="1" i="1" dirty="0" smtClean="0">
                <a:latin typeface="TimesNewRoman,Italic"/>
              </a:rPr>
              <a:t>G </a:t>
            </a:r>
            <a:r>
              <a:rPr lang="en-US" dirty="0" smtClean="0">
                <a:latin typeface="TimesNewRoman"/>
              </a:rPr>
              <a:t>(</a:t>
            </a:r>
            <a:r>
              <a:rPr lang="en-US" dirty="0">
                <a:latin typeface="TimesNewRoman"/>
              </a:rPr>
              <a:t>usually in the </a:t>
            </a:r>
            <a:r>
              <a:rPr lang="en-US" dirty="0" smtClean="0">
                <a:latin typeface="TimesNewRoman"/>
              </a:rPr>
              <a:t>mega-ohm </a:t>
            </a:r>
            <a:r>
              <a:rPr lang="en-US" dirty="0">
                <a:latin typeface="TimesNewRoman"/>
              </a:rPr>
              <a:t>range) establishes a dc ground at the gate and presents a large </a:t>
            </a:r>
            <a:r>
              <a:rPr lang="en-US" dirty="0" smtClean="0">
                <a:latin typeface="TimesNewRoman"/>
              </a:rPr>
              <a:t>resistance to </a:t>
            </a:r>
            <a:r>
              <a:rPr lang="en-US" dirty="0">
                <a:latin typeface="TimesNewRoman"/>
              </a:rPr>
              <a:t>an input signal source that can be </a:t>
            </a:r>
            <a:r>
              <a:rPr lang="en-US" dirty="0" err="1">
                <a:latin typeface="TimesNewRoman"/>
              </a:rPr>
              <a:t>capacitively</a:t>
            </a:r>
            <a:r>
              <a:rPr lang="en-US" dirty="0">
                <a:latin typeface="TimesNewRoman"/>
              </a:rPr>
              <a:t> coupled to the gate. Resistor </a:t>
            </a:r>
            <a:r>
              <a:rPr lang="en-US" i="1" dirty="0" smtClean="0">
                <a:latin typeface="TimesNewRoman,Italic"/>
              </a:rPr>
              <a:t>R</a:t>
            </a:r>
            <a:r>
              <a:rPr lang="en-US" sz="1100" b="1" i="1" dirty="0" smtClean="0">
                <a:latin typeface="TimesNewRoman,Italic"/>
              </a:rPr>
              <a:t>D </a:t>
            </a:r>
            <a:r>
              <a:rPr lang="en-US" dirty="0" smtClean="0">
                <a:latin typeface="TimesNewRoman"/>
              </a:rPr>
              <a:t>establishes </a:t>
            </a:r>
            <a:r>
              <a:rPr lang="en-US" dirty="0">
                <a:latin typeface="TimesNewRoman"/>
              </a:rPr>
              <a:t>an appropriate dc voltage at the drain to allow for the required output </a:t>
            </a:r>
            <a:r>
              <a:rPr lang="en-US" dirty="0" smtClean="0">
                <a:latin typeface="TimesNewRoman"/>
              </a:rPr>
              <a:t>signal swing </a:t>
            </a:r>
            <a:r>
              <a:rPr lang="en-US" dirty="0">
                <a:latin typeface="TimesNewRoman"/>
              </a:rPr>
              <a:t>while ensuring that the transistor always remains in the saturation region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16" y="2850272"/>
            <a:ext cx="7827741" cy="4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" y="149634"/>
            <a:ext cx="11602664" cy="40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" y="662550"/>
            <a:ext cx="12158647" cy="47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The Current Source Formula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A43D-287E-4BAE-8D2F-68F0BFF140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3" descr="se05F55"/>
          <p:cNvPicPr>
            <a:picLocks noChangeAspect="1" noChangeArrowheads="1"/>
          </p:cNvPicPr>
          <p:nvPr/>
        </p:nvPicPr>
        <p:blipFill>
          <a:blip r:embed="rId3" cstate="print"/>
          <a:srcRect l="45079" r="13726" b="8809"/>
          <a:stretch>
            <a:fillRect/>
          </a:stretch>
        </p:blipFill>
        <p:spPr bwMode="auto">
          <a:xfrm>
            <a:off x="1728718" y="1759426"/>
            <a:ext cx="3016155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0115" name="Object 3"/>
          <p:cNvGraphicFramePr>
            <a:graphicFrameLocks noChangeAspect="1"/>
          </p:cNvGraphicFramePr>
          <p:nvPr>
            <p:extLst/>
          </p:nvPr>
        </p:nvGraphicFramePr>
        <p:xfrm>
          <a:off x="5314522" y="1055676"/>
          <a:ext cx="5039782" cy="118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1676160" imgH="393480" progId="Equation.3">
                  <p:embed/>
                </p:oleObj>
              </mc:Choice>
              <mc:Fallback>
                <p:oleObj name="Equation" r:id="rId4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522" y="1055676"/>
                        <a:ext cx="5039782" cy="118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>
            <p:extLst/>
          </p:nvPr>
        </p:nvGraphicFramePr>
        <p:xfrm>
          <a:off x="5314522" y="3803047"/>
          <a:ext cx="4991145" cy="114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1714320" imgH="393480" progId="Equation.3">
                  <p:embed/>
                </p:oleObj>
              </mc:Choice>
              <mc:Fallback>
                <p:oleObj name="Equation" r:id="rId6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522" y="3803047"/>
                        <a:ext cx="4991145" cy="114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>
            <p:extLst/>
          </p:nvPr>
        </p:nvGraphicFramePr>
        <p:xfrm>
          <a:off x="5124750" y="2485831"/>
          <a:ext cx="6229050" cy="126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8" imgW="1942920" imgH="393480" progId="Equation.3">
                  <p:embed/>
                </p:oleObj>
              </mc:Choice>
              <mc:Fallback>
                <p:oleObj name="Equation" r:id="rId8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750" y="2485831"/>
                        <a:ext cx="6229050" cy="126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extLst/>
          </p:nvPr>
        </p:nvGraphicFramePr>
        <p:xfrm>
          <a:off x="5756801" y="5268686"/>
          <a:ext cx="2703525" cy="114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10" imgW="1015920" imgH="431640" progId="Equation.3">
                  <p:embed/>
                </p:oleObj>
              </mc:Choice>
              <mc:Fallback>
                <p:oleObj name="Equation" r:id="rId10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01" y="5268686"/>
                        <a:ext cx="2703525" cy="1149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86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403"/>
          <a:stretch/>
        </p:blipFill>
        <p:spPr>
          <a:xfrm>
            <a:off x="0" y="0"/>
            <a:ext cx="12126335" cy="1175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49674" r="71932" b="32144"/>
          <a:stretch/>
        </p:blipFill>
        <p:spPr>
          <a:xfrm>
            <a:off x="0" y="1175658"/>
            <a:ext cx="3403601" cy="406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82468" r="68704" b="649"/>
          <a:stretch/>
        </p:blipFill>
        <p:spPr>
          <a:xfrm>
            <a:off x="3795836" y="3570514"/>
            <a:ext cx="3795135" cy="3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515"/>
            <a:ext cx="3804158" cy="3193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86" y="2771015"/>
            <a:ext cx="3348107" cy="3146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066" y="852366"/>
            <a:ext cx="35153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6" y="1"/>
            <a:ext cx="10515600" cy="1030514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BJT Configurations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2" y="2478768"/>
            <a:ext cx="10515600" cy="2514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To understand this problem let’s first review few things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44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02" y="124970"/>
            <a:ext cx="3698882" cy="2515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8" y="124970"/>
            <a:ext cx="8132314" cy="133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0" y="1382485"/>
            <a:ext cx="4298842" cy="1072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" y="2784742"/>
            <a:ext cx="12118719" cy="852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188" y="3966868"/>
                <a:ext cx="1181902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Inclusion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/>
                  <a:t>reduces the trans-conductance by the factor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. This of course is simply the result of the fact that only a fraction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appears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8" y="3966868"/>
                <a:ext cx="11819027" cy="892552"/>
              </a:xfrm>
              <a:prstGeom prst="rect">
                <a:avLst/>
              </a:prstGeom>
              <a:blipFill rotWithShape="0">
                <a:blip r:embed="rId6"/>
                <a:stretch>
                  <a:fillRect l="-825" t="-42466" b="-12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20663" y="4859420"/>
            <a:ext cx="11378818" cy="841829"/>
            <a:chOff x="120663" y="4859420"/>
            <a:chExt cx="11378818" cy="8418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663" y="4966136"/>
              <a:ext cx="6441319" cy="7089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4065" y="4859420"/>
              <a:ext cx="3015416" cy="84182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20188" y="5733524"/>
            <a:ext cx="11534782" cy="870475"/>
            <a:chOff x="120188" y="5733524"/>
            <a:chExt cx="11534782" cy="8704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188" y="5733524"/>
              <a:ext cx="2442450" cy="8704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6459" y="5978777"/>
              <a:ext cx="8518511" cy="62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6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3473" y="322425"/>
            <a:ext cx="3492285" cy="424698"/>
            <a:chOff x="232229" y="2426996"/>
            <a:chExt cx="3492285" cy="424698"/>
          </a:xfrm>
        </p:grpSpPr>
        <p:sp>
          <p:nvSpPr>
            <p:cNvPr id="7" name="TextBox 6"/>
            <p:cNvSpPr txBox="1"/>
            <p:nvPr/>
          </p:nvSpPr>
          <p:spPr>
            <a:xfrm>
              <a:off x="232229" y="2482362"/>
              <a:ext cx="175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From Ex 5.27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254240" y="2426996"/>
                  <a:ext cx="1470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240" y="2426996"/>
                  <a:ext cx="14702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" r="-371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473" y="1136959"/>
                <a:ext cx="3536609" cy="71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den>
                    </m:f>
                  </m:oMath>
                </a14:m>
                <a:r>
                  <a:rPr lang="en-US" sz="2800" dirty="0" smtClean="0"/>
                  <a:t>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3" y="1136959"/>
                <a:ext cx="3536609" cy="718082"/>
              </a:xfrm>
              <a:prstGeom prst="rect">
                <a:avLst/>
              </a:prstGeom>
              <a:blipFill rotWithShape="0">
                <a:blip r:embed="rId3"/>
                <a:stretch>
                  <a:fillRect l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473" y="2911964"/>
                <a:ext cx="5452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3" y="2911964"/>
                <a:ext cx="54521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66" r="-89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3473" y="4075398"/>
                <a:ext cx="5695213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3" y="4075398"/>
                <a:ext cx="5695213" cy="8268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7793" y="5798986"/>
                <a:ext cx="5041508" cy="42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3" y="5798986"/>
                <a:ext cx="5041508" cy="425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502" y="124970"/>
            <a:ext cx="3698882" cy="25150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566" y="2560401"/>
            <a:ext cx="4298842" cy="10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9" y="881159"/>
            <a:ext cx="10612671" cy="44020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565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MOS-Common Gate  Amplifiers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7" y="4644572"/>
            <a:ext cx="1583900" cy="928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10" y="5939194"/>
            <a:ext cx="2756433" cy="79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496" y="4467361"/>
            <a:ext cx="3678991" cy="81583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04187" y="5580138"/>
            <a:ext cx="7587813" cy="777764"/>
            <a:chOff x="3765987" y="5775477"/>
            <a:chExt cx="7587813" cy="7777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5987" y="5775477"/>
              <a:ext cx="3795335" cy="7777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65520" y="5775477"/>
              <a:ext cx="2088280" cy="7577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14503" y="6342418"/>
                <a:ext cx="2380343" cy="3906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𝒗𝒐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503" y="6342418"/>
                <a:ext cx="2380343" cy="390677"/>
              </a:xfrm>
              <a:prstGeom prst="rect">
                <a:avLst/>
              </a:prstGeom>
              <a:blipFill rotWithShape="0">
                <a:blip r:embed="rId8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76" t="39500"/>
          <a:stretch/>
        </p:blipFill>
        <p:spPr>
          <a:xfrm>
            <a:off x="386463" y="43420"/>
            <a:ext cx="11467221" cy="175622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6463" y="1418590"/>
            <a:ext cx="6057880" cy="1516629"/>
            <a:chOff x="386463" y="1418590"/>
            <a:chExt cx="6057880" cy="1516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6463" y="2366217"/>
                  <a:ext cx="2533386" cy="569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𝑠𝑖𝑔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63" y="2366217"/>
                  <a:ext cx="2533386" cy="5690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ular Callout 5"/>
                <p:cNvSpPr/>
                <p:nvPr/>
              </p:nvSpPr>
              <p:spPr>
                <a:xfrm>
                  <a:off x="3701143" y="1418590"/>
                  <a:ext cx="2743200" cy="749551"/>
                </a:xfrm>
                <a:prstGeom prst="wedgeRectCallout">
                  <a:avLst>
                    <a:gd name="adj1" fmla="val -70040"/>
                    <a:gd name="adj2" fmla="val 11284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Match signal source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a14:m>
                  <a:r>
                    <a:rPr lang="en-US" dirty="0" smtClean="0"/>
                    <a:t>;  meaning that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Rectangular Callout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143" y="1418590"/>
                  <a:ext cx="2743200" cy="749551"/>
                </a:xfrm>
                <a:prstGeom prst="wedgeRectCallout">
                  <a:avLst>
                    <a:gd name="adj1" fmla="val -70040"/>
                    <a:gd name="adj2" fmla="val 112846"/>
                  </a:avLst>
                </a:prstGeom>
                <a:blipFill rotWithShape="0">
                  <a:blip r:embed="rId4"/>
                  <a:stretch>
                    <a:fillRect r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8769" y="2538100"/>
                <a:ext cx="2895536" cy="361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769" y="2538100"/>
                <a:ext cx="2895536" cy="361959"/>
              </a:xfrm>
              <a:prstGeom prst="rect">
                <a:avLst/>
              </a:prstGeom>
              <a:blipFill rotWithShape="0">
                <a:blip r:embed="rId5"/>
                <a:stretch>
                  <a:fillRect l="-1263" t="-160000" r="-20211" b="-2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84863" y="3337520"/>
            <a:ext cx="7828693" cy="1317398"/>
            <a:chOff x="284863" y="3337520"/>
            <a:chExt cx="7828693" cy="1317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4863" y="3479566"/>
                  <a:ext cx="2428036" cy="5675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𝑎𝑙𝑠𝑜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𝑂𝑉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63" y="3479566"/>
                  <a:ext cx="2428036" cy="56752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09135" y="3337520"/>
                  <a:ext cx="3504421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𝑇h𝑒𝑟𝑒𝑓𝑜𝑟𝑒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 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135" y="3337520"/>
                  <a:ext cx="3504421" cy="5203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4863" y="4377919"/>
                  <a:ext cx="15413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63" y="4377919"/>
                  <a:ext cx="15413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76" r="-158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256906" y="5344087"/>
            <a:ext cx="8617878" cy="622350"/>
            <a:chOff x="256906" y="5344087"/>
            <a:chExt cx="8617878" cy="622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6906" y="5356783"/>
                  <a:ext cx="3138680" cy="5969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06" y="5356783"/>
                  <a:ext cx="3138680" cy="5969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013902" y="5344087"/>
                  <a:ext cx="4860882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𝑚𝐴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902" y="5344087"/>
                  <a:ext cx="4860882" cy="62235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/>
          <a:srcRect l="3890" t="8504" r="53166" b="15661"/>
          <a:stretch/>
        </p:blipFill>
        <p:spPr>
          <a:xfrm>
            <a:off x="8388027" y="1418590"/>
            <a:ext cx="3603272" cy="2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6" r="4127" b="61072"/>
          <a:stretch/>
        </p:blipFill>
        <p:spPr>
          <a:xfrm>
            <a:off x="420913" y="747789"/>
            <a:ext cx="4078514" cy="26409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628" y="0"/>
            <a:ext cx="10515600" cy="868589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MOS Common Drain Amplifiers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09" y="965698"/>
            <a:ext cx="1644277" cy="524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56" y="1770743"/>
            <a:ext cx="1448013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56" y="2902593"/>
            <a:ext cx="1613434" cy="536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317" y="4034850"/>
            <a:ext cx="3733260" cy="1094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756" y="745549"/>
            <a:ext cx="4578601" cy="373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8520" y="5691949"/>
                <a:ext cx="6507422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0" y="5691949"/>
                <a:ext cx="6507422" cy="8852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2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02" t="12417" b="67089"/>
          <a:stretch/>
        </p:blipFill>
        <p:spPr>
          <a:xfrm>
            <a:off x="218040" y="0"/>
            <a:ext cx="11840298" cy="1799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148" y="2628879"/>
                <a:ext cx="4537011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100;           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8" y="2628879"/>
                <a:ext cx="4537011" cy="63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7148" y="3822380"/>
                <a:ext cx="4300408" cy="630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8" y="3822380"/>
                <a:ext cx="4300408" cy="630557"/>
              </a:xfrm>
              <a:prstGeom prst="rect">
                <a:avLst/>
              </a:prstGeom>
              <a:blipFill rotWithShape="0">
                <a:blip r:embed="rId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148" y="4667676"/>
                <a:ext cx="4672561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8" y="4667676"/>
                <a:ext cx="4672561" cy="632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148" y="5850683"/>
                <a:ext cx="5164747" cy="85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100+1000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8" y="5850683"/>
                <a:ext cx="5164747" cy="8542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468" t="32002" r="58210" b="62379"/>
          <a:stretch/>
        </p:blipFill>
        <p:spPr>
          <a:xfrm>
            <a:off x="7881257" y="6166763"/>
            <a:ext cx="3643085" cy="493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3841" y="1742150"/>
                <a:ext cx="6015429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=?????     :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=???????;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=?????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41" y="1742150"/>
                <a:ext cx="6015429" cy="399405"/>
              </a:xfrm>
              <a:prstGeom prst="rect">
                <a:avLst/>
              </a:prstGeom>
              <a:blipFill rotWithShape="0">
                <a:blip r:embed="rId7"/>
                <a:stretch>
                  <a:fillRect l="-709" r="-709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l="2612" t="10481"/>
          <a:stretch/>
        </p:blipFill>
        <p:spPr>
          <a:xfrm>
            <a:off x="6110514" y="3497943"/>
            <a:ext cx="5947824" cy="2601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2912" y="1562324"/>
            <a:ext cx="2307774" cy="18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02" t="36669" b="40008"/>
          <a:stretch/>
        </p:blipFill>
        <p:spPr>
          <a:xfrm>
            <a:off x="0" y="0"/>
            <a:ext cx="12082443" cy="2090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71" t="58939" r="48076" b="34097"/>
          <a:stretch/>
        </p:blipFill>
        <p:spPr>
          <a:xfrm>
            <a:off x="7126514" y="6233885"/>
            <a:ext cx="5065486" cy="624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914" y="2264229"/>
                <a:ext cx="2370072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2264229"/>
                <a:ext cx="2370072" cy="7586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03853" y="2398850"/>
                <a:ext cx="1852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53" y="2398850"/>
                <a:ext cx="18521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630" r="-33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6229" y="3235804"/>
            <a:ext cx="10870025" cy="781391"/>
            <a:chOff x="486229" y="3235804"/>
            <a:chExt cx="10870025" cy="781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86229" y="3328160"/>
                  <a:ext cx="2107372" cy="68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</m:sup>
                        </m:sSub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29" y="3328160"/>
                  <a:ext cx="2107372" cy="6890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111613" y="3323199"/>
                  <a:ext cx="4397294" cy="68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613" y="3323199"/>
                  <a:ext cx="4397294" cy="68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681868" y="3235804"/>
                  <a:ext cx="2674386" cy="68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𝑇h𝑒𝑟𝑒𝑓𝑜𝑟𝑒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868" y="3235804"/>
                  <a:ext cx="2674386" cy="68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394" y="4378907"/>
                <a:ext cx="55614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=0.625×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4" y="4378907"/>
                <a:ext cx="5561459" cy="6890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13003" y="5736984"/>
            <a:ext cx="10691026" cy="756233"/>
            <a:chOff x="713003" y="5736984"/>
            <a:chExt cx="10691026" cy="756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13003" y="5736984"/>
                  <a:ext cx="2062296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03" y="5736984"/>
                  <a:ext cx="2062296" cy="7562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17005" y="5872888"/>
                  <a:ext cx="28805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𝑓𝑂𝑅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005" y="5872888"/>
                  <a:ext cx="2880532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90" r="-190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14484" y="5736984"/>
                  <a:ext cx="3489545" cy="480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0.83</m:t>
                        </m:r>
                        <m:f>
                          <m:fPr>
                            <m:type m:val="skw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&lt;0.98</m:t>
                        </m:r>
                        <m:f>
                          <m:fPr>
                            <m:type m:val="skw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484" y="5736984"/>
                  <a:ext cx="3489545" cy="4801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73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02" t="64599"/>
          <a:stretch/>
        </p:blipFill>
        <p:spPr>
          <a:xfrm>
            <a:off x="145143" y="145141"/>
            <a:ext cx="11718686" cy="3077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2344" y="3371642"/>
                <a:ext cx="3832716" cy="826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4" y="3371642"/>
                <a:ext cx="3832716" cy="8263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38801" y="3038409"/>
            <a:ext cx="5571207" cy="1135311"/>
            <a:chOff x="834572" y="4760685"/>
            <a:chExt cx="5571207" cy="1135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4572" y="4760685"/>
                  <a:ext cx="2242602" cy="11353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𝑣𝑜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𝑂𝑉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72" y="4760685"/>
                  <a:ext cx="2242602" cy="11353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1035" y="4936309"/>
                  <a:ext cx="3044744" cy="745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𝑂𝑉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𝑂𝑉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035" y="4936309"/>
                  <a:ext cx="3044744" cy="7450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2344" y="5197894"/>
            <a:ext cx="5340964" cy="630557"/>
            <a:chOff x="602344" y="5197894"/>
            <a:chExt cx="5340964" cy="630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2344" y="5197894"/>
                  <a:ext cx="2693943" cy="630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𝑣𝑜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𝑂𝑉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" y="5197894"/>
                  <a:ext cx="2693943" cy="6305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593771" y="5343158"/>
                  <a:ext cx="13495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771" y="5343158"/>
                  <a:ext cx="134953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72" r="-316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2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0" y="0"/>
            <a:ext cx="11793016" cy="6836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78" y="5484992"/>
            <a:ext cx="1486805" cy="96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70" y="2148114"/>
            <a:ext cx="1404169" cy="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"/>
            <a:ext cx="861711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" y="159231"/>
            <a:ext cx="11820911" cy="2743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286" y="335551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Substituting The values in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2292" y="4866807"/>
                <a:ext cx="6148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0.5×250×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=1.25×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2" y="4866807"/>
                <a:ext cx="61480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9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5454" y="36065"/>
            <a:ext cx="9475598" cy="1749189"/>
            <a:chOff x="95454" y="36065"/>
            <a:chExt cx="9475598" cy="17491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4814" y="39694"/>
              <a:ext cx="2893822" cy="49733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95454" y="36065"/>
              <a:ext cx="9475598" cy="1749189"/>
              <a:chOff x="-107742" y="36065"/>
              <a:chExt cx="9475598" cy="174918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43720" b="92695"/>
              <a:stretch/>
            </p:blipFill>
            <p:spPr>
              <a:xfrm>
                <a:off x="211572" y="36065"/>
                <a:ext cx="5332885" cy="50096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48601" y="784552"/>
                    <a:ext cx="544027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5−1.25×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×100=4.999875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601" y="784552"/>
                    <a:ext cx="544027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6" t="-1667" r="-100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t="93545"/>
              <a:stretch/>
            </p:blipFill>
            <p:spPr>
              <a:xfrm>
                <a:off x="-107742" y="1342568"/>
                <a:ext cx="9475598" cy="442686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14770" y="2264225"/>
            <a:ext cx="9642512" cy="2126350"/>
            <a:chOff x="313172" y="2264225"/>
            <a:chExt cx="9642512" cy="2126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3545" b="57778"/>
            <a:stretch/>
          </p:blipFill>
          <p:spPr>
            <a:xfrm>
              <a:off x="313172" y="2264225"/>
              <a:ext cx="9475598" cy="5950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93545"/>
            <a:stretch/>
          </p:blipFill>
          <p:spPr>
            <a:xfrm>
              <a:off x="480086" y="3947889"/>
              <a:ext cx="9475598" cy="4426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278373" y="3288265"/>
                  <a:ext cx="56101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5−1.25×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×1000=4.99875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373" y="3288265"/>
                  <a:ext cx="56101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58312" y="4644583"/>
            <a:ext cx="9642512" cy="1973950"/>
            <a:chOff x="313172" y="4644583"/>
            <a:chExt cx="9642512" cy="19739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66032" b="24444"/>
            <a:stretch/>
          </p:blipFill>
          <p:spPr>
            <a:xfrm>
              <a:off x="313172" y="4644583"/>
              <a:ext cx="9475598" cy="6531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93545"/>
            <a:stretch/>
          </p:blipFill>
          <p:spPr>
            <a:xfrm>
              <a:off x="480086" y="6175847"/>
              <a:ext cx="9475598" cy="4426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278373" y="5544471"/>
                  <a:ext cx="56101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5−1.25×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×10000=4.9875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373" y="5544471"/>
                  <a:ext cx="561019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83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" y="115645"/>
            <a:ext cx="12021991" cy="6328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54" y="4986039"/>
            <a:ext cx="1450542" cy="949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70" y="1654629"/>
            <a:ext cx="1404169" cy="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3401"/>
          <a:stretch/>
        </p:blipFill>
        <p:spPr>
          <a:xfrm>
            <a:off x="147492" y="168120"/>
            <a:ext cx="11953778" cy="920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71" y="1531662"/>
            <a:ext cx="5698404" cy="1508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58" y="4992057"/>
            <a:ext cx="7388641" cy="1452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139" t="46522" r="38763"/>
          <a:stretch/>
        </p:blipFill>
        <p:spPr>
          <a:xfrm>
            <a:off x="400229" y="1189742"/>
            <a:ext cx="2641600" cy="1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65250"/>
            <a:ext cx="6459894" cy="1968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2330513"/>
            <a:ext cx="6446542" cy="1864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4621135"/>
            <a:ext cx="6635336" cy="20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87" y="116113"/>
            <a:ext cx="9527627" cy="65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2391"/>
          <a:stretch/>
        </p:blipFill>
        <p:spPr>
          <a:xfrm>
            <a:off x="0" y="12919"/>
            <a:ext cx="2694445" cy="2383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933"/>
          <a:stretch/>
        </p:blipFill>
        <p:spPr>
          <a:xfrm>
            <a:off x="8947408" y="12919"/>
            <a:ext cx="3244592" cy="2396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544" y="1609489"/>
            <a:ext cx="6810150" cy="50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029" y="311220"/>
            <a:ext cx="112340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A more accurate expression for the gain of the stage in </a:t>
            </a:r>
            <a:r>
              <a:rPr lang="en-US" sz="3600" dirty="0" smtClean="0">
                <a:latin typeface="Times New Roman" panose="02020603050405020304" pitchFamily="18" charset="0"/>
              </a:rPr>
              <a:t>Figure below ;  </a:t>
            </a:r>
            <a:r>
              <a:rPr lang="en-US" sz="3600" dirty="0">
                <a:latin typeface="Times New Roman" panose="02020603050405020304" pitchFamily="18" charset="0"/>
              </a:rPr>
              <a:t>must take </a:t>
            </a:r>
            <a:r>
              <a:rPr lang="en-US" sz="3600" dirty="0" smtClean="0">
                <a:latin typeface="Times New Roman" panose="02020603050405020304" pitchFamily="18" charset="0"/>
              </a:rPr>
              <a:t>channel-length modulation </a:t>
            </a:r>
            <a:r>
              <a:rPr lang="en-US" sz="3600" dirty="0">
                <a:latin typeface="Times New Roman" panose="02020603050405020304" pitchFamily="18" charset="0"/>
              </a:rPr>
              <a:t>into account.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1" y="1732815"/>
            <a:ext cx="2289196" cy="2328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2156" y="4860322"/>
                <a:ext cx="5490606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56" y="4860322"/>
                <a:ext cx="5490606" cy="12448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6725" cy="4020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6570"/>
            <a:ext cx="12144454" cy="2590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649" y="4428142"/>
            <a:ext cx="1486805" cy="24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34985" cy="54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523" b="3069"/>
          <a:stretch/>
        </p:blipFill>
        <p:spPr>
          <a:xfrm>
            <a:off x="595087" y="203200"/>
            <a:ext cx="11016342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0" y="0"/>
            <a:ext cx="11277601" cy="6817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24286" y="2351313"/>
                <a:ext cx="1797608" cy="361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86" y="2351313"/>
                <a:ext cx="1797608" cy="361959"/>
              </a:xfrm>
              <a:prstGeom prst="rect">
                <a:avLst/>
              </a:prstGeom>
              <a:blipFill rotWithShape="0">
                <a:blip r:embed="rId3"/>
                <a:stretch>
                  <a:fillRect l="-21356" t="-164407" r="-2034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4286" y="3643330"/>
                <a:ext cx="1797608" cy="361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86" y="3643330"/>
                <a:ext cx="1797608" cy="361959"/>
              </a:xfrm>
              <a:prstGeom prst="rect">
                <a:avLst/>
              </a:prstGeom>
              <a:blipFill rotWithShape="0">
                <a:blip r:embed="rId4"/>
                <a:stretch>
                  <a:fillRect l="-21356" t="-164407" r="-2034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4286" y="5230600"/>
                <a:ext cx="1797608" cy="361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86" y="5230600"/>
                <a:ext cx="1797608" cy="361959"/>
              </a:xfrm>
              <a:prstGeom prst="rect">
                <a:avLst/>
              </a:prstGeom>
              <a:blipFill rotWithShape="0">
                <a:blip r:embed="rId5"/>
                <a:stretch>
                  <a:fillRect l="-21356" t="-162712" r="-2034" b="-249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624286" y="0"/>
            <a:ext cx="3084285" cy="377371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5943" y="1225842"/>
                <a:ext cx="5523756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𝒆𝒒𝒖𝒂𝒍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𝒘𝒐𝒖𝒍𝒅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43" y="1225842"/>
                <a:ext cx="5523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92" t="-4348" r="-5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378" cy="602342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4571" y="1045029"/>
            <a:ext cx="3048000" cy="464457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44571" y="2445657"/>
            <a:ext cx="3048000" cy="464457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9" y="35726"/>
            <a:ext cx="11862829" cy="165242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18725" y="1883462"/>
            <a:ext cx="4353179" cy="1392791"/>
            <a:chOff x="618725" y="1883462"/>
            <a:chExt cx="4353179" cy="1392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8960" y="1883462"/>
                  <a:ext cx="1663661" cy="8278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60" y="1883462"/>
                  <a:ext cx="1663661" cy="8278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18725" y="2755790"/>
                  <a:ext cx="4353179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𝑇h𝑒𝑟𝑒𝑓𝑜𝑟𝑒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25" y="2755790"/>
                  <a:ext cx="4353179" cy="5204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9" y="3475224"/>
            <a:ext cx="3224601" cy="1145665"/>
            <a:chOff x="617229" y="3475224"/>
            <a:chExt cx="3224601" cy="1145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17229" y="3475224"/>
                  <a:ext cx="3224601" cy="5623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9" y="3475224"/>
                  <a:ext cx="3224601" cy="5623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8166" y="4343890"/>
                  <a:ext cx="2225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V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66" y="4343890"/>
                  <a:ext cx="222522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2" t="-28889" r="-5753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37773" y="5017280"/>
            <a:ext cx="2324825" cy="1644539"/>
            <a:chOff x="637773" y="5017280"/>
            <a:chExt cx="2324825" cy="1644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37773" y="5017280"/>
                  <a:ext cx="23140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73" y="5017280"/>
                  <a:ext cx="231403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11" r="-21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7773" y="5711430"/>
                  <a:ext cx="2237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73" y="5711430"/>
                  <a:ext cx="2237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17" r="-54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8960" y="6384820"/>
                  <a:ext cx="2283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=−3.5</m:t>
                      </m:r>
                    </m:oMath>
                  </a14:m>
                  <a:r>
                    <a:rPr lang="en-US" dirty="0" smtClean="0"/>
                    <a:t>V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60" y="6384820"/>
                  <a:ext cx="228363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00" t="-28261" r="-560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40093" y="5002853"/>
                <a:ext cx="3658117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−3.5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93" y="5002853"/>
                <a:ext cx="3658117" cy="5828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38493" y="5875504"/>
                <a:ext cx="3862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3" y="5875504"/>
                <a:ext cx="38623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90" r="-9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40093" y="6348807"/>
                <a:ext cx="4712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=0.5−5=− 4.5</m:t>
                    </m:r>
                  </m:oMath>
                </a14:m>
                <a:r>
                  <a:rPr lang="en-US" dirty="0" smtClean="0"/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93" y="6348807"/>
                <a:ext cx="471282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29" t="-28261" r="-219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6399" y="1335314"/>
            <a:ext cx="3599543" cy="347123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360691" y="3132694"/>
            <a:ext cx="1104109" cy="1721552"/>
            <a:chOff x="9360691" y="3132694"/>
            <a:chExt cx="1104109" cy="1721552"/>
          </a:xfrm>
        </p:grpSpPr>
        <p:sp>
          <p:nvSpPr>
            <p:cNvPr id="16" name="TextBox 15"/>
            <p:cNvSpPr txBox="1"/>
            <p:nvPr/>
          </p:nvSpPr>
          <p:spPr>
            <a:xfrm>
              <a:off x="9900832" y="4484914"/>
              <a:ext cx="56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60691" y="3132694"/>
              <a:ext cx="510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-3.5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8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77" t="20062" r="4026" b="43210"/>
          <a:stretch/>
        </p:blipFill>
        <p:spPr>
          <a:xfrm>
            <a:off x="595085" y="0"/>
            <a:ext cx="11030858" cy="172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5085" y="1972599"/>
                <a:ext cx="9771393" cy="6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</m:sup>
                    </m:sSubSup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    Substituting the values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5" y="1972599"/>
                <a:ext cx="9771393" cy="609526"/>
              </a:xfrm>
              <a:prstGeom prst="rect">
                <a:avLst/>
              </a:prstGeom>
              <a:blipFill rotWithShape="0">
                <a:blip r:embed="rId3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5085" y="3088879"/>
                <a:ext cx="31060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NOW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5" y="3088879"/>
                <a:ext cx="310605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16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0985" y="3778440"/>
                <a:ext cx="8882368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2−1.5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    Therefore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0.125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5" y="3778440"/>
                <a:ext cx="8882368" cy="608372"/>
              </a:xfrm>
              <a:prstGeom prst="rect">
                <a:avLst/>
              </a:prstGeom>
              <a:blipFill rotWithShape="0">
                <a:blip r:embed="rId5"/>
                <a:stretch>
                  <a:fillRect t="-2000" r="-151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636" y="5202221"/>
                <a:ext cx="5174686" cy="888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0.5−0.125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0.75=75%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6" y="5202221"/>
                <a:ext cx="5174686" cy="8887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327" b="9413"/>
          <a:stretch/>
        </p:blipFill>
        <p:spPr>
          <a:xfrm>
            <a:off x="0" y="0"/>
            <a:ext cx="12189250" cy="1611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15" y="1611086"/>
            <a:ext cx="2904188" cy="5278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818" y="3466170"/>
                <a:ext cx="6236515" cy="6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</m:sup>
                    </m:sSubSup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𝑂𝑉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    Therefore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8" y="3466170"/>
                <a:ext cx="6236515" cy="609526"/>
              </a:xfrm>
              <a:prstGeom prst="rect">
                <a:avLst/>
              </a:prstGeom>
              <a:blipFill rotWithShape="0">
                <a:blip r:embed="rId5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818" y="4835315"/>
                <a:ext cx="4687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=1+1=2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8" y="4835315"/>
                <a:ext cx="46875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6062243"/>
                <a:ext cx="5532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62243"/>
                <a:ext cx="5532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2000" y="1962774"/>
            <a:ext cx="7322457" cy="888705"/>
            <a:chOff x="762000" y="1962774"/>
            <a:chExt cx="7322457" cy="888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62000" y="1962774"/>
                  <a:ext cx="7147341" cy="888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𝐷𝐷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0.5×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=6.2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962774"/>
                  <a:ext cx="7147341" cy="8887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6821714" y="1962774"/>
              <a:ext cx="1262743" cy="888705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3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72" y="55849"/>
            <a:ext cx="2353498" cy="4277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5" y="321510"/>
                <a:ext cx="5953553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5" y="321510"/>
                <a:ext cx="5953553" cy="777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534" y="1407886"/>
                <a:ext cx="8069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=6.2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 smtClean="0"/>
                  <a:t> 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 dirty="0" smtClean="0"/>
                  <a:t>will slightly change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4" y="1407886"/>
                <a:ext cx="806917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5142" y="2194719"/>
            <a:ext cx="8180361" cy="521553"/>
            <a:chOff x="145142" y="2194719"/>
            <a:chExt cx="8180361" cy="521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5142" y="2194719"/>
                  <a:ext cx="4448910" cy="521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400" dirty="0" smtClean="0"/>
                    <a:t>     and also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42" y="2194719"/>
                  <a:ext cx="4448910" cy="521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r="-3151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183937" y="2222647"/>
                  <a:ext cx="31415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937" y="2222647"/>
                  <a:ext cx="314156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37115" y="3120466"/>
            <a:ext cx="8757830" cy="432552"/>
            <a:chOff x="137115" y="3120466"/>
            <a:chExt cx="8757830" cy="43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7115" y="3183686"/>
                  <a:ext cx="25304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4−6.2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15" y="3183686"/>
                  <a:ext cx="253043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4" r="-48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32917" y="3120466"/>
                  <a:ext cx="43620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0.49 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0.86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917" y="3120466"/>
                  <a:ext cx="436202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9" r="-125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15" y="4493225"/>
                <a:ext cx="10652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0.86  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𝑎𝑐𝑐𝑒𝑝𝑡𝑎𝑏𝑙𝑒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=0.49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5" y="4493225"/>
                <a:ext cx="10652852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142" y="5326402"/>
                <a:ext cx="40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−5+6.2×0.49=−1.96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2" y="5326402"/>
                <a:ext cx="40503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55" r="-150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76534" y="6110541"/>
            <a:ext cx="12023114" cy="457553"/>
            <a:chOff x="276534" y="6110541"/>
            <a:chExt cx="12023114" cy="457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6534" y="6198762"/>
                  <a:ext cx="36386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5−6.2×0.49=1.96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34" y="6198762"/>
                  <a:ext cx="363862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508" r="-167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391778" y="6110541"/>
                  <a:ext cx="79078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𝑆h𝑜𝑢𝑙𝑑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778" y="6110541"/>
                  <a:ext cx="790787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5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761" b="18309"/>
          <a:stretch/>
        </p:blipFill>
        <p:spPr>
          <a:xfrm>
            <a:off x="0" y="1"/>
            <a:ext cx="12174752" cy="1132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3678" r="14783"/>
          <a:stretch/>
        </p:blipFill>
        <p:spPr>
          <a:xfrm>
            <a:off x="7071305" y="3258794"/>
            <a:ext cx="4685491" cy="339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630" y="907524"/>
            <a:ext cx="1103310" cy="217141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37115" y="1199726"/>
            <a:ext cx="3901324" cy="1237998"/>
            <a:chOff x="617229" y="3475224"/>
            <a:chExt cx="3901324" cy="1237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7229" y="3475224"/>
                  <a:ext cx="3901324" cy="7498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𝑂𝑉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9" y="3475224"/>
                  <a:ext cx="3901324" cy="7498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08166" y="4343890"/>
                  <a:ext cx="26982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 smtClean="0"/>
                    <a:t>1 V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66" y="4343890"/>
                  <a:ext cx="269823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92" t="-24590" r="-5869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10145" y="2642823"/>
                <a:ext cx="2338012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45" y="2642823"/>
                <a:ext cx="2338012" cy="7013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092" y="3732970"/>
                <a:ext cx="65085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Have to recalculate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2" y="3732970"/>
                <a:ext cx="6508577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2809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895" y="2801935"/>
                <a:ext cx="2386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1+1=2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5" y="2801935"/>
                <a:ext cx="238674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13" r="-230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7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50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92713"/>
            <a:ext cx="8305800" cy="3254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52400"/>
            <a:ext cx="1116148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61691"/>
            <a:ext cx="8200572" cy="66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5" y="1"/>
            <a:ext cx="11209249" cy="67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846"/>
            <a:ext cx="12192000" cy="8680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Characteristic Parameters of the CE Amplifier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694" y="1023032"/>
            <a:ext cx="4330464" cy="2605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21" y="1090872"/>
            <a:ext cx="1524000" cy="506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21" y="2381579"/>
            <a:ext cx="3791290" cy="532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143" y="4156910"/>
            <a:ext cx="8882743" cy="2666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21" y="3568531"/>
            <a:ext cx="3497036" cy="588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81" y="1033496"/>
            <a:ext cx="2111252" cy="6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620</Words>
  <Application>Microsoft Office PowerPoint</Application>
  <PresentationFormat>Widescreen</PresentationFormat>
  <Paragraphs>156</Paragraphs>
  <Slides>79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Arial Black</vt:lpstr>
      <vt:lpstr>Calibri</vt:lpstr>
      <vt:lpstr>Calibri Light</vt:lpstr>
      <vt:lpstr>Cambria Math</vt:lpstr>
      <vt:lpstr>FrutigerLTStd65-Bold</vt:lpstr>
      <vt:lpstr>Symbol</vt:lpstr>
      <vt:lpstr>Times New Roman</vt:lpstr>
      <vt:lpstr>TimesNewRoman</vt:lpstr>
      <vt:lpstr>TimesNewRoman,Italic</vt:lpstr>
      <vt:lpstr>Office Theme</vt:lpstr>
      <vt:lpstr>Equation</vt:lpstr>
      <vt:lpstr>PowerPoint Presentation</vt:lpstr>
      <vt:lpstr>Lecture No 7 </vt:lpstr>
      <vt:lpstr>PowerPoint Presentation</vt:lpstr>
      <vt:lpstr>Amplifier Gains</vt:lpstr>
      <vt:lpstr>BJT Configurations</vt:lpstr>
      <vt:lpstr>PowerPoint Presentation</vt:lpstr>
      <vt:lpstr>PowerPoint Presentation</vt:lpstr>
      <vt:lpstr>PowerPoint Presentation</vt:lpstr>
      <vt:lpstr>Characteristic Parameters of the CE Amplifier</vt:lpstr>
      <vt:lpstr>PowerPoint Presentation</vt:lpstr>
      <vt:lpstr>PowerPoint Presentation</vt:lpstr>
      <vt:lpstr>Summary of CS amplifier</vt:lpstr>
      <vt:lpstr>CS with 〖   R〗_B</vt:lpstr>
      <vt:lpstr>The Common Source Amplifier</vt:lpstr>
      <vt:lpstr>CS with source resistance </vt:lpstr>
      <vt:lpstr>PowerPoint Presentation</vt:lpstr>
      <vt:lpstr>PowerPoint Presentation</vt:lpstr>
      <vt:lpstr>The Common-Source Amplifier with Source Resistance </vt:lpstr>
      <vt:lpstr>PowerPoint Presentation</vt:lpstr>
      <vt:lpstr>PowerPoint Presentation</vt:lpstr>
      <vt:lpstr>Common Gate Amplifier</vt:lpstr>
      <vt:lpstr>PowerPoint Presentation</vt:lpstr>
      <vt:lpstr>PowerPoint Presentation</vt:lpstr>
      <vt:lpstr>PowerPoint Presentation</vt:lpstr>
      <vt:lpstr>PowerPoint Presentation</vt:lpstr>
      <vt:lpstr>Common Drain </vt:lpstr>
      <vt:lpstr>PowerPoint Presentation</vt:lpstr>
      <vt:lpstr>PowerPoint Presentation</vt:lpstr>
      <vt:lpstr>Common Drain Amplifier</vt:lpstr>
      <vt:lpstr>The Common-Drain Amplifier or Source Follower</vt:lpstr>
      <vt:lpstr>PowerPoint Presentation</vt:lpstr>
      <vt:lpstr>PowerPoint Presentation</vt:lpstr>
      <vt:lpstr>Common Source Configuration</vt:lpstr>
      <vt:lpstr>PowerPoint Presentation</vt:lpstr>
      <vt:lpstr>Biasing in MOSFET Amplifier Circuits</vt:lpstr>
      <vt:lpstr>Biasing Arrangement</vt:lpstr>
      <vt:lpstr>1.  Fixing VGS</vt:lpstr>
      <vt:lpstr>PowerPoint Presentation</vt:lpstr>
      <vt:lpstr>2.  Biasing by fixing V_GS   and connecting a resistance in the source</vt:lpstr>
      <vt:lpstr>PowerPoint Presentation</vt:lpstr>
      <vt:lpstr>Fixed VG and a Source Resistance</vt:lpstr>
      <vt:lpstr>3. Biasing Using a Drain-to-Gate Feedback Resistor </vt:lpstr>
      <vt:lpstr>Biasing using Drain-to-Gate Feedback Resistor</vt:lpstr>
      <vt:lpstr>4. Biasing Using Constant Current Source</vt:lpstr>
      <vt:lpstr>PowerPoint Presentation</vt:lpstr>
      <vt:lpstr>PowerPoint Presentation</vt:lpstr>
      <vt:lpstr>PowerPoint Presentation</vt:lpstr>
      <vt:lpstr>The Current Source Formula</vt:lpstr>
      <vt:lpstr>PowerPoint Presentation</vt:lpstr>
      <vt:lpstr>PowerPoint Presentation</vt:lpstr>
      <vt:lpstr>PowerPoint Presentation</vt:lpstr>
      <vt:lpstr>PowerPoint Presentation</vt:lpstr>
      <vt:lpstr>MOS-Common Gate  Amplifiers</vt:lpstr>
      <vt:lpstr>PowerPoint Presentation</vt:lpstr>
      <vt:lpstr>MOS Common Drain Amplifiers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 Alvi</dc:creator>
  <cp:lastModifiedBy>Abdul Basit Alvi</cp:lastModifiedBy>
  <cp:revision>39</cp:revision>
  <dcterms:created xsi:type="dcterms:W3CDTF">2021-01-05T15:31:49Z</dcterms:created>
  <dcterms:modified xsi:type="dcterms:W3CDTF">2022-05-26T18:19:57Z</dcterms:modified>
</cp:coreProperties>
</file>