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xls" ContentType="application/vnd.ms-excel"/>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365" r:id="rId2"/>
    <p:sldId id="366" r:id="rId3"/>
    <p:sldId id="367" r:id="rId4"/>
    <p:sldId id="368" r:id="rId5"/>
    <p:sldId id="440" r:id="rId6"/>
    <p:sldId id="398" r:id="rId7"/>
    <p:sldId id="399" r:id="rId8"/>
    <p:sldId id="403" r:id="rId9"/>
    <p:sldId id="402" r:id="rId10"/>
    <p:sldId id="376" r:id="rId11"/>
    <p:sldId id="371" r:id="rId12"/>
    <p:sldId id="372" r:id="rId13"/>
    <p:sldId id="443" r:id="rId14"/>
    <p:sldId id="444" r:id="rId15"/>
    <p:sldId id="445" r:id="rId16"/>
    <p:sldId id="446" r:id="rId17"/>
    <p:sldId id="447" r:id="rId18"/>
    <p:sldId id="448" r:id="rId19"/>
    <p:sldId id="449" r:id="rId20"/>
    <p:sldId id="342" r:id="rId21"/>
    <p:sldId id="441" r:id="rId22"/>
    <p:sldId id="442" r:id="rId23"/>
    <p:sldId id="266" r:id="rId24"/>
    <p:sldId id="267" r:id="rId25"/>
    <p:sldId id="268" r:id="rId26"/>
    <p:sldId id="356" r:id="rId27"/>
    <p:sldId id="357" r:id="rId28"/>
    <p:sldId id="273" r:id="rId29"/>
    <p:sldId id="325" r:id="rId30"/>
    <p:sldId id="275" r:id="rId31"/>
    <p:sldId id="276" r:id="rId32"/>
    <p:sldId id="404"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420" r:id="rId48"/>
    <p:sldId id="421" r:id="rId49"/>
    <p:sldId id="422" r:id="rId50"/>
    <p:sldId id="423" r:id="rId51"/>
    <p:sldId id="424" r:id="rId52"/>
    <p:sldId id="425" r:id="rId53"/>
    <p:sldId id="426" r:id="rId54"/>
    <p:sldId id="427" r:id="rId55"/>
    <p:sldId id="428" r:id="rId56"/>
    <p:sldId id="429" r:id="rId57"/>
    <p:sldId id="430" r:id="rId58"/>
    <p:sldId id="431" r:id="rId59"/>
    <p:sldId id="432" r:id="rId60"/>
    <p:sldId id="433" r:id="rId61"/>
    <p:sldId id="434" r:id="rId62"/>
    <p:sldId id="435" r:id="rId63"/>
    <p:sldId id="436" r:id="rId64"/>
    <p:sldId id="437" r:id="rId65"/>
    <p:sldId id="438" r:id="rId66"/>
    <p:sldId id="439"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58" autoAdjust="0"/>
  </p:normalViewPr>
  <p:slideViewPr>
    <p:cSldViewPr>
      <p:cViewPr varScale="1">
        <p:scale>
          <a:sx n="59" d="100"/>
          <a:sy n="59" d="100"/>
        </p:scale>
        <p:origin x="109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5" Type="http://schemas.openxmlformats.org/officeDocument/2006/relationships/image" Target="../media/image101.wmf"/><Relationship Id="rId4" Type="http://schemas.openxmlformats.org/officeDocument/2006/relationships/image" Target="../media/image10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2C6438-0CF5-469C-B7C8-790C2BD282B1}" type="datetimeFigureOut">
              <a:rPr lang="en-US" smtClean="0"/>
              <a:t>3/29/2022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FD160-181D-45AC-B7B2-94D7344C2897}" type="slidenum">
              <a:rPr lang="en-US" smtClean="0"/>
              <a:t>‹#›</a:t>
            </a:fld>
            <a:endParaRPr lang="en-US"/>
          </a:p>
        </p:txBody>
      </p:sp>
    </p:spTree>
    <p:extLst>
      <p:ext uri="{BB962C8B-B14F-4D97-AF65-F5344CB8AC3E}">
        <p14:creationId xmlns:p14="http://schemas.microsoft.com/office/powerpoint/2010/main" val="388087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2FD160-181D-45AC-B7B2-94D7344C2897}" type="slidenum">
              <a:rPr lang="en-US" smtClean="0"/>
              <a:t>3</a:t>
            </a:fld>
            <a:endParaRPr lang="en-US"/>
          </a:p>
        </p:txBody>
      </p:sp>
    </p:spTree>
    <p:extLst>
      <p:ext uri="{BB962C8B-B14F-4D97-AF65-F5344CB8AC3E}">
        <p14:creationId xmlns:p14="http://schemas.microsoft.com/office/powerpoint/2010/main" val="1282268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ROADMAP OF BUILD TRANSISTOR -&gt; PROPERTIES </a:t>
            </a:r>
          </a:p>
        </p:txBody>
      </p:sp>
      <p:sp>
        <p:nvSpPr>
          <p:cNvPr id="80900" name="Slide Number Placeholder 3"/>
          <p:cNvSpPr>
            <a:spLocks noGrp="1"/>
          </p:cNvSpPr>
          <p:nvPr>
            <p:ph type="sldNum" sz="quarter" idx="5"/>
          </p:nvPr>
        </p:nvSpPr>
        <p:spPr bwMode="auto">
          <a:noFill/>
          <a:ln>
            <a:miter lim="800000"/>
            <a:headEnd/>
            <a:tailEnd/>
          </a:ln>
        </p:spPr>
        <p:txBody>
          <a:bodyPr/>
          <a:lstStyle/>
          <a:p>
            <a:fld id="{D66455FA-6F5A-4419-90D0-F479C1831436}" type="slidenum">
              <a:rPr lang="en-US"/>
              <a:pPr/>
              <a:t>6</a:t>
            </a:fld>
            <a:endParaRPr lang="en-US"/>
          </a:p>
        </p:txBody>
      </p:sp>
    </p:spTree>
    <p:extLst>
      <p:ext uri="{BB962C8B-B14F-4D97-AF65-F5344CB8AC3E}">
        <p14:creationId xmlns:p14="http://schemas.microsoft.com/office/powerpoint/2010/main" val="1186333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8436" name="Slide Number Placeholder 3"/>
          <p:cNvSpPr>
            <a:spLocks noGrp="1"/>
          </p:cNvSpPr>
          <p:nvPr>
            <p:ph type="sldNum" sz="quarter" idx="5"/>
          </p:nvPr>
        </p:nvSpPr>
        <p:spPr bwMode="auto">
          <a:noFill/>
          <a:ln>
            <a:miter lim="800000"/>
            <a:headEnd/>
            <a:tailEnd/>
          </a:ln>
        </p:spPr>
        <p:txBody>
          <a:bodyPr/>
          <a:lstStyle/>
          <a:p>
            <a:fld id="{0BD63D78-523E-4AC7-971E-6BCCC102DB39}" type="slidenum">
              <a:rPr lang="en-US">
                <a:latin typeface="Arial" charset="0"/>
              </a:rPr>
              <a:pPr/>
              <a:t>7</a:t>
            </a:fld>
            <a:endParaRPr lang="en-US">
              <a:latin typeface="Arial" charset="0"/>
            </a:endParaRPr>
          </a:p>
        </p:txBody>
      </p:sp>
    </p:spTree>
    <p:extLst>
      <p:ext uri="{BB962C8B-B14F-4D97-AF65-F5344CB8AC3E}">
        <p14:creationId xmlns:p14="http://schemas.microsoft.com/office/powerpoint/2010/main" val="2460651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fld id="{9A51486C-E91D-49D2-BC88-6F967D128215}" type="slidenum">
              <a:rPr lang="en-US" sz="1200" smtClean="0"/>
              <a:pPr eaLnBrk="1" hangingPunct="1"/>
              <a:t>16</a:t>
            </a:fld>
            <a:endParaRPr lang="en-US" sz="1200" smtClean="0"/>
          </a:p>
        </p:txBody>
      </p:sp>
    </p:spTree>
    <p:extLst>
      <p:ext uri="{BB962C8B-B14F-4D97-AF65-F5344CB8AC3E}">
        <p14:creationId xmlns:p14="http://schemas.microsoft.com/office/powerpoint/2010/main" val="253440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fld id="{6593F0AE-5E34-40A7-B26E-B5ECEF607AEE}" type="slidenum">
              <a:rPr lang="en-US" sz="1200" smtClean="0"/>
              <a:pPr eaLnBrk="1" hangingPunct="1"/>
              <a:t>17</a:t>
            </a:fld>
            <a:endParaRPr lang="en-US" sz="1200" smtClean="0"/>
          </a:p>
        </p:txBody>
      </p:sp>
    </p:spTree>
    <p:extLst>
      <p:ext uri="{BB962C8B-B14F-4D97-AF65-F5344CB8AC3E}">
        <p14:creationId xmlns:p14="http://schemas.microsoft.com/office/powerpoint/2010/main" val="3003755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1CD8C9-9418-4AC7-8780-4D31F3CB7D95}" type="slidenum">
              <a:rPr lang="zh-TW" altLang="en-US"/>
              <a:pPr/>
              <a:t>53</a:t>
            </a:fld>
            <a:endParaRPr lang="en-US" altLang="zh-TW"/>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126958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F28C98-CE00-43FD-A3BB-34E9031444E2}"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F0F40-9ECE-470F-8AFC-E56A8BBA74D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F28C98-CE00-43FD-A3BB-34E9031444E2}"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F0F40-9ECE-470F-8AFC-E56A8BBA74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F28C98-CE00-43FD-A3BB-34E9031444E2}"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F0F40-9ECE-470F-8AFC-E56A8BBA74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F28C98-CE00-43FD-A3BB-34E9031444E2}"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F0F40-9ECE-470F-8AFC-E56A8BBA74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28C98-CE00-43FD-A3BB-34E9031444E2}"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F0F40-9ECE-470F-8AFC-E56A8BBA74D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F28C98-CE00-43FD-A3BB-34E9031444E2}"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F0F40-9ECE-470F-8AFC-E56A8BBA74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F28C98-CE00-43FD-A3BB-34E9031444E2}" type="datetimeFigureOut">
              <a:rPr lang="en-US" smtClean="0"/>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7F0F40-9ECE-470F-8AFC-E56A8BBA74D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F28C98-CE00-43FD-A3BB-34E9031444E2}" type="datetimeFigureOut">
              <a:rPr lang="en-US" smtClean="0"/>
              <a:t>3/29/2022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7F0F40-9ECE-470F-8AFC-E56A8BBA74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8C98-CE00-43FD-A3BB-34E9031444E2}" type="datetimeFigureOut">
              <a:rPr lang="en-US" smtClean="0"/>
              <a:t>3/29/2022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7F0F40-9ECE-470F-8AFC-E56A8BBA74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28C98-CE00-43FD-A3BB-34E9031444E2}"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F0F40-9ECE-470F-8AFC-E56A8BBA74D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28C98-CE00-43FD-A3BB-34E9031444E2}"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F0F40-9ECE-470F-8AFC-E56A8BBA74D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8C98-CE00-43FD-A3BB-34E9031444E2}" type="datetimeFigureOut">
              <a:rPr lang="en-US" smtClean="0"/>
              <a:t>3/29/2022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F0F40-9ECE-470F-8AFC-E56A8BBA74D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31.jpeg"/><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emf"/><Relationship Id="rId4" Type="http://schemas.openxmlformats.org/officeDocument/2006/relationships/image" Target="../media/image49.emf"/></Relationships>
</file>

<file path=ppt/slides/_rels/slide42.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8.wmf"/><Relationship Id="rId5" Type="http://schemas.openxmlformats.org/officeDocument/2006/relationships/oleObject" Target="../embeddings/oleObject2.bin"/><Relationship Id="rId4" Type="http://schemas.openxmlformats.org/officeDocument/2006/relationships/image" Target="../media/image57.wmf"/></Relationships>
</file>

<file path=ppt/slides/_rels/slide47.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0.wmf"/><Relationship Id="rId11" Type="http://schemas.openxmlformats.org/officeDocument/2006/relationships/image" Target="../media/image63.png"/><Relationship Id="rId5" Type="http://schemas.openxmlformats.org/officeDocument/2006/relationships/oleObject" Target="../embeddings/oleObject4.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6.bin"/></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8.png"/><Relationship Id="rId5" Type="http://schemas.openxmlformats.org/officeDocument/2006/relationships/image" Target="../media/image66.wmf"/><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12.bin"/><Relationship Id="rId3" Type="http://schemas.openxmlformats.org/officeDocument/2006/relationships/image" Target="../media/image74.png"/><Relationship Id="rId7" Type="http://schemas.openxmlformats.org/officeDocument/2006/relationships/oleObject" Target="../embeddings/oleObject9.bin"/><Relationship Id="rId12"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5.png"/><Relationship Id="rId11" Type="http://schemas.openxmlformats.org/officeDocument/2006/relationships/oleObject" Target="../embeddings/oleObject11.bin"/><Relationship Id="rId5" Type="http://schemas.openxmlformats.org/officeDocument/2006/relationships/image" Target="../media/image69.wmf"/><Relationship Id="rId10" Type="http://schemas.openxmlformats.org/officeDocument/2006/relationships/image" Target="../media/image71.wmf"/><Relationship Id="rId4" Type="http://schemas.openxmlformats.org/officeDocument/2006/relationships/oleObject" Target="../embeddings/oleObject8.bin"/><Relationship Id="rId9" Type="http://schemas.openxmlformats.org/officeDocument/2006/relationships/oleObject" Target="../embeddings/oleObject10.bin"/><Relationship Id="rId14" Type="http://schemas.openxmlformats.org/officeDocument/2006/relationships/image" Target="../media/image73.wmf"/></Relationships>
</file>

<file path=ppt/slides/_rels/slide51.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77.wmf"/><Relationship Id="rId5" Type="http://schemas.openxmlformats.org/officeDocument/2006/relationships/oleObject" Target="../embeddings/oleObject14.bin"/><Relationship Id="rId4" Type="http://schemas.openxmlformats.org/officeDocument/2006/relationships/image" Target="../media/image7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45.jpeg"/></Relationships>
</file>

<file path=ppt/slides/_rels/slide54.xml.rels><?xml version="1.0" encoding="UTF-8" standalone="yes"?>
<Relationships xmlns="http://schemas.openxmlformats.org/package/2006/relationships"><Relationship Id="rId8" Type="http://schemas.openxmlformats.org/officeDocument/2006/relationships/image" Target="../media/image470.png"/><Relationship Id="rId3" Type="http://schemas.openxmlformats.org/officeDocument/2006/relationships/oleObject" Target="../embeddings/oleObject16.bin"/><Relationship Id="rId7" Type="http://schemas.openxmlformats.org/officeDocument/2006/relationships/image" Target="../media/image460.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80.wmf"/><Relationship Id="rId5" Type="http://schemas.openxmlformats.org/officeDocument/2006/relationships/oleObject" Target="../embeddings/oleObject17.bin"/><Relationship Id="rId4" Type="http://schemas.openxmlformats.org/officeDocument/2006/relationships/image" Target="../media/image79.wmf"/></Relationships>
</file>

<file path=ppt/slides/_rels/slide55.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82.wmf"/><Relationship Id="rId5" Type="http://schemas.openxmlformats.org/officeDocument/2006/relationships/oleObject" Target="../embeddings/oleObject19.bin"/><Relationship Id="rId4" Type="http://schemas.openxmlformats.org/officeDocument/2006/relationships/image" Target="../media/image81.wmf"/></Relationships>
</file>

<file path=ppt/slides/_rels/slide56.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85.wmf"/><Relationship Id="rId5" Type="http://schemas.openxmlformats.org/officeDocument/2006/relationships/oleObject" Target="../embeddings/oleObject22.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24.bin"/></Relationships>
</file>

<file path=ppt/slides/_rels/slide57.xml.rels><?xml version="1.0" encoding="UTF-8" standalone="yes"?>
<Relationships xmlns="http://schemas.openxmlformats.org/package/2006/relationships"><Relationship Id="rId2" Type="http://schemas.openxmlformats.org/officeDocument/2006/relationships/image" Target="../media/image7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88.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90.wmf"/><Relationship Id="rId5" Type="http://schemas.openxmlformats.org/officeDocument/2006/relationships/oleObject" Target="../embeddings/oleObject27.bin"/><Relationship Id="rId4" Type="http://schemas.openxmlformats.org/officeDocument/2006/relationships/image" Target="../media/image89.wmf"/></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92.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93.wmf"/><Relationship Id="rId4" Type="http://schemas.openxmlformats.org/officeDocument/2006/relationships/image" Target="../media/image91.wmf"/><Relationship Id="rId9" Type="http://schemas.openxmlformats.org/officeDocument/2006/relationships/oleObject" Target="../embeddings/oleObject31.bin"/><Relationship Id="rId14" Type="http://schemas.openxmlformats.org/officeDocument/2006/relationships/image" Target="../media/image95.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oleObject" Target="../embeddings/oleObject38.bin"/><Relationship Id="rId3" Type="http://schemas.openxmlformats.org/officeDocument/2006/relationships/image" Target="../media/image102.png"/><Relationship Id="rId7" Type="http://schemas.openxmlformats.org/officeDocument/2006/relationships/image" Target="../media/image98.wmf"/><Relationship Id="rId12" Type="http://schemas.openxmlformats.org/officeDocument/2006/relationships/image" Target="../media/image103.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5.bin"/><Relationship Id="rId11" Type="http://schemas.openxmlformats.org/officeDocument/2006/relationships/image" Target="../media/image100.wmf"/><Relationship Id="rId5" Type="http://schemas.openxmlformats.org/officeDocument/2006/relationships/image" Target="../media/image97.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99.wmf"/><Relationship Id="rId14" Type="http://schemas.openxmlformats.org/officeDocument/2006/relationships/image" Target="../media/image101.wmf"/></Relationships>
</file>

<file path=ppt/slides/_rels/slide64.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05.wmf"/><Relationship Id="rId5" Type="http://schemas.openxmlformats.org/officeDocument/2006/relationships/oleObject" Target="../embeddings/oleObject40.bin"/><Relationship Id="rId4" Type="http://schemas.openxmlformats.org/officeDocument/2006/relationships/image" Target="../media/image104.wmf"/></Relationships>
</file>

<file path=ppt/slides/_rels/slide6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2628901" y="1143001"/>
            <a:ext cx="4564856" cy="4388644"/>
          </a:xfrm>
          <a:prstGeom prst="rect">
            <a:avLst/>
          </a:prstGeom>
          <a:ln>
            <a:noFill/>
          </a:ln>
          <a:effectLst>
            <a:outerShdw blurRad="292100" dist="139700" dir="2700000" algn="tl" rotWithShape="0">
              <a:srgbClr val="333333">
                <a:alpha val="65000"/>
              </a:srgbClr>
            </a:outerShdw>
          </a:effectLst>
        </p:spPr>
      </p:pic>
      <p:pic>
        <p:nvPicPr>
          <p:cNvPr id="2051" name="Picture 2" descr="048a"/>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8" name="Picture 2"/>
          <p:cNvPicPr>
            <a:picLocks noChangeAspect="1" noChangeArrowheads="1"/>
          </p:cNvPicPr>
          <p:nvPr/>
        </p:nvPicPr>
        <p:blipFill>
          <a:blip r:embed="rId2" cstate="print"/>
          <a:srcRect/>
          <a:stretch>
            <a:fillRect/>
          </a:stretch>
        </p:blipFill>
        <p:spPr bwMode="auto">
          <a:xfrm>
            <a:off x="2628901" y="971551"/>
            <a:ext cx="4564856" cy="4388644"/>
          </a:xfrm>
          <a:prstGeom prst="rect">
            <a:avLst/>
          </a:prstGeom>
          <a:noFill/>
          <a:ln w="9525">
            <a:noFill/>
            <a:miter lim="800000"/>
            <a:headEnd/>
            <a:tailEnd/>
          </a:ln>
        </p:spPr>
      </p:pic>
    </p:spTree>
    <p:extLst>
      <p:ext uri="{BB962C8B-B14F-4D97-AF65-F5344CB8AC3E}">
        <p14:creationId xmlns:p14="http://schemas.microsoft.com/office/powerpoint/2010/main" val="293340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2657" y="16329"/>
            <a:ext cx="6172200" cy="536972"/>
          </a:xfrm>
        </p:spPr>
        <p:txBody>
          <a:bodyPr>
            <a:normAutofit fontScale="90000"/>
          </a:bodyPr>
          <a:lstStyle/>
          <a:p>
            <a:pPr algn="l"/>
            <a:r>
              <a:rPr lang="en-US" b="1" u="sng" dirty="0"/>
              <a:t>The Transistor is Born</a:t>
            </a:r>
          </a:p>
        </p:txBody>
      </p:sp>
      <p:sp>
        <p:nvSpPr>
          <p:cNvPr id="9220" name="Rectangle 4"/>
          <p:cNvSpPr>
            <a:spLocks noGrp="1" noChangeArrowheads="1"/>
          </p:cNvSpPr>
          <p:nvPr>
            <p:ph type="body" sz="half" idx="1"/>
          </p:nvPr>
        </p:nvSpPr>
        <p:spPr>
          <a:xfrm>
            <a:off x="32657" y="838200"/>
            <a:ext cx="5167993" cy="4613673"/>
          </a:xfrm>
        </p:spPr>
        <p:txBody>
          <a:bodyPr>
            <a:normAutofit/>
          </a:bodyPr>
          <a:lstStyle/>
          <a:p>
            <a:r>
              <a:rPr lang="en-US" sz="4000" dirty="0"/>
              <a:t>Bell Labs (1947): Bardeen, Brattain, and Shockley</a:t>
            </a:r>
          </a:p>
          <a:p>
            <a:r>
              <a:rPr lang="en-US" sz="4000" dirty="0"/>
              <a:t>Originally made of germanium</a:t>
            </a:r>
          </a:p>
          <a:p>
            <a:r>
              <a:rPr lang="en-US" sz="4000" dirty="0"/>
              <a:t>Current transistors made of doped silicon</a:t>
            </a:r>
          </a:p>
          <a:p>
            <a:endParaRPr lang="en-US" sz="4000" dirty="0"/>
          </a:p>
        </p:txBody>
      </p:sp>
      <p:pic>
        <p:nvPicPr>
          <p:cNvPr id="9223" name="Picture 7" descr="fst_tr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550" y="3564732"/>
            <a:ext cx="3219450" cy="3191374"/>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transis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057" y="5567363"/>
            <a:ext cx="20574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http://www.computerhistory.org/semiconductor/assets/images/400x400/1947_1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550" y="16329"/>
            <a:ext cx="3549898" cy="354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780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16329"/>
            <a:ext cx="6172200" cy="857250"/>
          </a:xfrm>
        </p:spPr>
        <p:txBody>
          <a:bodyPr/>
          <a:lstStyle/>
          <a:p>
            <a:r>
              <a:rPr lang="en-US" b="1" u="sng" dirty="0" smtClean="0"/>
              <a:t>Introduction BJTs</a:t>
            </a:r>
            <a:endParaRPr lang="en-US" b="1" u="sng" dirty="0"/>
          </a:p>
        </p:txBody>
      </p:sp>
      <p:sp>
        <p:nvSpPr>
          <p:cNvPr id="3" name="Content Placeholder 2"/>
          <p:cNvSpPr>
            <a:spLocks noGrp="1"/>
          </p:cNvSpPr>
          <p:nvPr>
            <p:ph idx="1"/>
          </p:nvPr>
        </p:nvSpPr>
        <p:spPr>
          <a:xfrm>
            <a:off x="0" y="1066800"/>
            <a:ext cx="9144000" cy="5791200"/>
          </a:xfrm>
        </p:spPr>
        <p:txBody>
          <a:bodyPr>
            <a:noAutofit/>
          </a:bodyPr>
          <a:lstStyle/>
          <a:p>
            <a:pPr marL="385763" indent="-385763">
              <a:buFont typeface="+mj-lt"/>
              <a:buAutoNum type="arabicPeriod"/>
            </a:pPr>
            <a:r>
              <a:rPr lang="en-US" sz="4000" dirty="0" smtClean="0"/>
              <a:t>Two terminal devices (</a:t>
            </a:r>
            <a:r>
              <a:rPr lang="en-US" sz="4000" dirty="0" err="1" smtClean="0"/>
              <a:t>Resistor,Capacitors</a:t>
            </a:r>
            <a:r>
              <a:rPr lang="en-US" sz="4000" dirty="0" smtClean="0"/>
              <a:t>, Inductors , diodes)</a:t>
            </a:r>
          </a:p>
          <a:p>
            <a:pPr marL="385763" indent="-385763">
              <a:buFont typeface="+mj-lt"/>
              <a:buAutoNum type="arabicPeriod"/>
            </a:pPr>
            <a:r>
              <a:rPr lang="en-US" sz="4000" dirty="0" smtClean="0"/>
              <a:t>Transistor is a three terminal device</a:t>
            </a:r>
          </a:p>
          <a:p>
            <a:pPr marL="385763" indent="-385763">
              <a:buFont typeface="+mj-lt"/>
              <a:buAutoNum type="arabicPeriod"/>
            </a:pPr>
            <a:r>
              <a:rPr lang="en-US" sz="4000" dirty="0"/>
              <a:t>The basic </a:t>
            </a:r>
            <a:r>
              <a:rPr lang="en-US" sz="4000" dirty="0" smtClean="0"/>
              <a:t>principle involved </a:t>
            </a:r>
            <a:r>
              <a:rPr lang="en-US" sz="4000" dirty="0"/>
              <a:t>is the use of the voltage between two terminals to control the current flowing </a:t>
            </a:r>
            <a:r>
              <a:rPr lang="en-US" sz="4000" dirty="0" smtClean="0"/>
              <a:t>in the </a:t>
            </a:r>
            <a:r>
              <a:rPr lang="en-US" sz="4000" dirty="0"/>
              <a:t>third </a:t>
            </a:r>
            <a:r>
              <a:rPr lang="en-US" sz="4000" dirty="0" smtClean="0"/>
              <a:t>terminal</a:t>
            </a:r>
          </a:p>
          <a:p>
            <a:pPr marL="385763" indent="-385763">
              <a:buFont typeface="+mj-lt"/>
              <a:buAutoNum type="arabicPeriod"/>
            </a:pPr>
            <a:r>
              <a:rPr lang="en-US" sz="4000" dirty="0" smtClean="0"/>
              <a:t>Transistors are Asymmetric devices</a:t>
            </a:r>
            <a:r>
              <a:rPr lang="en-US" sz="4000" dirty="0"/>
              <a:t/>
            </a:r>
            <a:br>
              <a:rPr lang="en-US" sz="4000" dirty="0"/>
            </a:br>
            <a:endParaRPr lang="en-US" sz="4000" dirty="0"/>
          </a:p>
        </p:txBody>
      </p:sp>
    </p:spTree>
    <p:extLst>
      <p:ext uri="{BB962C8B-B14F-4D97-AF65-F5344CB8AC3E}">
        <p14:creationId xmlns:p14="http://schemas.microsoft.com/office/powerpoint/2010/main" val="2960944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r>
              <a:rPr lang="en-US" sz="4000" dirty="0"/>
              <a:t>Two types of transistors (NPN, &amp; PNP)</a:t>
            </a:r>
          </a:p>
          <a:p>
            <a:r>
              <a:rPr lang="en-US" sz="4000" dirty="0"/>
              <a:t>Four modes of operation</a:t>
            </a:r>
          </a:p>
          <a:p>
            <a:r>
              <a:rPr lang="en-US" sz="4000" dirty="0"/>
              <a:t>At least three type of configuration</a:t>
            </a:r>
          </a:p>
          <a:p>
            <a:r>
              <a:rPr lang="en-US" sz="4000" dirty="0"/>
              <a:t>Many applications; but we will concentrate on two, that is amplifier and switch</a:t>
            </a:r>
          </a:p>
          <a:p>
            <a:r>
              <a:rPr lang="en-US" sz="4000" dirty="0"/>
              <a:t>Many types of biasing arrangements but we will discuss only four</a:t>
            </a:r>
          </a:p>
          <a:p>
            <a:r>
              <a:rPr lang="en-US" sz="4000" dirty="0"/>
              <a:t>Low frequency and high frequency responses</a:t>
            </a:r>
          </a:p>
          <a:p>
            <a:endParaRPr lang="en-US" sz="4000" dirty="0"/>
          </a:p>
        </p:txBody>
      </p:sp>
    </p:spTree>
    <p:extLst>
      <p:ext uri="{BB962C8B-B14F-4D97-AF65-F5344CB8AC3E}">
        <p14:creationId xmlns:p14="http://schemas.microsoft.com/office/powerpoint/2010/main" val="1924895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28913" b="19355"/>
          <a:stretch>
            <a:fillRect/>
          </a:stretch>
        </p:blipFill>
        <p:spPr bwMode="auto">
          <a:xfrm>
            <a:off x="627145" y="2514600"/>
            <a:ext cx="7810760" cy="2971800"/>
          </a:xfrm>
          <a:prstGeom prst="rect">
            <a:avLst/>
          </a:prstGeom>
          <a:noFill/>
          <a:ln w="9525">
            <a:noFill/>
            <a:miter lim="800000"/>
            <a:headEnd/>
            <a:tailEnd/>
          </a:ln>
        </p:spPr>
      </p:pic>
      <p:grpSp>
        <p:nvGrpSpPr>
          <p:cNvPr id="3" name="Group 6"/>
          <p:cNvGrpSpPr/>
          <p:nvPr/>
        </p:nvGrpSpPr>
        <p:grpSpPr>
          <a:xfrm>
            <a:off x="3685784" y="4724400"/>
            <a:ext cx="5486400" cy="2133600"/>
            <a:chOff x="3657600" y="4572000"/>
            <a:chExt cx="5486400" cy="2133600"/>
          </a:xfrm>
        </p:grpSpPr>
        <p:sp>
          <p:nvSpPr>
            <p:cNvPr id="5" name="Rounded Rectangular Callout 4"/>
            <p:cNvSpPr/>
            <p:nvPr/>
          </p:nvSpPr>
          <p:spPr>
            <a:xfrm>
              <a:off x="3657600" y="5562600"/>
              <a:ext cx="2590800" cy="990600"/>
            </a:xfrm>
            <a:prstGeom prst="wedgeRoundRectCallout">
              <a:avLst>
                <a:gd name="adj1" fmla="val -26501"/>
                <a:gd name="adj2" fmla="val -210007"/>
                <a:gd name="adj3" fmla="val 1666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 voltage dependent current source</a:t>
              </a:r>
              <a:endParaRPr lang="en-US" b="1" dirty="0"/>
            </a:p>
          </p:txBody>
        </p:sp>
        <p:sp>
          <p:nvSpPr>
            <p:cNvPr id="6" name="Explosion 1 5"/>
            <p:cNvSpPr/>
            <p:nvPr/>
          </p:nvSpPr>
          <p:spPr>
            <a:xfrm>
              <a:off x="6324600" y="4572000"/>
              <a:ext cx="2819400" cy="21336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Key element for my Amplifier</a:t>
              </a:r>
              <a:endParaRPr lang="en-US" b="1" dirty="0">
                <a:solidFill>
                  <a:schemeClr val="tx1"/>
                </a:solidFill>
              </a:endParaRPr>
            </a:p>
          </p:txBody>
        </p:sp>
      </p:grpSp>
      <p:pic>
        <p:nvPicPr>
          <p:cNvPr id="8" name="Picture 2"/>
          <p:cNvPicPr>
            <a:picLocks noChangeAspect="1" noChangeArrowheads="1"/>
          </p:cNvPicPr>
          <p:nvPr/>
        </p:nvPicPr>
        <p:blipFill>
          <a:blip r:embed="rId3" cstate="print"/>
          <a:srcRect/>
          <a:stretch>
            <a:fillRect/>
          </a:stretch>
        </p:blipFill>
        <p:spPr bwMode="auto">
          <a:xfrm>
            <a:off x="1600200" y="819150"/>
            <a:ext cx="1340451" cy="781050"/>
          </a:xfrm>
          <a:prstGeom prst="rect">
            <a:avLst/>
          </a:prstGeom>
          <a:noFill/>
          <a:ln w="9525">
            <a:noFill/>
            <a:miter lim="800000"/>
            <a:headEnd/>
            <a:tailEnd/>
          </a:ln>
        </p:spPr>
      </p:pic>
      <p:grpSp>
        <p:nvGrpSpPr>
          <p:cNvPr id="9" name="Group 9"/>
          <p:cNvGrpSpPr/>
          <p:nvPr/>
        </p:nvGrpSpPr>
        <p:grpSpPr>
          <a:xfrm>
            <a:off x="3505200" y="666750"/>
            <a:ext cx="1981200" cy="1143000"/>
            <a:chOff x="3657600" y="3581400"/>
            <a:chExt cx="1981200" cy="1143000"/>
          </a:xfrm>
        </p:grpSpPr>
        <p:sp>
          <p:nvSpPr>
            <p:cNvPr id="10" name="Rectangle 9"/>
            <p:cNvSpPr/>
            <p:nvPr/>
          </p:nvSpPr>
          <p:spPr>
            <a:xfrm>
              <a:off x="3657600" y="3581400"/>
              <a:ext cx="1981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038600" y="3962400"/>
              <a:ext cx="1219200" cy="400110"/>
            </a:xfrm>
            <a:prstGeom prst="rect">
              <a:avLst/>
            </a:prstGeom>
            <a:noFill/>
          </p:spPr>
          <p:txBody>
            <a:bodyPr wrap="square" rtlCol="0">
              <a:spAutoFit/>
            </a:bodyPr>
            <a:lstStyle/>
            <a:p>
              <a:r>
                <a:rPr lang="en-US" sz="2000" b="1" dirty="0" smtClean="0"/>
                <a:t>Amplifier</a:t>
              </a:r>
              <a:endParaRPr lang="en-US" sz="2000" b="1" dirty="0"/>
            </a:p>
          </p:txBody>
        </p:sp>
      </p:grpSp>
      <p:pic>
        <p:nvPicPr>
          <p:cNvPr id="12" name="Picture 3"/>
          <p:cNvPicPr>
            <a:picLocks noChangeAspect="1" noChangeArrowheads="1"/>
          </p:cNvPicPr>
          <p:nvPr/>
        </p:nvPicPr>
        <p:blipFill>
          <a:blip r:embed="rId4" cstate="print"/>
          <a:srcRect t="9109" r="38756"/>
          <a:stretch>
            <a:fillRect/>
          </a:stretch>
        </p:blipFill>
        <p:spPr bwMode="auto">
          <a:xfrm>
            <a:off x="6324600" y="514350"/>
            <a:ext cx="1353732" cy="1533525"/>
          </a:xfrm>
          <a:prstGeom prst="rect">
            <a:avLst/>
          </a:prstGeom>
          <a:noFill/>
          <a:ln w="9525">
            <a:noFill/>
            <a:miter lim="800000"/>
            <a:headEnd/>
            <a:tailEnd/>
          </a:ln>
        </p:spPr>
      </p:pic>
    </p:spTree>
    <p:extLst>
      <p:ext uri="{BB962C8B-B14F-4D97-AF65-F5344CB8AC3E}">
        <p14:creationId xmlns:p14="http://schemas.microsoft.com/office/powerpoint/2010/main" val="117322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458200" cy="1600200"/>
          </a:xfrm>
        </p:spPr>
        <p:txBody>
          <a:bodyPr>
            <a:normAutofit/>
          </a:bodyPr>
          <a:lstStyle/>
          <a:p>
            <a:r>
              <a:rPr lang="en-US" sz="7200" b="1" dirty="0" smtClean="0"/>
              <a:t>Analogies</a:t>
            </a:r>
            <a:r>
              <a:rPr lang="en-US" dirty="0" smtClean="0"/>
              <a:t> </a:t>
            </a:r>
            <a:endParaRPr lang="en-US" dirty="0"/>
          </a:p>
        </p:txBody>
      </p:sp>
    </p:spTree>
    <p:extLst>
      <p:ext uri="{BB962C8B-B14F-4D97-AF65-F5344CB8AC3E}">
        <p14:creationId xmlns:p14="http://schemas.microsoft.com/office/powerpoint/2010/main" val="3692752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Shakeel\Desktop\Capturex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 y="1828800"/>
            <a:ext cx="4717355" cy="47055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800600" y="246757"/>
            <a:ext cx="4209789" cy="6370975"/>
          </a:xfrm>
          <a:prstGeom prst="rect">
            <a:avLst/>
          </a:prstGeom>
        </p:spPr>
        <p:txBody>
          <a:bodyPr wrap="square">
            <a:spAutoFit/>
          </a:bodyPr>
          <a:lstStyle/>
          <a:p>
            <a:pPr algn="just"/>
            <a:r>
              <a:rPr lang="en-US" sz="2400" dirty="0"/>
              <a:t>Transistor is nothing but a </a:t>
            </a:r>
            <a:r>
              <a:rPr lang="en-US" sz="2400" b="1" dirty="0">
                <a:solidFill>
                  <a:srgbClr val="FF0000"/>
                </a:solidFill>
              </a:rPr>
              <a:t>variable resistor</a:t>
            </a:r>
            <a:r>
              <a:rPr lang="en-US" sz="2400" dirty="0"/>
              <a:t>. The resistance value of Transistor is changed by the Base current (BJT) or Gate voltage (FET). The value of resistance varies between Zero and Infinity. When the resistance is Zero the transistor operates in Saturation mode</a:t>
            </a:r>
            <a:r>
              <a:rPr lang="en-US" sz="2400" dirty="0" smtClean="0"/>
              <a:t>. </a:t>
            </a:r>
            <a:r>
              <a:rPr lang="en-US" sz="2400" b="1" i="1" dirty="0" smtClean="0"/>
              <a:t>For </a:t>
            </a:r>
            <a:r>
              <a:rPr lang="en-US" sz="2400" b="1" i="1" dirty="0"/>
              <a:t>specific Base current, if the resistance reached Zero after that increasing the Base current will not have any effect on the </a:t>
            </a:r>
            <a:r>
              <a:rPr lang="en-US" sz="2400" b="1" i="1" dirty="0" smtClean="0"/>
              <a:t>collector current.</a:t>
            </a:r>
            <a:r>
              <a:rPr lang="en-US" sz="2400" dirty="0"/>
              <a:t>  The same way when the Base current is Zero the Transistor resistance is Infinity. </a:t>
            </a:r>
          </a:p>
        </p:txBody>
      </p:sp>
      <p:sp>
        <p:nvSpPr>
          <p:cNvPr id="2" name="Rectangle 1"/>
          <p:cNvSpPr/>
          <p:nvPr/>
        </p:nvSpPr>
        <p:spPr>
          <a:xfrm>
            <a:off x="1322305" y="381000"/>
            <a:ext cx="2116285" cy="646331"/>
          </a:xfrm>
          <a:prstGeom prst="rect">
            <a:avLst/>
          </a:prstGeom>
        </p:spPr>
        <p:txBody>
          <a:bodyPr wrap="none">
            <a:spAutoFit/>
          </a:bodyPr>
          <a:lstStyle/>
          <a:p>
            <a:r>
              <a:rPr lang="en-US" sz="3600" b="1" dirty="0" smtClean="0"/>
              <a:t>Analogy-1</a:t>
            </a:r>
            <a:endParaRPr lang="en-US" sz="3600" dirty="0"/>
          </a:p>
        </p:txBody>
      </p:sp>
    </p:spTree>
    <p:extLst>
      <p:ext uri="{BB962C8B-B14F-4D97-AF65-F5344CB8AC3E}">
        <p14:creationId xmlns:p14="http://schemas.microsoft.com/office/powerpoint/2010/main" val="1475235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0" descr="ist2_1930046_fauc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575" y="304800"/>
            <a:ext cx="3089275"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Box 13"/>
          <p:cNvSpPr txBox="1">
            <a:spLocks noChangeArrowheads="1"/>
          </p:cNvSpPr>
          <p:nvPr/>
        </p:nvSpPr>
        <p:spPr bwMode="auto">
          <a:xfrm>
            <a:off x="1009650" y="3887788"/>
            <a:ext cx="692308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buFont typeface="Arial" pitchFamily="34" charset="0"/>
              <a:buChar char="•"/>
            </a:pPr>
            <a:r>
              <a:rPr lang="en-US" dirty="0">
                <a:latin typeface="Comic Sans MS" pitchFamily="66" charset="0"/>
              </a:rPr>
              <a:t> Output current can toggle between large and small </a:t>
            </a:r>
          </a:p>
          <a:p>
            <a:pPr eaLnBrk="1" hangingPunct="1"/>
            <a:r>
              <a:rPr lang="en-US" dirty="0">
                <a:latin typeface="Comic Sans MS" pitchFamily="66" charset="0"/>
              </a:rPr>
              <a:t>  </a:t>
            </a:r>
          </a:p>
          <a:p>
            <a:pPr eaLnBrk="1" hangingPunct="1"/>
            <a:r>
              <a:rPr lang="en-US" dirty="0">
                <a:latin typeface="Comic Sans MS" pitchFamily="66" charset="0"/>
              </a:rPr>
              <a:t>       (Switching </a:t>
            </a:r>
            <a:r>
              <a:rPr lang="en-US" dirty="0">
                <a:latin typeface="Comic Sans MS" pitchFamily="66" charset="0"/>
                <a:sym typeface="Wingdings" pitchFamily="2" charset="2"/>
              </a:rPr>
              <a:t> Digital logic;  create 0s and 1s)</a:t>
            </a:r>
            <a:endParaRPr lang="en-US" dirty="0">
              <a:latin typeface="Comic Sans MS" pitchFamily="66" charset="0"/>
            </a:endParaRPr>
          </a:p>
          <a:p>
            <a:pPr eaLnBrk="1" hangingPunct="1"/>
            <a:endParaRPr lang="en-US" dirty="0">
              <a:latin typeface="Comic Sans MS" pitchFamily="66" charset="0"/>
            </a:endParaRPr>
          </a:p>
          <a:p>
            <a:pPr eaLnBrk="1" hangingPunct="1">
              <a:buFont typeface="Arial" pitchFamily="34" charset="0"/>
              <a:buChar char="•"/>
            </a:pPr>
            <a:r>
              <a:rPr lang="en-US" dirty="0">
                <a:latin typeface="Comic Sans MS" pitchFamily="66" charset="0"/>
              </a:rPr>
              <a:t> </a:t>
            </a:r>
            <a:r>
              <a:rPr lang="en-US" dirty="0">
                <a:solidFill>
                  <a:srgbClr val="FF0000"/>
                </a:solidFill>
                <a:latin typeface="Comic Sans MS" pitchFamily="66" charset="0"/>
              </a:rPr>
              <a:t>Small</a:t>
            </a:r>
            <a:r>
              <a:rPr lang="en-US" dirty="0">
                <a:latin typeface="Comic Sans MS" pitchFamily="66" charset="0"/>
              </a:rPr>
              <a:t> change in ‘valve’ (3</a:t>
            </a:r>
            <a:r>
              <a:rPr lang="en-US" baseline="30000" dirty="0">
                <a:latin typeface="Comic Sans MS" pitchFamily="66" charset="0"/>
              </a:rPr>
              <a:t>rd</a:t>
            </a:r>
            <a:r>
              <a:rPr lang="en-US" dirty="0">
                <a:latin typeface="Comic Sans MS" pitchFamily="66" charset="0"/>
              </a:rPr>
              <a:t> terminal) creates </a:t>
            </a:r>
            <a:r>
              <a:rPr lang="en-US" dirty="0">
                <a:solidFill>
                  <a:srgbClr val="FF0000"/>
                </a:solidFill>
                <a:latin typeface="Comic Sans MS" pitchFamily="66" charset="0"/>
              </a:rPr>
              <a:t>Large</a:t>
            </a:r>
            <a:r>
              <a:rPr lang="en-US" dirty="0">
                <a:latin typeface="Comic Sans MS" pitchFamily="66" charset="0"/>
              </a:rPr>
              <a:t> </a:t>
            </a:r>
          </a:p>
          <a:p>
            <a:pPr eaLnBrk="1" hangingPunct="1"/>
            <a:r>
              <a:rPr lang="en-US" dirty="0">
                <a:latin typeface="Comic Sans MS" pitchFamily="66" charset="0"/>
              </a:rPr>
              <a:t>  change in output between 1</a:t>
            </a:r>
            <a:r>
              <a:rPr lang="en-US" baseline="30000" dirty="0">
                <a:latin typeface="Comic Sans MS" pitchFamily="66" charset="0"/>
              </a:rPr>
              <a:t>st</a:t>
            </a:r>
            <a:r>
              <a:rPr lang="en-US" dirty="0">
                <a:latin typeface="Comic Sans MS" pitchFamily="66" charset="0"/>
              </a:rPr>
              <a:t> and 2</a:t>
            </a:r>
            <a:r>
              <a:rPr lang="en-US" baseline="30000" dirty="0">
                <a:latin typeface="Comic Sans MS" pitchFamily="66" charset="0"/>
              </a:rPr>
              <a:t>nd</a:t>
            </a:r>
            <a:r>
              <a:rPr lang="en-US" dirty="0">
                <a:latin typeface="Comic Sans MS" pitchFamily="66" charset="0"/>
              </a:rPr>
              <a:t> terminal </a:t>
            </a:r>
          </a:p>
          <a:p>
            <a:pPr eaLnBrk="1" hangingPunct="1"/>
            <a:r>
              <a:rPr lang="en-US" dirty="0">
                <a:latin typeface="Comic Sans MS" pitchFamily="66" charset="0"/>
              </a:rPr>
              <a:t>  </a:t>
            </a:r>
          </a:p>
          <a:p>
            <a:pPr eaLnBrk="1" hangingPunct="1"/>
            <a:r>
              <a:rPr lang="en-US" dirty="0">
                <a:latin typeface="Comic Sans MS" pitchFamily="66" charset="0"/>
              </a:rPr>
              <a:t>  (Amplification </a:t>
            </a:r>
            <a:r>
              <a:rPr lang="en-US" dirty="0">
                <a:latin typeface="Comic Sans MS" pitchFamily="66" charset="0"/>
                <a:sym typeface="Wingdings" pitchFamily="2" charset="2"/>
              </a:rPr>
              <a:t> Analog applications; Turn 0.5  50)</a:t>
            </a:r>
            <a:endParaRPr lang="en-US" dirty="0">
              <a:latin typeface="Comic Sans MS" pitchFamily="66" charset="0"/>
            </a:endParaRPr>
          </a:p>
        </p:txBody>
      </p:sp>
      <p:grpSp>
        <p:nvGrpSpPr>
          <p:cNvPr id="2" name="Group 1"/>
          <p:cNvGrpSpPr/>
          <p:nvPr/>
        </p:nvGrpSpPr>
        <p:grpSpPr>
          <a:xfrm>
            <a:off x="865188" y="3768725"/>
            <a:ext cx="6886575" cy="2709863"/>
            <a:chOff x="865188" y="3768725"/>
            <a:chExt cx="6886575" cy="2709863"/>
          </a:xfrm>
        </p:grpSpPr>
        <p:sp>
          <p:nvSpPr>
            <p:cNvPr id="15" name="Rectangle 14"/>
            <p:cNvSpPr/>
            <p:nvPr/>
          </p:nvSpPr>
          <p:spPr>
            <a:xfrm>
              <a:off x="865188" y="3768725"/>
              <a:ext cx="6870700" cy="1322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881063" y="5156200"/>
              <a:ext cx="6870700" cy="1322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Rectangular Callout 2"/>
          <p:cNvSpPr/>
          <p:nvPr/>
        </p:nvSpPr>
        <p:spPr>
          <a:xfrm>
            <a:off x="5784850" y="0"/>
            <a:ext cx="2520950" cy="838200"/>
          </a:xfrm>
          <a:prstGeom prst="wedgeRectCallout">
            <a:avLst>
              <a:gd name="adj1" fmla="val -84957"/>
              <a:gd name="adj2" fmla="val 137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ysClr val="windowText" lastClr="000000"/>
                </a:solidFill>
              </a:rPr>
              <a:t>Terminal -3</a:t>
            </a:r>
            <a:endParaRPr lang="en-US" sz="2400" b="1" dirty="0">
              <a:solidFill>
                <a:sysClr val="windowText" lastClr="000000"/>
              </a:solidFill>
            </a:endParaRPr>
          </a:p>
        </p:txBody>
      </p:sp>
      <p:sp>
        <p:nvSpPr>
          <p:cNvPr id="8" name="Rectangular Callout 7"/>
          <p:cNvSpPr/>
          <p:nvPr/>
        </p:nvSpPr>
        <p:spPr>
          <a:xfrm>
            <a:off x="6172200" y="1524794"/>
            <a:ext cx="2520950" cy="838200"/>
          </a:xfrm>
          <a:prstGeom prst="wedgeRectCallout">
            <a:avLst>
              <a:gd name="adj1" fmla="val -84957"/>
              <a:gd name="adj2" fmla="val 137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ysClr val="windowText" lastClr="000000"/>
                </a:solidFill>
              </a:rPr>
              <a:t>Terminal -2</a:t>
            </a:r>
            <a:endParaRPr lang="en-US" sz="2400" b="1" dirty="0">
              <a:solidFill>
                <a:sysClr val="windowText" lastClr="000000"/>
              </a:solidFill>
            </a:endParaRPr>
          </a:p>
        </p:txBody>
      </p:sp>
      <p:sp>
        <p:nvSpPr>
          <p:cNvPr id="9" name="Rectangular Callout 8"/>
          <p:cNvSpPr/>
          <p:nvPr/>
        </p:nvSpPr>
        <p:spPr>
          <a:xfrm>
            <a:off x="207282" y="304800"/>
            <a:ext cx="2520950" cy="838200"/>
          </a:xfrm>
          <a:prstGeom prst="wedgeRectCallout">
            <a:avLst>
              <a:gd name="adj1" fmla="val 56893"/>
              <a:gd name="adj2" fmla="val 6639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ysClr val="windowText" lastClr="000000"/>
                </a:solidFill>
              </a:rPr>
              <a:t>Terminal -1</a:t>
            </a:r>
            <a:endParaRPr lang="en-US" sz="2400" b="1" dirty="0">
              <a:solidFill>
                <a:sysClr val="windowText" lastClr="000000"/>
              </a:solidFill>
            </a:endParaRPr>
          </a:p>
        </p:txBody>
      </p:sp>
      <p:sp>
        <p:nvSpPr>
          <p:cNvPr id="10" name="Rectangle 9"/>
          <p:cNvSpPr/>
          <p:nvPr/>
        </p:nvSpPr>
        <p:spPr>
          <a:xfrm>
            <a:off x="579290" y="2853549"/>
            <a:ext cx="2116285" cy="646331"/>
          </a:xfrm>
          <a:prstGeom prst="rect">
            <a:avLst/>
          </a:prstGeom>
        </p:spPr>
        <p:txBody>
          <a:bodyPr wrap="none">
            <a:spAutoFit/>
          </a:bodyPr>
          <a:lstStyle/>
          <a:p>
            <a:r>
              <a:rPr lang="en-US" sz="3600" b="1" dirty="0" smtClean="0"/>
              <a:t>Analogy-2</a:t>
            </a:r>
            <a:endParaRPr lang="en-US" sz="3600" dirty="0"/>
          </a:p>
        </p:txBody>
      </p:sp>
    </p:spTree>
    <p:extLst>
      <p:ext uri="{BB962C8B-B14F-4D97-AF65-F5344CB8AC3E}">
        <p14:creationId xmlns:p14="http://schemas.microsoft.com/office/powerpoint/2010/main" val="2870572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40396" y="240002"/>
            <a:ext cx="8229600" cy="733425"/>
          </a:xfrm>
        </p:spPr>
        <p:txBody>
          <a:bodyPr>
            <a:normAutofit fontScale="90000"/>
          </a:bodyPr>
          <a:lstStyle/>
          <a:p>
            <a:pPr algn="ctr" eaLnBrk="1" hangingPunct="1">
              <a:defRPr/>
            </a:pPr>
            <a:r>
              <a:rPr lang="en-US" b="1" i="0" u="sng" dirty="0" smtClean="0">
                <a:solidFill>
                  <a:schemeClr val="accent6"/>
                </a:solidFill>
                <a:latin typeface="Arial" pitchFamily="34" charset="0"/>
                <a:cs typeface="Arial" pitchFamily="34" charset="0"/>
              </a:rPr>
              <a:t>PNP transistor amplifier action</a:t>
            </a:r>
          </a:p>
        </p:txBody>
      </p:sp>
      <p:pic>
        <p:nvPicPr>
          <p:cNvPr id="23556" name="Picture 4" descr="bjt-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035050"/>
            <a:ext cx="7696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7" name="Group 9"/>
          <p:cNvGrpSpPr>
            <a:grpSpLocks/>
          </p:cNvGrpSpPr>
          <p:nvPr/>
        </p:nvGrpSpPr>
        <p:grpSpPr bwMode="auto">
          <a:xfrm>
            <a:off x="280987" y="2168916"/>
            <a:ext cx="2486025" cy="2789237"/>
            <a:chOff x="6658708" y="2895600"/>
            <a:chExt cx="2485292" cy="2789847"/>
          </a:xfrm>
        </p:grpSpPr>
        <p:pic>
          <p:nvPicPr>
            <p:cNvPr id="23559" name="Picture 20" descr="ist2_1930046_fauc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9291" y="3270738"/>
              <a:ext cx="2414709" cy="2414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5"/>
            <p:cNvSpPr/>
            <p:nvPr/>
          </p:nvSpPr>
          <p:spPr>
            <a:xfrm>
              <a:off x="7155449" y="3224284"/>
              <a:ext cx="1521963" cy="460476"/>
            </a:xfrm>
            <a:custGeom>
              <a:avLst/>
              <a:gdLst>
                <a:gd name="connsiteX0" fmla="*/ 254000 w 1522046"/>
                <a:gd name="connsiteY0" fmla="*/ 23446 h 461108"/>
                <a:gd name="connsiteX1" fmla="*/ 31261 w 1522046"/>
                <a:gd name="connsiteY1" fmla="*/ 222739 h 461108"/>
                <a:gd name="connsiteX2" fmla="*/ 441569 w 1522046"/>
                <a:gd name="connsiteY2" fmla="*/ 410308 h 461108"/>
                <a:gd name="connsiteX3" fmla="*/ 1262184 w 1522046"/>
                <a:gd name="connsiteY3" fmla="*/ 410308 h 461108"/>
                <a:gd name="connsiteX4" fmla="*/ 1508369 w 1522046"/>
                <a:gd name="connsiteY4" fmla="*/ 105508 h 461108"/>
                <a:gd name="connsiteX5" fmla="*/ 1180123 w 1522046"/>
                <a:gd name="connsiteY5" fmla="*/ 0 h 46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046" h="461108">
                  <a:moveTo>
                    <a:pt x="254000" y="23446"/>
                  </a:moveTo>
                  <a:cubicBezTo>
                    <a:pt x="127000" y="90854"/>
                    <a:pt x="0" y="158262"/>
                    <a:pt x="31261" y="222739"/>
                  </a:cubicBezTo>
                  <a:cubicBezTo>
                    <a:pt x="62522" y="287216"/>
                    <a:pt x="236415" y="379047"/>
                    <a:pt x="441569" y="410308"/>
                  </a:cubicBezTo>
                  <a:cubicBezTo>
                    <a:pt x="646723" y="441569"/>
                    <a:pt x="1084384" y="461108"/>
                    <a:pt x="1262184" y="410308"/>
                  </a:cubicBezTo>
                  <a:cubicBezTo>
                    <a:pt x="1439984" y="359508"/>
                    <a:pt x="1522046" y="173893"/>
                    <a:pt x="1508369" y="105508"/>
                  </a:cubicBezTo>
                  <a:cubicBezTo>
                    <a:pt x="1494692" y="37123"/>
                    <a:pt x="1337407" y="18561"/>
                    <a:pt x="1180123" y="0"/>
                  </a:cubicBezTo>
                </a:path>
              </a:pathLst>
            </a:custGeom>
            <a:ln w="4127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 name="Freeform 6"/>
            <p:cNvSpPr/>
            <p:nvPr/>
          </p:nvSpPr>
          <p:spPr>
            <a:xfrm>
              <a:off x="6658708" y="4026147"/>
              <a:ext cx="1882220" cy="897133"/>
            </a:xfrm>
            <a:custGeom>
              <a:avLst/>
              <a:gdLst>
                <a:gd name="connsiteX0" fmla="*/ 0 w 1881554"/>
                <a:gd name="connsiteY0" fmla="*/ 76200 h 896815"/>
                <a:gd name="connsiteX1" fmla="*/ 890954 w 1881554"/>
                <a:gd name="connsiteY1" fmla="*/ 5861 h 896815"/>
                <a:gd name="connsiteX2" fmla="*/ 1594338 w 1881554"/>
                <a:gd name="connsiteY2" fmla="*/ 52754 h 896815"/>
                <a:gd name="connsiteX3" fmla="*/ 1840523 w 1881554"/>
                <a:gd name="connsiteY3" fmla="*/ 322385 h 896815"/>
                <a:gd name="connsiteX4" fmla="*/ 1840523 w 1881554"/>
                <a:gd name="connsiteY4" fmla="*/ 896815 h 896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554" h="896815">
                  <a:moveTo>
                    <a:pt x="0" y="76200"/>
                  </a:moveTo>
                  <a:cubicBezTo>
                    <a:pt x="312615" y="42984"/>
                    <a:pt x="625231" y="9769"/>
                    <a:pt x="890954" y="5861"/>
                  </a:cubicBezTo>
                  <a:cubicBezTo>
                    <a:pt x="1156677" y="1953"/>
                    <a:pt x="1436077" y="0"/>
                    <a:pt x="1594338" y="52754"/>
                  </a:cubicBezTo>
                  <a:cubicBezTo>
                    <a:pt x="1752599" y="105508"/>
                    <a:pt x="1799492" y="181708"/>
                    <a:pt x="1840523" y="322385"/>
                  </a:cubicBezTo>
                  <a:cubicBezTo>
                    <a:pt x="1881554" y="463062"/>
                    <a:pt x="1861038" y="679938"/>
                    <a:pt x="1840523" y="896815"/>
                  </a:cubicBezTo>
                </a:path>
              </a:pathLst>
            </a:custGeom>
            <a:ln w="476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3562" name="TextBox 7"/>
            <p:cNvSpPr txBox="1">
              <a:spLocks noChangeArrowheads="1"/>
            </p:cNvSpPr>
            <p:nvPr/>
          </p:nvSpPr>
          <p:spPr bwMode="auto">
            <a:xfrm>
              <a:off x="7397262" y="2895600"/>
              <a:ext cx="11480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sz="1600">
                  <a:latin typeface="Comic Sans MS" pitchFamily="66" charset="0"/>
                </a:rPr>
                <a:t>IN (small)</a:t>
              </a:r>
            </a:p>
          </p:txBody>
        </p:sp>
        <p:sp>
          <p:nvSpPr>
            <p:cNvPr id="23563" name="TextBox 8"/>
            <p:cNvSpPr txBox="1">
              <a:spLocks noChangeArrowheads="1"/>
            </p:cNvSpPr>
            <p:nvPr/>
          </p:nvSpPr>
          <p:spPr bwMode="auto">
            <a:xfrm>
              <a:off x="6822831" y="5029201"/>
              <a:ext cx="13324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sz="1600">
                  <a:latin typeface="Comic Sans MS" pitchFamily="66" charset="0"/>
                </a:rPr>
                <a:t>OUT (large)</a:t>
              </a:r>
            </a:p>
          </p:txBody>
        </p:sp>
      </p:grpSp>
      <p:sp>
        <p:nvSpPr>
          <p:cNvPr id="23558" name="TextBox 10"/>
          <p:cNvSpPr txBox="1">
            <a:spLocks noChangeArrowheads="1"/>
          </p:cNvSpPr>
          <p:nvPr/>
        </p:nvSpPr>
        <p:spPr bwMode="auto">
          <a:xfrm>
            <a:off x="3898900" y="5738813"/>
            <a:ext cx="461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atin typeface="Comic Sans MS" pitchFamily="66" charset="0"/>
              </a:rPr>
              <a:t>Clearly this works in common emitter</a:t>
            </a:r>
          </a:p>
          <a:p>
            <a:pPr eaLnBrk="1" hangingPunct="1"/>
            <a:r>
              <a:rPr lang="en-US">
                <a:latin typeface="Comic Sans MS" pitchFamily="66" charset="0"/>
              </a:rPr>
              <a:t>configuration</a:t>
            </a:r>
          </a:p>
        </p:txBody>
      </p:sp>
      <p:sp>
        <p:nvSpPr>
          <p:cNvPr id="12" name="Rectangle 11"/>
          <p:cNvSpPr/>
          <p:nvPr/>
        </p:nvSpPr>
        <p:spPr>
          <a:xfrm>
            <a:off x="247723" y="946713"/>
            <a:ext cx="2116285" cy="646331"/>
          </a:xfrm>
          <a:prstGeom prst="rect">
            <a:avLst/>
          </a:prstGeom>
        </p:spPr>
        <p:txBody>
          <a:bodyPr wrap="none">
            <a:spAutoFit/>
          </a:bodyPr>
          <a:lstStyle/>
          <a:p>
            <a:r>
              <a:rPr lang="en-US" sz="3600" b="1" dirty="0" smtClean="0"/>
              <a:t>Analogy-2</a:t>
            </a:r>
            <a:endParaRPr lang="en-US" sz="3600" dirty="0"/>
          </a:p>
        </p:txBody>
      </p:sp>
    </p:spTree>
    <p:extLst>
      <p:ext uri="{BB962C8B-B14F-4D97-AF65-F5344CB8AC3E}">
        <p14:creationId xmlns:p14="http://schemas.microsoft.com/office/powerpoint/2010/main" val="623287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3" y="152400"/>
            <a:ext cx="8998527" cy="661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382000" y="6324600"/>
            <a:ext cx="685800" cy="447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608615" y="27214"/>
            <a:ext cx="2116285" cy="646331"/>
          </a:xfrm>
          <a:prstGeom prst="rect">
            <a:avLst/>
          </a:prstGeom>
        </p:spPr>
        <p:txBody>
          <a:bodyPr wrap="none">
            <a:spAutoFit/>
          </a:bodyPr>
          <a:lstStyle/>
          <a:p>
            <a:r>
              <a:rPr lang="en-US" sz="3600" b="1" dirty="0" smtClean="0"/>
              <a:t>Analogy-3</a:t>
            </a:r>
            <a:endParaRPr lang="en-US" sz="3600" dirty="0"/>
          </a:p>
        </p:txBody>
      </p:sp>
    </p:spTree>
    <p:extLst>
      <p:ext uri="{BB962C8B-B14F-4D97-AF65-F5344CB8AC3E}">
        <p14:creationId xmlns:p14="http://schemas.microsoft.com/office/powerpoint/2010/main" val="2737419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File:Transistor animation.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8983" y="1169302"/>
            <a:ext cx="7280130" cy="546009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3513857" y="522972"/>
            <a:ext cx="2116285" cy="646331"/>
          </a:xfrm>
          <a:prstGeom prst="rect">
            <a:avLst/>
          </a:prstGeom>
        </p:spPr>
        <p:txBody>
          <a:bodyPr wrap="none">
            <a:spAutoFit/>
          </a:bodyPr>
          <a:lstStyle/>
          <a:p>
            <a:r>
              <a:rPr lang="en-US" sz="3600" b="1" dirty="0" smtClean="0"/>
              <a:t>Analogy-4</a:t>
            </a:r>
            <a:endParaRPr lang="en-US" sz="3600" dirty="0"/>
          </a:p>
        </p:txBody>
      </p:sp>
      <p:sp>
        <p:nvSpPr>
          <p:cNvPr id="2" name="TextBox 1"/>
          <p:cNvSpPr txBox="1"/>
          <p:nvPr/>
        </p:nvSpPr>
        <p:spPr>
          <a:xfrm>
            <a:off x="6172200" y="1447800"/>
            <a:ext cx="1524000" cy="461665"/>
          </a:xfrm>
          <a:prstGeom prst="rect">
            <a:avLst/>
          </a:prstGeom>
          <a:solidFill>
            <a:srgbClr val="FFFF00"/>
          </a:solidFill>
        </p:spPr>
        <p:txBody>
          <a:bodyPr wrap="square" rtlCol="0">
            <a:spAutoFit/>
          </a:bodyPr>
          <a:lstStyle/>
          <a:p>
            <a:pPr algn="ctr"/>
            <a:r>
              <a:rPr lang="en-US" sz="2400" b="1" dirty="0" smtClean="0"/>
              <a:t>Collector </a:t>
            </a:r>
            <a:endParaRPr lang="en-US" sz="2400" b="1" dirty="0"/>
          </a:p>
        </p:txBody>
      </p:sp>
      <p:sp>
        <p:nvSpPr>
          <p:cNvPr id="6" name="TextBox 5"/>
          <p:cNvSpPr txBox="1"/>
          <p:nvPr/>
        </p:nvSpPr>
        <p:spPr>
          <a:xfrm>
            <a:off x="1447800" y="1909465"/>
            <a:ext cx="1524000" cy="461665"/>
          </a:xfrm>
          <a:prstGeom prst="rect">
            <a:avLst/>
          </a:prstGeom>
          <a:solidFill>
            <a:srgbClr val="FFFF00"/>
          </a:solidFill>
        </p:spPr>
        <p:txBody>
          <a:bodyPr wrap="square" rtlCol="0">
            <a:spAutoFit/>
          </a:bodyPr>
          <a:lstStyle/>
          <a:p>
            <a:pPr algn="ctr"/>
            <a:r>
              <a:rPr lang="en-US" sz="2400" b="1" dirty="0" smtClean="0"/>
              <a:t>Base </a:t>
            </a:r>
            <a:endParaRPr lang="en-US" sz="2400" b="1" dirty="0"/>
          </a:p>
        </p:txBody>
      </p:sp>
      <p:sp>
        <p:nvSpPr>
          <p:cNvPr id="7" name="TextBox 6"/>
          <p:cNvSpPr txBox="1"/>
          <p:nvPr/>
        </p:nvSpPr>
        <p:spPr>
          <a:xfrm>
            <a:off x="1989857" y="5791200"/>
            <a:ext cx="1524000" cy="461665"/>
          </a:xfrm>
          <a:prstGeom prst="rect">
            <a:avLst/>
          </a:prstGeom>
          <a:solidFill>
            <a:srgbClr val="FFFF00"/>
          </a:solidFill>
        </p:spPr>
        <p:txBody>
          <a:bodyPr wrap="square" rtlCol="0">
            <a:spAutoFit/>
          </a:bodyPr>
          <a:lstStyle/>
          <a:p>
            <a:pPr algn="ctr"/>
            <a:r>
              <a:rPr lang="en-US" sz="2400" b="1" dirty="0" smtClean="0"/>
              <a:t>Emitter </a:t>
            </a:r>
            <a:endParaRPr lang="en-US" sz="2400" b="1" dirty="0"/>
          </a:p>
        </p:txBody>
      </p:sp>
    </p:spTree>
    <p:extLst>
      <p:ext uri="{BB962C8B-B14F-4D97-AF65-F5344CB8AC3E}">
        <p14:creationId xmlns:p14="http://schemas.microsoft.com/office/powerpoint/2010/main" val="3809719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No 6 : BJTs</a:t>
            </a:r>
            <a:endParaRPr lang="en-US" dirty="0"/>
          </a:p>
        </p:txBody>
      </p:sp>
      <p:sp>
        <p:nvSpPr>
          <p:cNvPr id="3" name="Subtitle 2"/>
          <p:cNvSpPr>
            <a:spLocks noGrp="1"/>
          </p:cNvSpPr>
          <p:nvPr>
            <p:ph type="subTitle" idx="1"/>
          </p:nvPr>
        </p:nvSpPr>
        <p:spPr/>
        <p:txBody>
          <a:bodyPr>
            <a:normAutofit/>
          </a:bodyPr>
          <a:lstStyle/>
          <a:p>
            <a:r>
              <a:rPr lang="en-US" sz="3600" b="1" dirty="0"/>
              <a:t>Introduction</a:t>
            </a:r>
          </a:p>
        </p:txBody>
      </p:sp>
    </p:spTree>
    <p:extLst>
      <p:ext uri="{BB962C8B-B14F-4D97-AF65-F5344CB8AC3E}">
        <p14:creationId xmlns:p14="http://schemas.microsoft.com/office/powerpoint/2010/main" val="376012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143000"/>
          </a:xfrm>
        </p:spPr>
        <p:txBody>
          <a:bodyPr>
            <a:normAutofit/>
          </a:bodyPr>
          <a:lstStyle/>
          <a:p>
            <a:r>
              <a:rPr lang="en-US" sz="5400" b="1" dirty="0" smtClean="0"/>
              <a:t>Review of </a:t>
            </a:r>
            <a:r>
              <a:rPr lang="en-US" sz="5400" b="1" dirty="0" smtClean="0"/>
              <a:t>some concepts</a:t>
            </a:r>
            <a:endParaRPr lang="en-US" sz="5400" b="1" dirty="0"/>
          </a:p>
        </p:txBody>
      </p:sp>
    </p:spTree>
    <p:extLst>
      <p:ext uri="{BB962C8B-B14F-4D97-AF65-F5344CB8AC3E}">
        <p14:creationId xmlns:p14="http://schemas.microsoft.com/office/powerpoint/2010/main" val="41204145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Carrier injection</a:t>
            </a:r>
            <a:endParaRPr lang="en-US" dirty="0"/>
          </a:p>
        </p:txBody>
      </p:sp>
      <p:pic>
        <p:nvPicPr>
          <p:cNvPr id="4" name="Picture 3"/>
          <p:cNvPicPr>
            <a:picLocks noChangeAspect="1"/>
          </p:cNvPicPr>
          <p:nvPr/>
        </p:nvPicPr>
        <p:blipFill>
          <a:blip r:embed="rId2"/>
          <a:stretch>
            <a:fillRect/>
          </a:stretch>
        </p:blipFill>
        <p:spPr>
          <a:xfrm>
            <a:off x="922044" y="1957386"/>
            <a:ext cx="7307556" cy="4595813"/>
          </a:xfrm>
          <a:prstGeom prst="rect">
            <a:avLst/>
          </a:prstGeom>
        </p:spPr>
      </p:pic>
    </p:spTree>
    <p:extLst>
      <p:ext uri="{BB962C8B-B14F-4D97-AF65-F5344CB8AC3E}">
        <p14:creationId xmlns:p14="http://schemas.microsoft.com/office/powerpoint/2010/main" val="1690206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81600" y="3613179"/>
            <a:ext cx="3229824" cy="3223050"/>
          </a:xfrm>
          <a:prstGeom prst="rect">
            <a:avLst/>
          </a:prstGeom>
        </p:spPr>
      </p:pic>
      <p:sp>
        <p:nvSpPr>
          <p:cNvPr id="5" name="Title 4"/>
          <p:cNvSpPr>
            <a:spLocks noGrp="1"/>
          </p:cNvSpPr>
          <p:nvPr>
            <p:ph type="title"/>
          </p:nvPr>
        </p:nvSpPr>
        <p:spPr>
          <a:xfrm>
            <a:off x="457200" y="0"/>
            <a:ext cx="8229600" cy="868362"/>
          </a:xfrm>
        </p:spPr>
        <p:txBody>
          <a:bodyPr/>
          <a:lstStyle/>
          <a:p>
            <a:r>
              <a:rPr lang="en-US" dirty="0" smtClean="0"/>
              <a:t>Asymmetric Doping </a:t>
            </a:r>
            <a:endParaRPr lang="en-US" dirty="0"/>
          </a:p>
        </p:txBody>
      </p:sp>
      <p:pic>
        <p:nvPicPr>
          <p:cNvPr id="7" name="Content Placeholder 3"/>
          <p:cNvPicPr>
            <a:picLocks noGrp="1" noChangeAspect="1"/>
          </p:cNvPicPr>
          <p:nvPr>
            <p:ph idx="1"/>
          </p:nvPr>
        </p:nvPicPr>
        <p:blipFill>
          <a:blip r:embed="rId3"/>
          <a:stretch>
            <a:fillRect/>
          </a:stretch>
        </p:blipFill>
        <p:spPr>
          <a:xfrm>
            <a:off x="284120" y="732256"/>
            <a:ext cx="8402680" cy="3017029"/>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2438400" y="2172109"/>
                <a:ext cx="700961"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𝒑</m:t>
                          </m:r>
                        </m:e>
                        <m:sup>
                          <m:r>
                            <a:rPr lang="en-US" sz="2800" b="1" i="1" smtClean="0">
                              <a:latin typeface="Cambria Math" panose="02040503050406030204" pitchFamily="18" charset="0"/>
                            </a:rPr>
                            <m:t>++</m:t>
                          </m:r>
                        </m:sup>
                      </m:sSup>
                    </m:oMath>
                  </m:oMathPara>
                </a14:m>
                <a:endParaRPr lang="en-US" sz="2800" b="1" dirty="0"/>
              </a:p>
            </p:txBody>
          </p:sp>
        </mc:Choice>
        <mc:Fallback>
          <p:sp>
            <p:nvSpPr>
              <p:cNvPr id="8" name="TextBox 7"/>
              <p:cNvSpPr txBox="1">
                <a:spLocks noRot="1" noChangeAspect="1" noMove="1" noResize="1" noEditPoints="1" noAdjustHandles="1" noChangeArrowheads="1" noChangeShapeType="1" noTextEdit="1"/>
              </p:cNvSpPr>
              <p:nvPr/>
            </p:nvSpPr>
            <p:spPr>
              <a:xfrm>
                <a:off x="2438400" y="2172109"/>
                <a:ext cx="700961"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37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16" descr="se06F01"/>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0" contrast="74000"/>
                    </a14:imgEffect>
                  </a14:imgLayer>
                </a14:imgProps>
              </a:ext>
              <a:ext uri="{28A0092B-C50C-407E-A947-70E740481C1C}">
                <a14:useLocalDpi xmlns:a14="http://schemas.microsoft.com/office/drawing/2010/main" val="0"/>
              </a:ext>
            </a:extLst>
          </a:blip>
          <a:srcRect/>
          <a:stretch>
            <a:fillRect/>
          </a:stretch>
        </p:blipFill>
        <p:spPr bwMode="auto">
          <a:xfrm>
            <a:off x="780171" y="1600200"/>
            <a:ext cx="7478430"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595086" y="460829"/>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dirty="0" smtClean="0"/>
              <a:t>NPN Transistor Simplified Structure</a:t>
            </a:r>
          </a:p>
        </p:txBody>
      </p:sp>
      <p:sp>
        <p:nvSpPr>
          <p:cNvPr id="2" name="TextBox 1"/>
          <p:cNvSpPr txBox="1"/>
          <p:nvPr/>
        </p:nvSpPr>
        <p:spPr>
          <a:xfrm>
            <a:off x="1295400" y="4986010"/>
            <a:ext cx="6629400" cy="646331"/>
          </a:xfrm>
          <a:prstGeom prst="rect">
            <a:avLst/>
          </a:prstGeom>
          <a:solidFill>
            <a:srgbClr val="99FF66"/>
          </a:solidFill>
        </p:spPr>
        <p:txBody>
          <a:bodyPr wrap="square" rtlCol="0">
            <a:spAutoFit/>
          </a:bodyPr>
          <a:lstStyle/>
          <a:p>
            <a:pPr algn="ctr"/>
            <a:r>
              <a:rPr lang="en-US" sz="3600" b="1" dirty="0" smtClean="0"/>
              <a:t>Three regions &amp; two junctions </a:t>
            </a:r>
            <a:endParaRPr lang="en-US" sz="3600" b="1" dirty="0"/>
          </a:p>
        </p:txBody>
      </p:sp>
    </p:spTree>
    <p:extLst>
      <p:ext uri="{BB962C8B-B14F-4D97-AF65-F5344CB8AC3E}">
        <p14:creationId xmlns:p14="http://schemas.microsoft.com/office/powerpoint/2010/main" val="759458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6" descr="se06F02"/>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0" contrast="73000"/>
                    </a14:imgEffect>
                  </a14:imgLayer>
                </a14:imgProps>
              </a:ext>
              <a:ext uri="{28A0092B-C50C-407E-A947-70E740481C1C}">
                <a14:useLocalDpi xmlns:a14="http://schemas.microsoft.com/office/drawing/2010/main" val="0"/>
              </a:ext>
            </a:extLst>
          </a:blip>
          <a:srcRect/>
          <a:stretch>
            <a:fillRect/>
          </a:stretch>
        </p:blipFill>
        <p:spPr bwMode="auto">
          <a:xfrm>
            <a:off x="641991" y="1905000"/>
            <a:ext cx="7816209"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609600" y="228600"/>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dirty="0" smtClean="0"/>
              <a:t>PNP Transistor Simplified Structure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2757505876"/>
              </p:ext>
            </p:extLst>
          </p:nvPr>
        </p:nvGraphicFramePr>
        <p:xfrm>
          <a:off x="2286000" y="3632200"/>
          <a:ext cx="4787900" cy="2257425"/>
        </p:xfrm>
        <a:graphic>
          <a:graphicData uri="http://schemas.openxmlformats.org/presentationml/2006/ole">
            <mc:AlternateContent xmlns:mc="http://schemas.openxmlformats.org/markup-compatibility/2006">
              <mc:Choice xmlns:v="urn:schemas-microsoft-com:vml" Requires="v">
                <p:oleObj spid="_x0000_s2170" name="Worksheet" r:id="rId3" imgW="4791041" imgH="2257622" progId="Excel.Sheet.8">
                  <p:embed/>
                </p:oleObj>
              </mc:Choice>
              <mc:Fallback>
                <p:oleObj name="Worksheet" r:id="rId3" imgW="4791041" imgH="2257622" progId="Excel.Shee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632200"/>
                        <a:ext cx="4787900" cy="225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77" name="Picture 16" descr="se06F01"/>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30000" contrast="74000"/>
                    </a14:imgEffect>
                  </a14:imgLayer>
                </a14:imgProps>
              </a:ext>
              <a:ext uri="{28A0092B-C50C-407E-A947-70E740481C1C}">
                <a14:useLocalDpi xmlns:a14="http://schemas.microsoft.com/office/drawing/2010/main" val="0"/>
              </a:ext>
            </a:extLst>
          </a:blip>
          <a:srcRect/>
          <a:stretch>
            <a:fillRect/>
          </a:stretch>
        </p:blipFill>
        <p:spPr bwMode="auto">
          <a:xfrm>
            <a:off x="1981200" y="1405714"/>
            <a:ext cx="5537579" cy="212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609600" y="228600"/>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b="1" u="sng" dirty="0" smtClean="0"/>
              <a:t>NPN Transistor Modes of Operations</a:t>
            </a:r>
          </a:p>
        </p:txBody>
      </p:sp>
      <p:sp>
        <p:nvSpPr>
          <p:cNvPr id="4" name="Rectangle 3"/>
          <p:cNvSpPr/>
          <p:nvPr/>
        </p:nvSpPr>
        <p:spPr bwMode="auto">
          <a:xfrm>
            <a:off x="2714171" y="4644571"/>
            <a:ext cx="3904343" cy="406400"/>
          </a:xfrm>
          <a:prstGeom prst="rect">
            <a:avLst/>
          </a:prstGeom>
          <a:noFill/>
          <a:ln w="5080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7" name="Explosion 1 6"/>
          <p:cNvSpPr/>
          <p:nvPr/>
        </p:nvSpPr>
        <p:spPr>
          <a:xfrm>
            <a:off x="228600" y="3352800"/>
            <a:ext cx="1905000" cy="2209800"/>
          </a:xfrm>
          <a:prstGeom prst="irregularSeal1">
            <a:avLst/>
          </a:prstGeom>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As per our text book</a:t>
            </a:r>
            <a:endParaRPr lang="en-US" sz="2000" b="1" dirty="0"/>
          </a:p>
        </p:txBody>
      </p:sp>
      <p:sp>
        <p:nvSpPr>
          <p:cNvPr id="8" name="Rectangular Callout 7"/>
          <p:cNvSpPr/>
          <p:nvPr/>
        </p:nvSpPr>
        <p:spPr>
          <a:xfrm>
            <a:off x="7391400" y="2971800"/>
            <a:ext cx="1600200" cy="1676400"/>
          </a:xfrm>
          <a:prstGeom prst="wedgeRectCallout">
            <a:avLst>
              <a:gd name="adj1" fmla="val -92921"/>
              <a:gd name="adj2" fmla="val 58305"/>
            </a:avLst>
          </a:prstGeom>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For Amplifier</a:t>
            </a:r>
            <a:endParaRPr lang="en-US" sz="2000" b="1" dirty="0"/>
          </a:p>
        </p:txBody>
      </p:sp>
    </p:spTree>
    <p:extLst>
      <p:ext uri="{BB962C8B-B14F-4D97-AF65-F5344CB8AC3E}">
        <p14:creationId xmlns:p14="http://schemas.microsoft.com/office/powerpoint/2010/main" val="35258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lstStyle/>
          <a:p>
            <a:r>
              <a:rPr lang="en-US" b="1" u="sng" dirty="0" smtClean="0"/>
              <a:t>BJT Modes of Operation</a:t>
            </a:r>
            <a:endParaRPr lang="en-US" b="1" u="sng" dirty="0"/>
          </a:p>
        </p:txBody>
      </p:sp>
      <p:pic>
        <p:nvPicPr>
          <p:cNvPr id="163842" name="Picture 2"/>
          <p:cNvPicPr>
            <a:picLocks noChangeAspect="1" noChangeArrowheads="1"/>
          </p:cNvPicPr>
          <p:nvPr/>
        </p:nvPicPr>
        <p:blipFill>
          <a:blip r:embed="rId2" cstate="print"/>
          <a:srcRect/>
          <a:stretch>
            <a:fillRect/>
          </a:stretch>
        </p:blipFill>
        <p:spPr bwMode="auto">
          <a:xfrm>
            <a:off x="2438400" y="5791200"/>
            <a:ext cx="4343400" cy="771525"/>
          </a:xfrm>
          <a:prstGeom prst="rect">
            <a:avLst/>
          </a:prstGeom>
          <a:noFill/>
          <a:ln w="9525">
            <a:noFill/>
            <a:miter lim="800000"/>
            <a:headEnd/>
            <a:tailEnd/>
          </a:ln>
        </p:spPr>
      </p:pic>
      <p:pic>
        <p:nvPicPr>
          <p:cNvPr id="163843" name="Picture 3"/>
          <p:cNvPicPr>
            <a:picLocks noChangeAspect="1" noChangeArrowheads="1"/>
          </p:cNvPicPr>
          <p:nvPr/>
        </p:nvPicPr>
        <p:blipFill>
          <a:blip r:embed="rId3" cstate="print"/>
          <a:srcRect/>
          <a:stretch>
            <a:fillRect/>
          </a:stretch>
        </p:blipFill>
        <p:spPr bwMode="auto">
          <a:xfrm>
            <a:off x="533400" y="1981200"/>
            <a:ext cx="8201025" cy="3724275"/>
          </a:xfrm>
          <a:prstGeom prst="rect">
            <a:avLst/>
          </a:prstGeom>
          <a:noFill/>
          <a:ln w="9525">
            <a:noFill/>
            <a:miter lim="800000"/>
            <a:headEnd/>
            <a:tailEnd/>
          </a:ln>
        </p:spPr>
      </p:pic>
      <p:sp>
        <p:nvSpPr>
          <p:cNvPr id="3" name="Rectangular Callout 2"/>
          <p:cNvSpPr/>
          <p:nvPr/>
        </p:nvSpPr>
        <p:spPr>
          <a:xfrm>
            <a:off x="6629400" y="2590800"/>
            <a:ext cx="2333625" cy="685800"/>
          </a:xfrm>
          <a:prstGeom prst="wedgeRectCallout">
            <a:avLst>
              <a:gd name="adj1" fmla="val -61186"/>
              <a:gd name="adj2" fmla="val 565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Find out why not useful</a:t>
            </a:r>
            <a:endParaRPr lang="en-US" sz="2000" b="1" dirty="0"/>
          </a:p>
        </p:txBody>
      </p:sp>
    </p:spTree>
    <p:extLst>
      <p:ext uri="{BB962C8B-B14F-4D97-AF65-F5344CB8AC3E}">
        <p14:creationId xmlns:p14="http://schemas.microsoft.com/office/powerpoint/2010/main" val="1894775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2"/>
          <p:cNvPicPr>
            <a:picLocks noChangeAspect="1" noChangeArrowheads="1"/>
          </p:cNvPicPr>
          <p:nvPr/>
        </p:nvPicPr>
        <p:blipFill>
          <a:blip r:embed="rId2" cstate="print"/>
          <a:srcRect/>
          <a:stretch>
            <a:fillRect/>
          </a:stretch>
        </p:blipFill>
        <p:spPr bwMode="auto">
          <a:xfrm>
            <a:off x="61913" y="1266825"/>
            <a:ext cx="9020175" cy="5514975"/>
          </a:xfrm>
          <a:prstGeom prst="rect">
            <a:avLst/>
          </a:prstGeom>
          <a:noFill/>
          <a:ln w="9525">
            <a:noFill/>
            <a:miter lim="800000"/>
            <a:headEnd/>
            <a:tailEnd/>
          </a:ln>
        </p:spPr>
      </p:pic>
      <p:sp>
        <p:nvSpPr>
          <p:cNvPr id="3" name="Title 2"/>
          <p:cNvSpPr>
            <a:spLocks noGrp="1"/>
          </p:cNvSpPr>
          <p:nvPr>
            <p:ph type="title"/>
          </p:nvPr>
        </p:nvSpPr>
        <p:spPr>
          <a:xfrm>
            <a:off x="457200" y="274638"/>
            <a:ext cx="8229600" cy="944562"/>
          </a:xfrm>
          <a:solidFill>
            <a:schemeClr val="tx2">
              <a:lumMod val="40000"/>
              <a:lumOff val="60000"/>
            </a:schemeClr>
          </a:solidFill>
        </p:spPr>
        <p:txBody>
          <a:bodyPr/>
          <a:lstStyle/>
          <a:p>
            <a:r>
              <a:rPr lang="en-US" b="1" u="sng" dirty="0" smtClean="0"/>
              <a:t>BJT Modes of Operation</a:t>
            </a:r>
            <a:endParaRPr lang="en-US" b="1" u="sng" dirty="0"/>
          </a:p>
        </p:txBody>
      </p:sp>
    </p:spTree>
    <p:extLst>
      <p:ext uri="{BB962C8B-B14F-4D97-AF65-F5344CB8AC3E}">
        <p14:creationId xmlns:p14="http://schemas.microsoft.com/office/powerpoint/2010/main" val="3475151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1143000"/>
          </a:xfrm>
        </p:spPr>
        <p:txBody>
          <a:bodyPr>
            <a:normAutofit fontScale="90000"/>
          </a:bodyPr>
          <a:lstStyle/>
          <a:p>
            <a:r>
              <a:rPr lang="en-US" b="1" dirty="0" smtClean="0"/>
              <a:t>Symbol and basing of NPN and PNP transistors</a:t>
            </a:r>
            <a:endParaRPr lang="en-US" b="1" dirty="0"/>
          </a:p>
        </p:txBody>
      </p:sp>
      <p:pic>
        <p:nvPicPr>
          <p:cNvPr id="60418" name="Picture 2"/>
          <p:cNvPicPr>
            <a:picLocks noChangeAspect="1" noChangeArrowheads="1"/>
          </p:cNvPicPr>
          <p:nvPr/>
        </p:nvPicPr>
        <p:blipFill>
          <a:blip r:embed="rId2" cstate="print"/>
          <a:srcRect/>
          <a:stretch>
            <a:fillRect/>
          </a:stretch>
        </p:blipFill>
        <p:spPr bwMode="auto">
          <a:xfrm>
            <a:off x="685800" y="1219200"/>
            <a:ext cx="7391400" cy="5562600"/>
          </a:xfrm>
          <a:prstGeom prst="rect">
            <a:avLst/>
          </a:prstGeom>
          <a:noFill/>
          <a:ln w="9525">
            <a:noFill/>
            <a:miter lim="800000"/>
            <a:headEnd/>
            <a:tailEnd/>
          </a:ln>
        </p:spPr>
      </p:pic>
      <p:sp>
        <p:nvSpPr>
          <p:cNvPr id="3" name="TextBox 2"/>
          <p:cNvSpPr txBox="1"/>
          <p:nvPr/>
        </p:nvSpPr>
        <p:spPr>
          <a:xfrm>
            <a:off x="3627664" y="5960711"/>
            <a:ext cx="990600" cy="369332"/>
          </a:xfrm>
          <a:prstGeom prst="rect">
            <a:avLst/>
          </a:prstGeom>
          <a:noFill/>
        </p:spPr>
        <p:txBody>
          <a:bodyPr wrap="square" rtlCol="0">
            <a:spAutoFit/>
          </a:bodyPr>
          <a:lstStyle/>
          <a:p>
            <a:r>
              <a:rPr lang="en-US" dirty="0" smtClean="0"/>
              <a:t>Lowest</a:t>
            </a:r>
            <a:endParaRPr lang="en-US" dirty="0"/>
          </a:p>
        </p:txBody>
      </p:sp>
      <p:sp>
        <p:nvSpPr>
          <p:cNvPr id="5" name="TextBox 4"/>
          <p:cNvSpPr txBox="1"/>
          <p:nvPr/>
        </p:nvSpPr>
        <p:spPr>
          <a:xfrm>
            <a:off x="2819400" y="5410200"/>
            <a:ext cx="685800" cy="369332"/>
          </a:xfrm>
          <a:prstGeom prst="rect">
            <a:avLst/>
          </a:prstGeom>
          <a:noFill/>
        </p:spPr>
        <p:txBody>
          <a:bodyPr wrap="square" rtlCol="0">
            <a:spAutoFit/>
          </a:bodyPr>
          <a:lstStyle/>
          <a:p>
            <a:r>
              <a:rPr lang="en-US" dirty="0" smtClean="0"/>
              <a:t>Low</a:t>
            </a:r>
            <a:endParaRPr lang="en-US" dirty="0"/>
          </a:p>
        </p:txBody>
      </p:sp>
      <p:sp>
        <p:nvSpPr>
          <p:cNvPr id="6" name="TextBox 5"/>
          <p:cNvSpPr txBox="1"/>
          <p:nvPr/>
        </p:nvSpPr>
        <p:spPr>
          <a:xfrm>
            <a:off x="3627664" y="4337566"/>
            <a:ext cx="685800" cy="369332"/>
          </a:xfrm>
          <a:prstGeom prst="rect">
            <a:avLst/>
          </a:prstGeom>
          <a:noFill/>
        </p:spPr>
        <p:txBody>
          <a:bodyPr wrap="square" rtlCol="0">
            <a:spAutoFit/>
          </a:bodyPr>
          <a:lstStyle/>
          <a:p>
            <a:r>
              <a:rPr lang="en-US" dirty="0" smtClean="0"/>
              <a:t>High</a:t>
            </a:r>
            <a:endParaRPr lang="en-US" dirty="0"/>
          </a:p>
        </p:txBody>
      </p:sp>
      <p:sp>
        <p:nvSpPr>
          <p:cNvPr id="7" name="TextBox 6"/>
          <p:cNvSpPr txBox="1"/>
          <p:nvPr/>
        </p:nvSpPr>
        <p:spPr>
          <a:xfrm>
            <a:off x="7200900" y="6319157"/>
            <a:ext cx="865414" cy="369332"/>
          </a:xfrm>
          <a:prstGeom prst="rect">
            <a:avLst/>
          </a:prstGeom>
          <a:noFill/>
        </p:spPr>
        <p:txBody>
          <a:bodyPr wrap="square" rtlCol="0">
            <a:spAutoFit/>
          </a:bodyPr>
          <a:lstStyle/>
          <a:p>
            <a:r>
              <a:rPr lang="en-US" dirty="0" smtClean="0"/>
              <a:t>Lowest</a:t>
            </a:r>
            <a:endParaRPr lang="en-US" dirty="0"/>
          </a:p>
        </p:txBody>
      </p:sp>
      <p:sp>
        <p:nvSpPr>
          <p:cNvPr id="8" name="TextBox 7"/>
          <p:cNvSpPr txBox="1"/>
          <p:nvPr/>
        </p:nvSpPr>
        <p:spPr>
          <a:xfrm>
            <a:off x="6547757" y="5410200"/>
            <a:ext cx="685800" cy="369332"/>
          </a:xfrm>
          <a:prstGeom prst="rect">
            <a:avLst/>
          </a:prstGeom>
          <a:noFill/>
        </p:spPr>
        <p:txBody>
          <a:bodyPr wrap="square" rtlCol="0">
            <a:spAutoFit/>
          </a:bodyPr>
          <a:lstStyle/>
          <a:p>
            <a:r>
              <a:rPr lang="en-US" dirty="0" smtClean="0"/>
              <a:t>Low</a:t>
            </a:r>
            <a:endParaRPr lang="en-US" dirty="0"/>
          </a:p>
        </p:txBody>
      </p:sp>
      <p:sp>
        <p:nvSpPr>
          <p:cNvPr id="9" name="TextBox 8"/>
          <p:cNvSpPr txBox="1"/>
          <p:nvPr/>
        </p:nvSpPr>
        <p:spPr>
          <a:xfrm>
            <a:off x="7277100" y="4152900"/>
            <a:ext cx="685800" cy="369332"/>
          </a:xfrm>
          <a:prstGeom prst="rect">
            <a:avLst/>
          </a:prstGeom>
          <a:noFill/>
        </p:spPr>
        <p:txBody>
          <a:bodyPr wrap="square" rtlCol="0">
            <a:spAutoFit/>
          </a:bodyPr>
          <a:lstStyle/>
          <a:p>
            <a:r>
              <a:rPr lang="en-US" dirty="0" smtClean="0"/>
              <a:t>High</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52400"/>
            <a:ext cx="8096571"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745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0"/>
            <a:ext cx="6172200" cy="536972"/>
          </a:xfrm>
        </p:spPr>
        <p:txBody>
          <a:bodyPr>
            <a:normAutofit fontScale="90000"/>
          </a:bodyPr>
          <a:lstStyle/>
          <a:p>
            <a:r>
              <a:rPr lang="en-US" b="1" u="sng" dirty="0" smtClean="0"/>
              <a:t>Chapter 6 CLOs</a:t>
            </a:r>
            <a:endParaRPr lang="en-US" b="1" u="sng" dirty="0"/>
          </a:p>
        </p:txBody>
      </p:sp>
      <p:sp>
        <p:nvSpPr>
          <p:cNvPr id="3" name="Content Placeholder 2"/>
          <p:cNvSpPr>
            <a:spLocks noGrp="1"/>
          </p:cNvSpPr>
          <p:nvPr>
            <p:ph idx="1"/>
          </p:nvPr>
        </p:nvSpPr>
        <p:spPr>
          <a:xfrm>
            <a:off x="0" y="547858"/>
            <a:ext cx="9144000" cy="6096000"/>
          </a:xfrm>
        </p:spPr>
        <p:txBody>
          <a:bodyPr>
            <a:noAutofit/>
          </a:bodyPr>
          <a:lstStyle/>
          <a:p>
            <a:pPr marL="0" indent="0">
              <a:buNone/>
            </a:pPr>
            <a:r>
              <a:rPr lang="en-US" sz="2000" b="1" dirty="0" smtClean="0"/>
              <a:t>1. The </a:t>
            </a:r>
            <a:r>
              <a:rPr lang="en-US" sz="2000" b="1" dirty="0"/>
              <a:t>physical structure of the bipolar transistor and how it works</a:t>
            </a:r>
            <a:r>
              <a:rPr lang="en-US" sz="2000" b="1" dirty="0" smtClean="0"/>
              <a:t>.</a:t>
            </a:r>
          </a:p>
          <a:p>
            <a:pPr marL="0" indent="0">
              <a:buNone/>
            </a:pPr>
            <a:r>
              <a:rPr lang="en-US" sz="2000" b="1" dirty="0"/>
              <a:t/>
            </a:r>
            <a:br>
              <a:rPr lang="en-US" sz="2000" b="1" dirty="0"/>
            </a:br>
            <a:r>
              <a:rPr lang="en-US" sz="2000" b="1" dirty="0"/>
              <a:t>2. How the voltage between two terminals of the transistor controls </a:t>
            </a:r>
            <a:r>
              <a:rPr lang="en-US" sz="2000" b="1" dirty="0" smtClean="0"/>
              <a:t>the current </a:t>
            </a:r>
            <a:r>
              <a:rPr lang="en-US" sz="2000" b="1" dirty="0"/>
              <a:t>that flows through the third terminal, and the equations </a:t>
            </a:r>
            <a:r>
              <a:rPr lang="en-US" sz="2000" b="1" dirty="0" smtClean="0"/>
              <a:t>that describe </a:t>
            </a:r>
            <a:r>
              <a:rPr lang="en-US" sz="2000" b="1" dirty="0"/>
              <a:t>these current–voltage characteristics</a:t>
            </a:r>
            <a:r>
              <a:rPr lang="en-US" sz="2000" b="1" dirty="0" smtClean="0"/>
              <a:t>.</a:t>
            </a:r>
          </a:p>
          <a:p>
            <a:pPr marL="0" indent="0">
              <a:buNone/>
            </a:pPr>
            <a:r>
              <a:rPr lang="en-US" sz="2000" b="1" dirty="0"/>
              <a:t/>
            </a:r>
            <a:br>
              <a:rPr lang="en-US" sz="2000" b="1" dirty="0"/>
            </a:br>
            <a:r>
              <a:rPr lang="en-US" sz="2000" b="1" dirty="0"/>
              <a:t>3. How to analyze and design circuits that contain bipolar transistors, resistors, and dc sources</a:t>
            </a:r>
            <a:r>
              <a:rPr lang="en-US" sz="2000" b="1" dirty="0" smtClean="0"/>
              <a:t>.</a:t>
            </a:r>
          </a:p>
          <a:p>
            <a:pPr marL="0" indent="0">
              <a:buNone/>
            </a:pPr>
            <a:r>
              <a:rPr lang="en-US" sz="2000" b="1" dirty="0"/>
              <a:t/>
            </a:r>
            <a:br>
              <a:rPr lang="en-US" sz="2000" b="1" dirty="0"/>
            </a:br>
            <a:r>
              <a:rPr lang="en-US" sz="2000" b="1" dirty="0"/>
              <a:t>4. How the transistor can be used to make an amplifier</a:t>
            </a:r>
            <a:r>
              <a:rPr lang="en-US" sz="2000" b="1" dirty="0" smtClean="0"/>
              <a:t>.</a:t>
            </a:r>
          </a:p>
          <a:p>
            <a:pPr marL="0" indent="0">
              <a:buNone/>
            </a:pPr>
            <a:r>
              <a:rPr lang="en-US" sz="2000" b="1" dirty="0"/>
              <a:t/>
            </a:r>
            <a:br>
              <a:rPr lang="en-US" sz="2000" b="1" dirty="0"/>
            </a:br>
            <a:r>
              <a:rPr lang="en-US" sz="2000" b="1" dirty="0"/>
              <a:t>5. How to obtain linear amplification from the fundamentally nonlinear BJT</a:t>
            </a:r>
            <a:r>
              <a:rPr lang="en-US" sz="2000" b="1" dirty="0" smtClean="0"/>
              <a:t>.</a:t>
            </a:r>
          </a:p>
          <a:p>
            <a:pPr marL="0" indent="0">
              <a:buNone/>
            </a:pPr>
            <a:r>
              <a:rPr lang="en-US" sz="2000" b="1" dirty="0"/>
              <a:t/>
            </a:r>
            <a:br>
              <a:rPr lang="en-US" sz="2000" b="1" dirty="0"/>
            </a:br>
            <a:r>
              <a:rPr lang="en-US" sz="2000" b="1" dirty="0"/>
              <a:t>6. The three basic ways for connecting a BJT to be able to construct amplifiers with different properties</a:t>
            </a:r>
            <a:r>
              <a:rPr lang="en-US" sz="2000" b="1" dirty="0" smtClean="0"/>
              <a:t>.</a:t>
            </a:r>
          </a:p>
          <a:p>
            <a:pPr marL="0" indent="0">
              <a:buNone/>
            </a:pPr>
            <a:r>
              <a:rPr lang="en-US" sz="2000" b="1" dirty="0"/>
              <a:t/>
            </a:r>
            <a:br>
              <a:rPr lang="en-US" sz="2000" b="1" dirty="0"/>
            </a:br>
            <a:r>
              <a:rPr lang="en-US" sz="2000" b="1" dirty="0"/>
              <a:t>7. Practical circuits for bipolar-transistor amplifiers that can be constructed by using discrete components.</a:t>
            </a:r>
            <a:br>
              <a:rPr lang="en-US" sz="2000" b="1" dirty="0"/>
            </a:br>
            <a:endParaRPr lang="en-US" sz="2000" b="1" dirty="0"/>
          </a:p>
        </p:txBody>
      </p:sp>
    </p:spTree>
    <p:extLst>
      <p:ext uri="{BB962C8B-B14F-4D97-AF65-F5344CB8AC3E}">
        <p14:creationId xmlns:p14="http://schemas.microsoft.com/office/powerpoint/2010/main" val="6695053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20762"/>
          </a:xfrm>
        </p:spPr>
        <p:txBody>
          <a:bodyPr>
            <a:normAutofit fontScale="90000"/>
          </a:bodyPr>
          <a:lstStyle/>
          <a:p>
            <a:r>
              <a:rPr lang="en-US" dirty="0" smtClean="0"/>
              <a:t>Can we model transistor as two back to back connected diodes?</a:t>
            </a:r>
            <a:endParaRPr lang="en-US" dirty="0"/>
          </a:p>
        </p:txBody>
      </p:sp>
      <p:pic>
        <p:nvPicPr>
          <p:cNvPr id="4098" name="Picture 2"/>
          <p:cNvPicPr>
            <a:picLocks noChangeAspect="1" noChangeArrowheads="1"/>
          </p:cNvPicPr>
          <p:nvPr/>
        </p:nvPicPr>
        <p:blipFill>
          <a:blip r:embed="rId2" cstate="print"/>
          <a:srcRect l="3439"/>
          <a:stretch>
            <a:fillRect/>
          </a:stretch>
        </p:blipFill>
        <p:spPr bwMode="auto">
          <a:xfrm>
            <a:off x="2133600" y="1295400"/>
            <a:ext cx="3076568" cy="2590800"/>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6400800" y="1371600"/>
            <a:ext cx="2133600" cy="2340796"/>
          </a:xfrm>
          <a:prstGeom prst="rect">
            <a:avLst/>
          </a:prstGeom>
          <a:noFill/>
          <a:ln w="9525">
            <a:noFill/>
            <a:miter lim="800000"/>
            <a:headEnd/>
            <a:tailEnd/>
          </a:ln>
        </p:spPr>
      </p:pic>
      <p:sp>
        <p:nvSpPr>
          <p:cNvPr id="7" name="TextBox 6"/>
          <p:cNvSpPr txBox="1"/>
          <p:nvPr/>
        </p:nvSpPr>
        <p:spPr>
          <a:xfrm>
            <a:off x="381000" y="3886200"/>
            <a:ext cx="8534400" cy="2308324"/>
          </a:xfrm>
          <a:prstGeom prst="rect">
            <a:avLst/>
          </a:prstGeom>
          <a:noFill/>
        </p:spPr>
        <p:txBody>
          <a:bodyPr wrap="square" rtlCol="0">
            <a:spAutoFit/>
          </a:bodyPr>
          <a:lstStyle/>
          <a:p>
            <a:r>
              <a:rPr lang="en-US" sz="2400" dirty="0" smtClean="0"/>
              <a:t>From above figure it can be implied that D1 carries a current and D2 does not. Meaning we should anticipate current flow from the base to emitter but no current through the collector .</a:t>
            </a:r>
          </a:p>
          <a:p>
            <a:endParaRPr lang="en-US" sz="2400" dirty="0"/>
          </a:p>
          <a:p>
            <a:r>
              <a:rPr lang="en-US" sz="2400" dirty="0" smtClean="0"/>
              <a:t> If this was true then transistor would not operate as voltage controlled current source and would prove of little value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up)">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Then what is different here ?</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0" y="1066800"/>
            <a:ext cx="4101194" cy="2620963"/>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250620" y="1295400"/>
            <a:ext cx="4007556" cy="213360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4038600" y="1447800"/>
            <a:ext cx="4398580" cy="2057400"/>
          </a:xfrm>
          <a:prstGeom prst="rect">
            <a:avLst/>
          </a:prstGeom>
          <a:noFill/>
          <a:ln w="9525">
            <a:noFill/>
            <a:miter lim="800000"/>
            <a:headEnd/>
            <a:tailEnd/>
          </a:ln>
        </p:spPr>
      </p:pic>
      <p:sp>
        <p:nvSpPr>
          <p:cNvPr id="7" name="TextBox 6"/>
          <p:cNvSpPr txBox="1"/>
          <p:nvPr/>
        </p:nvSpPr>
        <p:spPr>
          <a:xfrm>
            <a:off x="990600" y="4267200"/>
            <a:ext cx="7620000" cy="1815882"/>
          </a:xfrm>
          <a:prstGeom prst="rect">
            <a:avLst/>
          </a:prstGeom>
          <a:noFill/>
        </p:spPr>
        <p:txBody>
          <a:bodyPr wrap="square" rtlCol="0">
            <a:spAutoFit/>
          </a:bodyPr>
          <a:lstStyle/>
          <a:p>
            <a:pPr marL="457200" indent="-457200">
              <a:buFont typeface="+mj-lt"/>
              <a:buAutoNum type="arabicPeriod"/>
            </a:pPr>
            <a:r>
              <a:rPr lang="en-US" sz="2800" dirty="0" smtClean="0"/>
              <a:t>Emitter is heavily doped</a:t>
            </a:r>
          </a:p>
          <a:p>
            <a:pPr marL="457200" indent="-457200">
              <a:buFont typeface="+mj-lt"/>
              <a:buAutoNum type="arabicPeriod"/>
            </a:pPr>
            <a:r>
              <a:rPr lang="en-US" sz="2800" dirty="0" smtClean="0"/>
              <a:t>Base is lightly doped </a:t>
            </a:r>
          </a:p>
          <a:p>
            <a:pPr marL="457200" indent="-457200">
              <a:buFont typeface="+mj-lt"/>
              <a:buAutoNum type="arabicPeriod"/>
            </a:pPr>
            <a:r>
              <a:rPr lang="en-US" sz="2800" dirty="0" smtClean="0"/>
              <a:t>Base is very thin</a:t>
            </a:r>
          </a:p>
          <a:p>
            <a:pPr marL="457200" indent="-457200">
              <a:buFont typeface="+mj-lt"/>
              <a:buAutoNum type="arabicPeriod"/>
            </a:pPr>
            <a:r>
              <a:rPr lang="en-US" sz="2800" dirty="0" smtClean="0"/>
              <a:t>Area of collector is much greater then emitter </a:t>
            </a:r>
            <a:endParaRPr lang="en-US" sz="2800" dirty="0"/>
          </a:p>
        </p:txBody>
      </p:sp>
      <p:sp>
        <p:nvSpPr>
          <p:cNvPr id="8" name="Rectangle 7"/>
          <p:cNvSpPr/>
          <p:nvPr/>
        </p:nvSpPr>
        <p:spPr>
          <a:xfrm>
            <a:off x="277586" y="3733800"/>
            <a:ext cx="84582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Summary: In active mode an </a:t>
            </a:r>
            <a:r>
              <a:rPr lang="en-US" sz="3200" b="1" dirty="0" err="1" smtClean="0"/>
              <a:t>npn</a:t>
            </a:r>
            <a:r>
              <a:rPr lang="en-US" sz="3200" b="1" dirty="0" smtClean="0"/>
              <a:t> bipolar transistor carriers a large number of electrons from the emitter, through the base , to the collector while drawing a small current of holes through the base terminal </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blinds(horizontal)">
                                      <p:cBhvr>
                                        <p:cTn id="12" dur="5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wipe(down)">
                                      <p:cBhvr>
                                        <p:cTn id="17" dur="500"/>
                                        <p:tgtEl>
                                          <p:spTgt spid="51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2628901" y="1143001"/>
            <a:ext cx="4564856" cy="4388644"/>
          </a:xfrm>
          <a:prstGeom prst="rect">
            <a:avLst/>
          </a:prstGeom>
          <a:ln>
            <a:noFill/>
          </a:ln>
          <a:effectLst>
            <a:outerShdw blurRad="292100" dist="139700" dir="2700000" algn="tl" rotWithShape="0">
              <a:srgbClr val="333333">
                <a:alpha val="65000"/>
              </a:srgbClr>
            </a:outerShdw>
          </a:effectLst>
        </p:spPr>
      </p:pic>
      <p:pic>
        <p:nvPicPr>
          <p:cNvPr id="2051" name="Picture 2" descr="048a"/>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8" name="Picture 2"/>
          <p:cNvPicPr>
            <a:picLocks noChangeAspect="1" noChangeArrowheads="1"/>
          </p:cNvPicPr>
          <p:nvPr/>
        </p:nvPicPr>
        <p:blipFill>
          <a:blip r:embed="rId2" cstate="print"/>
          <a:srcRect/>
          <a:stretch>
            <a:fillRect/>
          </a:stretch>
        </p:blipFill>
        <p:spPr bwMode="auto">
          <a:xfrm>
            <a:off x="2628901" y="971551"/>
            <a:ext cx="4564856" cy="4388644"/>
          </a:xfrm>
          <a:prstGeom prst="rect">
            <a:avLst/>
          </a:prstGeom>
          <a:noFill/>
          <a:ln w="9525">
            <a:noFill/>
            <a:miter lim="800000"/>
            <a:headEnd/>
            <a:tailEnd/>
          </a:ln>
        </p:spPr>
      </p:pic>
    </p:spTree>
    <p:extLst>
      <p:ext uri="{BB962C8B-B14F-4D97-AF65-F5344CB8AC3E}">
        <p14:creationId xmlns:p14="http://schemas.microsoft.com/office/powerpoint/2010/main" val="299978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6" descr="se06F07"/>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0" contrast="72000"/>
                    </a14:imgEffect>
                  </a14:imgLayer>
                </a14:imgProps>
              </a:ext>
              <a:ext uri="{28A0092B-C50C-407E-A947-70E740481C1C}">
                <a14:useLocalDpi xmlns:a14="http://schemas.microsoft.com/office/drawing/2010/main" val="0"/>
              </a:ext>
            </a:extLst>
          </a:blip>
          <a:srcRect/>
          <a:stretch>
            <a:fillRect/>
          </a:stretch>
        </p:blipFill>
        <p:spPr bwMode="auto">
          <a:xfrm>
            <a:off x="1894768" y="1195304"/>
            <a:ext cx="5988508"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609600" y="153179"/>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b="1" u="sng" dirty="0" smtClean="0"/>
              <a:t>BJT Cross Sectional View</a:t>
            </a:r>
          </a:p>
        </p:txBody>
      </p:sp>
      <p:sp>
        <p:nvSpPr>
          <p:cNvPr id="4" name="TextBox 3"/>
          <p:cNvSpPr txBox="1"/>
          <p:nvPr/>
        </p:nvSpPr>
        <p:spPr>
          <a:xfrm>
            <a:off x="609600" y="3807764"/>
            <a:ext cx="7442579" cy="2308324"/>
          </a:xfrm>
          <a:prstGeom prst="rect">
            <a:avLst/>
          </a:prstGeom>
          <a:noFill/>
        </p:spPr>
        <p:txBody>
          <a:bodyPr wrap="square" rtlCol="0">
            <a:spAutoFit/>
          </a:bodyPr>
          <a:lstStyle/>
          <a:p>
            <a:pPr marL="285750" indent="-285750">
              <a:spcAft>
                <a:spcPts val="1200"/>
              </a:spcAft>
              <a:buFont typeface="Wingdings" pitchFamily="2" charset="2"/>
              <a:buChar char="Ø"/>
            </a:pPr>
            <a:r>
              <a:rPr lang="en-US" sz="2000" dirty="0" smtClean="0"/>
              <a:t>Note that the collector is very large and virtually surrounds  the base- emitter region thus no electrons escapes from being collected </a:t>
            </a:r>
            <a:r>
              <a:rPr lang="en-US" sz="2000" dirty="0"/>
              <a:t> </a:t>
            </a:r>
            <a:r>
              <a:rPr lang="en-US" sz="2000" dirty="0" smtClean="0"/>
              <a:t>here.</a:t>
            </a:r>
          </a:p>
          <a:p>
            <a:pPr marL="285750" indent="-285750">
              <a:spcAft>
                <a:spcPts val="1200"/>
              </a:spcAft>
              <a:buFont typeface="Wingdings" pitchFamily="2" charset="2"/>
              <a:buChar char="Ø"/>
            </a:pPr>
            <a:r>
              <a:rPr lang="en-US" sz="2000" dirty="0" smtClean="0"/>
              <a:t>This makes </a:t>
            </a:r>
            <a:r>
              <a:rPr lang="el-GR" sz="2000" dirty="0" smtClean="0"/>
              <a:t>α</a:t>
            </a:r>
            <a:r>
              <a:rPr lang="en-US" sz="2000" dirty="0" smtClean="0"/>
              <a:t> very close to unity </a:t>
            </a:r>
          </a:p>
          <a:p>
            <a:pPr marL="285750" indent="-285750">
              <a:spcAft>
                <a:spcPts val="1200"/>
              </a:spcAft>
              <a:buFont typeface="Wingdings" pitchFamily="2" charset="2"/>
              <a:buChar char="Ø"/>
            </a:pPr>
            <a:r>
              <a:rPr lang="en-US" sz="2000" dirty="0" smtClean="0"/>
              <a:t>The device is not </a:t>
            </a:r>
            <a:r>
              <a:rPr lang="en-US" sz="2400" b="1" dirty="0" smtClean="0">
                <a:solidFill>
                  <a:srgbClr val="FF0000"/>
                </a:solidFill>
              </a:rPr>
              <a:t>symmetrical</a:t>
            </a:r>
            <a:r>
              <a:rPr lang="en-US" sz="2000" dirty="0" smtClean="0"/>
              <a:t> so emitter and collector cannot be interchanged.</a:t>
            </a:r>
            <a:endParaRPr lang="en-US" sz="2000" i="1" dirty="0"/>
          </a:p>
        </p:txBody>
      </p:sp>
      <p:sp>
        <p:nvSpPr>
          <p:cNvPr id="5" name="Rectangle 4"/>
          <p:cNvSpPr/>
          <p:nvPr/>
        </p:nvSpPr>
        <p:spPr>
          <a:xfrm>
            <a:off x="224970" y="754521"/>
            <a:ext cx="5740402" cy="369332"/>
          </a:xfrm>
          <a:prstGeom prst="rect">
            <a:avLst/>
          </a:prstGeom>
        </p:spPr>
        <p:txBody>
          <a:bodyPr wrap="square">
            <a:spAutoFit/>
          </a:bodyPr>
          <a:lstStyle/>
          <a:p>
            <a:r>
              <a:rPr lang="en-US" b="1" dirty="0" smtClean="0"/>
              <a:t>A more realistic cross section of an </a:t>
            </a:r>
            <a:r>
              <a:rPr lang="en-US" b="1" i="1" dirty="0" err="1" smtClean="0"/>
              <a:t>npn</a:t>
            </a:r>
            <a:r>
              <a:rPr lang="en-US" b="1" i="1" dirty="0" smtClean="0"/>
              <a:t> BJT</a:t>
            </a:r>
            <a:endParaRPr lang="en-US" b="1" dirty="0"/>
          </a:p>
        </p:txBody>
      </p:sp>
    </p:spTree>
    <p:extLst>
      <p:ext uri="{BB962C8B-B14F-4D97-AF65-F5344CB8AC3E}">
        <p14:creationId xmlns:p14="http://schemas.microsoft.com/office/powerpoint/2010/main" val="132535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a:solidFill>
            <a:schemeClr val="accent6">
              <a:lumMod val="20000"/>
              <a:lumOff val="80000"/>
            </a:schemeClr>
          </a:solidFill>
          <a:ln w="12700">
            <a:solidFill>
              <a:schemeClr val="tx1"/>
            </a:solidFill>
          </a:ln>
        </p:spPr>
        <p:txBody>
          <a:bodyPr/>
          <a:lstStyle/>
          <a:p>
            <a:r>
              <a:rPr lang="en-US" b="1" u="sng" dirty="0" smtClean="0"/>
              <a:t>Question</a:t>
            </a:r>
            <a:endParaRPr lang="en-US" b="1" u="sng" dirty="0"/>
          </a:p>
        </p:txBody>
      </p:sp>
      <p:sp>
        <p:nvSpPr>
          <p:cNvPr id="3" name="Content Placeholder 2"/>
          <p:cNvSpPr>
            <a:spLocks noGrp="1"/>
          </p:cNvSpPr>
          <p:nvPr>
            <p:ph idx="1"/>
          </p:nvPr>
        </p:nvSpPr>
        <p:spPr>
          <a:xfrm>
            <a:off x="228600" y="1524000"/>
            <a:ext cx="8686800" cy="4038600"/>
          </a:xfrm>
          <a:solidFill>
            <a:srgbClr val="FFFF00"/>
          </a:solidFill>
          <a:ln w="19050">
            <a:solidFill>
              <a:schemeClr val="tx1"/>
            </a:solidFill>
          </a:ln>
        </p:spPr>
        <p:txBody>
          <a:bodyPr>
            <a:normAutofit/>
          </a:bodyPr>
          <a:lstStyle/>
          <a:p>
            <a:pPr marL="0" indent="0" algn="just">
              <a:buNone/>
            </a:pPr>
            <a:r>
              <a:rPr lang="en-US" dirty="0"/>
              <a:t>I</a:t>
            </a:r>
            <a:r>
              <a:rPr lang="en-US" dirty="0" smtClean="0"/>
              <a:t>t </a:t>
            </a:r>
            <a:r>
              <a:rPr lang="en-US" dirty="0"/>
              <a:t>is </a:t>
            </a:r>
            <a:r>
              <a:rPr lang="en-US" dirty="0" smtClean="0"/>
              <a:t>highly desirable </a:t>
            </a:r>
            <a:r>
              <a:rPr lang="en-US" dirty="0"/>
              <a:t>to have the </a:t>
            </a:r>
            <a:r>
              <a:rPr lang="en-US" dirty="0" smtClean="0"/>
              <a:t>electrons </a:t>
            </a:r>
            <a:r>
              <a:rPr lang="en-US" dirty="0"/>
              <a:t>from emitter to </a:t>
            </a:r>
            <a:r>
              <a:rPr lang="en-US" dirty="0" smtClean="0"/>
              <a:t>base </a:t>
            </a:r>
            <a:r>
              <a:rPr lang="en-US" dirty="0"/>
              <a:t>at a much higher level than</a:t>
            </a:r>
            <a:br>
              <a:rPr lang="en-US" dirty="0"/>
            </a:br>
            <a:r>
              <a:rPr lang="en-US" dirty="0"/>
              <a:t>the </a:t>
            </a:r>
            <a:r>
              <a:rPr lang="en-US" dirty="0" smtClean="0"/>
              <a:t>holes </a:t>
            </a:r>
            <a:r>
              <a:rPr lang="en-US" dirty="0"/>
              <a:t>from base to </a:t>
            </a:r>
            <a:r>
              <a:rPr lang="en-US" dirty="0" smtClean="0"/>
              <a:t>emitter. Which is </a:t>
            </a:r>
            <a:r>
              <a:rPr lang="en-US" dirty="0"/>
              <a:t>accomplished by fabricating </a:t>
            </a:r>
            <a:r>
              <a:rPr lang="en-US" dirty="0" smtClean="0"/>
              <a:t>the device </a:t>
            </a:r>
            <a:r>
              <a:rPr lang="en-US" dirty="0"/>
              <a:t>with a heavily doped emitter and a lightly doped base; that is, the device is designed to </a:t>
            </a:r>
            <a:r>
              <a:rPr lang="en-US" dirty="0" smtClean="0"/>
              <a:t>have a </a:t>
            </a:r>
            <a:r>
              <a:rPr lang="en-US" dirty="0"/>
              <a:t>high density of electrons in the emitter and a low density of holes in the base</a:t>
            </a:r>
            <a:r>
              <a:rPr lang="en-US" dirty="0" smtClean="0"/>
              <a:t>.</a:t>
            </a:r>
            <a:endParaRPr lang="en-US" dirty="0"/>
          </a:p>
        </p:txBody>
      </p:sp>
      <p:sp>
        <p:nvSpPr>
          <p:cNvPr id="4" name="TextBox 3"/>
          <p:cNvSpPr txBox="1"/>
          <p:nvPr/>
        </p:nvSpPr>
        <p:spPr>
          <a:xfrm>
            <a:off x="2514600" y="5722203"/>
            <a:ext cx="3810000" cy="830997"/>
          </a:xfrm>
          <a:prstGeom prst="rect">
            <a:avLst/>
          </a:prstGeom>
          <a:solidFill>
            <a:srgbClr val="99FF66"/>
          </a:solidFill>
          <a:ln w="38100">
            <a:solidFill>
              <a:schemeClr val="tx1"/>
            </a:solidFill>
          </a:ln>
        </p:spPr>
        <p:txBody>
          <a:bodyPr wrap="square" rtlCol="0">
            <a:spAutoFit/>
          </a:bodyPr>
          <a:lstStyle/>
          <a:p>
            <a:pPr algn="ctr"/>
            <a:r>
              <a:rPr lang="en-US" sz="4800" b="1" dirty="0" smtClean="0"/>
              <a:t>WHY ?</a:t>
            </a:r>
            <a:endParaRPr lang="en-US" sz="4800" b="1" dirty="0"/>
          </a:p>
        </p:txBody>
      </p:sp>
    </p:spTree>
    <p:extLst>
      <p:ext uri="{BB962C8B-B14F-4D97-AF65-F5344CB8AC3E}">
        <p14:creationId xmlns:p14="http://schemas.microsoft.com/office/powerpoint/2010/main" val="27789110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Important questions</a:t>
            </a:r>
            <a:endParaRPr lang="en-US" b="1" u="sng" dirty="0"/>
          </a:p>
        </p:txBody>
      </p:sp>
      <p:sp>
        <p:nvSpPr>
          <p:cNvPr id="3" name="Content Placeholder 2"/>
          <p:cNvSpPr>
            <a:spLocks noGrp="1"/>
          </p:cNvSpPr>
          <p:nvPr>
            <p:ph idx="1"/>
          </p:nvPr>
        </p:nvSpPr>
        <p:spPr/>
        <p:txBody>
          <a:bodyPr/>
          <a:lstStyle/>
          <a:p>
            <a:r>
              <a:rPr lang="en-US" dirty="0" smtClean="0"/>
              <a:t>How do electrons travel through the base?</a:t>
            </a:r>
          </a:p>
          <a:p>
            <a:pPr lvl="1"/>
            <a:r>
              <a:rPr lang="en-US" dirty="0" smtClean="0"/>
              <a:t>Diffusion</a:t>
            </a:r>
          </a:p>
          <a:p>
            <a:pPr lvl="1"/>
            <a:r>
              <a:rPr lang="en-US" dirty="0" smtClean="0"/>
              <a:t>Drift</a:t>
            </a:r>
          </a:p>
          <a:p>
            <a:endParaRPr lang="en-US" dirty="0"/>
          </a:p>
          <a:p>
            <a:r>
              <a:rPr lang="en-US" dirty="0" smtClean="0"/>
              <a:t>How does resulting current depends upon terminal voltages?</a:t>
            </a:r>
          </a:p>
          <a:p>
            <a:endParaRPr lang="en-US" dirty="0"/>
          </a:p>
          <a:p>
            <a:r>
              <a:rPr lang="en-US" dirty="0" smtClean="0"/>
              <a:t> How large is the base current?</a:t>
            </a:r>
            <a:endParaRPr lang="en-US" dirty="0"/>
          </a:p>
        </p:txBody>
      </p:sp>
    </p:spTree>
    <p:extLst>
      <p:ext uri="{BB962C8B-B14F-4D97-AF65-F5344CB8AC3E}">
        <p14:creationId xmlns:p14="http://schemas.microsoft.com/office/powerpoint/2010/main" val="351427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left)">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219794"/>
            <a:ext cx="3817257" cy="1908215"/>
          </a:xfrm>
          <a:prstGeom prst="rect">
            <a:avLst/>
          </a:prstGeom>
        </p:spPr>
        <p:txBody>
          <a:bodyPr wrap="square">
            <a:spAutoFit/>
          </a:bodyPr>
          <a:lstStyle/>
          <a:p>
            <a:pPr marL="285750" indent="-285750">
              <a:spcAft>
                <a:spcPts val="1200"/>
              </a:spcAft>
            </a:pPr>
            <a:r>
              <a:rPr lang="en-US" b="0" dirty="0" smtClean="0"/>
              <a:t>    </a:t>
            </a:r>
            <a:r>
              <a:rPr lang="en-US" dirty="0" smtClean="0"/>
              <a:t>The Emitter Region is highly doped n-type material, so high density of electrons </a:t>
            </a:r>
          </a:p>
          <a:p>
            <a:pPr marL="742950" lvl="1" indent="-285750">
              <a:spcAft>
                <a:spcPts val="1200"/>
              </a:spcAft>
              <a:buFont typeface="Wingdings" pitchFamily="2" charset="2"/>
              <a:buChar char="Ø"/>
            </a:pPr>
            <a:r>
              <a:rPr lang="en-US" i="1" dirty="0" smtClean="0">
                <a:solidFill>
                  <a:schemeClr val="accent2"/>
                </a:solidFill>
              </a:rPr>
              <a:t>Thus a large quantity of electrons flow from emitter to base</a:t>
            </a:r>
          </a:p>
        </p:txBody>
      </p:sp>
      <p:sp>
        <p:nvSpPr>
          <p:cNvPr id="6" name="Rectangle 2"/>
          <p:cNvSpPr txBox="1">
            <a:spLocks noGrp="1" noChangeArrowheads="1"/>
          </p:cNvSpPr>
          <p:nvPr>
            <p:ph type="title"/>
          </p:nvPr>
        </p:nvSpPr>
        <p:spPr>
          <a:xfrm>
            <a:off x="457200" y="274638"/>
            <a:ext cx="8229600" cy="639762"/>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dirty="0" smtClean="0"/>
              <a:t>NPN Transistor Function</a:t>
            </a:r>
          </a:p>
        </p:txBody>
      </p:sp>
      <p:pic>
        <p:nvPicPr>
          <p:cNvPr id="7" name="Picture 6" descr="se06F03"/>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0" contrast="71000"/>
                    </a14:imgEffect>
                  </a14:imgLayer>
                </a14:imgProps>
              </a:ext>
              <a:ext uri="{28A0092B-C50C-407E-A947-70E740481C1C}">
                <a14:useLocalDpi xmlns:a14="http://schemas.microsoft.com/office/drawing/2010/main" val="0"/>
              </a:ext>
            </a:extLst>
          </a:blip>
          <a:srcRect/>
          <a:stretch>
            <a:fillRect/>
          </a:stretch>
        </p:blipFill>
        <p:spPr bwMode="auto">
          <a:xfrm>
            <a:off x="1463041" y="818099"/>
            <a:ext cx="5768622" cy="3252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4415246" y="4099878"/>
            <a:ext cx="4728754" cy="2185214"/>
          </a:xfrm>
          <a:prstGeom prst="rect">
            <a:avLst/>
          </a:prstGeom>
        </p:spPr>
        <p:txBody>
          <a:bodyPr wrap="square">
            <a:spAutoFit/>
          </a:bodyPr>
          <a:lstStyle/>
          <a:p>
            <a:pPr marL="285750" indent="-285750">
              <a:spcAft>
                <a:spcPts val="1200"/>
              </a:spcAft>
            </a:pPr>
            <a:r>
              <a:rPr lang="en-US" dirty="0" smtClean="0"/>
              <a:t>    The base is lightly doped and it’s width is smaller than the emitter and collector, so low density of holes </a:t>
            </a:r>
          </a:p>
          <a:p>
            <a:pPr marL="742950" lvl="1" indent="-285750">
              <a:spcAft>
                <a:spcPts val="1200"/>
              </a:spcAft>
              <a:buFont typeface="Wingdings" pitchFamily="2" charset="2"/>
              <a:buChar char="Ø"/>
            </a:pPr>
            <a:r>
              <a:rPr lang="en-US" i="1" dirty="0" smtClean="0">
                <a:solidFill>
                  <a:schemeClr val="accent2"/>
                </a:solidFill>
              </a:rPr>
              <a:t>Thus  the quantity of holes flowing from base to emitter is very small compared to the electrons flowing in from the emitter</a:t>
            </a:r>
          </a:p>
        </p:txBody>
      </p:sp>
    </p:spTree>
    <p:extLst>
      <p:ext uri="{BB962C8B-B14F-4D97-AF65-F5344CB8AC3E}">
        <p14:creationId xmlns:p14="http://schemas.microsoft.com/office/powerpoint/2010/main" val="54127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up)">
                                      <p:cBhvr>
                                        <p:cTn id="12" dur="1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up)">
                                      <p:cBhvr>
                                        <p:cTn id="17" dur="1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b="562"/>
          <a:stretch>
            <a:fillRect/>
          </a:stretch>
        </p:blipFill>
        <p:spPr bwMode="auto">
          <a:xfrm>
            <a:off x="392328" y="1581330"/>
            <a:ext cx="8527375" cy="4362270"/>
          </a:xfrm>
          <a:prstGeom prst="rect">
            <a:avLst/>
          </a:prstGeom>
          <a:noFill/>
          <a:ln w="9525">
            <a:noFill/>
            <a:miter lim="800000"/>
            <a:headEnd/>
            <a:tailEnd/>
          </a:ln>
        </p:spPr>
      </p:pic>
      <p:sp>
        <p:nvSpPr>
          <p:cNvPr id="5" name="TextBox 4"/>
          <p:cNvSpPr txBox="1"/>
          <p:nvPr/>
        </p:nvSpPr>
        <p:spPr>
          <a:xfrm>
            <a:off x="76200" y="381000"/>
            <a:ext cx="8915400" cy="1323439"/>
          </a:xfrm>
          <a:prstGeom prst="rect">
            <a:avLst/>
          </a:prstGeom>
          <a:noFill/>
        </p:spPr>
        <p:txBody>
          <a:bodyPr wrap="square" rtlCol="0">
            <a:spAutoFit/>
          </a:bodyPr>
          <a:lstStyle/>
          <a:p>
            <a:pPr algn="just"/>
            <a:r>
              <a:rPr lang="en-US" sz="2400" b="1" dirty="0" smtClean="0"/>
              <a:t>Because base is very thin and lightly doped, the electric field is negligible ,meaning negligible drift current and majority of current is by </a:t>
            </a:r>
            <a:r>
              <a:rPr lang="en-US" sz="3200" b="1" dirty="0" smtClean="0">
                <a:solidFill>
                  <a:srgbClr val="FF0000"/>
                </a:solidFill>
              </a:rPr>
              <a:t>diffusion mechanism </a:t>
            </a:r>
            <a:endParaRPr lang="en-US" sz="2400" b="1" dirty="0">
              <a:solidFill>
                <a:srgbClr val="FF0000"/>
              </a:solidFill>
            </a:endParaRPr>
          </a:p>
        </p:txBody>
      </p:sp>
    </p:spTree>
    <p:extLst>
      <p:ext uri="{BB962C8B-B14F-4D97-AF65-F5344CB8AC3E}">
        <p14:creationId xmlns:p14="http://schemas.microsoft.com/office/powerpoint/2010/main" val="39822418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86492"/>
            <a:ext cx="8575766"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p:nvPr/>
        </p:nvGrpSpPr>
        <p:grpSpPr>
          <a:xfrm>
            <a:off x="2561184" y="2362200"/>
            <a:ext cx="4677816" cy="2133600"/>
            <a:chOff x="1828800" y="1905000"/>
            <a:chExt cx="3124200" cy="1371600"/>
          </a:xfrm>
        </p:grpSpPr>
        <p:sp>
          <p:nvSpPr>
            <p:cNvPr id="4" name="Rectangle 3"/>
            <p:cNvSpPr/>
            <p:nvPr/>
          </p:nvSpPr>
          <p:spPr>
            <a:xfrm>
              <a:off x="1828800" y="1905000"/>
              <a:ext cx="421035" cy="1371600"/>
            </a:xfrm>
            <a:prstGeom prst="rect">
              <a:avLst/>
            </a:prstGeom>
            <a:solidFill>
              <a:srgbClr val="FF00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23284" y="1905000"/>
              <a:ext cx="829716" cy="1371600"/>
            </a:xfrm>
            <a:prstGeom prst="rect">
              <a:avLst/>
            </a:prstGeom>
            <a:solidFill>
              <a:srgbClr val="FF00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3191593" y="2362200"/>
            <a:ext cx="2805085" cy="2133600"/>
          </a:xfrm>
          <a:prstGeom prst="rect">
            <a:avLst/>
          </a:prstGeom>
          <a:solidFill>
            <a:srgbClr val="FFCC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456156" y="2362199"/>
            <a:ext cx="8348210" cy="2111680"/>
            <a:chOff x="457200" y="2397728"/>
            <a:chExt cx="8348210" cy="2111680"/>
          </a:xfrm>
        </p:grpSpPr>
        <p:sp>
          <p:nvSpPr>
            <p:cNvPr id="6" name="Rectangle 5"/>
            <p:cNvSpPr/>
            <p:nvPr/>
          </p:nvSpPr>
          <p:spPr>
            <a:xfrm>
              <a:off x="457200" y="2397728"/>
              <a:ext cx="2103984" cy="2111680"/>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240044" y="2397728"/>
              <a:ext cx="1565366" cy="2111679"/>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itle 13"/>
          <p:cNvSpPr txBox="1">
            <a:spLocks noGrp="1"/>
          </p:cNvSpPr>
          <p:nvPr>
            <p:ph type="title"/>
          </p:nvPr>
        </p:nvSpPr>
        <p:spPr>
          <a:xfrm>
            <a:off x="457200" y="274638"/>
            <a:ext cx="8229600" cy="411162"/>
          </a:xfrm>
          <a:prstGeom prst="rect">
            <a:avLst/>
          </a:prstGeom>
          <a:noFill/>
        </p:spPr>
        <p:txBody>
          <a:bodyPr wrap="square" rtlCol="0">
            <a:spAutoFit/>
          </a:bodyPr>
          <a:lstStyle/>
          <a:p>
            <a:r>
              <a:rPr lang="en-US" sz="2400" b="1" u="sng" dirty="0" smtClean="0"/>
              <a:t>Further elaboration on current flow in transistor  </a:t>
            </a:r>
            <a:endParaRPr lang="en-US" sz="2400" b="1" u="sng" dirty="0"/>
          </a:p>
        </p:txBody>
      </p:sp>
    </p:spTree>
    <p:extLst>
      <p:ext uri="{BB962C8B-B14F-4D97-AF65-F5344CB8AC3E}">
        <p14:creationId xmlns:p14="http://schemas.microsoft.com/office/powerpoint/2010/main" val="250506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572000"/>
            <a:ext cx="8763000" cy="2246769"/>
          </a:xfrm>
          <a:prstGeom prst="rect">
            <a:avLst/>
          </a:prstGeom>
        </p:spPr>
        <p:txBody>
          <a:bodyPr wrap="square">
            <a:spAutoFit/>
          </a:bodyPr>
          <a:lstStyle/>
          <a:p>
            <a:pPr marL="290513" indent="-290513">
              <a:spcBef>
                <a:spcPts val="1200"/>
              </a:spcBef>
              <a:buFont typeface="Arial" pitchFamily="34" charset="0"/>
              <a:buChar char="•"/>
            </a:pPr>
            <a:r>
              <a:rPr lang="en-US" sz="2000" dirty="0" smtClean="0"/>
              <a:t>The minority carrier distribution in the base results from the boundary conditions imposed by the two junctions.</a:t>
            </a:r>
          </a:p>
          <a:p>
            <a:pPr marL="290513" indent="-290513">
              <a:spcBef>
                <a:spcPts val="1200"/>
              </a:spcBef>
              <a:buFont typeface="Arial" pitchFamily="34" charset="0"/>
              <a:buChar char="•"/>
            </a:pPr>
            <a:r>
              <a:rPr lang="en-US" sz="2000" dirty="0" smtClean="0"/>
              <a:t> It is not an exponentially decaying distribution, which would result if the base region were infinitely thick. </a:t>
            </a:r>
          </a:p>
          <a:p>
            <a:pPr marL="290513" indent="-290513">
              <a:spcBef>
                <a:spcPts val="1200"/>
              </a:spcBef>
              <a:buFont typeface="Arial" pitchFamily="34" charset="0"/>
              <a:buChar char="•"/>
            </a:pPr>
            <a:r>
              <a:rPr lang="en-US" sz="2000" dirty="0" smtClean="0"/>
              <a:t>Furthermore, the reverse bias on the collector–base junction causes the electron concentration at the collector side of the base to be zero.</a:t>
            </a:r>
            <a:endParaRPr lang="en-US" sz="2000" dirty="0"/>
          </a:p>
        </p:txBody>
      </p:sp>
      <p:pic>
        <p:nvPicPr>
          <p:cNvPr id="5" name="Picture 6" descr="se06F04"/>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0" contrast="78000"/>
                    </a14:imgEffect>
                  </a14:imgLayer>
                </a14:imgProps>
              </a:ext>
              <a:ext uri="{28A0092B-C50C-407E-A947-70E740481C1C}">
                <a14:useLocalDpi xmlns:a14="http://schemas.microsoft.com/office/drawing/2010/main" val="0"/>
              </a:ext>
            </a:extLst>
          </a:blip>
          <a:srcRect r="-1039" b="12909"/>
          <a:stretch>
            <a:fillRect/>
          </a:stretch>
        </p:blipFill>
        <p:spPr bwMode="auto">
          <a:xfrm>
            <a:off x="814614" y="457200"/>
            <a:ext cx="7836740" cy="383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371600" y="0"/>
            <a:ext cx="6553200" cy="461665"/>
          </a:xfrm>
          <a:prstGeom prst="rect">
            <a:avLst/>
          </a:prstGeom>
          <a:noFill/>
        </p:spPr>
        <p:txBody>
          <a:bodyPr wrap="square" rtlCol="0">
            <a:spAutoFit/>
          </a:bodyPr>
          <a:lstStyle/>
          <a:p>
            <a:r>
              <a:rPr lang="en-US" sz="2400" b="1" u="sng" dirty="0" smtClean="0"/>
              <a:t>Further elaboration on current flow in transistor  </a:t>
            </a:r>
            <a:endParaRPr lang="en-US" sz="2400" b="1" u="sng" dirty="0"/>
          </a:p>
        </p:txBody>
      </p:sp>
    </p:spTree>
    <p:extLst>
      <p:ext uri="{BB962C8B-B14F-4D97-AF65-F5344CB8AC3E}">
        <p14:creationId xmlns:p14="http://schemas.microsoft.com/office/powerpoint/2010/main" val="249014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74908246"/>
              </p:ext>
            </p:extLst>
          </p:nvPr>
        </p:nvGraphicFramePr>
        <p:xfrm>
          <a:off x="990600" y="1600200"/>
          <a:ext cx="7010399" cy="5086352"/>
        </p:xfrm>
        <a:graphic>
          <a:graphicData uri="http://schemas.openxmlformats.org/drawingml/2006/table">
            <a:tbl>
              <a:tblPr firstRow="1" bandRow="1">
                <a:tableStyleId>{5C22544A-7EE6-4342-B048-85BDC9FD1C3A}</a:tableStyleId>
              </a:tblPr>
              <a:tblGrid>
                <a:gridCol w="868545"/>
                <a:gridCol w="4466803"/>
                <a:gridCol w="1675051"/>
              </a:tblGrid>
              <a:tr h="635794">
                <a:tc>
                  <a:txBody>
                    <a:bodyPr/>
                    <a:lstStyle/>
                    <a:p>
                      <a:r>
                        <a:rPr lang="en-US" sz="2100" b="1" dirty="0" smtClean="0">
                          <a:latin typeface="Arial" pitchFamily="34" charset="0"/>
                          <a:cs typeface="Arial" pitchFamily="34" charset="0"/>
                        </a:rPr>
                        <a:t>SNO</a:t>
                      </a:r>
                      <a:endParaRPr lang="en-US" sz="2100" b="1" dirty="0">
                        <a:latin typeface="Arial" pitchFamily="34" charset="0"/>
                        <a:cs typeface="Arial" pitchFamily="34" charset="0"/>
                      </a:endParaRPr>
                    </a:p>
                  </a:txBody>
                  <a:tcPr marL="68580" marR="68580" marT="34290" marB="34290"/>
                </a:tc>
                <a:tc>
                  <a:txBody>
                    <a:bodyPr/>
                    <a:lstStyle/>
                    <a:p>
                      <a:r>
                        <a:rPr lang="en-US" sz="2100" b="1" dirty="0" smtClean="0">
                          <a:latin typeface="Arial" pitchFamily="34" charset="0"/>
                          <a:cs typeface="Arial" pitchFamily="34" charset="0"/>
                        </a:rPr>
                        <a:t>Topic</a:t>
                      </a:r>
                      <a:endParaRPr lang="en-US" sz="2100" b="1" dirty="0">
                        <a:latin typeface="Arial" pitchFamily="34" charset="0"/>
                        <a:cs typeface="Arial" pitchFamily="34" charset="0"/>
                      </a:endParaRPr>
                    </a:p>
                  </a:txBody>
                  <a:tcPr marL="68580" marR="68580" marT="34290" marB="34290"/>
                </a:tc>
                <a:tc>
                  <a:txBody>
                    <a:bodyPr/>
                    <a:lstStyle/>
                    <a:p>
                      <a:r>
                        <a:rPr lang="en-US" sz="2100" b="1" dirty="0" smtClean="0">
                          <a:latin typeface="Arial" pitchFamily="34" charset="0"/>
                          <a:cs typeface="Arial" pitchFamily="34" charset="0"/>
                        </a:rPr>
                        <a:t>Section</a:t>
                      </a:r>
                      <a:endParaRPr lang="en-US" sz="2100" b="1" dirty="0">
                        <a:latin typeface="Arial" pitchFamily="34" charset="0"/>
                        <a:cs typeface="Arial" pitchFamily="34" charset="0"/>
                      </a:endParaRPr>
                    </a:p>
                  </a:txBody>
                  <a:tcPr marL="68580" marR="68580" marT="34290" marB="34290"/>
                </a:tc>
              </a:tr>
              <a:tr h="635794">
                <a:tc>
                  <a:txBody>
                    <a:bodyPr/>
                    <a:lstStyle/>
                    <a:p>
                      <a:r>
                        <a:rPr lang="en-US" sz="2100" b="1" dirty="0" smtClean="0">
                          <a:latin typeface="Arial" pitchFamily="34" charset="0"/>
                          <a:cs typeface="Arial" pitchFamily="34" charset="0"/>
                        </a:rPr>
                        <a:t>1</a:t>
                      </a:r>
                      <a:endParaRPr lang="en-US" sz="2100" b="1" dirty="0">
                        <a:latin typeface="Arial" pitchFamily="34" charset="0"/>
                        <a:cs typeface="Arial" pitchFamily="34" charset="0"/>
                      </a:endParaRPr>
                    </a:p>
                  </a:txBody>
                  <a:tcPr marL="68580" marR="68580" marT="34290" marB="34290"/>
                </a:tc>
                <a:tc>
                  <a:txBody>
                    <a:bodyPr/>
                    <a:lstStyle/>
                    <a:p>
                      <a:pPr marL="0" marR="0">
                        <a:lnSpc>
                          <a:spcPct val="115000"/>
                        </a:lnSpc>
                        <a:spcBef>
                          <a:spcPts val="0"/>
                        </a:spcBef>
                        <a:spcAft>
                          <a:spcPts val="0"/>
                        </a:spcAft>
                      </a:pPr>
                      <a:r>
                        <a:rPr lang="en-US" sz="1200" b="1" dirty="0">
                          <a:solidFill>
                            <a:schemeClr val="tx1"/>
                          </a:solidFill>
                          <a:effectLst/>
                          <a:latin typeface="Arial" pitchFamily="34" charset="0"/>
                          <a:ea typeface="Calibri"/>
                          <a:cs typeface="Arial" pitchFamily="34" charset="0"/>
                        </a:rPr>
                        <a:t>Device Structure &amp; Physical </a:t>
                      </a:r>
                      <a:r>
                        <a:rPr lang="en-US" sz="1200" b="1" dirty="0" smtClean="0">
                          <a:solidFill>
                            <a:schemeClr val="tx1"/>
                          </a:solidFill>
                          <a:effectLst/>
                          <a:latin typeface="Arial" pitchFamily="34" charset="0"/>
                          <a:ea typeface="Calibri"/>
                          <a:cs typeface="Arial" pitchFamily="34" charset="0"/>
                        </a:rPr>
                        <a:t>Operation Current-Voltage </a:t>
                      </a:r>
                      <a:r>
                        <a:rPr lang="en-US" sz="1200" b="1" dirty="0">
                          <a:solidFill>
                            <a:schemeClr val="tx1"/>
                          </a:solidFill>
                          <a:effectLst/>
                          <a:latin typeface="Arial" pitchFamily="34" charset="0"/>
                          <a:ea typeface="Calibri"/>
                          <a:cs typeface="Arial" pitchFamily="34" charset="0"/>
                        </a:rPr>
                        <a:t>Characteristics</a:t>
                      </a:r>
                      <a:endParaRPr lang="en-US" sz="1500" b="1" dirty="0">
                        <a:solidFill>
                          <a:schemeClr val="tx1"/>
                        </a:solidFill>
                        <a:effectLst/>
                        <a:latin typeface="Arial" pitchFamily="34" charset="0"/>
                        <a:ea typeface="Calibri"/>
                        <a:cs typeface="Arial" pitchFamily="34" charset="0"/>
                      </a:endParaRPr>
                    </a:p>
                  </a:txBody>
                  <a:tcPr marL="51435" marR="51435" marT="0" marB="0"/>
                </a:tc>
                <a:tc>
                  <a:txBody>
                    <a:bodyPr/>
                    <a:lstStyle/>
                    <a:p>
                      <a:pPr marL="0" marR="0" algn="ctr">
                        <a:lnSpc>
                          <a:spcPct val="115000"/>
                        </a:lnSpc>
                        <a:spcBef>
                          <a:spcPts val="0"/>
                        </a:spcBef>
                        <a:spcAft>
                          <a:spcPts val="0"/>
                        </a:spcAft>
                      </a:pPr>
                      <a:r>
                        <a:rPr lang="en-US" sz="1500" b="1" dirty="0">
                          <a:solidFill>
                            <a:schemeClr val="tx1"/>
                          </a:solidFill>
                          <a:effectLst/>
                          <a:latin typeface="Arial" pitchFamily="34" charset="0"/>
                          <a:ea typeface="Times New Roman"/>
                          <a:cs typeface="Arial" pitchFamily="34" charset="0"/>
                        </a:rPr>
                        <a:t>6.1,6.2</a:t>
                      </a:r>
                      <a:endParaRPr lang="en-US" sz="1500" b="1" dirty="0">
                        <a:solidFill>
                          <a:schemeClr val="tx1"/>
                        </a:solidFill>
                        <a:effectLst/>
                        <a:latin typeface="Arial" pitchFamily="34" charset="0"/>
                        <a:ea typeface="Calibri"/>
                        <a:cs typeface="Arial" pitchFamily="34" charset="0"/>
                      </a:endParaRPr>
                    </a:p>
                  </a:txBody>
                  <a:tcPr marL="51435" marR="51435" marT="0" marB="0"/>
                </a:tc>
              </a:tr>
              <a:tr h="635794">
                <a:tc>
                  <a:txBody>
                    <a:bodyPr/>
                    <a:lstStyle/>
                    <a:p>
                      <a:r>
                        <a:rPr lang="en-US" sz="2100" b="1" dirty="0" smtClean="0">
                          <a:latin typeface="Arial" pitchFamily="34" charset="0"/>
                          <a:cs typeface="Arial" pitchFamily="34" charset="0"/>
                        </a:rPr>
                        <a:t>2</a:t>
                      </a:r>
                      <a:endParaRPr lang="en-US" sz="2100" b="1" dirty="0">
                        <a:latin typeface="Arial" pitchFamily="34" charset="0"/>
                        <a:cs typeface="Arial" pitchFamily="34" charset="0"/>
                      </a:endParaRPr>
                    </a:p>
                  </a:txBody>
                  <a:tcPr marL="68580" marR="68580" marT="34290" marB="34290"/>
                </a:tc>
                <a:tc>
                  <a:txBody>
                    <a:bodyPr/>
                    <a:lstStyle/>
                    <a:p>
                      <a:pPr marL="0" marR="0">
                        <a:lnSpc>
                          <a:spcPct val="115000"/>
                        </a:lnSpc>
                        <a:spcBef>
                          <a:spcPts val="0"/>
                        </a:spcBef>
                        <a:spcAft>
                          <a:spcPts val="0"/>
                        </a:spcAft>
                      </a:pPr>
                      <a:r>
                        <a:rPr lang="en-US" sz="1200" b="1" dirty="0">
                          <a:solidFill>
                            <a:schemeClr val="tx1"/>
                          </a:solidFill>
                          <a:effectLst/>
                          <a:latin typeface="Arial" pitchFamily="34" charset="0"/>
                          <a:ea typeface="Times New Roman"/>
                          <a:cs typeface="Arial" pitchFamily="34" charset="0"/>
                        </a:rPr>
                        <a:t>BJT  Circuit at DC</a:t>
                      </a:r>
                      <a:endParaRPr lang="en-US" sz="1500" b="1" dirty="0">
                        <a:solidFill>
                          <a:schemeClr val="tx1"/>
                        </a:solidFill>
                        <a:effectLst/>
                        <a:latin typeface="Arial" pitchFamily="34" charset="0"/>
                        <a:ea typeface="Calibri"/>
                        <a:cs typeface="Arial" pitchFamily="34" charset="0"/>
                      </a:endParaRPr>
                    </a:p>
                  </a:txBody>
                  <a:tcPr marL="51435" marR="51435" marT="0" marB="0"/>
                </a:tc>
                <a:tc>
                  <a:txBody>
                    <a:bodyPr/>
                    <a:lstStyle/>
                    <a:p>
                      <a:pPr marL="0" marR="0" algn="ctr">
                        <a:lnSpc>
                          <a:spcPct val="115000"/>
                        </a:lnSpc>
                        <a:spcBef>
                          <a:spcPts val="0"/>
                        </a:spcBef>
                        <a:spcAft>
                          <a:spcPts val="0"/>
                        </a:spcAft>
                      </a:pPr>
                      <a:r>
                        <a:rPr lang="en-US" sz="1500" b="1" dirty="0">
                          <a:solidFill>
                            <a:schemeClr val="tx1"/>
                          </a:solidFill>
                          <a:effectLst/>
                          <a:latin typeface="Arial" pitchFamily="34" charset="0"/>
                          <a:ea typeface="Times New Roman"/>
                          <a:cs typeface="Arial" pitchFamily="34" charset="0"/>
                        </a:rPr>
                        <a:t>6.3</a:t>
                      </a:r>
                      <a:endParaRPr lang="en-US" sz="1500" b="1" dirty="0">
                        <a:solidFill>
                          <a:schemeClr val="tx1"/>
                        </a:solidFill>
                        <a:effectLst/>
                        <a:latin typeface="Arial" pitchFamily="34" charset="0"/>
                        <a:ea typeface="Calibri"/>
                        <a:cs typeface="Arial" pitchFamily="34" charset="0"/>
                      </a:endParaRPr>
                    </a:p>
                  </a:txBody>
                  <a:tcPr marL="51435" marR="51435" marT="0" marB="0"/>
                </a:tc>
              </a:tr>
              <a:tr h="635794">
                <a:tc>
                  <a:txBody>
                    <a:bodyPr/>
                    <a:lstStyle/>
                    <a:p>
                      <a:r>
                        <a:rPr lang="en-US" sz="2100" b="1" dirty="0" smtClean="0">
                          <a:latin typeface="Arial" pitchFamily="34" charset="0"/>
                          <a:cs typeface="Arial" pitchFamily="34" charset="0"/>
                        </a:rPr>
                        <a:t>3</a:t>
                      </a:r>
                      <a:endParaRPr lang="en-US" sz="2100" b="1" dirty="0">
                        <a:latin typeface="Arial" pitchFamily="34" charset="0"/>
                        <a:cs typeface="Arial" pitchFamily="34" charset="0"/>
                      </a:endParaRPr>
                    </a:p>
                  </a:txBody>
                  <a:tcPr marL="68580" marR="68580" marT="34290" marB="34290"/>
                </a:tc>
                <a:tc>
                  <a:txBody>
                    <a:bodyPr/>
                    <a:lstStyle/>
                    <a:p>
                      <a:pPr marL="0" marR="0">
                        <a:lnSpc>
                          <a:spcPct val="115000"/>
                        </a:lnSpc>
                        <a:spcBef>
                          <a:spcPts val="0"/>
                        </a:spcBef>
                        <a:spcAft>
                          <a:spcPts val="0"/>
                        </a:spcAft>
                      </a:pPr>
                      <a:r>
                        <a:rPr lang="en-US" sz="1200" b="1" dirty="0">
                          <a:solidFill>
                            <a:schemeClr val="tx1"/>
                          </a:solidFill>
                          <a:effectLst/>
                          <a:latin typeface="Arial" pitchFamily="34" charset="0"/>
                          <a:ea typeface="Times New Roman"/>
                          <a:cs typeface="Arial" pitchFamily="34" charset="0"/>
                        </a:rPr>
                        <a:t>Applying the BJT in Amplifier Design</a:t>
                      </a:r>
                      <a:endParaRPr lang="en-US" sz="1500" b="1" dirty="0">
                        <a:solidFill>
                          <a:schemeClr val="tx1"/>
                        </a:solidFill>
                        <a:effectLst/>
                        <a:latin typeface="Arial" pitchFamily="34" charset="0"/>
                        <a:ea typeface="Calibri"/>
                        <a:cs typeface="Arial" pitchFamily="34" charset="0"/>
                      </a:endParaRPr>
                    </a:p>
                  </a:txBody>
                  <a:tcPr marL="51435" marR="51435" marT="0" marB="0"/>
                </a:tc>
                <a:tc>
                  <a:txBody>
                    <a:bodyPr/>
                    <a:lstStyle/>
                    <a:p>
                      <a:pPr marL="0" marR="0" algn="ctr">
                        <a:lnSpc>
                          <a:spcPct val="115000"/>
                        </a:lnSpc>
                        <a:spcBef>
                          <a:spcPts val="0"/>
                        </a:spcBef>
                        <a:spcAft>
                          <a:spcPts val="0"/>
                        </a:spcAft>
                      </a:pPr>
                      <a:r>
                        <a:rPr lang="en-US" sz="1500" b="1" dirty="0">
                          <a:solidFill>
                            <a:schemeClr val="tx1"/>
                          </a:solidFill>
                          <a:effectLst/>
                          <a:latin typeface="Arial" pitchFamily="34" charset="0"/>
                          <a:ea typeface="Times New Roman"/>
                          <a:cs typeface="Arial" pitchFamily="34" charset="0"/>
                        </a:rPr>
                        <a:t>6.4</a:t>
                      </a:r>
                      <a:endParaRPr lang="en-US" sz="1500" b="1" dirty="0">
                        <a:solidFill>
                          <a:schemeClr val="tx1"/>
                        </a:solidFill>
                        <a:effectLst/>
                        <a:latin typeface="Arial" pitchFamily="34" charset="0"/>
                        <a:ea typeface="Calibri"/>
                        <a:cs typeface="Arial" pitchFamily="34" charset="0"/>
                      </a:endParaRPr>
                    </a:p>
                  </a:txBody>
                  <a:tcPr marL="51435" marR="51435" marT="0" marB="0"/>
                </a:tc>
              </a:tr>
              <a:tr h="635794">
                <a:tc>
                  <a:txBody>
                    <a:bodyPr/>
                    <a:lstStyle/>
                    <a:p>
                      <a:r>
                        <a:rPr lang="en-US" sz="2100" b="1" dirty="0" smtClean="0">
                          <a:latin typeface="Arial" pitchFamily="34" charset="0"/>
                          <a:cs typeface="Arial" pitchFamily="34" charset="0"/>
                        </a:rPr>
                        <a:t>4</a:t>
                      </a:r>
                      <a:endParaRPr lang="en-US" sz="2100" b="1" dirty="0">
                        <a:latin typeface="Arial" pitchFamily="34" charset="0"/>
                        <a:cs typeface="Arial" pitchFamily="34" charset="0"/>
                      </a:endParaRPr>
                    </a:p>
                  </a:txBody>
                  <a:tcPr marL="68580" marR="68580" marT="34290" marB="34290"/>
                </a:tc>
                <a:tc>
                  <a:txBody>
                    <a:bodyPr/>
                    <a:lstStyle/>
                    <a:p>
                      <a:pPr marL="0" marR="0">
                        <a:lnSpc>
                          <a:spcPct val="115000"/>
                        </a:lnSpc>
                        <a:spcBef>
                          <a:spcPts val="0"/>
                        </a:spcBef>
                        <a:spcAft>
                          <a:spcPts val="0"/>
                        </a:spcAft>
                      </a:pPr>
                      <a:r>
                        <a:rPr lang="en-US" sz="1200" b="1">
                          <a:solidFill>
                            <a:schemeClr val="tx1"/>
                          </a:solidFill>
                          <a:effectLst/>
                          <a:latin typeface="Arial" pitchFamily="34" charset="0"/>
                          <a:ea typeface="Times New Roman"/>
                          <a:cs typeface="Arial" pitchFamily="34" charset="0"/>
                        </a:rPr>
                        <a:t>Small-Signal Operations and Models</a:t>
                      </a:r>
                      <a:endParaRPr lang="en-US" sz="1500" b="1">
                        <a:solidFill>
                          <a:schemeClr val="tx1"/>
                        </a:solidFill>
                        <a:effectLst/>
                        <a:latin typeface="Arial" pitchFamily="34" charset="0"/>
                        <a:ea typeface="Calibri"/>
                        <a:cs typeface="Arial" pitchFamily="34" charset="0"/>
                      </a:endParaRPr>
                    </a:p>
                  </a:txBody>
                  <a:tcPr marL="51435" marR="51435" marT="0" marB="0"/>
                </a:tc>
                <a:tc>
                  <a:txBody>
                    <a:bodyPr/>
                    <a:lstStyle/>
                    <a:p>
                      <a:pPr marL="0" marR="0" algn="ctr">
                        <a:lnSpc>
                          <a:spcPct val="115000"/>
                        </a:lnSpc>
                        <a:spcBef>
                          <a:spcPts val="0"/>
                        </a:spcBef>
                        <a:spcAft>
                          <a:spcPts val="0"/>
                        </a:spcAft>
                      </a:pPr>
                      <a:r>
                        <a:rPr lang="en-US" sz="1500" b="1" dirty="0">
                          <a:solidFill>
                            <a:schemeClr val="tx1"/>
                          </a:solidFill>
                          <a:effectLst/>
                          <a:latin typeface="Arial" pitchFamily="34" charset="0"/>
                          <a:ea typeface="Times New Roman"/>
                          <a:cs typeface="Arial" pitchFamily="34" charset="0"/>
                        </a:rPr>
                        <a:t>6.5</a:t>
                      </a:r>
                      <a:endParaRPr lang="en-US" sz="1500" b="1" dirty="0">
                        <a:solidFill>
                          <a:schemeClr val="tx1"/>
                        </a:solidFill>
                        <a:effectLst/>
                        <a:latin typeface="Arial" pitchFamily="34" charset="0"/>
                        <a:ea typeface="Calibri"/>
                        <a:cs typeface="Arial" pitchFamily="34" charset="0"/>
                      </a:endParaRPr>
                    </a:p>
                  </a:txBody>
                  <a:tcPr marL="51435" marR="51435" marT="0" marB="0"/>
                </a:tc>
              </a:tr>
              <a:tr h="635794">
                <a:tc>
                  <a:txBody>
                    <a:bodyPr/>
                    <a:lstStyle/>
                    <a:p>
                      <a:r>
                        <a:rPr lang="en-US" sz="2100" b="1" dirty="0" smtClean="0">
                          <a:latin typeface="Arial" pitchFamily="34" charset="0"/>
                          <a:cs typeface="Arial" pitchFamily="34" charset="0"/>
                        </a:rPr>
                        <a:t>5</a:t>
                      </a:r>
                      <a:endParaRPr lang="en-US" sz="2100" b="1" dirty="0">
                        <a:latin typeface="Arial" pitchFamily="34" charset="0"/>
                        <a:cs typeface="Arial" pitchFamily="34" charset="0"/>
                      </a:endParaRPr>
                    </a:p>
                  </a:txBody>
                  <a:tcPr marL="68580" marR="68580" marT="34290" marB="34290"/>
                </a:tc>
                <a:tc>
                  <a:txBody>
                    <a:bodyPr/>
                    <a:lstStyle/>
                    <a:p>
                      <a:pPr marL="0" marR="0">
                        <a:lnSpc>
                          <a:spcPct val="115000"/>
                        </a:lnSpc>
                        <a:spcBef>
                          <a:spcPts val="0"/>
                        </a:spcBef>
                        <a:spcAft>
                          <a:spcPts val="0"/>
                        </a:spcAft>
                      </a:pPr>
                      <a:r>
                        <a:rPr lang="en-US" sz="1200" b="1">
                          <a:solidFill>
                            <a:schemeClr val="tx1"/>
                          </a:solidFill>
                          <a:effectLst/>
                          <a:latin typeface="Arial" pitchFamily="34" charset="0"/>
                          <a:ea typeface="Times New Roman"/>
                          <a:cs typeface="Arial" pitchFamily="34" charset="0"/>
                        </a:rPr>
                        <a:t>Basic BJT Amplifier Configurations</a:t>
                      </a:r>
                      <a:endParaRPr lang="en-US" sz="1500" b="1">
                        <a:solidFill>
                          <a:schemeClr val="tx1"/>
                        </a:solidFill>
                        <a:effectLst/>
                        <a:latin typeface="Arial" pitchFamily="34" charset="0"/>
                        <a:ea typeface="Calibri"/>
                        <a:cs typeface="Arial" pitchFamily="34" charset="0"/>
                      </a:endParaRPr>
                    </a:p>
                  </a:txBody>
                  <a:tcPr marL="51435" marR="51435" marT="0" marB="0"/>
                </a:tc>
                <a:tc>
                  <a:txBody>
                    <a:bodyPr/>
                    <a:lstStyle/>
                    <a:p>
                      <a:pPr marL="0" marR="0" algn="ctr">
                        <a:lnSpc>
                          <a:spcPct val="115000"/>
                        </a:lnSpc>
                        <a:spcBef>
                          <a:spcPts val="0"/>
                        </a:spcBef>
                        <a:spcAft>
                          <a:spcPts val="0"/>
                        </a:spcAft>
                      </a:pPr>
                      <a:r>
                        <a:rPr lang="en-US" sz="1500" b="1" dirty="0">
                          <a:solidFill>
                            <a:schemeClr val="tx1"/>
                          </a:solidFill>
                          <a:effectLst/>
                          <a:latin typeface="Arial" pitchFamily="34" charset="0"/>
                          <a:ea typeface="Times New Roman"/>
                          <a:cs typeface="Arial" pitchFamily="34" charset="0"/>
                        </a:rPr>
                        <a:t>6.6</a:t>
                      </a:r>
                      <a:endParaRPr lang="en-US" sz="1500" b="1" dirty="0">
                        <a:solidFill>
                          <a:schemeClr val="tx1"/>
                        </a:solidFill>
                        <a:effectLst/>
                        <a:latin typeface="Arial" pitchFamily="34" charset="0"/>
                        <a:ea typeface="Calibri"/>
                        <a:cs typeface="Arial" pitchFamily="34" charset="0"/>
                      </a:endParaRPr>
                    </a:p>
                  </a:txBody>
                  <a:tcPr marL="51435" marR="51435" marT="0" marB="0"/>
                </a:tc>
              </a:tr>
              <a:tr h="635794">
                <a:tc>
                  <a:txBody>
                    <a:bodyPr/>
                    <a:lstStyle/>
                    <a:p>
                      <a:r>
                        <a:rPr lang="en-US" sz="2100" b="1" dirty="0" smtClean="0">
                          <a:latin typeface="Arial" pitchFamily="34" charset="0"/>
                          <a:cs typeface="Arial" pitchFamily="34" charset="0"/>
                        </a:rPr>
                        <a:t>6</a:t>
                      </a:r>
                      <a:endParaRPr lang="en-US" sz="2100" b="1" dirty="0">
                        <a:latin typeface="Arial" pitchFamily="34" charset="0"/>
                        <a:cs typeface="Arial" pitchFamily="34" charset="0"/>
                      </a:endParaRPr>
                    </a:p>
                  </a:txBody>
                  <a:tcPr marL="68580" marR="68580" marT="34290" marB="34290"/>
                </a:tc>
                <a:tc>
                  <a:txBody>
                    <a:bodyPr/>
                    <a:lstStyle/>
                    <a:p>
                      <a:pPr marL="0" marR="0">
                        <a:lnSpc>
                          <a:spcPct val="115000"/>
                        </a:lnSpc>
                        <a:spcBef>
                          <a:spcPts val="0"/>
                        </a:spcBef>
                        <a:spcAft>
                          <a:spcPts val="0"/>
                        </a:spcAft>
                      </a:pPr>
                      <a:r>
                        <a:rPr lang="en-US" sz="1200" b="1">
                          <a:solidFill>
                            <a:schemeClr val="tx1"/>
                          </a:solidFill>
                          <a:effectLst/>
                          <a:latin typeface="Arial" pitchFamily="34" charset="0"/>
                          <a:ea typeface="Calibri"/>
                          <a:cs typeface="Arial" pitchFamily="34" charset="0"/>
                        </a:rPr>
                        <a:t>Biasing in BJT Amplifier Circuit</a:t>
                      </a:r>
                      <a:endParaRPr lang="en-US" sz="1500" b="1">
                        <a:solidFill>
                          <a:schemeClr val="tx1"/>
                        </a:solidFill>
                        <a:effectLst/>
                        <a:latin typeface="Arial" pitchFamily="34" charset="0"/>
                        <a:ea typeface="Calibri"/>
                        <a:cs typeface="Arial" pitchFamily="34" charset="0"/>
                      </a:endParaRPr>
                    </a:p>
                  </a:txBody>
                  <a:tcPr marL="51435" marR="51435" marT="0" marB="0"/>
                </a:tc>
                <a:tc>
                  <a:txBody>
                    <a:bodyPr/>
                    <a:lstStyle/>
                    <a:p>
                      <a:pPr marL="0" marR="0" algn="ctr">
                        <a:lnSpc>
                          <a:spcPct val="115000"/>
                        </a:lnSpc>
                        <a:spcBef>
                          <a:spcPts val="0"/>
                        </a:spcBef>
                        <a:spcAft>
                          <a:spcPts val="0"/>
                        </a:spcAft>
                      </a:pPr>
                      <a:r>
                        <a:rPr lang="en-US" sz="1500" b="1">
                          <a:solidFill>
                            <a:schemeClr val="tx1"/>
                          </a:solidFill>
                          <a:effectLst/>
                          <a:latin typeface="Arial" pitchFamily="34" charset="0"/>
                          <a:ea typeface="Times New Roman"/>
                          <a:cs typeface="Arial" pitchFamily="34" charset="0"/>
                        </a:rPr>
                        <a:t>6.7</a:t>
                      </a:r>
                      <a:endParaRPr lang="en-US" sz="1500" b="1">
                        <a:solidFill>
                          <a:schemeClr val="tx1"/>
                        </a:solidFill>
                        <a:effectLst/>
                        <a:latin typeface="Arial" pitchFamily="34" charset="0"/>
                        <a:ea typeface="Calibri"/>
                        <a:cs typeface="Arial" pitchFamily="34" charset="0"/>
                      </a:endParaRPr>
                    </a:p>
                  </a:txBody>
                  <a:tcPr marL="51435" marR="51435" marT="0" marB="0"/>
                </a:tc>
              </a:tr>
              <a:tr h="635794">
                <a:tc>
                  <a:txBody>
                    <a:bodyPr/>
                    <a:lstStyle/>
                    <a:p>
                      <a:r>
                        <a:rPr lang="en-US" sz="2100" b="1" dirty="0" smtClean="0">
                          <a:latin typeface="Arial" pitchFamily="34" charset="0"/>
                          <a:cs typeface="Arial" pitchFamily="34" charset="0"/>
                        </a:rPr>
                        <a:t>7</a:t>
                      </a:r>
                      <a:endParaRPr lang="en-US" sz="2100" b="1" dirty="0">
                        <a:latin typeface="Arial" pitchFamily="34" charset="0"/>
                        <a:cs typeface="Arial" pitchFamily="34" charset="0"/>
                      </a:endParaRPr>
                    </a:p>
                  </a:txBody>
                  <a:tcPr marL="68580" marR="68580" marT="34290" marB="34290"/>
                </a:tc>
                <a:tc>
                  <a:txBody>
                    <a:bodyPr/>
                    <a:lstStyle/>
                    <a:p>
                      <a:pPr marL="0" marR="0">
                        <a:lnSpc>
                          <a:spcPct val="115000"/>
                        </a:lnSpc>
                        <a:spcBef>
                          <a:spcPts val="0"/>
                        </a:spcBef>
                        <a:spcAft>
                          <a:spcPts val="0"/>
                        </a:spcAft>
                      </a:pPr>
                      <a:r>
                        <a:rPr lang="en-US" sz="1200" b="1">
                          <a:solidFill>
                            <a:schemeClr val="tx1"/>
                          </a:solidFill>
                          <a:effectLst/>
                          <a:latin typeface="Arial" pitchFamily="34" charset="0"/>
                          <a:ea typeface="Times New Roman"/>
                          <a:cs typeface="Arial" pitchFamily="34" charset="0"/>
                        </a:rPr>
                        <a:t>Discrete-Circuit BJT Amplifier</a:t>
                      </a:r>
                      <a:endParaRPr lang="en-US" sz="1500" b="1">
                        <a:solidFill>
                          <a:schemeClr val="tx1"/>
                        </a:solidFill>
                        <a:effectLst/>
                        <a:latin typeface="Arial" pitchFamily="34" charset="0"/>
                        <a:ea typeface="Calibri"/>
                        <a:cs typeface="Arial" pitchFamily="34" charset="0"/>
                      </a:endParaRPr>
                    </a:p>
                    <a:p>
                      <a:pPr marL="0" marR="0">
                        <a:lnSpc>
                          <a:spcPct val="115000"/>
                        </a:lnSpc>
                        <a:spcBef>
                          <a:spcPts val="0"/>
                        </a:spcBef>
                        <a:spcAft>
                          <a:spcPts val="0"/>
                        </a:spcAft>
                      </a:pPr>
                      <a:r>
                        <a:rPr lang="en-US" sz="1200" b="1">
                          <a:solidFill>
                            <a:schemeClr val="tx1"/>
                          </a:solidFill>
                          <a:effectLst/>
                          <a:latin typeface="Arial" pitchFamily="34" charset="0"/>
                          <a:ea typeface="Times New Roman"/>
                          <a:cs typeface="Arial" pitchFamily="34" charset="0"/>
                        </a:rPr>
                        <a:t>Transistor Breakdown and Temperature Effect</a:t>
                      </a:r>
                      <a:endParaRPr lang="en-US" sz="1500" b="1">
                        <a:solidFill>
                          <a:schemeClr val="tx1"/>
                        </a:solidFill>
                        <a:effectLst/>
                        <a:latin typeface="Arial" pitchFamily="34" charset="0"/>
                        <a:ea typeface="Calibri"/>
                        <a:cs typeface="Arial" pitchFamily="34" charset="0"/>
                      </a:endParaRPr>
                    </a:p>
                  </a:txBody>
                  <a:tcPr marL="51435" marR="51435" marT="0" marB="0"/>
                </a:tc>
                <a:tc>
                  <a:txBody>
                    <a:bodyPr/>
                    <a:lstStyle/>
                    <a:p>
                      <a:pPr marL="0" marR="0" algn="ctr">
                        <a:lnSpc>
                          <a:spcPct val="115000"/>
                        </a:lnSpc>
                        <a:spcBef>
                          <a:spcPts val="0"/>
                        </a:spcBef>
                        <a:spcAft>
                          <a:spcPts val="0"/>
                        </a:spcAft>
                      </a:pPr>
                      <a:r>
                        <a:rPr lang="en-US" sz="1500" b="1" dirty="0">
                          <a:solidFill>
                            <a:schemeClr val="tx1"/>
                          </a:solidFill>
                          <a:effectLst/>
                          <a:latin typeface="Arial" pitchFamily="34" charset="0"/>
                          <a:ea typeface="Times New Roman"/>
                          <a:cs typeface="Arial" pitchFamily="34" charset="0"/>
                        </a:rPr>
                        <a:t>6.8, 6.9</a:t>
                      </a:r>
                      <a:endParaRPr lang="en-US" sz="1500" b="1" dirty="0">
                        <a:solidFill>
                          <a:schemeClr val="tx1"/>
                        </a:solidFill>
                        <a:effectLst/>
                        <a:latin typeface="Arial" pitchFamily="34" charset="0"/>
                        <a:ea typeface="Calibri"/>
                        <a:cs typeface="Arial" pitchFamily="34" charset="0"/>
                      </a:endParaRPr>
                    </a:p>
                  </a:txBody>
                  <a:tcPr marL="51435" marR="51435" marT="0" marB="0"/>
                </a:tc>
              </a:tr>
            </a:tbl>
          </a:graphicData>
        </a:graphic>
      </p:graphicFrame>
      <p:sp>
        <p:nvSpPr>
          <p:cNvPr id="2" name="Title 1"/>
          <p:cNvSpPr>
            <a:spLocks noGrp="1"/>
          </p:cNvSpPr>
          <p:nvPr>
            <p:ph type="title"/>
          </p:nvPr>
        </p:nvSpPr>
        <p:spPr>
          <a:solidFill>
            <a:srgbClr val="FFFF00"/>
          </a:solidFill>
        </p:spPr>
        <p:txBody>
          <a:bodyPr>
            <a:normAutofit fontScale="90000"/>
          </a:bodyPr>
          <a:lstStyle/>
          <a:p>
            <a:r>
              <a:rPr lang="en-US" b="1" dirty="0" smtClean="0">
                <a:latin typeface="Arial Black" panose="020B0A04020102020204" pitchFamily="34" charset="0"/>
              </a:rPr>
              <a:t>Mapping topics to sections </a:t>
            </a:r>
            <a:endParaRPr lang="en-US" b="1" dirty="0">
              <a:latin typeface="Arial Black" panose="020B0A04020102020204" pitchFamily="34" charset="0"/>
            </a:endParaRPr>
          </a:p>
        </p:txBody>
      </p:sp>
    </p:spTree>
    <p:extLst>
      <p:ext uri="{BB962C8B-B14F-4D97-AF65-F5344CB8AC3E}">
        <p14:creationId xmlns:p14="http://schemas.microsoft.com/office/powerpoint/2010/main" val="15905134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09600" y="228600"/>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dirty="0" smtClean="0"/>
              <a:t>NPN Transistor Current Flows</a:t>
            </a:r>
          </a:p>
        </p:txBody>
      </p:sp>
      <p:sp>
        <p:nvSpPr>
          <p:cNvPr id="3" name="TextBox 2"/>
          <p:cNvSpPr txBox="1"/>
          <p:nvPr/>
        </p:nvSpPr>
        <p:spPr>
          <a:xfrm>
            <a:off x="304800" y="4090646"/>
            <a:ext cx="8534400" cy="2985433"/>
          </a:xfrm>
          <a:prstGeom prst="rect">
            <a:avLst/>
          </a:prstGeom>
          <a:noFill/>
        </p:spPr>
        <p:txBody>
          <a:bodyPr wrap="square" rtlCol="0">
            <a:spAutoFit/>
          </a:bodyPr>
          <a:lstStyle/>
          <a:p>
            <a:pPr marL="285750" indent="-285750">
              <a:spcAft>
                <a:spcPts val="1200"/>
              </a:spcAft>
              <a:buFont typeface="Wingdings" pitchFamily="2" charset="2"/>
              <a:buChar char="Ø"/>
            </a:pPr>
            <a:r>
              <a:rPr lang="en-US" sz="2400" dirty="0" smtClean="0"/>
              <a:t>The recombination of electrons and holes in base region makes the  electrons  concentration deviate from the straight line profile</a:t>
            </a:r>
          </a:p>
          <a:p>
            <a:pPr marL="285750" indent="-285750">
              <a:spcAft>
                <a:spcPts val="1200"/>
              </a:spcAft>
              <a:buFont typeface="Wingdings" pitchFamily="2" charset="2"/>
              <a:buChar char="Ø"/>
            </a:pPr>
            <a:r>
              <a:rPr lang="en-US" sz="2400" dirty="0" smtClean="0"/>
              <a:t>Once the diffusing electrons reach the  Base-Collector depletion region boundary, they will be swept away due to collector being more positive than base</a:t>
            </a:r>
          </a:p>
          <a:p>
            <a:pPr marL="285750" indent="-285750">
              <a:spcAft>
                <a:spcPts val="1200"/>
              </a:spcAft>
              <a:buFont typeface="Wingdings" pitchFamily="2" charset="2"/>
              <a:buChar char="Ø"/>
            </a:pPr>
            <a:endParaRPr lang="en-US" sz="2400" i="1" dirty="0"/>
          </a:p>
        </p:txBody>
      </p:sp>
      <p:pic>
        <p:nvPicPr>
          <p:cNvPr id="4" name="Picture 6" descr="se06F04"/>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0" contrast="78000"/>
                    </a14:imgEffect>
                  </a14:imgLayer>
                </a14:imgProps>
              </a:ext>
              <a:ext uri="{28A0092B-C50C-407E-A947-70E740481C1C}">
                <a14:useLocalDpi xmlns:a14="http://schemas.microsoft.com/office/drawing/2010/main" val="0"/>
              </a:ext>
            </a:extLst>
          </a:blip>
          <a:srcRect r="-1039" b="12909"/>
          <a:stretch>
            <a:fillRect/>
          </a:stretch>
        </p:blipFill>
        <p:spPr bwMode="auto">
          <a:xfrm>
            <a:off x="1235528" y="841829"/>
            <a:ext cx="6573158" cy="321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072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381000"/>
            <a:ext cx="2209800" cy="6324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657600" y="3276600"/>
            <a:ext cx="22098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636627" y="4648200"/>
            <a:ext cx="2209800" cy="0"/>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4540932" y="6188529"/>
                <a:ext cx="6074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𝒏</m:t>
                          </m:r>
                        </m:e>
                        <m:sup>
                          <m:r>
                            <a:rPr lang="en-US" sz="2400" b="1" i="1" smtClean="0">
                              <a:latin typeface="Cambria Math" panose="02040503050406030204" pitchFamily="18" charset="0"/>
                            </a:rPr>
                            <m:t>++</m:t>
                          </m:r>
                        </m:sup>
                      </m:sSup>
                    </m:oMath>
                  </m:oMathPara>
                </a14:m>
                <a:endParaRPr lang="en-US" sz="24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4540932" y="6188529"/>
                <a:ext cx="607474" cy="369332"/>
              </a:xfrm>
              <a:prstGeom prst="rect">
                <a:avLst/>
              </a:prstGeom>
              <a:blipFill rotWithShape="0">
                <a:blip r:embed="rId2"/>
                <a:stretch>
                  <a:fillRect l="-7000" r="-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458763" y="926069"/>
                <a:ext cx="4439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𝒏</m:t>
                          </m:r>
                        </m:e>
                        <m:sup>
                          <m:r>
                            <a:rPr lang="en-US" sz="2400" b="1" i="1" smtClean="0">
                              <a:latin typeface="Cambria Math" panose="02040503050406030204" pitchFamily="18" charset="0"/>
                            </a:rPr>
                            <m:t>+</m:t>
                          </m:r>
                        </m:sup>
                      </m:sSup>
                    </m:oMath>
                  </m:oMathPara>
                </a14:m>
                <a:endParaRPr lang="en-US" sz="24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4458763" y="926069"/>
                <a:ext cx="443968" cy="369332"/>
              </a:xfrm>
              <a:prstGeom prst="rect">
                <a:avLst/>
              </a:prstGeom>
              <a:blipFill rotWithShape="0">
                <a:blip r:embed="rId3"/>
                <a:stretch>
                  <a:fillRect l="-9589" r="-5479"/>
                </a:stretch>
              </a:blipFill>
            </p:spPr>
            <p:txBody>
              <a:bodyPr/>
              <a:lstStyle/>
              <a:p>
                <a:r>
                  <a:rPr lang="en-US">
                    <a:noFill/>
                  </a:rPr>
                  <a:t> </a:t>
                </a:r>
              </a:p>
            </p:txBody>
          </p:sp>
        </mc:Fallback>
      </mc:AlternateContent>
      <p:cxnSp>
        <p:nvCxnSpPr>
          <p:cNvPr id="11" name="Straight Connector 10"/>
          <p:cNvCxnSpPr/>
          <p:nvPr/>
        </p:nvCxnSpPr>
        <p:spPr>
          <a:xfrm>
            <a:off x="3658663" y="3810000"/>
            <a:ext cx="2209800" cy="0"/>
          </a:xfrm>
          <a:prstGeom prst="line">
            <a:avLst/>
          </a:prstGeom>
          <a:ln w="28575">
            <a:solidFill>
              <a:srgbClr val="00B050"/>
            </a:solidFill>
            <a:prstDash val="dash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657600" y="4953000"/>
            <a:ext cx="22098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57600" y="2743200"/>
            <a:ext cx="2209800" cy="0"/>
          </a:xfrm>
          <a:prstGeom prst="line">
            <a:avLst/>
          </a:prstGeom>
          <a:ln w="28575">
            <a:solidFill>
              <a:srgbClr val="00B050"/>
            </a:solidFill>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657600" y="4343400"/>
            <a:ext cx="22098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353183" y="2778520"/>
            <a:ext cx="381000" cy="400110"/>
            <a:chOff x="1066800" y="2733645"/>
            <a:chExt cx="381000" cy="400110"/>
          </a:xfrm>
        </p:grpSpPr>
        <p:sp>
          <p:nvSpPr>
            <p:cNvPr id="15" name="Oval 14"/>
            <p:cNvSpPr/>
            <p:nvPr/>
          </p:nvSpPr>
          <p:spPr>
            <a:xfrm>
              <a:off x="1066800" y="274320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6" name="TextBox 15"/>
            <p:cNvSpPr txBox="1"/>
            <p:nvPr/>
          </p:nvSpPr>
          <p:spPr>
            <a:xfrm>
              <a:off x="1105432" y="2733645"/>
              <a:ext cx="228600" cy="400110"/>
            </a:xfrm>
            <a:prstGeom prst="rect">
              <a:avLst/>
            </a:prstGeom>
            <a:noFill/>
          </p:spPr>
          <p:txBody>
            <a:bodyPr wrap="square" rtlCol="0">
              <a:spAutoFit/>
            </a:bodyPr>
            <a:lstStyle/>
            <a:p>
              <a:r>
                <a:rPr lang="en-US" sz="2000" dirty="0" smtClean="0"/>
                <a:t>+</a:t>
              </a:r>
              <a:endParaRPr lang="en-US" sz="2000" dirty="0"/>
            </a:p>
          </p:txBody>
        </p:sp>
      </p:grpSp>
      <p:grpSp>
        <p:nvGrpSpPr>
          <p:cNvPr id="18" name="Group 17"/>
          <p:cNvGrpSpPr/>
          <p:nvPr/>
        </p:nvGrpSpPr>
        <p:grpSpPr>
          <a:xfrm>
            <a:off x="4838966" y="2797630"/>
            <a:ext cx="381000" cy="400110"/>
            <a:chOff x="1066800" y="2733645"/>
            <a:chExt cx="381000" cy="400110"/>
          </a:xfrm>
        </p:grpSpPr>
        <p:sp>
          <p:nvSpPr>
            <p:cNvPr id="19" name="Oval 18"/>
            <p:cNvSpPr/>
            <p:nvPr/>
          </p:nvSpPr>
          <p:spPr>
            <a:xfrm>
              <a:off x="1066800" y="274320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0" name="TextBox 19"/>
            <p:cNvSpPr txBox="1"/>
            <p:nvPr/>
          </p:nvSpPr>
          <p:spPr>
            <a:xfrm>
              <a:off x="1105432" y="2733645"/>
              <a:ext cx="228600" cy="400110"/>
            </a:xfrm>
            <a:prstGeom prst="rect">
              <a:avLst/>
            </a:prstGeom>
            <a:noFill/>
          </p:spPr>
          <p:txBody>
            <a:bodyPr wrap="square" rtlCol="0">
              <a:spAutoFit/>
            </a:bodyPr>
            <a:lstStyle/>
            <a:p>
              <a:r>
                <a:rPr lang="en-US" sz="2000" dirty="0" smtClean="0"/>
                <a:t>+</a:t>
              </a:r>
              <a:endParaRPr lang="en-US" sz="2000" dirty="0"/>
            </a:p>
          </p:txBody>
        </p:sp>
      </p:grpSp>
      <p:grpSp>
        <p:nvGrpSpPr>
          <p:cNvPr id="21" name="Group 20"/>
          <p:cNvGrpSpPr/>
          <p:nvPr/>
        </p:nvGrpSpPr>
        <p:grpSpPr>
          <a:xfrm>
            <a:off x="4268263" y="2788075"/>
            <a:ext cx="381000" cy="400110"/>
            <a:chOff x="1066800" y="2733645"/>
            <a:chExt cx="381000" cy="400110"/>
          </a:xfrm>
        </p:grpSpPr>
        <p:sp>
          <p:nvSpPr>
            <p:cNvPr id="22" name="Oval 21"/>
            <p:cNvSpPr/>
            <p:nvPr/>
          </p:nvSpPr>
          <p:spPr>
            <a:xfrm>
              <a:off x="1066800" y="274320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3" name="TextBox 22"/>
            <p:cNvSpPr txBox="1"/>
            <p:nvPr/>
          </p:nvSpPr>
          <p:spPr>
            <a:xfrm>
              <a:off x="1105432" y="2733645"/>
              <a:ext cx="228600" cy="400110"/>
            </a:xfrm>
            <a:prstGeom prst="rect">
              <a:avLst/>
            </a:prstGeom>
            <a:noFill/>
          </p:spPr>
          <p:txBody>
            <a:bodyPr wrap="square" rtlCol="0">
              <a:spAutoFit/>
            </a:bodyPr>
            <a:lstStyle/>
            <a:p>
              <a:r>
                <a:rPr lang="en-US" sz="2000" dirty="0" smtClean="0"/>
                <a:t>+</a:t>
              </a:r>
              <a:endParaRPr lang="en-US" sz="2000" dirty="0"/>
            </a:p>
          </p:txBody>
        </p:sp>
      </p:grpSp>
      <p:grpSp>
        <p:nvGrpSpPr>
          <p:cNvPr id="24" name="Group 23"/>
          <p:cNvGrpSpPr/>
          <p:nvPr/>
        </p:nvGrpSpPr>
        <p:grpSpPr>
          <a:xfrm>
            <a:off x="3701675" y="2790736"/>
            <a:ext cx="381000" cy="400110"/>
            <a:chOff x="1066800" y="2733645"/>
            <a:chExt cx="381000" cy="400110"/>
          </a:xfrm>
        </p:grpSpPr>
        <p:sp>
          <p:nvSpPr>
            <p:cNvPr id="25" name="Oval 24"/>
            <p:cNvSpPr/>
            <p:nvPr/>
          </p:nvSpPr>
          <p:spPr>
            <a:xfrm>
              <a:off x="1066800" y="274320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6" name="TextBox 25"/>
            <p:cNvSpPr txBox="1"/>
            <p:nvPr/>
          </p:nvSpPr>
          <p:spPr>
            <a:xfrm>
              <a:off x="1105432" y="2733645"/>
              <a:ext cx="228600" cy="400110"/>
            </a:xfrm>
            <a:prstGeom prst="rect">
              <a:avLst/>
            </a:prstGeom>
            <a:noFill/>
          </p:spPr>
          <p:txBody>
            <a:bodyPr wrap="square" rtlCol="0">
              <a:spAutoFit/>
            </a:bodyPr>
            <a:lstStyle/>
            <a:p>
              <a:r>
                <a:rPr lang="en-US" sz="2000" dirty="0" smtClean="0"/>
                <a:t>+</a:t>
              </a:r>
              <a:endParaRPr lang="en-US" sz="2000" dirty="0"/>
            </a:p>
          </p:txBody>
        </p:sp>
      </p:grpSp>
      <p:grpSp>
        <p:nvGrpSpPr>
          <p:cNvPr id="30" name="Group 29"/>
          <p:cNvGrpSpPr/>
          <p:nvPr/>
        </p:nvGrpSpPr>
        <p:grpSpPr>
          <a:xfrm>
            <a:off x="5339553" y="3259922"/>
            <a:ext cx="381000" cy="523220"/>
            <a:chOff x="2286000" y="2674520"/>
            <a:chExt cx="381000" cy="523220"/>
          </a:xfrm>
        </p:grpSpPr>
        <p:sp>
          <p:nvSpPr>
            <p:cNvPr id="28" name="Oval 27"/>
            <p:cNvSpPr/>
            <p:nvPr/>
          </p:nvSpPr>
          <p:spPr>
            <a:xfrm>
              <a:off x="2286000" y="2752755"/>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9" name="TextBox 28"/>
            <p:cNvSpPr txBox="1"/>
            <p:nvPr/>
          </p:nvSpPr>
          <p:spPr>
            <a:xfrm>
              <a:off x="2324632" y="2674520"/>
              <a:ext cx="228600" cy="523220"/>
            </a:xfrm>
            <a:prstGeom prst="rect">
              <a:avLst/>
            </a:prstGeom>
            <a:noFill/>
          </p:spPr>
          <p:txBody>
            <a:bodyPr wrap="square" rtlCol="0">
              <a:spAutoFit/>
            </a:bodyPr>
            <a:lstStyle/>
            <a:p>
              <a:r>
                <a:rPr lang="en-US" sz="2800" dirty="0" smtClean="0"/>
                <a:t>-</a:t>
              </a:r>
              <a:endParaRPr lang="en-US" sz="2800" dirty="0"/>
            </a:p>
          </p:txBody>
        </p:sp>
      </p:grpSp>
      <p:grpSp>
        <p:nvGrpSpPr>
          <p:cNvPr id="31" name="Group 30"/>
          <p:cNvGrpSpPr/>
          <p:nvPr/>
        </p:nvGrpSpPr>
        <p:grpSpPr>
          <a:xfrm>
            <a:off x="4857218" y="3267045"/>
            <a:ext cx="381000" cy="523220"/>
            <a:chOff x="2286000" y="2674520"/>
            <a:chExt cx="381000" cy="523220"/>
          </a:xfrm>
        </p:grpSpPr>
        <p:sp>
          <p:nvSpPr>
            <p:cNvPr id="32" name="Oval 31"/>
            <p:cNvSpPr/>
            <p:nvPr/>
          </p:nvSpPr>
          <p:spPr>
            <a:xfrm>
              <a:off x="2286000" y="2752755"/>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3" name="TextBox 32"/>
            <p:cNvSpPr txBox="1"/>
            <p:nvPr/>
          </p:nvSpPr>
          <p:spPr>
            <a:xfrm>
              <a:off x="2324632" y="2674520"/>
              <a:ext cx="228600" cy="523220"/>
            </a:xfrm>
            <a:prstGeom prst="rect">
              <a:avLst/>
            </a:prstGeom>
            <a:noFill/>
          </p:spPr>
          <p:txBody>
            <a:bodyPr wrap="square" rtlCol="0">
              <a:spAutoFit/>
            </a:bodyPr>
            <a:lstStyle/>
            <a:p>
              <a:r>
                <a:rPr lang="en-US" sz="2800" dirty="0" smtClean="0"/>
                <a:t>-</a:t>
              </a:r>
              <a:endParaRPr lang="en-US" sz="2800" dirty="0"/>
            </a:p>
          </p:txBody>
        </p:sp>
      </p:grpSp>
      <p:grpSp>
        <p:nvGrpSpPr>
          <p:cNvPr id="34" name="Group 33"/>
          <p:cNvGrpSpPr/>
          <p:nvPr/>
        </p:nvGrpSpPr>
        <p:grpSpPr>
          <a:xfrm>
            <a:off x="4299747" y="3258943"/>
            <a:ext cx="381000" cy="523220"/>
            <a:chOff x="2286000" y="2674520"/>
            <a:chExt cx="381000" cy="523220"/>
          </a:xfrm>
        </p:grpSpPr>
        <p:sp>
          <p:nvSpPr>
            <p:cNvPr id="35" name="Oval 34"/>
            <p:cNvSpPr/>
            <p:nvPr/>
          </p:nvSpPr>
          <p:spPr>
            <a:xfrm>
              <a:off x="2286000" y="2752755"/>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6" name="TextBox 35"/>
            <p:cNvSpPr txBox="1"/>
            <p:nvPr/>
          </p:nvSpPr>
          <p:spPr>
            <a:xfrm>
              <a:off x="2324632" y="2674520"/>
              <a:ext cx="228600" cy="523220"/>
            </a:xfrm>
            <a:prstGeom prst="rect">
              <a:avLst/>
            </a:prstGeom>
            <a:noFill/>
          </p:spPr>
          <p:txBody>
            <a:bodyPr wrap="square" rtlCol="0">
              <a:spAutoFit/>
            </a:bodyPr>
            <a:lstStyle/>
            <a:p>
              <a:r>
                <a:rPr lang="en-US" sz="2800" dirty="0" smtClean="0"/>
                <a:t>-</a:t>
              </a:r>
              <a:endParaRPr lang="en-US" sz="2800" dirty="0"/>
            </a:p>
          </p:txBody>
        </p:sp>
      </p:grpSp>
      <p:grpSp>
        <p:nvGrpSpPr>
          <p:cNvPr id="37" name="Group 36"/>
          <p:cNvGrpSpPr/>
          <p:nvPr/>
        </p:nvGrpSpPr>
        <p:grpSpPr>
          <a:xfrm>
            <a:off x="3733268" y="3260272"/>
            <a:ext cx="381000" cy="523220"/>
            <a:chOff x="2286000" y="2674520"/>
            <a:chExt cx="381000" cy="523220"/>
          </a:xfrm>
        </p:grpSpPr>
        <p:sp>
          <p:nvSpPr>
            <p:cNvPr id="38" name="Oval 37"/>
            <p:cNvSpPr/>
            <p:nvPr/>
          </p:nvSpPr>
          <p:spPr>
            <a:xfrm>
              <a:off x="2286000" y="2752755"/>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9" name="TextBox 38"/>
            <p:cNvSpPr txBox="1"/>
            <p:nvPr/>
          </p:nvSpPr>
          <p:spPr>
            <a:xfrm>
              <a:off x="2324632" y="2674520"/>
              <a:ext cx="228600" cy="523220"/>
            </a:xfrm>
            <a:prstGeom prst="rect">
              <a:avLst/>
            </a:prstGeom>
            <a:noFill/>
          </p:spPr>
          <p:txBody>
            <a:bodyPr wrap="square" rtlCol="0">
              <a:spAutoFit/>
            </a:bodyPr>
            <a:lstStyle/>
            <a:p>
              <a:r>
                <a:rPr lang="en-US" sz="2800" dirty="0" smtClean="0"/>
                <a:t>-</a:t>
              </a:r>
              <a:endParaRPr lang="en-US" sz="2800" dirty="0"/>
            </a:p>
          </p:txBody>
        </p:sp>
      </p:grpSp>
      <p:sp>
        <p:nvSpPr>
          <p:cNvPr id="40" name="TextBox 39"/>
          <p:cNvSpPr txBox="1"/>
          <p:nvPr/>
        </p:nvSpPr>
        <p:spPr>
          <a:xfrm>
            <a:off x="6134100" y="3881735"/>
            <a:ext cx="533400" cy="461665"/>
          </a:xfrm>
          <a:prstGeom prst="rect">
            <a:avLst/>
          </a:prstGeom>
          <a:noFill/>
        </p:spPr>
        <p:txBody>
          <a:bodyPr wrap="square" rtlCol="0">
            <a:spAutoFit/>
          </a:bodyPr>
          <a:lstStyle/>
          <a:p>
            <a:r>
              <a:rPr lang="en-US" sz="2400" b="1" dirty="0" smtClean="0"/>
              <a:t>B</a:t>
            </a:r>
            <a:endParaRPr lang="en-US" sz="2400" b="1" dirty="0"/>
          </a:p>
        </p:txBody>
      </p:sp>
      <p:sp>
        <p:nvSpPr>
          <p:cNvPr id="41" name="TextBox 40"/>
          <p:cNvSpPr txBox="1"/>
          <p:nvPr/>
        </p:nvSpPr>
        <p:spPr>
          <a:xfrm>
            <a:off x="6083034" y="649070"/>
            <a:ext cx="533400" cy="461665"/>
          </a:xfrm>
          <a:prstGeom prst="rect">
            <a:avLst/>
          </a:prstGeom>
          <a:noFill/>
        </p:spPr>
        <p:txBody>
          <a:bodyPr wrap="square" rtlCol="0">
            <a:spAutoFit/>
          </a:bodyPr>
          <a:lstStyle/>
          <a:p>
            <a:r>
              <a:rPr lang="en-US" sz="2400" b="1" dirty="0" smtClean="0"/>
              <a:t>C</a:t>
            </a:r>
            <a:endParaRPr lang="en-US" sz="2400" b="1" dirty="0"/>
          </a:p>
        </p:txBody>
      </p:sp>
      <p:sp>
        <p:nvSpPr>
          <p:cNvPr id="42" name="TextBox 41"/>
          <p:cNvSpPr txBox="1"/>
          <p:nvPr/>
        </p:nvSpPr>
        <p:spPr>
          <a:xfrm>
            <a:off x="6134100" y="6245266"/>
            <a:ext cx="533400" cy="461665"/>
          </a:xfrm>
          <a:prstGeom prst="rect">
            <a:avLst/>
          </a:prstGeom>
          <a:noFill/>
        </p:spPr>
        <p:txBody>
          <a:bodyPr wrap="square" rtlCol="0">
            <a:spAutoFit/>
          </a:bodyPr>
          <a:lstStyle/>
          <a:p>
            <a:r>
              <a:rPr lang="en-US" sz="2400" b="1" dirty="0" smtClean="0"/>
              <a:t>E</a:t>
            </a:r>
            <a:endParaRPr lang="en-US" sz="2400" b="1" dirty="0"/>
          </a:p>
        </p:txBody>
      </p:sp>
      <p:sp>
        <p:nvSpPr>
          <p:cNvPr id="43" name="TextBox 42"/>
          <p:cNvSpPr txBox="1"/>
          <p:nvPr/>
        </p:nvSpPr>
        <p:spPr>
          <a:xfrm>
            <a:off x="2655919" y="2789445"/>
            <a:ext cx="533400" cy="461665"/>
          </a:xfrm>
          <a:prstGeom prst="rect">
            <a:avLst/>
          </a:prstGeom>
          <a:noFill/>
        </p:spPr>
        <p:txBody>
          <a:bodyPr wrap="square" rtlCol="0">
            <a:spAutoFit/>
          </a:bodyPr>
          <a:lstStyle/>
          <a:p>
            <a:r>
              <a:rPr lang="en-US" sz="2400" b="1" dirty="0" smtClean="0"/>
              <a:t>E</a:t>
            </a:r>
            <a:endParaRPr lang="en-US" sz="2400" b="1" dirty="0"/>
          </a:p>
        </p:txBody>
      </p:sp>
      <p:sp>
        <p:nvSpPr>
          <p:cNvPr id="44" name="Down Arrow 43"/>
          <p:cNvSpPr/>
          <p:nvPr/>
        </p:nvSpPr>
        <p:spPr>
          <a:xfrm>
            <a:off x="2362200" y="2831501"/>
            <a:ext cx="293719" cy="7324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a:stretch>
            <a:fillRect/>
          </a:stretch>
        </p:blipFill>
        <p:spPr>
          <a:xfrm>
            <a:off x="181652" y="4834397"/>
            <a:ext cx="2795054" cy="1833103"/>
          </a:xfrm>
          <a:prstGeom prst="rect">
            <a:avLst/>
          </a:prstGeom>
        </p:spPr>
      </p:pic>
      <p:pic>
        <p:nvPicPr>
          <p:cNvPr id="46" name="Content Placeholder 3"/>
          <p:cNvPicPr>
            <a:picLocks noGrp="1" noChangeAspect="1"/>
          </p:cNvPicPr>
          <p:nvPr>
            <p:ph idx="1"/>
          </p:nvPr>
        </p:nvPicPr>
        <p:blipFill>
          <a:blip r:embed="rId5"/>
          <a:stretch>
            <a:fillRect/>
          </a:stretch>
        </p:blipFill>
        <p:spPr>
          <a:xfrm>
            <a:off x="29398" y="151057"/>
            <a:ext cx="2947308" cy="2569355"/>
          </a:xfrm>
          <a:prstGeom prst="rect">
            <a:avLst/>
          </a:prstGeom>
        </p:spPr>
      </p:pic>
      <p:pic>
        <p:nvPicPr>
          <p:cNvPr id="48" name="Picture 47"/>
          <p:cNvPicPr>
            <a:picLocks noChangeAspect="1"/>
          </p:cNvPicPr>
          <p:nvPr/>
        </p:nvPicPr>
        <p:blipFill>
          <a:blip r:embed="rId6"/>
          <a:stretch>
            <a:fillRect/>
          </a:stretch>
        </p:blipFill>
        <p:spPr>
          <a:xfrm>
            <a:off x="7576573" y="1635542"/>
            <a:ext cx="1238250" cy="3419475"/>
          </a:xfrm>
          <a:prstGeom prst="rect">
            <a:avLst/>
          </a:prstGeom>
        </p:spPr>
      </p:pic>
      <p:cxnSp>
        <p:nvCxnSpPr>
          <p:cNvPr id="50" name="Straight Connector 49"/>
          <p:cNvCxnSpPr/>
          <p:nvPr/>
        </p:nvCxnSpPr>
        <p:spPr>
          <a:xfrm>
            <a:off x="3657600" y="3810000"/>
            <a:ext cx="610663"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217901" y="3816771"/>
            <a:ext cx="610663"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70720" y="3757256"/>
            <a:ext cx="610663"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935244" y="3816771"/>
            <a:ext cx="610663"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480049" y="3801836"/>
            <a:ext cx="610663"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857218" y="3810000"/>
            <a:ext cx="610663" cy="533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141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3368" y="1708570"/>
            <a:ext cx="8233432" cy="4311229"/>
          </a:xfrm>
          <a:prstGeom prst="rect">
            <a:avLst/>
          </a:prstGeom>
        </p:spPr>
      </p:pic>
    </p:spTree>
    <p:extLst>
      <p:ext uri="{BB962C8B-B14F-4D97-AF65-F5344CB8AC3E}">
        <p14:creationId xmlns:p14="http://schemas.microsoft.com/office/powerpoint/2010/main" val="7232122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u="sng" dirty="0" smtClean="0"/>
              <a:t>Answering the second question: dependence of current on voltage </a:t>
            </a:r>
            <a:endParaRPr lang="en-US" sz="3200" b="1" u="sng" dirty="0"/>
          </a:p>
        </p:txBody>
      </p:sp>
      <p:sp>
        <p:nvSpPr>
          <p:cNvPr id="6" name="TextBox 5"/>
          <p:cNvSpPr txBox="1"/>
          <p:nvPr/>
        </p:nvSpPr>
        <p:spPr>
          <a:xfrm>
            <a:off x="152400" y="5029200"/>
            <a:ext cx="8763000" cy="1754326"/>
          </a:xfrm>
          <a:prstGeom prst="rect">
            <a:avLst/>
          </a:prstGeom>
          <a:noFill/>
        </p:spPr>
        <p:txBody>
          <a:bodyPr wrap="square" rtlCol="0">
            <a:spAutoFit/>
          </a:bodyPr>
          <a:lstStyle/>
          <a:p>
            <a:r>
              <a:rPr lang="en-US" dirty="0" smtClean="0"/>
              <a:t>Recall from the chapter 4 (Diodes); for the forward bias-region the current is given by the exponential relationship . The above equation implies that the bipolar transistor indeed operates as a </a:t>
            </a:r>
            <a:r>
              <a:rPr lang="en-US" b="1" dirty="0" smtClean="0">
                <a:solidFill>
                  <a:srgbClr val="FF0000"/>
                </a:solidFill>
              </a:rPr>
              <a:t>voltage controlled current source </a:t>
            </a:r>
            <a:r>
              <a:rPr lang="en-US" dirty="0" smtClean="0"/>
              <a:t>, proving a good candidate for amplifier</a:t>
            </a:r>
          </a:p>
          <a:p>
            <a:r>
              <a:rPr lang="en-US" dirty="0" smtClean="0"/>
              <a:t>Note that in an </a:t>
            </a:r>
            <a:r>
              <a:rPr lang="en-US" dirty="0" err="1" smtClean="0"/>
              <a:t>npn</a:t>
            </a:r>
            <a:r>
              <a:rPr lang="en-US" dirty="0" smtClean="0"/>
              <a:t> transistor electrons go from emitter to collector . Thus the conventional direction of current is from collector to the emitter  </a:t>
            </a:r>
          </a:p>
          <a:p>
            <a:endParaRPr lang="en-US" dirty="0"/>
          </a:p>
        </p:txBody>
      </p:sp>
      <p:sp>
        <p:nvSpPr>
          <p:cNvPr id="8" name="TextBox 7"/>
          <p:cNvSpPr txBox="1"/>
          <p:nvPr/>
        </p:nvSpPr>
        <p:spPr>
          <a:xfrm>
            <a:off x="381000" y="1143000"/>
            <a:ext cx="8534400" cy="646331"/>
          </a:xfrm>
          <a:prstGeom prst="rect">
            <a:avLst/>
          </a:prstGeom>
          <a:noFill/>
        </p:spPr>
        <p:txBody>
          <a:bodyPr wrap="square" rtlCol="0">
            <a:spAutoFit/>
          </a:bodyPr>
          <a:lstStyle/>
          <a:p>
            <a:r>
              <a:rPr lang="en-US" b="1" dirty="0" smtClean="0"/>
              <a:t>Now we address the second question and compute the current flowing from collector to the emitter. As a forward bias diode , the equation for base-emitter junction is given by </a:t>
            </a:r>
            <a:endParaRPr lang="en-US" b="1" dirty="0"/>
          </a:p>
        </p:txBody>
      </p:sp>
      <p:grpSp>
        <p:nvGrpSpPr>
          <p:cNvPr id="3" name="Group 2"/>
          <p:cNvGrpSpPr/>
          <p:nvPr/>
        </p:nvGrpSpPr>
        <p:grpSpPr>
          <a:xfrm>
            <a:off x="381000" y="2819400"/>
            <a:ext cx="8389938" cy="2133600"/>
            <a:chOff x="381000" y="2819400"/>
            <a:chExt cx="8389938" cy="2133600"/>
          </a:xfrm>
        </p:grpSpPr>
        <p:pic>
          <p:nvPicPr>
            <p:cNvPr id="8195" name="Picture 3"/>
            <p:cNvPicPr>
              <a:picLocks noChangeAspect="1" noChangeArrowheads="1"/>
            </p:cNvPicPr>
            <p:nvPr/>
          </p:nvPicPr>
          <p:blipFill>
            <a:blip r:embed="rId2" cstate="print"/>
            <a:srcRect t="40143" r="35364"/>
            <a:stretch>
              <a:fillRect/>
            </a:stretch>
          </p:blipFill>
          <p:spPr bwMode="auto">
            <a:xfrm>
              <a:off x="1676400" y="3276600"/>
              <a:ext cx="4898702" cy="1676400"/>
            </a:xfrm>
            <a:prstGeom prst="rect">
              <a:avLst/>
            </a:prstGeom>
            <a:noFill/>
            <a:ln w="9525">
              <a:noFill/>
              <a:miter lim="800000"/>
              <a:headEnd/>
              <a:tailEnd/>
            </a:ln>
          </p:spPr>
        </p:pic>
        <p:pic>
          <p:nvPicPr>
            <p:cNvPr id="10" name="Picture 3"/>
            <p:cNvPicPr>
              <a:picLocks noChangeAspect="1" noChangeArrowheads="1"/>
            </p:cNvPicPr>
            <p:nvPr/>
          </p:nvPicPr>
          <p:blipFill>
            <a:blip r:embed="rId2" cstate="print"/>
            <a:srcRect t="25807" b="56989"/>
            <a:stretch>
              <a:fillRect/>
            </a:stretch>
          </p:blipFill>
          <p:spPr bwMode="auto">
            <a:xfrm>
              <a:off x="381000" y="2819400"/>
              <a:ext cx="8389938" cy="533400"/>
            </a:xfrm>
            <a:prstGeom prst="rect">
              <a:avLst/>
            </a:prstGeom>
            <a:noFill/>
            <a:ln w="9525">
              <a:noFill/>
              <a:miter lim="800000"/>
              <a:headEnd/>
              <a:tailEnd/>
            </a:ln>
          </p:spPr>
        </p:pic>
      </p:grpSp>
      <p:pic>
        <p:nvPicPr>
          <p:cNvPr id="11" name="Picture 3"/>
          <p:cNvPicPr>
            <a:picLocks noChangeAspect="1" noChangeArrowheads="1"/>
          </p:cNvPicPr>
          <p:nvPr/>
        </p:nvPicPr>
        <p:blipFill>
          <a:blip r:embed="rId2" cstate="print"/>
          <a:srcRect l="25431" r="30066" b="74194"/>
          <a:stretch>
            <a:fillRect/>
          </a:stretch>
        </p:blipFill>
        <p:spPr bwMode="auto">
          <a:xfrm>
            <a:off x="2514600" y="1905000"/>
            <a:ext cx="4267200" cy="914400"/>
          </a:xfrm>
          <a:prstGeom prst="rect">
            <a:avLst/>
          </a:prstGeom>
          <a:noFill/>
          <a:ln w="9525">
            <a:noFill/>
            <a:miter lim="800000"/>
            <a:headEnd/>
            <a:tailEnd/>
          </a:ln>
        </p:spPr>
      </p:pic>
    </p:spTree>
    <p:extLst>
      <p:ext uri="{BB962C8B-B14F-4D97-AF65-F5344CB8AC3E}">
        <p14:creationId xmlns:p14="http://schemas.microsoft.com/office/powerpoint/2010/main" val="94749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871" y="27214"/>
            <a:ext cx="8229600" cy="1143000"/>
          </a:xfrm>
        </p:spPr>
        <p:txBody>
          <a:bodyPr/>
          <a:lstStyle/>
          <a:p>
            <a:r>
              <a:rPr lang="en-US" dirty="0" smtClean="0">
                <a:latin typeface="Arial Black" panose="020B0A04020102020204" pitchFamily="34" charset="0"/>
              </a:rPr>
              <a:t>QUIZ ….only to Recap </a:t>
            </a:r>
            <a:endParaRPr lang="en-US" dirty="0">
              <a:latin typeface="Arial Black" panose="020B0A04020102020204" pitchFamily="34" charset="0"/>
            </a:endParaRPr>
          </a:p>
        </p:txBody>
      </p:sp>
      <p:sp>
        <p:nvSpPr>
          <p:cNvPr id="3" name="Content Placeholder 2"/>
          <p:cNvSpPr>
            <a:spLocks noGrp="1"/>
          </p:cNvSpPr>
          <p:nvPr>
            <p:ph idx="1"/>
          </p:nvPr>
        </p:nvSpPr>
        <p:spPr>
          <a:xfrm>
            <a:off x="440871" y="1170214"/>
            <a:ext cx="8229600" cy="4800600"/>
          </a:xfrm>
        </p:spPr>
        <p:txBody>
          <a:bodyPr>
            <a:normAutofit fontScale="92500" lnSpcReduction="10000"/>
          </a:bodyPr>
          <a:lstStyle/>
          <a:p>
            <a:r>
              <a:rPr lang="en-US" dirty="0" smtClean="0"/>
              <a:t>How many terminals and regions are in BJT</a:t>
            </a:r>
          </a:p>
          <a:p>
            <a:r>
              <a:rPr lang="en-US" dirty="0" smtClean="0"/>
              <a:t>How many junctions in BJT</a:t>
            </a:r>
          </a:p>
          <a:p>
            <a:r>
              <a:rPr lang="en-US" dirty="0" smtClean="0"/>
              <a:t>BJT is asymmetric or symmetric device</a:t>
            </a:r>
          </a:p>
          <a:p>
            <a:r>
              <a:rPr lang="en-US" dirty="0" smtClean="0"/>
              <a:t>How many types of BJT transistor are there</a:t>
            </a:r>
          </a:p>
          <a:p>
            <a:r>
              <a:rPr lang="en-US" dirty="0" smtClean="0"/>
              <a:t>What are modes of operations of BJT</a:t>
            </a:r>
          </a:p>
          <a:p>
            <a:r>
              <a:rPr lang="en-US" dirty="0" smtClean="0"/>
              <a:t>Why is emitter heavily doped while base is lightly doped </a:t>
            </a:r>
          </a:p>
          <a:p>
            <a:r>
              <a:rPr lang="en-US" dirty="0" smtClean="0"/>
              <a:t>How does charges flow from emitter to collector</a:t>
            </a:r>
          </a:p>
          <a:p>
            <a:r>
              <a:rPr lang="en-US" dirty="0" smtClean="0"/>
              <a:t>In which type of BJT current flows out of the base</a:t>
            </a:r>
          </a:p>
          <a:p>
            <a:endParaRPr lang="en-US" dirty="0"/>
          </a:p>
        </p:txBody>
      </p:sp>
    </p:spTree>
    <p:extLst>
      <p:ext uri="{BB962C8B-B14F-4D97-AF65-F5344CB8AC3E}">
        <p14:creationId xmlns:p14="http://schemas.microsoft.com/office/powerpoint/2010/main" val="68998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42863"/>
            <a:ext cx="8229600" cy="685800"/>
          </a:xfrm>
        </p:spPr>
        <p:txBody>
          <a:bodyPr>
            <a:noAutofit/>
          </a:bodyPr>
          <a:lstStyle/>
          <a:p>
            <a:r>
              <a:rPr lang="en-US" sz="5400" b="1" dirty="0" smtClean="0"/>
              <a:t>Example </a:t>
            </a:r>
            <a:endParaRPr lang="en-US" sz="5400" b="1" dirty="0"/>
          </a:p>
        </p:txBody>
      </p:sp>
      <p:sp>
        <p:nvSpPr>
          <p:cNvPr id="3" name="Content Placeholder 2"/>
          <p:cNvSpPr>
            <a:spLocks noGrp="1"/>
          </p:cNvSpPr>
          <p:nvPr>
            <p:ph idx="1"/>
          </p:nvPr>
        </p:nvSpPr>
        <p:spPr>
          <a:xfrm>
            <a:off x="-10886" y="707233"/>
            <a:ext cx="9144000" cy="838199"/>
          </a:xfrm>
        </p:spPr>
        <p:txBody>
          <a:bodyPr>
            <a:normAutofit/>
          </a:bodyPr>
          <a:lstStyle/>
          <a:p>
            <a:r>
              <a:rPr lang="en-US" sz="2000" dirty="0" smtClean="0"/>
              <a:t>Determine the current Ix, if Q1 and Q2 are identical and operate in active mode and V1=V2</a:t>
            </a:r>
            <a:endParaRPr lang="en-US" sz="2000" dirty="0"/>
          </a:p>
        </p:txBody>
      </p:sp>
      <p:pic>
        <p:nvPicPr>
          <p:cNvPr id="9219" name="Picture 3"/>
          <p:cNvPicPr>
            <a:picLocks noChangeAspect="1" noChangeArrowheads="1"/>
          </p:cNvPicPr>
          <p:nvPr/>
        </p:nvPicPr>
        <p:blipFill>
          <a:blip r:embed="rId2" cstate="print"/>
          <a:srcRect/>
          <a:stretch>
            <a:fillRect/>
          </a:stretch>
        </p:blipFill>
        <p:spPr bwMode="auto">
          <a:xfrm>
            <a:off x="2819400" y="1295400"/>
            <a:ext cx="3581872" cy="1588292"/>
          </a:xfrm>
          <a:prstGeom prst="rect">
            <a:avLst/>
          </a:prstGeom>
          <a:noFill/>
          <a:ln w="9525">
            <a:noFill/>
            <a:miter lim="800000"/>
            <a:headEnd/>
            <a:tailEnd/>
          </a:ln>
        </p:spPr>
      </p:pic>
      <p:pic>
        <p:nvPicPr>
          <p:cNvPr id="9220" name="Picture 4"/>
          <p:cNvPicPr>
            <a:picLocks noChangeAspect="1" noChangeArrowheads="1"/>
          </p:cNvPicPr>
          <p:nvPr/>
        </p:nvPicPr>
        <p:blipFill>
          <a:blip r:embed="rId3" cstate="print"/>
          <a:srcRect/>
          <a:stretch>
            <a:fillRect/>
          </a:stretch>
        </p:blipFill>
        <p:spPr bwMode="auto">
          <a:xfrm>
            <a:off x="1752600" y="3048000"/>
            <a:ext cx="5705404" cy="1447800"/>
          </a:xfrm>
          <a:prstGeom prst="rect">
            <a:avLst/>
          </a:prstGeom>
          <a:noFill/>
          <a:ln w="9525">
            <a:noFill/>
            <a:miter lim="800000"/>
            <a:headEnd/>
            <a:tailEnd/>
          </a:ln>
        </p:spPr>
      </p:pic>
      <p:pic>
        <p:nvPicPr>
          <p:cNvPr id="9221" name="Picture 5"/>
          <p:cNvPicPr>
            <a:picLocks noChangeAspect="1" noChangeArrowheads="1"/>
          </p:cNvPicPr>
          <p:nvPr/>
        </p:nvPicPr>
        <p:blipFill>
          <a:blip r:embed="rId4" cstate="print"/>
          <a:srcRect/>
          <a:stretch>
            <a:fillRect/>
          </a:stretch>
        </p:blipFill>
        <p:spPr bwMode="auto">
          <a:xfrm>
            <a:off x="971550" y="4648200"/>
            <a:ext cx="7029450" cy="2082800"/>
          </a:xfrm>
          <a:prstGeom prst="rect">
            <a:avLst/>
          </a:prstGeom>
          <a:noFill/>
          <a:ln w="9525">
            <a:noFill/>
            <a:miter lim="800000"/>
            <a:headEnd/>
            <a:tailEnd/>
          </a:ln>
        </p:spPr>
      </p:pic>
    </p:spTree>
    <p:extLst>
      <p:ext uri="{BB962C8B-B14F-4D97-AF65-F5344CB8AC3E}">
        <p14:creationId xmlns:p14="http://schemas.microsoft.com/office/powerpoint/2010/main" val="149129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left)">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221"/>
                                        </p:tgtEl>
                                        <p:attrNameLst>
                                          <p:attrName>style.visibility</p:attrName>
                                        </p:attrNameLst>
                                      </p:cBhvr>
                                      <p:to>
                                        <p:strVal val="visible"/>
                                      </p:to>
                                    </p:set>
                                    <p:animEffect transition="in" filter="checkerboard(across)">
                                      <p:cBhvr>
                                        <p:cTn id="12"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3810000" cy="639762"/>
          </a:xfrm>
          <a:solidFill>
            <a:srgbClr val="FFFF00"/>
          </a:solidFill>
        </p:spPr>
        <p:txBody>
          <a:bodyPr>
            <a:normAutofit fontScale="90000"/>
          </a:bodyPr>
          <a:lstStyle/>
          <a:p>
            <a:r>
              <a:rPr lang="en-US" dirty="0" smtClean="0"/>
              <a:t>Solution</a:t>
            </a:r>
            <a:endParaRPr lang="en-US" dirty="0"/>
          </a:p>
        </p:txBody>
      </p:sp>
      <p:graphicFrame>
        <p:nvGraphicFramePr>
          <p:cNvPr id="5" name="Content Placeholder 4"/>
          <p:cNvGraphicFramePr>
            <a:graphicFrameLocks noGrp="1" noChangeAspect="1"/>
          </p:cNvGraphicFramePr>
          <p:nvPr>
            <p:ph idx="1"/>
          </p:nvPr>
        </p:nvGraphicFramePr>
        <p:xfrm>
          <a:off x="2057400" y="2362200"/>
          <a:ext cx="4440237" cy="1439862"/>
        </p:xfrm>
        <a:graphic>
          <a:graphicData uri="http://schemas.openxmlformats.org/presentationml/2006/ole">
            <mc:AlternateContent xmlns:mc="http://schemas.openxmlformats.org/markup-compatibility/2006">
              <mc:Choice xmlns:v="urn:schemas-microsoft-com:vml" Requires="v">
                <p:oleObj spid="_x0000_s3088" name="Equation" r:id="rId3" imgW="1409400" imgH="457200" progId="Equation.3">
                  <p:embed/>
                </p:oleObj>
              </mc:Choice>
              <mc:Fallback>
                <p:oleObj name="Equation" r:id="rId3" imgW="14094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362200"/>
                        <a:ext cx="4440237" cy="1439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9"/>
          <p:cNvGrpSpPr/>
          <p:nvPr/>
        </p:nvGrpSpPr>
        <p:grpSpPr>
          <a:xfrm>
            <a:off x="1066800" y="1219200"/>
            <a:ext cx="6019800" cy="609600"/>
            <a:chOff x="1066800" y="1600200"/>
            <a:chExt cx="6019800" cy="609600"/>
          </a:xfrm>
        </p:grpSpPr>
        <p:graphicFrame>
          <p:nvGraphicFramePr>
            <p:cNvPr id="6" name="Object 5"/>
            <p:cNvGraphicFramePr>
              <a:graphicFrameLocks noChangeAspect="1"/>
            </p:cNvGraphicFramePr>
            <p:nvPr/>
          </p:nvGraphicFramePr>
          <p:xfrm>
            <a:off x="3048000" y="1600200"/>
            <a:ext cx="2302933" cy="609600"/>
          </p:xfrm>
          <a:graphic>
            <a:graphicData uri="http://schemas.openxmlformats.org/presentationml/2006/ole">
              <mc:AlternateContent xmlns:mc="http://schemas.openxmlformats.org/markup-compatibility/2006">
                <mc:Choice xmlns:v="urn:schemas-microsoft-com:vml" Requires="v">
                  <p:oleObj spid="_x0000_s3089" name="Equation" r:id="rId5" imgW="863280" imgH="228600" progId="Equation.3">
                    <p:embed/>
                  </p:oleObj>
                </mc:Choice>
                <mc:Fallback>
                  <p:oleObj name="Equation" r:id="rId5" imgW="8632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1600200"/>
                          <a:ext cx="230293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066800" y="1676400"/>
              <a:ext cx="1219200" cy="461665"/>
            </a:xfrm>
            <a:prstGeom prst="rect">
              <a:avLst/>
            </a:prstGeom>
            <a:noFill/>
          </p:spPr>
          <p:txBody>
            <a:bodyPr wrap="square" rtlCol="0">
              <a:spAutoFit/>
            </a:bodyPr>
            <a:lstStyle/>
            <a:p>
              <a:r>
                <a:rPr lang="en-US" sz="2400" b="1" dirty="0" smtClean="0"/>
                <a:t>Since</a:t>
              </a:r>
              <a:r>
                <a:rPr lang="en-US" dirty="0" smtClean="0"/>
                <a:t> </a:t>
              </a:r>
              <a:endParaRPr lang="en-US" dirty="0"/>
            </a:p>
          </p:txBody>
        </p:sp>
        <p:sp>
          <p:nvSpPr>
            <p:cNvPr id="8" name="TextBox 7"/>
            <p:cNvSpPr txBox="1"/>
            <p:nvPr/>
          </p:nvSpPr>
          <p:spPr>
            <a:xfrm>
              <a:off x="5334000" y="1676400"/>
              <a:ext cx="1752600" cy="461665"/>
            </a:xfrm>
            <a:prstGeom prst="rect">
              <a:avLst/>
            </a:prstGeom>
            <a:noFill/>
          </p:spPr>
          <p:txBody>
            <a:bodyPr wrap="square" rtlCol="0">
              <a:spAutoFit/>
            </a:bodyPr>
            <a:lstStyle/>
            <a:p>
              <a:r>
                <a:rPr lang="en-US" sz="2400" b="1" dirty="0" smtClean="0"/>
                <a:t>We have</a:t>
              </a:r>
              <a:endParaRPr lang="en-US" sz="2400" b="1" dirty="0"/>
            </a:p>
          </p:txBody>
        </p:sp>
      </p:grpSp>
      <p:sp>
        <p:nvSpPr>
          <p:cNvPr id="9" name="TextBox 8"/>
          <p:cNvSpPr txBox="1"/>
          <p:nvPr/>
        </p:nvSpPr>
        <p:spPr>
          <a:xfrm>
            <a:off x="228600" y="4191000"/>
            <a:ext cx="8686800" cy="2308324"/>
          </a:xfrm>
          <a:prstGeom prst="rect">
            <a:avLst/>
          </a:prstGeom>
          <a:noFill/>
        </p:spPr>
        <p:txBody>
          <a:bodyPr wrap="square" rtlCol="0">
            <a:spAutoFit/>
          </a:bodyPr>
          <a:lstStyle/>
          <a:p>
            <a:r>
              <a:rPr lang="en-US" sz="2400" b="1" dirty="0" smtClean="0"/>
              <a:t>The result can also be viewed as collector current of a single transistor having an emitter area of 2x A. In fact, redrawing the circuit and noting that Q1 and Q2, experiences identical voltages at their respective terminals, we say the two transistors are “parallel”, operating as a single transistor with twice the emitter area of each.  </a:t>
            </a:r>
            <a:endParaRPr lang="en-US" sz="2400" b="1" dirty="0"/>
          </a:p>
        </p:txBody>
      </p:sp>
    </p:spTree>
    <p:extLst>
      <p:ext uri="{BB962C8B-B14F-4D97-AF65-F5344CB8AC3E}">
        <p14:creationId xmlns:p14="http://schemas.microsoft.com/office/powerpoint/2010/main" val="152890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981200" cy="411162"/>
          </a:xfrm>
          <a:solidFill>
            <a:schemeClr val="tx2">
              <a:lumMod val="60000"/>
              <a:lumOff val="40000"/>
            </a:schemeClr>
          </a:solidFill>
        </p:spPr>
        <p:txBody>
          <a:bodyPr>
            <a:noAutofit/>
          </a:bodyPr>
          <a:lstStyle/>
          <a:p>
            <a:pPr algn="l"/>
            <a:r>
              <a:rPr lang="en-US" sz="2800" dirty="0" smtClean="0"/>
              <a:t>Example:2</a:t>
            </a:r>
            <a:endParaRPr lang="en-US" sz="2800" dirty="0"/>
          </a:p>
        </p:txBody>
      </p:sp>
      <p:sp>
        <p:nvSpPr>
          <p:cNvPr id="4" name="TextBox 3"/>
          <p:cNvSpPr txBox="1"/>
          <p:nvPr/>
        </p:nvSpPr>
        <p:spPr>
          <a:xfrm>
            <a:off x="457200" y="762000"/>
            <a:ext cx="8314508" cy="646331"/>
          </a:xfrm>
          <a:prstGeom prst="rect">
            <a:avLst/>
          </a:prstGeom>
          <a:noFill/>
        </p:spPr>
        <p:txBody>
          <a:bodyPr wrap="square" rtlCol="0">
            <a:spAutoFit/>
          </a:bodyPr>
          <a:lstStyle/>
          <a:p>
            <a:r>
              <a:rPr lang="en-US" b="1" dirty="0" smtClean="0"/>
              <a:t>If we double Area of a transistor and decrease its Base-Emitter voltage by 60 </a:t>
            </a:r>
            <a:r>
              <a:rPr lang="en-US" b="1" dirty="0" err="1" smtClean="0"/>
              <a:t>mv</a:t>
            </a:r>
            <a:r>
              <a:rPr lang="en-US" b="1" dirty="0" smtClean="0"/>
              <a:t> . What is the change in collector current</a:t>
            </a:r>
            <a:endParaRPr lang="en-US" b="1" dirty="0"/>
          </a:p>
        </p:txBody>
      </p:sp>
      <p:graphicFrame>
        <p:nvGraphicFramePr>
          <p:cNvPr id="6" name="Object 5"/>
          <p:cNvGraphicFramePr>
            <a:graphicFrameLocks noChangeAspect="1"/>
          </p:cNvGraphicFramePr>
          <p:nvPr/>
        </p:nvGraphicFramePr>
        <p:xfrm>
          <a:off x="682625" y="1676400"/>
          <a:ext cx="1847850" cy="762000"/>
        </p:xfrm>
        <a:graphic>
          <a:graphicData uri="http://schemas.openxmlformats.org/presentationml/2006/ole">
            <mc:AlternateContent xmlns:mc="http://schemas.openxmlformats.org/markup-compatibility/2006">
              <mc:Choice xmlns:v="urn:schemas-microsoft-com:vml" Requires="v">
                <p:oleObj spid="_x0000_s4126" name="Equation" r:id="rId3" imgW="799920" imgH="330120" progId="Equation.3">
                  <p:embed/>
                </p:oleObj>
              </mc:Choice>
              <mc:Fallback>
                <p:oleObj name="Equation" r:id="rId3" imgW="799920" imgH="330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1676400"/>
                        <a:ext cx="184785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2"/>
          <p:cNvGrpSpPr/>
          <p:nvPr/>
        </p:nvGrpSpPr>
        <p:grpSpPr>
          <a:xfrm>
            <a:off x="3581400" y="1447800"/>
            <a:ext cx="4097591" cy="838200"/>
            <a:chOff x="3581400" y="1447800"/>
            <a:chExt cx="4097591" cy="838200"/>
          </a:xfrm>
        </p:grpSpPr>
        <p:graphicFrame>
          <p:nvGraphicFramePr>
            <p:cNvPr id="5" name="Object 4"/>
            <p:cNvGraphicFramePr>
              <a:graphicFrameLocks noChangeAspect="1"/>
            </p:cNvGraphicFramePr>
            <p:nvPr/>
          </p:nvGraphicFramePr>
          <p:xfrm>
            <a:off x="5867400" y="1447800"/>
            <a:ext cx="1811591" cy="802276"/>
          </p:xfrm>
          <a:graphic>
            <a:graphicData uri="http://schemas.openxmlformats.org/presentationml/2006/ole">
              <mc:AlternateContent xmlns:mc="http://schemas.openxmlformats.org/markup-compatibility/2006">
                <mc:Choice xmlns:v="urn:schemas-microsoft-com:vml" Requires="v">
                  <p:oleObj spid="_x0000_s4127" name="Equation" r:id="rId5" imgW="888840" imgH="393480" progId="Equation.3">
                    <p:embed/>
                  </p:oleObj>
                </mc:Choice>
                <mc:Fallback>
                  <p:oleObj name="Equation" r:id="rId5" imgW="88884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447800"/>
                          <a:ext cx="1811591" cy="802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Notched Right Arrow 6"/>
            <p:cNvSpPr/>
            <p:nvPr/>
          </p:nvSpPr>
          <p:spPr>
            <a:xfrm>
              <a:off x="3581400" y="1676400"/>
              <a:ext cx="838200" cy="609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8" name="Object 7"/>
          <p:cNvGraphicFramePr>
            <a:graphicFrameLocks noChangeAspect="1"/>
          </p:cNvGraphicFramePr>
          <p:nvPr/>
        </p:nvGraphicFramePr>
        <p:xfrm>
          <a:off x="2003424" y="2819399"/>
          <a:ext cx="4321175" cy="1116049"/>
        </p:xfrm>
        <a:graphic>
          <a:graphicData uri="http://schemas.openxmlformats.org/presentationml/2006/ole">
            <mc:AlternateContent xmlns:mc="http://schemas.openxmlformats.org/markup-compatibility/2006">
              <mc:Choice xmlns:v="urn:schemas-microsoft-com:vml" Requires="v">
                <p:oleObj spid="_x0000_s4128" name="Equation" r:id="rId7" imgW="1130040" imgH="291960" progId="Equation.3">
                  <p:embed/>
                </p:oleObj>
              </mc:Choice>
              <mc:Fallback>
                <p:oleObj name="Equation" r:id="rId7" imgW="1130040" imgH="291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3424" y="2819399"/>
                        <a:ext cx="4321175" cy="1116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ular Callout 8"/>
          <p:cNvSpPr/>
          <p:nvPr/>
        </p:nvSpPr>
        <p:spPr>
          <a:xfrm>
            <a:off x="0" y="3505200"/>
            <a:ext cx="1905000" cy="838200"/>
          </a:xfrm>
          <a:prstGeom prst="wedgeRectCallout">
            <a:avLst>
              <a:gd name="adj1" fmla="val 61875"/>
              <a:gd name="adj2" fmla="val -331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Because of the double Area</a:t>
            </a:r>
            <a:endParaRPr lang="en-US" b="1" dirty="0"/>
          </a:p>
        </p:txBody>
      </p:sp>
      <p:sp>
        <p:nvSpPr>
          <p:cNvPr id="10" name="Rectangular Callout 9"/>
          <p:cNvSpPr/>
          <p:nvPr/>
        </p:nvSpPr>
        <p:spPr>
          <a:xfrm>
            <a:off x="6019800" y="4114800"/>
            <a:ext cx="1905000" cy="838200"/>
          </a:xfrm>
          <a:prstGeom prst="wedgeRectCallout">
            <a:avLst>
              <a:gd name="adj1" fmla="val -81387"/>
              <a:gd name="adj2" fmla="val -717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=0.1 , decade decrease in current</a:t>
            </a:r>
            <a:endParaRPr lang="en-US" b="1" dirty="0"/>
          </a:p>
        </p:txBody>
      </p:sp>
      <p:graphicFrame>
        <p:nvGraphicFramePr>
          <p:cNvPr id="11" name="Object 10"/>
          <p:cNvGraphicFramePr>
            <a:graphicFrameLocks noChangeAspect="1"/>
          </p:cNvGraphicFramePr>
          <p:nvPr/>
        </p:nvGraphicFramePr>
        <p:xfrm>
          <a:off x="2227385" y="4419600"/>
          <a:ext cx="2813538" cy="1143000"/>
        </p:xfrm>
        <a:graphic>
          <a:graphicData uri="http://schemas.openxmlformats.org/presentationml/2006/ole">
            <mc:AlternateContent xmlns:mc="http://schemas.openxmlformats.org/markup-compatibility/2006">
              <mc:Choice xmlns:v="urn:schemas-microsoft-com:vml" Requires="v">
                <p:oleObj spid="_x0000_s4129" name="Equation" r:id="rId9" imgW="812520" imgH="330120" progId="Equation.3">
                  <p:embed/>
                </p:oleObj>
              </mc:Choice>
              <mc:Fallback>
                <p:oleObj name="Equation" r:id="rId9" imgW="812520" imgH="33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27385" y="4419600"/>
                        <a:ext cx="2813538"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1524000" y="5791200"/>
            <a:ext cx="6477000" cy="461665"/>
          </a:xfrm>
          <a:prstGeom prst="rect">
            <a:avLst/>
          </a:prstGeom>
          <a:noFill/>
        </p:spPr>
        <p:txBody>
          <a:bodyPr wrap="square" rtlCol="0">
            <a:spAutoFit/>
          </a:bodyPr>
          <a:lstStyle/>
          <a:p>
            <a:r>
              <a:rPr lang="en-US" sz="2400" b="1" dirty="0" smtClean="0"/>
              <a:t>So almost 5 times reduction in collector current</a:t>
            </a:r>
            <a:endParaRPr lang="en-US" sz="2400" b="1" dirty="0"/>
          </a:p>
        </p:txBody>
      </p:sp>
      <p:pic>
        <p:nvPicPr>
          <p:cNvPr id="4282" name="Picture 1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4745" y="1408331"/>
            <a:ext cx="839941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79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282"/>
                                        </p:tgtEl>
                                        <p:attrNameLst>
                                          <p:attrName>style.visibility</p:attrName>
                                        </p:attrNameLst>
                                      </p:cBhvr>
                                      <p:to>
                                        <p:strVal val="visible"/>
                                      </p:to>
                                    </p:set>
                                    <p:anim calcmode="lin" valueType="num">
                                      <p:cBhvr>
                                        <p:cTn id="7" dur="1000" fill="hold"/>
                                        <p:tgtEl>
                                          <p:spTgt spid="4282"/>
                                        </p:tgtEl>
                                        <p:attrNameLst>
                                          <p:attrName>ppt_w</p:attrName>
                                        </p:attrNameLst>
                                      </p:cBhvr>
                                      <p:tavLst>
                                        <p:tav tm="0">
                                          <p:val>
                                            <p:fltVal val="0"/>
                                          </p:val>
                                        </p:tav>
                                        <p:tav tm="100000">
                                          <p:val>
                                            <p:strVal val="#ppt_w"/>
                                          </p:val>
                                        </p:tav>
                                      </p:tavLst>
                                    </p:anim>
                                    <p:anim calcmode="lin" valueType="num">
                                      <p:cBhvr>
                                        <p:cTn id="8" dur="1000" fill="hold"/>
                                        <p:tgtEl>
                                          <p:spTgt spid="4282"/>
                                        </p:tgtEl>
                                        <p:attrNameLst>
                                          <p:attrName>ppt_h</p:attrName>
                                        </p:attrNameLst>
                                      </p:cBhvr>
                                      <p:tavLst>
                                        <p:tav tm="0">
                                          <p:val>
                                            <p:fltVal val="0"/>
                                          </p:val>
                                        </p:tav>
                                        <p:tav tm="100000">
                                          <p:val>
                                            <p:strVal val="#ppt_h"/>
                                          </p:val>
                                        </p:tav>
                                      </p:tavLst>
                                    </p:anim>
                                    <p:anim calcmode="lin" valueType="num">
                                      <p:cBhvr>
                                        <p:cTn id="9" dur="1000" fill="hold"/>
                                        <p:tgtEl>
                                          <p:spTgt spid="4282"/>
                                        </p:tgtEl>
                                        <p:attrNameLst>
                                          <p:attrName>style.rotation</p:attrName>
                                        </p:attrNameLst>
                                      </p:cBhvr>
                                      <p:tavLst>
                                        <p:tav tm="0">
                                          <p:val>
                                            <p:fltVal val="90"/>
                                          </p:val>
                                        </p:tav>
                                        <p:tav tm="100000">
                                          <p:val>
                                            <p:fltVal val="0"/>
                                          </p:val>
                                        </p:tav>
                                      </p:tavLst>
                                    </p:anim>
                                    <p:animEffect transition="in" filter="fade">
                                      <p:cBhvr>
                                        <p:cTn id="10" dur="1000"/>
                                        <p:tgtEl>
                                          <p:spTgt spid="428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4282"/>
                                        </p:tgtEl>
                                      </p:cBhvr>
                                    </p:animEffect>
                                    <p:set>
                                      <p:cBhvr>
                                        <p:cTn id="15" dur="1" fill="hold">
                                          <p:stCondLst>
                                            <p:cond delay="499"/>
                                          </p:stCondLst>
                                        </p:cTn>
                                        <p:tgtEl>
                                          <p:spTgt spid="428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checkerboard(across)">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heckerboard(across)">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l="9565" b="82829"/>
          <a:stretch>
            <a:fillRect/>
          </a:stretch>
        </p:blipFill>
        <p:spPr bwMode="auto">
          <a:xfrm>
            <a:off x="609600" y="76200"/>
            <a:ext cx="7924801" cy="914400"/>
          </a:xfrm>
          <a:prstGeom prst="rect">
            <a:avLst/>
          </a:prstGeom>
          <a:noFill/>
          <a:ln w="9525">
            <a:noFill/>
            <a:miter lim="800000"/>
            <a:headEnd/>
            <a:tailEnd/>
          </a:ln>
        </p:spPr>
      </p:pic>
      <p:pic>
        <p:nvPicPr>
          <p:cNvPr id="4" name="Picture 2"/>
          <p:cNvPicPr>
            <a:picLocks noChangeAspect="1" noChangeArrowheads="1"/>
          </p:cNvPicPr>
          <p:nvPr/>
        </p:nvPicPr>
        <p:blipFill rotWithShape="1">
          <a:blip r:embed="rId2" cstate="print"/>
          <a:srcRect l="46199" t="18899" r="34153" b="55183"/>
          <a:stretch/>
        </p:blipFill>
        <p:spPr bwMode="auto">
          <a:xfrm>
            <a:off x="609599" y="1017814"/>
            <a:ext cx="2912501" cy="2182586"/>
          </a:xfrm>
          <a:prstGeom prst="rect">
            <a:avLst/>
          </a:prstGeom>
          <a:noFill/>
          <a:ln w="9525">
            <a:noFill/>
            <a:miter lim="800000"/>
            <a:headEnd/>
            <a:tailEnd/>
          </a:ln>
        </p:spPr>
      </p:pic>
      <p:pic>
        <p:nvPicPr>
          <p:cNvPr id="235522" name="Picture 2"/>
          <p:cNvPicPr>
            <a:picLocks noChangeAspect="1" noChangeArrowheads="1"/>
          </p:cNvPicPr>
          <p:nvPr/>
        </p:nvPicPr>
        <p:blipFill>
          <a:blip r:embed="rId3" cstate="print"/>
          <a:srcRect/>
          <a:stretch>
            <a:fillRect/>
          </a:stretch>
        </p:blipFill>
        <p:spPr bwMode="auto">
          <a:xfrm>
            <a:off x="4513408" y="1143000"/>
            <a:ext cx="4430568" cy="1905000"/>
          </a:xfrm>
          <a:prstGeom prst="rect">
            <a:avLst/>
          </a:prstGeom>
          <a:noFill/>
          <a:ln w="9525">
            <a:noFill/>
            <a:miter lim="800000"/>
            <a:headEnd/>
            <a:tailEnd/>
          </a:ln>
        </p:spPr>
      </p:pic>
      <p:grpSp>
        <p:nvGrpSpPr>
          <p:cNvPr id="3" name="Group 2"/>
          <p:cNvGrpSpPr/>
          <p:nvPr/>
        </p:nvGrpSpPr>
        <p:grpSpPr>
          <a:xfrm>
            <a:off x="38100" y="3657600"/>
            <a:ext cx="8731328" cy="2819400"/>
            <a:chOff x="38100" y="3657600"/>
            <a:chExt cx="8731328" cy="2819400"/>
          </a:xfrm>
        </p:grpSpPr>
        <p:pic>
          <p:nvPicPr>
            <p:cNvPr id="6" name="Picture 2"/>
            <p:cNvPicPr>
              <a:picLocks noChangeAspect="1" noChangeArrowheads="1"/>
            </p:cNvPicPr>
            <p:nvPr/>
          </p:nvPicPr>
          <p:blipFill>
            <a:blip r:embed="rId2" cstate="print"/>
            <a:srcRect l="7853" t="43089" r="31350" b="22354"/>
            <a:stretch>
              <a:fillRect/>
            </a:stretch>
          </p:blipFill>
          <p:spPr bwMode="auto">
            <a:xfrm>
              <a:off x="38100" y="3657600"/>
              <a:ext cx="8731328" cy="281940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2" name="TextBox 1"/>
                <p:cNvSpPr txBox="1"/>
                <p:nvPr/>
              </p:nvSpPr>
              <p:spPr>
                <a:xfrm>
                  <a:off x="7162800" y="5356358"/>
                  <a:ext cx="12054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𝟓𝟕</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𝒎𝑽</m:t>
                        </m:r>
                      </m:oMath>
                    </m:oMathPara>
                  </a14:m>
                  <a:endParaRPr lang="en-US" b="1" dirty="0"/>
                </a:p>
              </p:txBody>
            </p:sp>
          </mc:Choice>
          <mc:Fallback xmlns="">
            <p:sp>
              <p:nvSpPr>
                <p:cNvPr id="2" name="TextBox 1"/>
                <p:cNvSpPr txBox="1">
                  <a:spLocks noRot="1" noChangeAspect="1" noMove="1" noResize="1" noEditPoints="1" noAdjustHandles="1" noChangeArrowheads="1" noChangeShapeType="1" noTextEdit="1"/>
                </p:cNvSpPr>
                <p:nvPr/>
              </p:nvSpPr>
              <p:spPr>
                <a:xfrm>
                  <a:off x="7162800" y="5356358"/>
                  <a:ext cx="1205458" cy="276999"/>
                </a:xfrm>
                <a:prstGeom prst="rect">
                  <a:avLst/>
                </a:prstGeom>
                <a:blipFill rotWithShape="0">
                  <a:blip r:embed="rId4"/>
                  <a:stretch>
                    <a:fillRect l="-1515" r="-4040" b="-8889"/>
                  </a:stretch>
                </a:blipFill>
              </p:spPr>
              <p:txBody>
                <a:bodyPr/>
                <a:lstStyle/>
                <a:p>
                  <a:r>
                    <a:rPr lang="en-US">
                      <a:noFill/>
                    </a:rPr>
                    <a:t> </a:t>
                  </a:r>
                </a:p>
              </p:txBody>
            </p:sp>
          </mc:Fallback>
        </mc:AlternateContent>
      </p:grpSp>
    </p:spTree>
    <p:extLst>
      <p:ext uri="{BB962C8B-B14F-4D97-AF65-F5344CB8AC3E}">
        <p14:creationId xmlns:p14="http://schemas.microsoft.com/office/powerpoint/2010/main" val="34439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rotWithShape="1">
          <a:blip r:embed="rId3" cstate="print"/>
          <a:srcRect t="78510"/>
          <a:stretch/>
        </p:blipFill>
        <p:spPr bwMode="auto">
          <a:xfrm>
            <a:off x="152191" y="5410200"/>
            <a:ext cx="8991807" cy="121606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l="9804" b="74341"/>
          <a:stretch>
            <a:fillRect/>
          </a:stretch>
        </p:blipFill>
        <p:spPr bwMode="auto">
          <a:xfrm>
            <a:off x="304800" y="0"/>
            <a:ext cx="8534400" cy="1600200"/>
          </a:xfrm>
          <a:prstGeom prst="rect">
            <a:avLst/>
          </a:prstGeom>
          <a:noFill/>
          <a:ln w="9525">
            <a:noFill/>
            <a:miter lim="800000"/>
            <a:headEnd/>
            <a:tailEnd/>
          </a:ln>
        </p:spPr>
      </p:pic>
      <p:graphicFrame>
        <p:nvGraphicFramePr>
          <p:cNvPr id="6" name="Object 5"/>
          <p:cNvGraphicFramePr>
            <a:graphicFrameLocks noChangeAspect="1"/>
          </p:cNvGraphicFramePr>
          <p:nvPr/>
        </p:nvGraphicFramePr>
        <p:xfrm>
          <a:off x="5410200" y="1600200"/>
          <a:ext cx="1600200" cy="777029"/>
        </p:xfrm>
        <a:graphic>
          <a:graphicData uri="http://schemas.openxmlformats.org/presentationml/2006/ole">
            <mc:AlternateContent xmlns:mc="http://schemas.openxmlformats.org/markup-compatibility/2006">
              <mc:Choice xmlns:v="urn:schemas-microsoft-com:vml" Requires="v">
                <p:oleObj spid="_x0000_s5129" name="Equation" r:id="rId4" imgW="888840" imgH="431640" progId="Equation.3">
                  <p:embed/>
                </p:oleObj>
              </mc:Choice>
              <mc:Fallback>
                <p:oleObj name="Equation" r:id="rId4" imgW="88884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1600200"/>
                        <a:ext cx="1600200" cy="7770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3475" name="Picture 3"/>
          <p:cNvPicPr>
            <a:picLocks noChangeAspect="1" noChangeArrowheads="1"/>
          </p:cNvPicPr>
          <p:nvPr/>
        </p:nvPicPr>
        <p:blipFill>
          <a:blip r:embed="rId6" cstate="print"/>
          <a:srcRect/>
          <a:stretch>
            <a:fillRect/>
          </a:stretch>
        </p:blipFill>
        <p:spPr bwMode="auto">
          <a:xfrm>
            <a:off x="1524000" y="1600200"/>
            <a:ext cx="1849362" cy="838200"/>
          </a:xfrm>
          <a:prstGeom prst="rect">
            <a:avLst/>
          </a:prstGeom>
          <a:noFill/>
          <a:ln w="9525">
            <a:noFill/>
            <a:miter lim="800000"/>
            <a:headEnd/>
            <a:tailEnd/>
          </a:ln>
        </p:spPr>
      </p:pic>
      <p:sp>
        <p:nvSpPr>
          <p:cNvPr id="7" name="TextBox 6"/>
          <p:cNvSpPr txBox="1"/>
          <p:nvPr/>
        </p:nvSpPr>
        <p:spPr>
          <a:xfrm>
            <a:off x="457200" y="1828800"/>
            <a:ext cx="914400" cy="400110"/>
          </a:xfrm>
          <a:prstGeom prst="rect">
            <a:avLst/>
          </a:prstGeom>
          <a:noFill/>
        </p:spPr>
        <p:txBody>
          <a:bodyPr wrap="square" rtlCol="0">
            <a:spAutoFit/>
          </a:bodyPr>
          <a:lstStyle/>
          <a:p>
            <a:r>
              <a:rPr lang="en-US" sz="2000" b="1" dirty="0" smtClean="0"/>
              <a:t>Since</a:t>
            </a:r>
            <a:endParaRPr lang="en-US" sz="2000" b="1" dirty="0"/>
          </a:p>
        </p:txBody>
      </p:sp>
      <p:sp>
        <p:nvSpPr>
          <p:cNvPr id="8" name="TextBox 7"/>
          <p:cNvSpPr txBox="1"/>
          <p:nvPr/>
        </p:nvSpPr>
        <p:spPr>
          <a:xfrm>
            <a:off x="4191000" y="1752600"/>
            <a:ext cx="533400" cy="461665"/>
          </a:xfrm>
          <a:prstGeom prst="rect">
            <a:avLst/>
          </a:prstGeom>
          <a:noFill/>
        </p:spPr>
        <p:txBody>
          <a:bodyPr wrap="square" rtlCol="0">
            <a:spAutoFit/>
          </a:bodyPr>
          <a:lstStyle/>
          <a:p>
            <a:r>
              <a:rPr lang="en-US" sz="2400" b="1" dirty="0" smtClean="0"/>
              <a:t>or</a:t>
            </a:r>
            <a:endParaRPr lang="en-US" sz="2400" b="1" dirty="0"/>
          </a:p>
        </p:txBody>
      </p:sp>
      <p:pic>
        <p:nvPicPr>
          <p:cNvPr id="9" name="Picture 2"/>
          <p:cNvPicPr>
            <a:picLocks noChangeAspect="1" noChangeArrowheads="1"/>
          </p:cNvPicPr>
          <p:nvPr/>
        </p:nvPicPr>
        <p:blipFill rotWithShape="1">
          <a:blip r:embed="rId3" cstate="print"/>
          <a:srcRect t="32672" b="22634"/>
          <a:stretch/>
        </p:blipFill>
        <p:spPr bwMode="auto">
          <a:xfrm>
            <a:off x="152192" y="2590800"/>
            <a:ext cx="8991807" cy="2529214"/>
          </a:xfrm>
          <a:prstGeom prst="rect">
            <a:avLst/>
          </a:prstGeom>
          <a:noFill/>
          <a:ln w="9525">
            <a:noFill/>
            <a:miter lim="800000"/>
            <a:headEnd/>
            <a:tailEnd/>
          </a:ln>
        </p:spPr>
      </p:pic>
    </p:spTree>
    <p:extLst>
      <p:ext uri="{BB962C8B-B14F-4D97-AF65-F5344CB8AC3E}">
        <p14:creationId xmlns:p14="http://schemas.microsoft.com/office/powerpoint/2010/main" val="219459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wipe(up)">
                                      <p:cBhvr>
                                        <p:cTn id="12"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60000"/>
              <a:lumOff val="40000"/>
            </a:schemeClr>
          </a:solidFill>
          <a:ln w="76200">
            <a:solidFill>
              <a:schemeClr val="tx1"/>
            </a:solidFill>
          </a:ln>
        </p:spPr>
        <p:txBody>
          <a:bodyPr/>
          <a:lstStyle/>
          <a:p>
            <a:r>
              <a:rPr lang="en-US" b="1" dirty="0" smtClean="0"/>
              <a:t>Class Lecture Sequence</a:t>
            </a:r>
            <a:endParaRPr lang="en-US" b="1" dirty="0"/>
          </a:p>
        </p:txBody>
      </p:sp>
      <p:pic>
        <p:nvPicPr>
          <p:cNvPr id="5" name="Picture 4"/>
          <p:cNvPicPr>
            <a:picLocks noChangeAspect="1"/>
          </p:cNvPicPr>
          <p:nvPr/>
        </p:nvPicPr>
        <p:blipFill>
          <a:blip r:embed="rId2"/>
          <a:stretch>
            <a:fillRect/>
          </a:stretch>
        </p:blipFill>
        <p:spPr>
          <a:xfrm>
            <a:off x="33337" y="2819400"/>
            <a:ext cx="9077325" cy="1471613"/>
          </a:xfrm>
          <a:prstGeom prst="rect">
            <a:avLst/>
          </a:prstGeom>
        </p:spPr>
      </p:pic>
    </p:spTree>
    <p:extLst>
      <p:ext uri="{BB962C8B-B14F-4D97-AF65-F5344CB8AC3E}">
        <p14:creationId xmlns:p14="http://schemas.microsoft.com/office/powerpoint/2010/main" val="21488973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t="85074"/>
          <a:stretch>
            <a:fillRect/>
          </a:stretch>
        </p:blipFill>
        <p:spPr bwMode="auto">
          <a:xfrm>
            <a:off x="0" y="6096000"/>
            <a:ext cx="8887531" cy="762000"/>
          </a:xfrm>
          <a:prstGeom prst="rect">
            <a:avLst/>
          </a:prstGeom>
          <a:noFill/>
          <a:ln w="9525">
            <a:noFill/>
            <a:miter lim="800000"/>
            <a:headEnd/>
            <a:tailEnd/>
          </a:ln>
        </p:spPr>
      </p:pic>
      <p:pic>
        <p:nvPicPr>
          <p:cNvPr id="3" name="Picture 2"/>
          <p:cNvPicPr>
            <a:picLocks noChangeAspect="1" noChangeArrowheads="1"/>
          </p:cNvPicPr>
          <p:nvPr/>
        </p:nvPicPr>
        <p:blipFill>
          <a:blip r:embed="rId3" cstate="print"/>
          <a:srcRect l="38582" t="11940" r="27980" b="47761"/>
          <a:stretch>
            <a:fillRect/>
          </a:stretch>
        </p:blipFill>
        <p:spPr bwMode="auto">
          <a:xfrm>
            <a:off x="5181600" y="914399"/>
            <a:ext cx="3962400" cy="2743200"/>
          </a:xfrm>
          <a:prstGeom prst="rect">
            <a:avLst/>
          </a:prstGeom>
          <a:noFill/>
          <a:ln w="9525">
            <a:noFill/>
            <a:miter lim="800000"/>
            <a:headEnd/>
            <a:tailEnd/>
          </a:ln>
        </p:spPr>
      </p:pic>
      <p:graphicFrame>
        <p:nvGraphicFramePr>
          <p:cNvPr id="4" name="Object 3"/>
          <p:cNvGraphicFramePr>
            <a:graphicFrameLocks noChangeAspect="1"/>
          </p:cNvGraphicFramePr>
          <p:nvPr/>
        </p:nvGraphicFramePr>
        <p:xfrm>
          <a:off x="6460290" y="228600"/>
          <a:ext cx="2342148" cy="609600"/>
        </p:xfrm>
        <a:graphic>
          <a:graphicData uri="http://schemas.openxmlformats.org/presentationml/2006/ole">
            <mc:AlternateContent xmlns:mc="http://schemas.openxmlformats.org/markup-compatibility/2006">
              <mc:Choice xmlns:v="urn:schemas-microsoft-com:vml" Requires="v">
                <p:oleObj spid="_x0000_s6181" name="Equation" r:id="rId4" imgW="927000" imgH="241200" progId="Equation.3">
                  <p:embed/>
                </p:oleObj>
              </mc:Choice>
              <mc:Fallback>
                <p:oleObj name="Equation" r:id="rId4" imgW="9270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0290" y="228600"/>
                        <a:ext cx="234214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76200" y="304800"/>
            <a:ext cx="3733800" cy="461665"/>
          </a:xfrm>
          <a:prstGeom prst="rect">
            <a:avLst/>
          </a:prstGeom>
          <a:noFill/>
        </p:spPr>
        <p:txBody>
          <a:bodyPr wrap="square" rtlCol="0">
            <a:spAutoFit/>
          </a:bodyPr>
          <a:lstStyle/>
          <a:p>
            <a:r>
              <a:rPr lang="en-US" sz="2400" dirty="0" smtClean="0"/>
              <a:t>Determine output voltage if </a:t>
            </a:r>
            <a:endParaRPr lang="en-US" sz="2400" dirty="0"/>
          </a:p>
        </p:txBody>
      </p:sp>
      <p:pic>
        <p:nvPicPr>
          <p:cNvPr id="236547" name="Picture 3"/>
          <p:cNvPicPr>
            <a:picLocks noChangeAspect="1" noChangeArrowheads="1"/>
          </p:cNvPicPr>
          <p:nvPr/>
        </p:nvPicPr>
        <p:blipFill>
          <a:blip r:embed="rId6" cstate="print"/>
          <a:srcRect/>
          <a:stretch>
            <a:fillRect/>
          </a:stretch>
        </p:blipFill>
        <p:spPr bwMode="auto">
          <a:xfrm>
            <a:off x="381000" y="1143000"/>
            <a:ext cx="2621017" cy="1143000"/>
          </a:xfrm>
          <a:prstGeom prst="rect">
            <a:avLst/>
          </a:prstGeom>
          <a:noFill/>
          <a:ln w="9525">
            <a:noFill/>
            <a:miter lim="800000"/>
            <a:headEnd/>
            <a:tailEnd/>
          </a:ln>
        </p:spPr>
      </p:pic>
      <p:graphicFrame>
        <p:nvGraphicFramePr>
          <p:cNvPr id="7" name="Object 6"/>
          <p:cNvGraphicFramePr>
            <a:graphicFrameLocks noChangeAspect="1"/>
          </p:cNvGraphicFramePr>
          <p:nvPr/>
        </p:nvGraphicFramePr>
        <p:xfrm>
          <a:off x="473075" y="2286000"/>
          <a:ext cx="3778250" cy="609600"/>
        </p:xfrm>
        <a:graphic>
          <a:graphicData uri="http://schemas.openxmlformats.org/presentationml/2006/ole">
            <mc:AlternateContent xmlns:mc="http://schemas.openxmlformats.org/markup-compatibility/2006">
              <mc:Choice xmlns:v="urn:schemas-microsoft-com:vml" Requires="v">
                <p:oleObj spid="_x0000_s6182" name="Equation" r:id="rId7" imgW="1574640" imgH="253800" progId="Equation.3">
                  <p:embed/>
                </p:oleObj>
              </mc:Choice>
              <mc:Fallback>
                <p:oleObj name="Equation" r:id="rId7" imgW="157464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075" y="2286000"/>
                        <a:ext cx="37782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0" y="3124200"/>
            <a:ext cx="5181600" cy="707886"/>
          </a:xfrm>
          <a:prstGeom prst="rect">
            <a:avLst/>
          </a:prstGeom>
          <a:noFill/>
        </p:spPr>
        <p:txBody>
          <a:bodyPr wrap="square" rtlCol="0">
            <a:spAutoFit/>
          </a:bodyPr>
          <a:lstStyle/>
          <a:p>
            <a:r>
              <a:rPr lang="en-US" sz="2000" b="1" dirty="0" smtClean="0"/>
              <a:t>This current flows through RL , generating a voltage drop of 1.69 V</a:t>
            </a:r>
            <a:endParaRPr lang="en-US" sz="2000" b="1" dirty="0"/>
          </a:p>
        </p:txBody>
      </p:sp>
      <p:graphicFrame>
        <p:nvGraphicFramePr>
          <p:cNvPr id="9" name="Object 8"/>
          <p:cNvGraphicFramePr>
            <a:graphicFrameLocks noChangeAspect="1"/>
          </p:cNvGraphicFramePr>
          <p:nvPr/>
        </p:nvGraphicFramePr>
        <p:xfrm>
          <a:off x="3886200" y="228601"/>
          <a:ext cx="2133600" cy="636336"/>
        </p:xfrm>
        <a:graphic>
          <a:graphicData uri="http://schemas.openxmlformats.org/presentationml/2006/ole">
            <mc:AlternateContent xmlns:mc="http://schemas.openxmlformats.org/markup-compatibility/2006">
              <mc:Choice xmlns:v="urn:schemas-microsoft-com:vml" Requires="v">
                <p:oleObj spid="_x0000_s6183" name="Equation" r:id="rId9" imgW="723600" imgH="215640" progId="Equation.3">
                  <p:embed/>
                </p:oleObj>
              </mc:Choice>
              <mc:Fallback>
                <p:oleObj name="Equation" r:id="rId9" imgW="72360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228601"/>
                        <a:ext cx="2133600" cy="636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685800" y="3962400"/>
          <a:ext cx="2675467" cy="609600"/>
        </p:xfrm>
        <a:graphic>
          <a:graphicData uri="http://schemas.openxmlformats.org/presentationml/2006/ole">
            <mc:AlternateContent xmlns:mc="http://schemas.openxmlformats.org/markup-compatibility/2006">
              <mc:Choice xmlns:v="urn:schemas-microsoft-com:vml" Requires="v">
                <p:oleObj spid="_x0000_s6184" name="Equation" r:id="rId11" imgW="1002960" imgH="228600" progId="Equation.3">
                  <p:embed/>
                </p:oleObj>
              </mc:Choice>
              <mc:Fallback>
                <p:oleObj name="Equation" r:id="rId11" imgW="100296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3962400"/>
                        <a:ext cx="267546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762000" y="4835471"/>
          <a:ext cx="2133600" cy="650929"/>
        </p:xfrm>
        <a:graphic>
          <a:graphicData uri="http://schemas.openxmlformats.org/presentationml/2006/ole">
            <mc:AlternateContent xmlns:mc="http://schemas.openxmlformats.org/markup-compatibility/2006">
              <mc:Choice xmlns:v="urn:schemas-microsoft-com:vml" Requires="v">
                <p:oleObj spid="_x0000_s6185" name="Equation" r:id="rId13" imgW="749160" imgH="228600" progId="Equation.3">
                  <p:embed/>
                </p:oleObj>
              </mc:Choice>
              <mc:Fallback>
                <p:oleObj name="Equation" r:id="rId13" imgW="74916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4835471"/>
                        <a:ext cx="2133600" cy="6509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022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6547"/>
                                        </p:tgtEl>
                                        <p:attrNameLst>
                                          <p:attrName>style.visibility</p:attrName>
                                        </p:attrNameLst>
                                      </p:cBhvr>
                                      <p:to>
                                        <p:strVal val="visible"/>
                                      </p:to>
                                    </p:set>
                                    <p:animEffect transition="in" filter="wipe(left)">
                                      <p:cBhvr>
                                        <p:cTn id="7" dur="500"/>
                                        <p:tgtEl>
                                          <p:spTgt spid="23654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3314"/>
                                        </p:tgtEl>
                                        <p:attrNameLst>
                                          <p:attrName>style.visibility</p:attrName>
                                        </p:attrNameLst>
                                      </p:cBhvr>
                                      <p:to>
                                        <p:strVal val="visible"/>
                                      </p:to>
                                    </p:set>
                                    <p:animEffect transition="in" filter="wipe(left)">
                                      <p:cBhvr>
                                        <p:cTn id="33"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a:solidFill>
            <a:srgbClr val="FFFF00"/>
          </a:solidFill>
          <a:ln w="38100">
            <a:solidFill>
              <a:schemeClr val="tx1">
                <a:lumMod val="95000"/>
                <a:lumOff val="5000"/>
              </a:schemeClr>
            </a:solidFill>
          </a:ln>
        </p:spPr>
        <p:txBody>
          <a:bodyPr>
            <a:noAutofit/>
          </a:bodyPr>
          <a:lstStyle/>
          <a:p>
            <a:pPr algn="l"/>
            <a:r>
              <a:rPr lang="en-US" sz="2400" dirty="0" smtClean="0"/>
              <a:t>Example: A transistor has a collector current of 1 </a:t>
            </a:r>
            <a:r>
              <a:rPr lang="en-US" sz="2400" dirty="0" err="1" smtClean="0"/>
              <a:t>mA</a:t>
            </a:r>
            <a:r>
              <a:rPr lang="en-US" sz="2400" dirty="0" smtClean="0"/>
              <a:t> and </a:t>
            </a:r>
            <a:br>
              <a:rPr lang="en-US" sz="2400" dirty="0" smtClean="0"/>
            </a:br>
            <a:r>
              <a:rPr lang="en-US" sz="2400" dirty="0" smtClean="0"/>
              <a:t>What is the value of V</a:t>
            </a:r>
            <a:r>
              <a:rPr lang="en-US" sz="1200" dirty="0" smtClean="0"/>
              <a:t>BE</a:t>
            </a:r>
            <a:r>
              <a:rPr lang="en-US" sz="2400" dirty="0" smtClean="0"/>
              <a:t>  </a:t>
            </a:r>
            <a:endParaRPr lang="en-US" sz="2400" dirty="0"/>
          </a:p>
        </p:txBody>
      </p:sp>
      <p:graphicFrame>
        <p:nvGraphicFramePr>
          <p:cNvPr id="6" name="Content Placeholder 5"/>
          <p:cNvGraphicFramePr>
            <a:graphicFrameLocks noGrp="1" noChangeAspect="1"/>
          </p:cNvGraphicFramePr>
          <p:nvPr>
            <p:ph idx="1"/>
          </p:nvPr>
        </p:nvGraphicFramePr>
        <p:xfrm>
          <a:off x="7696200" y="228600"/>
          <a:ext cx="990599" cy="392112"/>
        </p:xfrm>
        <a:graphic>
          <a:graphicData uri="http://schemas.openxmlformats.org/presentationml/2006/ole">
            <mc:AlternateContent xmlns:mc="http://schemas.openxmlformats.org/markup-compatibility/2006">
              <mc:Choice xmlns:v="urn:schemas-microsoft-com:vml" Requires="v">
                <p:oleObj spid="_x0000_s7191" name="Equation" r:id="rId3" imgW="609480" imgH="241200" progId="Equation.3">
                  <p:embed/>
                </p:oleObj>
              </mc:Choice>
              <mc:Fallback>
                <p:oleObj name="Equation" r:id="rId3" imgW="6094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228600"/>
                        <a:ext cx="990599"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2057399" y="1371600"/>
          <a:ext cx="1882589" cy="914400"/>
        </p:xfrm>
        <a:graphic>
          <a:graphicData uri="http://schemas.openxmlformats.org/presentationml/2006/ole">
            <mc:AlternateContent xmlns:mc="http://schemas.openxmlformats.org/markup-compatibility/2006">
              <mc:Choice xmlns:v="urn:schemas-microsoft-com:vml" Requires="v">
                <p:oleObj spid="_x0000_s7192" name="Equation" r:id="rId5" imgW="888840" imgH="431640" progId="Equation.3">
                  <p:embed/>
                </p:oleObj>
              </mc:Choice>
              <mc:Fallback>
                <p:oleObj name="Equation" r:id="rId5" imgW="88884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399" y="1371600"/>
                        <a:ext cx="1882589"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1219200" y="2667000"/>
            <a:ext cx="3352800" cy="461665"/>
          </a:xfrm>
          <a:prstGeom prst="rect">
            <a:avLst/>
          </a:prstGeom>
          <a:noFill/>
        </p:spPr>
        <p:txBody>
          <a:bodyPr wrap="square" rtlCol="0">
            <a:spAutoFit/>
          </a:bodyPr>
          <a:lstStyle/>
          <a:p>
            <a:r>
              <a:rPr lang="en-US" sz="2000" b="1" dirty="0" smtClean="0"/>
              <a:t>Therefore V</a:t>
            </a:r>
            <a:r>
              <a:rPr lang="en-US" sz="1400" b="1" dirty="0" smtClean="0"/>
              <a:t>BE </a:t>
            </a:r>
            <a:r>
              <a:rPr lang="en-US" sz="2400" b="1" dirty="0" smtClean="0"/>
              <a:t>=778 mV</a:t>
            </a:r>
            <a:endParaRPr lang="en-US" sz="2000" b="1" dirty="0"/>
          </a:p>
        </p:txBody>
      </p:sp>
      <p:sp>
        <p:nvSpPr>
          <p:cNvPr id="10" name="TextBox 9"/>
          <p:cNvSpPr txBox="1"/>
          <p:nvPr/>
        </p:nvSpPr>
        <p:spPr>
          <a:xfrm>
            <a:off x="1447800" y="4038600"/>
            <a:ext cx="1905000" cy="461665"/>
          </a:xfrm>
          <a:prstGeom prst="rect">
            <a:avLst/>
          </a:prstGeom>
          <a:noFill/>
        </p:spPr>
        <p:txBody>
          <a:bodyPr wrap="square" rtlCol="0">
            <a:spAutoFit/>
          </a:bodyPr>
          <a:lstStyle/>
          <a:p>
            <a:r>
              <a:rPr lang="en-US" sz="2400" b="1" dirty="0" smtClean="0"/>
              <a:t>Now if </a:t>
            </a:r>
            <a:r>
              <a:rPr lang="el-GR" sz="2400" b="1" dirty="0" smtClean="0"/>
              <a:t>β</a:t>
            </a:r>
            <a:r>
              <a:rPr lang="en-US" sz="2400" b="1" dirty="0" smtClean="0"/>
              <a:t>= 50, </a:t>
            </a:r>
            <a:endParaRPr lang="en-US" sz="2400" b="1" dirty="0"/>
          </a:p>
        </p:txBody>
      </p:sp>
      <p:graphicFrame>
        <p:nvGraphicFramePr>
          <p:cNvPr id="12" name="Object 11"/>
          <p:cNvGraphicFramePr>
            <a:graphicFrameLocks noChangeAspect="1"/>
          </p:cNvGraphicFramePr>
          <p:nvPr/>
        </p:nvGraphicFramePr>
        <p:xfrm>
          <a:off x="1371600" y="5257800"/>
          <a:ext cx="2189019" cy="914400"/>
        </p:xfrm>
        <a:graphic>
          <a:graphicData uri="http://schemas.openxmlformats.org/presentationml/2006/ole">
            <mc:AlternateContent xmlns:mc="http://schemas.openxmlformats.org/markup-compatibility/2006">
              <mc:Choice xmlns:v="urn:schemas-microsoft-com:vml" Requires="v">
                <p:oleObj spid="_x0000_s7193" name="Equation" r:id="rId7" imgW="1002960" imgH="419040" progId="Equation.3">
                  <p:embed/>
                </p:oleObj>
              </mc:Choice>
              <mc:Fallback>
                <p:oleObj name="Equation" r:id="rId7" imgW="100296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5257800"/>
                        <a:ext cx="2189019"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ounded Rectangular Callout 10"/>
          <p:cNvSpPr/>
          <p:nvPr/>
        </p:nvSpPr>
        <p:spPr>
          <a:xfrm>
            <a:off x="5257800" y="4419600"/>
            <a:ext cx="2895600" cy="1295400"/>
          </a:xfrm>
          <a:prstGeom prst="wedgeRoundRectCallout">
            <a:avLst>
              <a:gd name="adj1" fmla="val -103424"/>
              <a:gd name="adj2" fmla="val 364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This relationship you will understand in subsequent slides</a:t>
            </a:r>
            <a:endParaRPr lang="en-US" sz="2000" b="1" dirty="0"/>
          </a:p>
        </p:txBody>
      </p:sp>
    </p:spTree>
    <p:extLst>
      <p:ext uri="{BB962C8B-B14F-4D97-AF65-F5344CB8AC3E}">
        <p14:creationId xmlns:p14="http://schemas.microsoft.com/office/powerpoint/2010/main" val="20683241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a:ln w="57150">
            <a:solidFill>
              <a:schemeClr val="tx1"/>
            </a:solidFill>
          </a:ln>
        </p:spPr>
        <p:txBody>
          <a:bodyPr/>
          <a:lstStyle/>
          <a:p>
            <a:r>
              <a:rPr lang="en-US" b="1" dirty="0" smtClean="0"/>
              <a:t>Current Flows</a:t>
            </a:r>
            <a:endParaRPr lang="en-US" b="1" dirty="0"/>
          </a:p>
        </p:txBody>
      </p:sp>
      <p:sp>
        <p:nvSpPr>
          <p:cNvPr id="3" name="Content Placeholder 2"/>
          <p:cNvSpPr>
            <a:spLocks noGrp="1"/>
          </p:cNvSpPr>
          <p:nvPr>
            <p:ph idx="1"/>
          </p:nvPr>
        </p:nvSpPr>
        <p:spPr>
          <a:xfrm>
            <a:off x="152400" y="2057400"/>
            <a:ext cx="8458200" cy="2819400"/>
          </a:xfrm>
        </p:spPr>
        <p:txBody>
          <a:bodyPr>
            <a:normAutofit/>
          </a:bodyPr>
          <a:lstStyle/>
          <a:p>
            <a:r>
              <a:rPr lang="en-US" sz="3600" b="1" dirty="0" smtClean="0"/>
              <a:t>Basically Three types of currents</a:t>
            </a:r>
          </a:p>
          <a:p>
            <a:pPr lvl="1"/>
            <a:r>
              <a:rPr lang="en-US" sz="3200" b="1" dirty="0" smtClean="0"/>
              <a:t>Collector current</a:t>
            </a:r>
          </a:p>
          <a:p>
            <a:pPr lvl="1"/>
            <a:r>
              <a:rPr lang="en-US" sz="3200" b="1" dirty="0" smtClean="0"/>
              <a:t>Base Current </a:t>
            </a:r>
          </a:p>
          <a:p>
            <a:pPr lvl="1"/>
            <a:r>
              <a:rPr lang="en-US" sz="3200" b="1" dirty="0" smtClean="0"/>
              <a:t>Emitter Current</a:t>
            </a:r>
          </a:p>
          <a:p>
            <a:pPr lvl="1"/>
            <a:endParaRPr lang="en-US" sz="3200" b="1" dirty="0"/>
          </a:p>
        </p:txBody>
      </p:sp>
    </p:spTree>
    <p:extLst>
      <p:ext uri="{BB962C8B-B14F-4D97-AF65-F5344CB8AC3E}">
        <p14:creationId xmlns:p14="http://schemas.microsoft.com/office/powerpoint/2010/main" val="40271196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54100" y="0"/>
            <a:ext cx="6870700" cy="889939"/>
          </a:xfrm>
        </p:spPr>
        <p:txBody>
          <a:bodyPr/>
          <a:lstStyle/>
          <a:p>
            <a:r>
              <a:rPr lang="en-US" altLang="zh-TW" b="1" u="sng" dirty="0"/>
              <a:t>DC Analysis of BJTs</a:t>
            </a:r>
          </a:p>
        </p:txBody>
      </p:sp>
      <p:sp>
        <p:nvSpPr>
          <p:cNvPr id="54275" name="Rectangle 3"/>
          <p:cNvSpPr>
            <a:spLocks noGrp="1" noChangeArrowheads="1"/>
          </p:cNvSpPr>
          <p:nvPr>
            <p:ph type="body" idx="1"/>
          </p:nvPr>
        </p:nvSpPr>
        <p:spPr>
          <a:xfrm>
            <a:off x="228600" y="3200400"/>
            <a:ext cx="7696200" cy="3657600"/>
          </a:xfrm>
        </p:spPr>
        <p:txBody>
          <a:bodyPr>
            <a:normAutofit fontScale="92500" lnSpcReduction="10000"/>
          </a:bodyPr>
          <a:lstStyle/>
          <a:p>
            <a:r>
              <a:rPr lang="en-US" altLang="zh-TW" dirty="0"/>
              <a:t>Transistor Currents:</a:t>
            </a:r>
          </a:p>
          <a:p>
            <a:pPr algn="ctr">
              <a:buFontTx/>
              <a:buNone/>
            </a:pPr>
            <a:r>
              <a:rPr lang="en-US" altLang="zh-TW" dirty="0"/>
              <a:t>I</a:t>
            </a:r>
            <a:r>
              <a:rPr lang="en-US" altLang="zh-TW" baseline="-25000" dirty="0"/>
              <a:t>E</a:t>
            </a:r>
            <a:r>
              <a:rPr lang="en-US" altLang="zh-TW" dirty="0"/>
              <a:t> = I</a:t>
            </a:r>
            <a:r>
              <a:rPr lang="en-US" altLang="zh-TW" baseline="-25000" dirty="0"/>
              <a:t>C</a:t>
            </a:r>
            <a:r>
              <a:rPr lang="en-US" altLang="zh-TW" dirty="0"/>
              <a:t> + I</a:t>
            </a:r>
            <a:r>
              <a:rPr lang="en-US" altLang="zh-TW" baseline="-25000" dirty="0"/>
              <a:t>B</a:t>
            </a:r>
            <a:endParaRPr lang="en-US" altLang="zh-TW" dirty="0"/>
          </a:p>
          <a:p>
            <a:r>
              <a:rPr lang="en-US" altLang="zh-TW" b="1" dirty="0"/>
              <a:t>alpha</a:t>
            </a:r>
            <a:r>
              <a:rPr lang="en-US" altLang="zh-TW" dirty="0"/>
              <a:t> (</a:t>
            </a:r>
            <a:r>
              <a:rPr lang="en-US" altLang="zh-TW" dirty="0">
                <a:sym typeface="Symbol" pitchFamily="18" charset="2"/>
              </a:rPr>
              <a:t></a:t>
            </a:r>
            <a:r>
              <a:rPr lang="en-US" altLang="zh-TW" baseline="-25000" dirty="0">
                <a:sym typeface="Symbol" pitchFamily="18" charset="2"/>
              </a:rPr>
              <a:t>DC</a:t>
            </a:r>
            <a:r>
              <a:rPr lang="en-US" altLang="zh-TW" dirty="0">
                <a:sym typeface="Symbol" pitchFamily="18" charset="2"/>
              </a:rPr>
              <a:t>)</a:t>
            </a:r>
          </a:p>
          <a:p>
            <a:pPr algn="ctr">
              <a:buFontTx/>
              <a:buNone/>
            </a:pPr>
            <a:r>
              <a:rPr lang="en-US" altLang="zh-TW" dirty="0"/>
              <a:t>I</a:t>
            </a:r>
            <a:r>
              <a:rPr lang="en-US" altLang="zh-TW" baseline="-25000" dirty="0"/>
              <a:t>C</a:t>
            </a:r>
            <a:r>
              <a:rPr lang="en-US" altLang="zh-TW" dirty="0"/>
              <a:t> = </a:t>
            </a:r>
            <a:r>
              <a:rPr lang="en-US" altLang="zh-TW" dirty="0">
                <a:sym typeface="Symbol" pitchFamily="18" charset="2"/>
              </a:rPr>
              <a:t></a:t>
            </a:r>
            <a:r>
              <a:rPr lang="en-US" altLang="zh-TW" baseline="-25000" dirty="0">
                <a:sym typeface="Symbol" pitchFamily="18" charset="2"/>
              </a:rPr>
              <a:t>DC</a:t>
            </a:r>
            <a:r>
              <a:rPr lang="en-US" altLang="zh-TW" dirty="0">
                <a:sym typeface="Symbol" pitchFamily="18" charset="2"/>
              </a:rPr>
              <a:t>I</a:t>
            </a:r>
            <a:r>
              <a:rPr lang="en-US" altLang="zh-TW" baseline="-25000" dirty="0">
                <a:sym typeface="Symbol" pitchFamily="18" charset="2"/>
              </a:rPr>
              <a:t>E</a:t>
            </a:r>
            <a:endParaRPr lang="en-US" altLang="zh-TW" dirty="0">
              <a:sym typeface="Symbol" pitchFamily="18" charset="2"/>
            </a:endParaRPr>
          </a:p>
          <a:p>
            <a:r>
              <a:rPr lang="en-US" altLang="zh-TW" b="1" dirty="0">
                <a:sym typeface="Symbol" pitchFamily="18" charset="2"/>
              </a:rPr>
              <a:t>beta</a:t>
            </a:r>
            <a:r>
              <a:rPr lang="en-US" altLang="zh-TW" dirty="0">
                <a:sym typeface="Symbol" pitchFamily="18" charset="2"/>
              </a:rPr>
              <a:t> (</a:t>
            </a:r>
            <a:r>
              <a:rPr lang="en-US" altLang="zh-TW" baseline="-25000" dirty="0">
                <a:sym typeface="Symbol" pitchFamily="18" charset="2"/>
              </a:rPr>
              <a:t>DC</a:t>
            </a:r>
            <a:r>
              <a:rPr lang="en-US" altLang="zh-TW" dirty="0">
                <a:sym typeface="Symbol" pitchFamily="18" charset="2"/>
              </a:rPr>
              <a:t>)</a:t>
            </a:r>
          </a:p>
          <a:p>
            <a:pPr algn="ctr">
              <a:buFontTx/>
              <a:buNone/>
            </a:pPr>
            <a:r>
              <a:rPr lang="en-US" altLang="zh-TW" dirty="0">
                <a:sym typeface="Symbol" pitchFamily="18" charset="2"/>
              </a:rPr>
              <a:t>I</a:t>
            </a:r>
            <a:r>
              <a:rPr lang="en-US" altLang="zh-TW" baseline="-25000" dirty="0">
                <a:sym typeface="Symbol" pitchFamily="18" charset="2"/>
              </a:rPr>
              <a:t>C</a:t>
            </a:r>
            <a:r>
              <a:rPr lang="en-US" altLang="zh-TW" dirty="0">
                <a:sym typeface="Symbol" pitchFamily="18" charset="2"/>
              </a:rPr>
              <a:t> = </a:t>
            </a:r>
            <a:r>
              <a:rPr lang="en-US" altLang="zh-TW" baseline="-25000" dirty="0">
                <a:sym typeface="Symbol" pitchFamily="18" charset="2"/>
              </a:rPr>
              <a:t>DC</a:t>
            </a:r>
            <a:r>
              <a:rPr lang="en-US" altLang="zh-TW" dirty="0">
                <a:sym typeface="Symbol" pitchFamily="18" charset="2"/>
              </a:rPr>
              <a:t>I</a:t>
            </a:r>
            <a:r>
              <a:rPr lang="en-US" altLang="zh-TW" baseline="-25000" dirty="0">
                <a:sym typeface="Symbol" pitchFamily="18" charset="2"/>
              </a:rPr>
              <a:t>B</a:t>
            </a:r>
            <a:endParaRPr lang="en-US" altLang="zh-TW" dirty="0">
              <a:sym typeface="Symbol" pitchFamily="18" charset="2"/>
            </a:endParaRPr>
          </a:p>
          <a:p>
            <a:pPr lvl="1"/>
            <a:r>
              <a:rPr lang="en-US" altLang="zh-TW" dirty="0">
                <a:sym typeface="Symbol" pitchFamily="18" charset="2"/>
              </a:rPr>
              <a:t></a:t>
            </a:r>
            <a:r>
              <a:rPr lang="en-US" altLang="zh-TW" baseline="-25000" dirty="0">
                <a:sym typeface="Symbol" pitchFamily="18" charset="2"/>
              </a:rPr>
              <a:t>DC</a:t>
            </a:r>
            <a:r>
              <a:rPr lang="en-US" altLang="zh-TW" dirty="0">
                <a:sym typeface="Symbol" pitchFamily="18" charset="2"/>
              </a:rPr>
              <a:t> typically has a value between 20 and 200</a:t>
            </a:r>
            <a:endParaRPr lang="en-US" altLang="zh-TW" dirty="0"/>
          </a:p>
        </p:txBody>
      </p:sp>
      <p:pic>
        <p:nvPicPr>
          <p:cNvPr id="4" name="Picture 2"/>
          <p:cNvPicPr>
            <a:picLocks noChangeAspect="1" noChangeArrowheads="1"/>
          </p:cNvPicPr>
          <p:nvPr/>
        </p:nvPicPr>
        <p:blipFill rotWithShape="1">
          <a:blip r:embed="rId3" cstate="print"/>
          <a:srcRect l="13402" t="52055" r="3093" b="5480"/>
          <a:stretch/>
        </p:blipFill>
        <p:spPr bwMode="auto">
          <a:xfrm>
            <a:off x="2590800" y="889940"/>
            <a:ext cx="5638800" cy="2158059"/>
          </a:xfrm>
          <a:prstGeom prst="rect">
            <a:avLst/>
          </a:prstGeom>
          <a:noFill/>
          <a:ln w="9525">
            <a:noFill/>
            <a:miter lim="800000"/>
            <a:headEnd/>
            <a:tailEnd/>
          </a:ln>
        </p:spPr>
      </p:pic>
      <p:pic>
        <p:nvPicPr>
          <p:cNvPr id="5" name="Picture 4" descr="se06F03"/>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30000" contrast="71000"/>
                    </a14:imgEffect>
                  </a14:imgLayer>
                </a14:imgProps>
              </a:ext>
              <a:ext uri="{28A0092B-C50C-407E-A947-70E740481C1C}">
                <a14:useLocalDpi xmlns:a14="http://schemas.microsoft.com/office/drawing/2010/main" val="0"/>
              </a:ext>
            </a:extLst>
          </a:blip>
          <a:srcRect/>
          <a:stretch>
            <a:fillRect/>
          </a:stretch>
        </p:blipFill>
        <p:spPr bwMode="auto">
          <a:xfrm>
            <a:off x="1234441" y="152400"/>
            <a:ext cx="6842759"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754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09600" y="0"/>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b="1" u="sng" dirty="0" smtClean="0"/>
              <a:t>NPN Transistor : Current Flow </a:t>
            </a:r>
          </a:p>
        </p:txBody>
      </p:sp>
      <p:graphicFrame>
        <p:nvGraphicFramePr>
          <p:cNvPr id="3" name="Object 2"/>
          <p:cNvGraphicFramePr>
            <a:graphicFrameLocks noChangeAspect="1"/>
          </p:cNvGraphicFramePr>
          <p:nvPr>
            <p:extLst/>
          </p:nvPr>
        </p:nvGraphicFramePr>
        <p:xfrm>
          <a:off x="2301875" y="685800"/>
          <a:ext cx="3421063" cy="674688"/>
        </p:xfrm>
        <a:graphic>
          <a:graphicData uri="http://schemas.openxmlformats.org/presentationml/2006/ole">
            <mc:AlternateContent xmlns:mc="http://schemas.openxmlformats.org/markup-compatibility/2006">
              <mc:Choice xmlns:v="urn:schemas-microsoft-com:vml" Requires="v">
                <p:oleObj spid="_x0000_s8208" name="Equation" r:id="rId3" imgW="1180800" imgH="253800" progId="Equation.3">
                  <p:embed/>
                </p:oleObj>
              </mc:Choice>
              <mc:Fallback>
                <p:oleObj name="Equation" r:id="rId3" imgW="118080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75" y="685800"/>
                        <a:ext cx="3421063" cy="674688"/>
                      </a:xfrm>
                      <a:prstGeom prst="rect">
                        <a:avLst/>
                      </a:prstGeom>
                      <a:noFill/>
                      <a:ln w="476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nvPr>
        </p:nvGraphicFramePr>
        <p:xfrm>
          <a:off x="0" y="3228648"/>
          <a:ext cx="6956425" cy="1852613"/>
        </p:xfrm>
        <a:graphic>
          <a:graphicData uri="http://schemas.openxmlformats.org/presentationml/2006/ole">
            <mc:AlternateContent xmlns:mc="http://schemas.openxmlformats.org/markup-compatibility/2006">
              <mc:Choice xmlns:v="urn:schemas-microsoft-com:vml" Requires="v">
                <p:oleObj spid="_x0000_s8209" name="Equation" r:id="rId5" imgW="3086100" imgH="889000" progId="Equation.3">
                  <p:embed/>
                </p:oleObj>
              </mc:Choice>
              <mc:Fallback>
                <p:oleObj name="Equation" r:id="rId5" imgW="3086100" imgH="889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228648"/>
                        <a:ext cx="6956425" cy="1852613"/>
                      </a:xfrm>
                      <a:prstGeom prst="rect">
                        <a:avLst/>
                      </a:prstGeom>
                      <a:solidFill>
                        <a:srgbClr val="66CCFF"/>
                      </a:solidFill>
                    </p:spPr>
                  </p:pic>
                </p:oleObj>
              </mc:Fallback>
            </mc:AlternateContent>
          </a:graphicData>
        </a:graphic>
      </p:graphicFrame>
      <p:sp>
        <p:nvSpPr>
          <p:cNvPr id="7" name="TextBox 6"/>
          <p:cNvSpPr txBox="1"/>
          <p:nvPr/>
        </p:nvSpPr>
        <p:spPr>
          <a:xfrm>
            <a:off x="1465943" y="1524000"/>
            <a:ext cx="5776686" cy="369332"/>
          </a:xfrm>
          <a:prstGeom prst="rect">
            <a:avLst/>
          </a:prstGeom>
          <a:noFill/>
        </p:spPr>
        <p:txBody>
          <a:bodyPr wrap="square" rtlCol="0">
            <a:spAutoFit/>
          </a:bodyPr>
          <a:lstStyle/>
          <a:p>
            <a:r>
              <a:rPr lang="en-US" dirty="0" smtClean="0">
                <a:latin typeface="Times New Roman" pitchFamily="18" charset="0"/>
                <a:cs typeface="Times New Roman" pitchFamily="18" charset="0"/>
              </a:rPr>
              <a:t>This causes a diffusion current in the base region.</a:t>
            </a:r>
            <a:endParaRPr lang="en-US" dirty="0">
              <a:latin typeface="Times New Roman" pitchFamily="18" charset="0"/>
              <a:cs typeface="Times New Roman" pitchFamily="18" charset="0"/>
            </a:endParaRPr>
          </a:p>
        </p:txBody>
      </p:sp>
      <p:sp>
        <p:nvSpPr>
          <p:cNvPr id="8" name="Rectangle 7"/>
          <p:cNvSpPr/>
          <p:nvPr/>
        </p:nvSpPr>
        <p:spPr>
          <a:xfrm>
            <a:off x="2765652" y="2019475"/>
            <a:ext cx="5914572" cy="707886"/>
          </a:xfrm>
          <a:prstGeom prst="rect">
            <a:avLst/>
          </a:prstGeom>
        </p:spPr>
        <p:txBody>
          <a:bodyPr wrap="square">
            <a:spAutoFit/>
          </a:bodyPr>
          <a:lstStyle/>
          <a:p>
            <a:pPr marL="465138" indent="-465138"/>
            <a:r>
              <a:rPr lang="en-US" sz="2000" i="1" dirty="0" smtClean="0">
                <a:solidFill>
                  <a:schemeClr val="accent6">
                    <a:lumMod val="50000"/>
                  </a:schemeClr>
                </a:solidFill>
                <a:latin typeface="Times New Roman" pitchFamily="18" charset="0"/>
                <a:cs typeface="Times New Roman" pitchFamily="18" charset="0"/>
              </a:rPr>
              <a:t>n</a:t>
            </a:r>
            <a:r>
              <a:rPr lang="en-US" sz="2000" i="1" baseline="-25000" dirty="0" smtClean="0">
                <a:solidFill>
                  <a:schemeClr val="accent6">
                    <a:lumMod val="50000"/>
                  </a:schemeClr>
                </a:solidFill>
                <a:latin typeface="Times New Roman" pitchFamily="18" charset="0"/>
                <a:cs typeface="Times New Roman" pitchFamily="18" charset="0"/>
              </a:rPr>
              <a:t>p0 </a:t>
            </a:r>
            <a:r>
              <a:rPr lang="en-US" sz="2000" i="1" dirty="0" smtClean="0">
                <a:solidFill>
                  <a:schemeClr val="accent6">
                    <a:lumMod val="50000"/>
                  </a:schemeClr>
                </a:solidFill>
                <a:latin typeface="Times New Roman" pitchFamily="18" charset="0"/>
                <a:cs typeface="Times New Roman" pitchFamily="18" charset="0"/>
              </a:rPr>
              <a:t>: the thermal-equilibrium value of the minority carrier concentration in the base region</a:t>
            </a:r>
            <a:endParaRPr lang="en-US" sz="2000" i="1" dirty="0">
              <a:solidFill>
                <a:schemeClr val="accent6">
                  <a:lumMod val="50000"/>
                </a:schemeClr>
              </a:solidFill>
              <a:latin typeface="Times New Roman" pitchFamily="18" charset="0"/>
              <a:cs typeface="Times New Roman" pitchFamily="18" charset="0"/>
            </a:endParaRPr>
          </a:p>
        </p:txBody>
      </p:sp>
      <p:grpSp>
        <p:nvGrpSpPr>
          <p:cNvPr id="18" name="Group 17"/>
          <p:cNvGrpSpPr/>
          <p:nvPr/>
        </p:nvGrpSpPr>
        <p:grpSpPr>
          <a:xfrm>
            <a:off x="2133600" y="2853504"/>
            <a:ext cx="6721322" cy="3733800"/>
            <a:chOff x="2194078" y="2819400"/>
            <a:chExt cx="6721322" cy="3733800"/>
          </a:xfrm>
        </p:grpSpPr>
        <p:sp>
          <p:nvSpPr>
            <p:cNvPr id="2" name="Rectangle 1"/>
            <p:cNvSpPr/>
            <p:nvPr/>
          </p:nvSpPr>
          <p:spPr>
            <a:xfrm>
              <a:off x="7467600" y="3228648"/>
              <a:ext cx="1447800" cy="33245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7467600" y="3228648"/>
              <a:ext cx="1447800" cy="33245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7242629" y="2819400"/>
                  <a:ext cx="611771" cy="3373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𝒑</m:t>
                            </m:r>
                            <m:r>
                              <a:rPr lang="en-US" sz="2000" b="1" i="1" smtClean="0">
                                <a:latin typeface="Cambria Math" panose="02040503050406030204" pitchFamily="18" charset="0"/>
                              </a:rPr>
                              <m:t>(</m:t>
                            </m:r>
                            <m:r>
                              <a:rPr lang="en-US" sz="2000" b="1" i="1" smtClean="0">
                                <a:latin typeface="Cambria Math" panose="02040503050406030204" pitchFamily="18" charset="0"/>
                              </a:rPr>
                              <m:t>𝒐</m:t>
                            </m:r>
                            <m:r>
                              <a:rPr lang="en-US" sz="2000" b="1" i="1" smtClean="0">
                                <a:latin typeface="Cambria Math" panose="02040503050406030204" pitchFamily="18" charset="0"/>
                              </a:rPr>
                              <m:t>)</m:t>
                            </m:r>
                          </m:sub>
                        </m:sSub>
                      </m:oMath>
                    </m:oMathPara>
                  </a14:m>
                  <a:endParaRPr lang="en-US" sz="20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7242629" y="2819400"/>
                  <a:ext cx="611771" cy="337336"/>
                </a:xfrm>
                <a:prstGeom prst="rect">
                  <a:avLst/>
                </a:prstGeom>
                <a:blipFill rotWithShape="0">
                  <a:blip r:embed="rId7"/>
                  <a:stretch>
                    <a:fillRect l="-5941" r="-7921" b="-29091"/>
                  </a:stretch>
                </a:blipFill>
              </p:spPr>
              <p:txBody>
                <a:bodyPr/>
                <a:lstStyle/>
                <a:p>
                  <a:r>
                    <a:rPr lang="en-US">
                      <a:noFill/>
                    </a:rPr>
                    <a:t> </a:t>
                  </a:r>
                </a:p>
              </p:txBody>
            </p:sp>
          </mc:Fallback>
        </mc:AlternateContent>
        <p:cxnSp>
          <p:nvCxnSpPr>
            <p:cNvPr id="12" name="Straight Arrow Connector 11"/>
            <p:cNvCxnSpPr/>
            <p:nvPr/>
          </p:nvCxnSpPr>
          <p:spPr>
            <a:xfrm>
              <a:off x="7467600" y="6400800"/>
              <a:ext cx="5334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8458200" y="6400800"/>
              <a:ext cx="4572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039100" y="6167539"/>
              <a:ext cx="419100" cy="369332"/>
            </a:xfrm>
            <a:prstGeom prst="rect">
              <a:avLst/>
            </a:prstGeom>
            <a:noFill/>
          </p:spPr>
          <p:txBody>
            <a:bodyPr wrap="square" rtlCol="0">
              <a:spAutoFit/>
            </a:bodyPr>
            <a:lstStyle/>
            <a:p>
              <a:r>
                <a:rPr lang="en-US" b="1" dirty="0" smtClean="0"/>
                <a:t>W</a:t>
              </a:r>
              <a:endParaRPr lang="en-US" b="1" dirty="0"/>
            </a:p>
          </p:txBody>
        </p:sp>
        <mc:AlternateContent xmlns:mc="http://schemas.openxmlformats.org/markup-compatibility/2006" xmlns:a14="http://schemas.microsoft.com/office/drawing/2010/main">
          <mc:Choice Requires="a14">
            <p:sp>
              <p:nvSpPr>
                <p:cNvPr id="16" name="TextBox 15"/>
                <p:cNvSpPr txBox="1"/>
                <p:nvPr/>
              </p:nvSpPr>
              <p:spPr>
                <a:xfrm>
                  <a:off x="2194078" y="5955045"/>
                  <a:ext cx="2568267" cy="5818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1" i="1" smtClean="0">
                                <a:latin typeface="Cambria Math" panose="02040503050406030204" pitchFamily="18" charset="0"/>
                              </a:rPr>
                            </m:ctrlPr>
                          </m:fPr>
                          <m:num>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𝒚</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𝒚</m:t>
                                </m:r>
                              </m:e>
                              <m:sub>
                                <m:r>
                                  <a:rPr lang="en-US" sz="2000" b="1" i="1" smtClean="0">
                                    <a:latin typeface="Cambria Math" panose="02040503050406030204" pitchFamily="18" charset="0"/>
                                  </a:rPr>
                                  <m:t>𝟏</m:t>
                                </m:r>
                              </m:sub>
                            </m:sSub>
                          </m:num>
                          <m:den>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den>
                        </m:f>
                        <m:r>
                          <a:rPr lang="en-US" sz="2000" b="1" i="1" smtClean="0">
                            <a:latin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𝑺𝒍𝒐𝒑𝒆</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𝒎</m:t>
                        </m:r>
                      </m:oMath>
                    </m:oMathPara>
                  </a14:m>
                  <a:endParaRPr lang="en-US" sz="20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2194078" y="5955045"/>
                  <a:ext cx="2568267" cy="581826"/>
                </a:xfrm>
                <a:prstGeom prst="rect">
                  <a:avLst/>
                </a:prstGeom>
                <a:blipFill rotWithShape="0">
                  <a:blip r:embed="rId8"/>
                  <a:stretch>
                    <a:fillRect/>
                  </a:stretch>
                </a:blipFill>
              </p:spPr>
              <p:txBody>
                <a:bodyPr/>
                <a:lstStyle/>
                <a:p>
                  <a:r>
                    <a:rPr lang="en-US">
                      <a:noFill/>
                    </a:rPr>
                    <a:t> </a:t>
                  </a:r>
                </a:p>
              </p:txBody>
            </p:sp>
          </mc:Fallback>
        </mc:AlternateContent>
        <p:sp>
          <p:nvSpPr>
            <p:cNvPr id="17" name="Down Arrow 16"/>
            <p:cNvSpPr/>
            <p:nvPr/>
          </p:nvSpPr>
          <p:spPr>
            <a:xfrm>
              <a:off x="2514600" y="5081261"/>
              <a:ext cx="609600" cy="633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7921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09600" y="228600"/>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b="1" u="sng" dirty="0" smtClean="0"/>
              <a:t>NPN Transistor: Collector Current </a:t>
            </a:r>
          </a:p>
        </p:txBody>
      </p:sp>
      <p:graphicFrame>
        <p:nvGraphicFramePr>
          <p:cNvPr id="4" name="Object 3"/>
          <p:cNvGraphicFramePr>
            <a:graphicFrameLocks noChangeAspect="1"/>
          </p:cNvGraphicFramePr>
          <p:nvPr>
            <p:extLst/>
          </p:nvPr>
        </p:nvGraphicFramePr>
        <p:xfrm>
          <a:off x="965200" y="2922588"/>
          <a:ext cx="6780213" cy="962025"/>
        </p:xfrm>
        <a:graphic>
          <a:graphicData uri="http://schemas.openxmlformats.org/presentationml/2006/ole">
            <mc:AlternateContent xmlns:mc="http://schemas.openxmlformats.org/markup-compatibility/2006">
              <mc:Choice xmlns:v="urn:schemas-microsoft-com:vml" Requires="v">
                <p:oleObj spid="_x0000_s9239" name="Equation" r:id="rId3" imgW="2870200" imgH="457200" progId="Equation.3">
                  <p:embed/>
                </p:oleObj>
              </mc:Choice>
              <mc:Fallback>
                <p:oleObj name="Equation" r:id="rId3" imgW="2870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200" y="2922588"/>
                        <a:ext cx="6780213"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
          <p:cNvGrpSpPr/>
          <p:nvPr/>
        </p:nvGrpSpPr>
        <p:grpSpPr>
          <a:xfrm>
            <a:off x="1282023" y="4338638"/>
            <a:ext cx="6590163" cy="1831975"/>
            <a:chOff x="1828453" y="1181422"/>
            <a:chExt cx="6250665" cy="1831975"/>
          </a:xfrm>
        </p:grpSpPr>
        <p:sp>
          <p:nvSpPr>
            <p:cNvPr id="8" name="Rounded Rectangle 7"/>
            <p:cNvSpPr/>
            <p:nvPr/>
          </p:nvSpPr>
          <p:spPr bwMode="auto">
            <a:xfrm>
              <a:off x="1828453" y="1181941"/>
              <a:ext cx="6250665" cy="1801502"/>
            </a:xfrm>
            <a:prstGeom prst="roundRect">
              <a:avLst/>
            </a:prstGeom>
            <a:solidFill>
              <a:schemeClr val="accent1"/>
            </a:solid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aphicFrame>
          <p:nvGraphicFramePr>
            <p:cNvPr id="7" name="Object 6"/>
            <p:cNvGraphicFramePr>
              <a:graphicFrameLocks noChangeAspect="1"/>
            </p:cNvGraphicFramePr>
            <p:nvPr>
              <p:extLst/>
            </p:nvPr>
          </p:nvGraphicFramePr>
          <p:xfrm>
            <a:off x="1951059" y="1181422"/>
            <a:ext cx="5979208" cy="1831975"/>
          </p:xfrm>
          <a:graphic>
            <a:graphicData uri="http://schemas.openxmlformats.org/presentationml/2006/ole">
              <mc:AlternateContent xmlns:mc="http://schemas.openxmlformats.org/markup-compatibility/2006">
                <mc:Choice xmlns:v="urn:schemas-microsoft-com:vml" Requires="v">
                  <p:oleObj spid="_x0000_s9240" name="Equation" r:id="rId5" imgW="2374900" imgH="711200" progId="Equation.3">
                    <p:embed/>
                  </p:oleObj>
                </mc:Choice>
                <mc:Fallback>
                  <p:oleObj name="Equation" r:id="rId5" imgW="2374900" imgH="71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1059" y="1181422"/>
                          <a:ext cx="5979208" cy="183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 name="Object 1"/>
          <p:cNvGraphicFramePr>
            <a:graphicFrameLocks noChangeAspect="1"/>
          </p:cNvGraphicFramePr>
          <p:nvPr>
            <p:extLst/>
          </p:nvPr>
        </p:nvGraphicFramePr>
        <p:xfrm>
          <a:off x="671513" y="1219200"/>
          <a:ext cx="7786687" cy="1587500"/>
        </p:xfrm>
        <a:graphic>
          <a:graphicData uri="http://schemas.openxmlformats.org/presentationml/2006/ole">
            <mc:AlternateContent xmlns:mc="http://schemas.openxmlformats.org/markup-compatibility/2006">
              <mc:Choice xmlns:v="urn:schemas-microsoft-com:vml" Requires="v">
                <p:oleObj spid="_x0000_s9241" name="Equation" r:id="rId7" imgW="3454200" imgH="685800" progId="Equation.3">
                  <p:embed/>
                </p:oleObj>
              </mc:Choice>
              <mc:Fallback>
                <p:oleObj name="Equation" r:id="rId7" imgW="3454200" imgH="685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513" y="1219200"/>
                        <a:ext cx="7786687" cy="1587500"/>
                      </a:xfrm>
                      <a:prstGeom prst="rect">
                        <a:avLst/>
                      </a:prstGeom>
                      <a:solidFill>
                        <a:srgbClr val="FFFF66"/>
                      </a:solidFill>
                    </p:spPr>
                  </p:pic>
                </p:oleObj>
              </mc:Fallback>
            </mc:AlternateContent>
          </a:graphicData>
        </a:graphic>
      </p:graphicFrame>
    </p:spTree>
    <p:extLst>
      <p:ext uri="{BB962C8B-B14F-4D97-AF65-F5344CB8AC3E}">
        <p14:creationId xmlns:p14="http://schemas.microsoft.com/office/powerpoint/2010/main" val="145349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09600" y="228600"/>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b="1" u="sng" dirty="0" smtClean="0"/>
              <a:t>NPN Transistor: Collector Current </a:t>
            </a:r>
          </a:p>
        </p:txBody>
      </p:sp>
      <p:graphicFrame>
        <p:nvGraphicFramePr>
          <p:cNvPr id="10" name="Object 9"/>
          <p:cNvGraphicFramePr>
            <a:graphicFrameLocks noChangeAspect="1"/>
          </p:cNvGraphicFramePr>
          <p:nvPr>
            <p:extLst/>
          </p:nvPr>
        </p:nvGraphicFramePr>
        <p:xfrm>
          <a:off x="5451475" y="1533525"/>
          <a:ext cx="3032125" cy="2543175"/>
        </p:xfrm>
        <a:graphic>
          <a:graphicData uri="http://schemas.openxmlformats.org/presentationml/2006/ole">
            <mc:AlternateContent xmlns:mc="http://schemas.openxmlformats.org/markup-compatibility/2006">
              <mc:Choice xmlns:v="urn:schemas-microsoft-com:vml" Requires="v">
                <p:oleObj spid="_x0000_s10270" name="Equation" r:id="rId3" imgW="1485720" imgH="1346040" progId="Equation.3">
                  <p:embed/>
                </p:oleObj>
              </mc:Choice>
              <mc:Fallback>
                <p:oleObj name="Equation" r:id="rId3" imgW="1485720" imgH="1346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1475" y="1533525"/>
                        <a:ext cx="3032125" cy="254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nvPr>
        </p:nvGraphicFramePr>
        <p:xfrm>
          <a:off x="1757817" y="2260147"/>
          <a:ext cx="2057400" cy="1057275"/>
        </p:xfrm>
        <a:graphic>
          <a:graphicData uri="http://schemas.openxmlformats.org/presentationml/2006/ole">
            <mc:AlternateContent xmlns:mc="http://schemas.openxmlformats.org/markup-compatibility/2006">
              <mc:Choice xmlns:v="urn:schemas-microsoft-com:vml" Requires="v">
                <p:oleObj spid="_x0000_s10271" name="Equation" r:id="rId5" imgW="977900" imgH="381000" progId="Equation.3">
                  <p:embed/>
                </p:oleObj>
              </mc:Choice>
              <mc:Fallback>
                <p:oleObj name="Equation" r:id="rId5" imgW="977900" imgH="381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7817" y="2260147"/>
                        <a:ext cx="205740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nvPr>
        </p:nvGraphicFramePr>
        <p:xfrm>
          <a:off x="293688" y="717550"/>
          <a:ext cx="3808412" cy="1177925"/>
        </p:xfrm>
        <a:graphic>
          <a:graphicData uri="http://schemas.openxmlformats.org/presentationml/2006/ole">
            <mc:AlternateContent xmlns:mc="http://schemas.openxmlformats.org/markup-compatibility/2006">
              <mc:Choice xmlns:v="urn:schemas-microsoft-com:vml" Requires="v">
                <p:oleObj spid="_x0000_s10272" name="Equation" r:id="rId7" imgW="1435100" imgH="457200" progId="Equation.3">
                  <p:embed/>
                </p:oleObj>
              </mc:Choice>
              <mc:Fallback>
                <p:oleObj name="Equation" r:id="rId7" imgW="14351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688" y="717550"/>
                        <a:ext cx="3808412" cy="117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2" name="Object 6"/>
          <p:cNvGraphicFramePr>
            <a:graphicFrameLocks noChangeAspect="1"/>
          </p:cNvGraphicFramePr>
          <p:nvPr/>
        </p:nvGraphicFramePr>
        <p:xfrm>
          <a:off x="997857" y="4510542"/>
          <a:ext cx="6837363" cy="1668462"/>
        </p:xfrm>
        <a:graphic>
          <a:graphicData uri="http://schemas.openxmlformats.org/presentationml/2006/ole">
            <mc:AlternateContent xmlns:mc="http://schemas.openxmlformats.org/markup-compatibility/2006">
              <mc:Choice xmlns:v="urn:schemas-microsoft-com:vml" Requires="v">
                <p:oleObj spid="_x0000_s10273" name="Equation" r:id="rId9" imgW="2413000" imgH="520700" progId="Equation.3">
                  <p:embed/>
                </p:oleObj>
              </mc:Choice>
              <mc:Fallback>
                <p:oleObj name="Equation" r:id="rId9" imgW="2413000" imgH="520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7857" y="4510542"/>
                        <a:ext cx="6837363" cy="1668462"/>
                      </a:xfrm>
                      <a:prstGeom prst="rect">
                        <a:avLst/>
                      </a:prstGeom>
                      <a:solidFill>
                        <a:srgbClr val="33CCCC"/>
                      </a:solidFill>
                      <a:ln w="25400">
                        <a:solidFill>
                          <a:srgbClr val="800000"/>
                        </a:solidFill>
                        <a:miter lim="800000"/>
                        <a:headEnd/>
                        <a:tailEnd/>
                      </a:ln>
                    </p:spPr>
                  </p:pic>
                </p:oleObj>
              </mc:Fallback>
            </mc:AlternateContent>
          </a:graphicData>
        </a:graphic>
      </p:graphicFrame>
    </p:spTree>
    <p:extLst>
      <p:ext uri="{BB962C8B-B14F-4D97-AF65-F5344CB8AC3E}">
        <p14:creationId xmlns:p14="http://schemas.microsoft.com/office/powerpoint/2010/main" val="4956777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1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942"/>
                                        </p:tgtEl>
                                        <p:attrNameLst>
                                          <p:attrName>style.visibility</p:attrName>
                                        </p:attrNameLst>
                                      </p:cBhvr>
                                      <p:to>
                                        <p:strVal val="visible"/>
                                      </p:to>
                                    </p:set>
                                    <p:animEffect transition="in" filter="wipe(left)">
                                      <p:cBhvr>
                                        <p:cTn id="17" dur="10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Important observations</a:t>
            </a:r>
            <a:endParaRPr lang="en-US" b="1" u="sn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8686800" cy="4525963"/>
              </a:xfrm>
            </p:spPr>
            <p:txBody>
              <a:bodyPr>
                <a:normAutofit/>
              </a:bodyPr>
              <a:lstStyle/>
              <a:p>
                <a:pPr marL="514350" indent="-514350">
                  <a:buFont typeface="+mj-lt"/>
                  <a:buAutoNum type="alphaLcParenR"/>
                </a:pPr>
                <a:r>
                  <a:rPr lang="en-US" dirty="0" smtClean="0"/>
                  <a:t>Ic is independent of V</a:t>
                </a:r>
                <a:r>
                  <a:rPr lang="en-US" sz="2000" dirty="0" smtClean="0"/>
                  <a:t>CB</a:t>
                </a:r>
              </a:p>
              <a:p>
                <a:pPr marL="514350" indent="-514350">
                  <a:buFont typeface="+mj-lt"/>
                  <a:buAutoNum type="alphaLcParenR"/>
                </a:pPr>
                <a:r>
                  <a:rPr lang="en-US" dirty="0" smtClean="0"/>
                  <a:t>Is </a:t>
                </a:r>
                <a:r>
                  <a:rPr lang="en-US" dirty="0" err="1" smtClean="0"/>
                  <a:t>is</a:t>
                </a:r>
                <a:r>
                  <a:rPr lang="en-US" dirty="0" smtClean="0"/>
                  <a:t> inversely proportional to the base width W</a:t>
                </a:r>
              </a:p>
              <a:p>
                <a:pPr marL="514350" indent="-514350">
                  <a:buFont typeface="+mj-lt"/>
                  <a:buAutoNum type="alphaLcParenR"/>
                </a:pPr>
                <a:r>
                  <a:rPr lang="en-US" dirty="0" smtClean="0"/>
                  <a:t>I</a:t>
                </a:r>
                <a:r>
                  <a:rPr lang="en-US" sz="2400" dirty="0" smtClean="0"/>
                  <a:t>s</a:t>
                </a:r>
                <a:r>
                  <a:rPr lang="en-US" dirty="0" smtClean="0"/>
                  <a:t> </a:t>
                </a:r>
                <a:r>
                  <a:rPr lang="en-US" dirty="0" err="1" smtClean="0"/>
                  <a:t>is</a:t>
                </a:r>
                <a:r>
                  <a:rPr lang="en-US" dirty="0" smtClean="0"/>
                  <a:t> directly proportional to the area of the EBJ</a:t>
                </a:r>
              </a:p>
              <a:p>
                <a:pPr marL="514350" indent="-514350">
                  <a:buFont typeface="+mj-lt"/>
                  <a:buAutoNum type="alphaLcParenR"/>
                </a:pPr>
                <a:r>
                  <a:rPr lang="en-US" dirty="0" smtClean="0"/>
                  <a:t>I</a:t>
                </a:r>
                <a:r>
                  <a:rPr lang="en-US" sz="2400" dirty="0" smtClean="0"/>
                  <a:t>s</a:t>
                </a:r>
                <a:r>
                  <a:rPr lang="en-US" dirty="0" smtClean="0"/>
                  <a:t> typical values are between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10</m:t>
                        </m:r>
                      </m:e>
                      <m:sup>
                        <m:r>
                          <a:rPr lang="en-US" b="0" i="1" smtClean="0">
                            <a:latin typeface="Cambria Math"/>
                          </a:rPr>
                          <m:t>−18</m:t>
                        </m:r>
                      </m:sup>
                    </m:sSup>
                  </m:oMath>
                </a14:m>
                <a:r>
                  <a:rPr lang="en-US" dirty="0" smtClean="0"/>
                  <a:t> to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10</m:t>
                        </m:r>
                      </m:e>
                      <m:sup>
                        <m:r>
                          <a:rPr lang="en-US" b="0" i="1" smtClean="0">
                            <a:latin typeface="Cambria Math"/>
                          </a:rPr>
                          <m:t>−12</m:t>
                        </m:r>
                      </m:sup>
                    </m:sSup>
                  </m:oMath>
                </a14:m>
                <a:r>
                  <a:rPr lang="en-US" dirty="0" smtClean="0"/>
                  <a:t> A</a:t>
                </a:r>
              </a:p>
              <a:p>
                <a:pPr marL="514350" indent="-514350">
                  <a:buFont typeface="+mj-lt"/>
                  <a:buAutoNum type="alphaLcParenR"/>
                </a:pPr>
                <a:r>
                  <a:rPr lang="en-US" dirty="0" smtClean="0"/>
                  <a:t>I</a:t>
                </a:r>
                <a:r>
                  <a:rPr lang="en-US" sz="2400" dirty="0" smtClean="0"/>
                  <a:t>s</a:t>
                </a:r>
                <a:r>
                  <a:rPr lang="en-US" dirty="0" smtClean="0"/>
                  <a:t> </a:t>
                </a:r>
                <a:r>
                  <a:rPr lang="en-US" dirty="0" err="1" smtClean="0"/>
                  <a:t>is</a:t>
                </a:r>
                <a:r>
                  <a:rPr lang="en-US" dirty="0" smtClean="0"/>
                  <a:t> strong function of temp. doubles for every 5 Deg. Rise in Temp.</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8686800" cy="4525963"/>
              </a:xfrm>
              <a:blipFill rotWithShape="1">
                <a:blip r:embed="rId2"/>
                <a:stretch>
                  <a:fillRect l="-1895" t="-2022" r="-2246"/>
                </a:stretch>
              </a:blipFill>
            </p:spPr>
            <p:txBody>
              <a:bodyPr/>
              <a:lstStyle/>
              <a:p>
                <a:r>
                  <a:rPr lang="en-US">
                    <a:noFill/>
                  </a:rPr>
                  <a:t> </a:t>
                </a:r>
              </a:p>
            </p:txBody>
          </p:sp>
        </mc:Fallback>
      </mc:AlternateContent>
    </p:spTree>
    <p:extLst>
      <p:ext uri="{BB962C8B-B14F-4D97-AF65-F5344CB8AC3E}">
        <p14:creationId xmlns:p14="http://schemas.microsoft.com/office/powerpoint/2010/main" val="30802483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09600" y="228600"/>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b="1" u="sng" dirty="0" smtClean="0"/>
              <a:t>NPN Transistor: Base Current</a:t>
            </a:r>
          </a:p>
        </p:txBody>
      </p:sp>
      <p:graphicFrame>
        <p:nvGraphicFramePr>
          <p:cNvPr id="7" name="Object 6"/>
          <p:cNvGraphicFramePr>
            <a:graphicFrameLocks noChangeAspect="1"/>
          </p:cNvGraphicFramePr>
          <p:nvPr>
            <p:extLst/>
          </p:nvPr>
        </p:nvGraphicFramePr>
        <p:xfrm>
          <a:off x="258623" y="1066800"/>
          <a:ext cx="8543515" cy="4572000"/>
        </p:xfrm>
        <a:graphic>
          <a:graphicData uri="http://schemas.openxmlformats.org/presentationml/2006/ole">
            <mc:AlternateContent xmlns:mc="http://schemas.openxmlformats.org/markup-compatibility/2006">
              <mc:Choice xmlns:v="urn:schemas-microsoft-com:vml" Requires="v">
                <p:oleObj spid="_x0000_s11273" name="Equation" r:id="rId3" imgW="3657600" imgH="2032000" progId="Equation.3">
                  <p:embed/>
                </p:oleObj>
              </mc:Choice>
              <mc:Fallback>
                <p:oleObj name="Equation" r:id="rId3" imgW="3657600" imgH="2032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623" y="1066800"/>
                        <a:ext cx="8543515" cy="4572000"/>
                      </a:xfrm>
                      <a:prstGeom prst="rect">
                        <a:avLst/>
                      </a:prstGeom>
                      <a:noFill/>
                      <a:extLst/>
                    </p:spPr>
                  </p:pic>
                </p:oleObj>
              </mc:Fallback>
            </mc:AlternateContent>
          </a:graphicData>
        </a:graphic>
      </p:graphicFrame>
      <p:sp>
        <p:nvSpPr>
          <p:cNvPr id="4" name="Rectangular Callout 3"/>
          <p:cNvSpPr/>
          <p:nvPr/>
        </p:nvSpPr>
        <p:spPr>
          <a:xfrm>
            <a:off x="990600" y="3657600"/>
            <a:ext cx="5410200" cy="609600"/>
          </a:xfrm>
          <a:prstGeom prst="wedgeRectCallout">
            <a:avLst>
              <a:gd name="adj1" fmla="val 34812"/>
              <a:gd name="adj2" fmla="val 2078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Note it is proportional to  not equal to</a:t>
            </a:r>
            <a:endParaRPr lang="en-US" sz="2400" b="1" dirty="0"/>
          </a:p>
        </p:txBody>
      </p:sp>
    </p:spTree>
    <p:extLst>
      <p:ext uri="{BB962C8B-B14F-4D97-AF65-F5344CB8AC3E}">
        <p14:creationId xmlns:p14="http://schemas.microsoft.com/office/powerpoint/2010/main" val="184998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09600" y="228600"/>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b="1" u="sng" dirty="0" smtClean="0"/>
              <a:t>NPN Transistor: Base Current</a:t>
            </a:r>
          </a:p>
        </p:txBody>
      </p:sp>
      <p:graphicFrame>
        <p:nvGraphicFramePr>
          <p:cNvPr id="10" name="Object 9"/>
          <p:cNvGraphicFramePr>
            <a:graphicFrameLocks noChangeAspect="1"/>
          </p:cNvGraphicFramePr>
          <p:nvPr>
            <p:extLst/>
          </p:nvPr>
        </p:nvGraphicFramePr>
        <p:xfrm>
          <a:off x="122238" y="990600"/>
          <a:ext cx="4960937" cy="1968500"/>
        </p:xfrm>
        <a:graphic>
          <a:graphicData uri="http://schemas.openxmlformats.org/presentationml/2006/ole">
            <mc:AlternateContent xmlns:mc="http://schemas.openxmlformats.org/markup-compatibility/2006">
              <mc:Choice xmlns:v="urn:schemas-microsoft-com:vml" Requires="v">
                <p:oleObj spid="_x0000_s12304" name="Equation" r:id="rId3" imgW="2895480" imgH="1143000" progId="Equation.3">
                  <p:embed/>
                </p:oleObj>
              </mc:Choice>
              <mc:Fallback>
                <p:oleObj name="Equation" r:id="rId3" imgW="2895480" imgH="1143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38" y="990600"/>
                        <a:ext cx="4960937" cy="196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nvPr>
        </p:nvGraphicFramePr>
        <p:xfrm>
          <a:off x="420053" y="3589747"/>
          <a:ext cx="7889558" cy="2843437"/>
        </p:xfrm>
        <a:graphic>
          <a:graphicData uri="http://schemas.openxmlformats.org/presentationml/2006/ole">
            <mc:AlternateContent xmlns:mc="http://schemas.openxmlformats.org/markup-compatibility/2006">
              <mc:Choice xmlns:v="urn:schemas-microsoft-com:vml" Requires="v">
                <p:oleObj spid="_x0000_s12305" name="Equation" r:id="rId5" imgW="4140200" imgH="1549400" progId="Equation.3">
                  <p:embed/>
                </p:oleObj>
              </mc:Choice>
              <mc:Fallback>
                <p:oleObj name="Equation" r:id="rId5" imgW="4140200" imgH="1549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053" y="3589747"/>
                        <a:ext cx="7889558" cy="2843437"/>
                      </a:xfrm>
                      <a:prstGeom prst="rect">
                        <a:avLst/>
                      </a:prstGeom>
                      <a:noFill/>
                      <a:ln w="44450">
                        <a:solidFill>
                          <a:srgbClr val="2D2D8A"/>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rot="19566495">
            <a:off x="5623560" y="1819215"/>
            <a:ext cx="3440430" cy="923330"/>
          </a:xfrm>
          <a:prstGeom prst="rect">
            <a:avLst/>
          </a:prstGeom>
        </p:spPr>
        <p:txBody>
          <a:bodyPr wrap="square">
            <a:spAutoFit/>
          </a:bodyPr>
          <a:lstStyle/>
          <a:p>
            <a:pPr marL="285750" indent="-285750">
              <a:buFont typeface="Arial" pitchFamily="34" charset="0"/>
              <a:buChar char="•"/>
            </a:pPr>
            <a:r>
              <a:rPr lang="en-US" b="0" i="1" dirty="0">
                <a:solidFill>
                  <a:srgbClr val="0070C0"/>
                </a:solidFill>
                <a:latin typeface="Times New Roman" pitchFamily="18" charset="0"/>
                <a:cs typeface="Times New Roman" pitchFamily="18" charset="0"/>
              </a:rPr>
              <a:t>β </a:t>
            </a:r>
            <a:r>
              <a:rPr lang="en-US" b="0" dirty="0">
                <a:solidFill>
                  <a:srgbClr val="0070C0"/>
                </a:solidFill>
                <a:latin typeface="Times New Roman" pitchFamily="18" charset="0"/>
                <a:cs typeface="Times New Roman" pitchFamily="18" charset="0"/>
              </a:rPr>
              <a:t>is in the range 50 to 200, but it can be as high as 1000 </a:t>
            </a:r>
            <a:r>
              <a:rPr lang="en-US" b="0" dirty="0" smtClean="0">
                <a:solidFill>
                  <a:srgbClr val="0070C0"/>
                </a:solidFill>
                <a:latin typeface="Times New Roman" pitchFamily="18" charset="0"/>
                <a:cs typeface="Times New Roman" pitchFamily="18" charset="0"/>
              </a:rPr>
              <a:t>for special </a:t>
            </a:r>
            <a:r>
              <a:rPr lang="en-US" b="0" dirty="0">
                <a:solidFill>
                  <a:srgbClr val="0070C0"/>
                </a:solidFill>
                <a:latin typeface="Times New Roman" pitchFamily="18" charset="0"/>
                <a:cs typeface="Times New Roman" pitchFamily="18" charset="0"/>
              </a:rPr>
              <a:t>devices</a:t>
            </a:r>
            <a:endParaRPr lang="en-US" dirty="0">
              <a:solidFill>
                <a:srgbClr val="0070C0"/>
              </a:solidFill>
              <a:latin typeface="Times New Roman" pitchFamily="18" charset="0"/>
              <a:cs typeface="Times New Roman" pitchFamily="18" charset="0"/>
            </a:endParaRPr>
          </a:p>
        </p:txBody>
      </p:sp>
      <p:sp>
        <p:nvSpPr>
          <p:cNvPr id="4" name="Rectangle 3"/>
          <p:cNvSpPr/>
          <p:nvPr/>
        </p:nvSpPr>
        <p:spPr>
          <a:xfrm rot="19581979">
            <a:off x="5320274" y="898695"/>
            <a:ext cx="3440430" cy="646331"/>
          </a:xfrm>
          <a:prstGeom prst="rect">
            <a:avLst/>
          </a:prstGeom>
        </p:spPr>
        <p:txBody>
          <a:bodyPr wrap="square">
            <a:spAutoFit/>
          </a:bodyPr>
          <a:lstStyle/>
          <a:p>
            <a:pPr marL="285750" indent="-285750">
              <a:buFont typeface="Arial" pitchFamily="34" charset="0"/>
              <a:buChar char="•"/>
            </a:pPr>
            <a:r>
              <a:rPr lang="en-US" b="0" dirty="0" smtClean="0">
                <a:solidFill>
                  <a:srgbClr val="0070C0"/>
                </a:solidFill>
                <a:latin typeface="Times New Roman" pitchFamily="18" charset="0"/>
                <a:cs typeface="Times New Roman" pitchFamily="18" charset="0"/>
              </a:rPr>
              <a:t>The </a:t>
            </a:r>
            <a:r>
              <a:rPr lang="en-US" b="0" dirty="0">
                <a:solidFill>
                  <a:srgbClr val="0070C0"/>
                </a:solidFill>
                <a:latin typeface="Times New Roman" pitchFamily="18" charset="0"/>
                <a:cs typeface="Times New Roman" pitchFamily="18" charset="0"/>
              </a:rPr>
              <a:t>parameter </a:t>
            </a:r>
            <a:r>
              <a:rPr lang="en-US" b="0" i="1" dirty="0">
                <a:solidFill>
                  <a:srgbClr val="0070C0"/>
                </a:solidFill>
                <a:latin typeface="Times New Roman" pitchFamily="18" charset="0"/>
                <a:cs typeface="Times New Roman" pitchFamily="18" charset="0"/>
              </a:rPr>
              <a:t>β</a:t>
            </a:r>
            <a:r>
              <a:rPr lang="en-US" b="0" dirty="0">
                <a:solidFill>
                  <a:srgbClr val="0070C0"/>
                </a:solidFill>
                <a:latin typeface="Times New Roman" pitchFamily="18" charset="0"/>
                <a:cs typeface="Times New Roman" pitchFamily="18" charset="0"/>
              </a:rPr>
              <a:t> is called </a:t>
            </a:r>
            <a:r>
              <a:rPr lang="en-US" b="0" dirty="0" smtClean="0">
                <a:solidFill>
                  <a:srgbClr val="0070C0"/>
                </a:solidFill>
                <a:latin typeface="Times New Roman" pitchFamily="18" charset="0"/>
                <a:cs typeface="Times New Roman" pitchFamily="18" charset="0"/>
              </a:rPr>
              <a:t>the </a:t>
            </a:r>
            <a:r>
              <a:rPr lang="en-US" dirty="0" smtClean="0">
                <a:solidFill>
                  <a:srgbClr val="0070C0"/>
                </a:solidFill>
                <a:latin typeface="Times New Roman" pitchFamily="18" charset="0"/>
                <a:cs typeface="Times New Roman" pitchFamily="18" charset="0"/>
              </a:rPr>
              <a:t>common-emitter </a:t>
            </a:r>
            <a:r>
              <a:rPr lang="en-US" dirty="0">
                <a:solidFill>
                  <a:srgbClr val="0070C0"/>
                </a:solidFill>
                <a:latin typeface="Times New Roman" pitchFamily="18" charset="0"/>
                <a:cs typeface="Times New Roman" pitchFamily="18" charset="0"/>
              </a:rPr>
              <a:t>current gain</a:t>
            </a:r>
          </a:p>
        </p:txBody>
      </p:sp>
      <p:cxnSp>
        <p:nvCxnSpPr>
          <p:cNvPr id="7" name="Straight Connector 6"/>
          <p:cNvCxnSpPr/>
          <p:nvPr/>
        </p:nvCxnSpPr>
        <p:spPr bwMode="auto">
          <a:xfrm>
            <a:off x="5429250" y="887730"/>
            <a:ext cx="11430" cy="238125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12632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1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57413" y="121117"/>
            <a:ext cx="8915400" cy="6124754"/>
          </a:xfrm>
          <a:prstGeom prst="rect">
            <a:avLst/>
          </a:prstGeom>
          <a:noFill/>
          <a:ln w="9525">
            <a:noFill/>
            <a:miter lim="800000"/>
            <a:headEnd/>
            <a:tailEnd/>
          </a:ln>
        </p:spPr>
        <p:txBody>
          <a:bodyPr wrap="square">
            <a:spAutoFit/>
          </a:bodyPr>
          <a:lstStyle/>
          <a:p>
            <a:pPr marL="257175" lvl="1" indent="-257175">
              <a:buFont typeface="Wingdings" pitchFamily="2" charset="2"/>
              <a:buChar char="Ø"/>
            </a:pPr>
            <a:r>
              <a:rPr lang="en-US" sz="2800" b="1" u="sng" dirty="0"/>
              <a:t>Basic Purpose</a:t>
            </a:r>
          </a:p>
          <a:p>
            <a:pPr marL="257175" lvl="1" indent="-257175"/>
            <a:r>
              <a:rPr lang="en-US" sz="2800" dirty="0"/>
              <a:t>	[1] To electronically switch (no moving parts) a signal on or off (high/low)</a:t>
            </a:r>
          </a:p>
          <a:p>
            <a:pPr marL="257175" lvl="1" indent="-257175"/>
            <a:r>
              <a:rPr lang="en-US" sz="2800" dirty="0"/>
              <a:t>	[2] To amplify signals</a:t>
            </a:r>
          </a:p>
          <a:p>
            <a:pPr marL="257175" lvl="1" indent="-257175"/>
            <a:r>
              <a:rPr lang="en-US" sz="2800" dirty="0"/>
              <a:t>	[3] Oscillators</a:t>
            </a:r>
          </a:p>
          <a:p>
            <a:pPr marL="257175" lvl="1" indent="-257175"/>
            <a:endParaRPr lang="en-US" sz="2800" dirty="0"/>
          </a:p>
          <a:p>
            <a:pPr marL="257175" lvl="1" indent="-257175">
              <a:buFont typeface="Wingdings" pitchFamily="2" charset="2"/>
              <a:buChar char="Ø"/>
            </a:pPr>
            <a:r>
              <a:rPr lang="en-US" sz="2800" b="1" u="sng" dirty="0"/>
              <a:t>Role in Modern Electronics</a:t>
            </a:r>
          </a:p>
          <a:p>
            <a:pPr marL="600075" lvl="2" indent="-257175">
              <a:buFont typeface="Arial" pitchFamily="34" charset="0"/>
              <a:buChar char="•"/>
            </a:pPr>
            <a:r>
              <a:rPr lang="en-US" sz="2800" dirty="0"/>
              <a:t>Basic building blocks for all modern electronics</a:t>
            </a:r>
          </a:p>
          <a:p>
            <a:pPr marL="600075" lvl="2" indent="-257175">
              <a:buFont typeface="Arial" pitchFamily="34" charset="0"/>
              <a:buChar char="•"/>
            </a:pPr>
            <a:r>
              <a:rPr lang="en-US" sz="2800" dirty="0"/>
              <a:t>Microprocessors, Microcontrollers, Computers, Digital watches, Digital Logic Circuits, Cell Phones….</a:t>
            </a:r>
          </a:p>
          <a:p>
            <a:pPr marL="257175" lvl="1" indent="-257175">
              <a:buFont typeface="Wingdings" pitchFamily="2" charset="2"/>
              <a:buChar char="Ø"/>
            </a:pPr>
            <a:endParaRPr lang="en-US" sz="2800" dirty="0"/>
          </a:p>
          <a:p>
            <a:pPr marL="257175" lvl="1" indent="-257175"/>
            <a:endParaRPr lang="en-US" sz="2800" dirty="0"/>
          </a:p>
          <a:p>
            <a:pPr marL="257175" lvl="1" indent="-257175"/>
            <a:endParaRPr lang="en-US" sz="2800" b="1" dirty="0"/>
          </a:p>
          <a:p>
            <a:pPr marL="600075" lvl="1" indent="-257175"/>
            <a:endParaRPr lang="en-US" sz="2800" dirty="0"/>
          </a:p>
        </p:txBody>
      </p:sp>
      <p:pic>
        <p:nvPicPr>
          <p:cNvPr id="7"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51721" y="2491498"/>
            <a:ext cx="514350" cy="517922"/>
          </a:xfrm>
          <a:prstGeom prst="rect">
            <a:avLst/>
          </a:prstGeom>
          <a:noFill/>
          <a:ln w="9525">
            <a:solidFill>
              <a:schemeClr val="bg1"/>
            </a:solid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184641" y="4502187"/>
            <a:ext cx="2045400" cy="1494279"/>
          </a:xfrm>
          <a:prstGeom prst="rect">
            <a:avLst/>
          </a:prstGeom>
          <a:noFill/>
          <a:ln w="9525">
            <a:noFill/>
            <a:miter lim="800000"/>
            <a:headEnd/>
            <a:tailEnd/>
          </a:ln>
        </p:spPr>
      </p:pic>
      <p:pic>
        <p:nvPicPr>
          <p:cNvPr id="9" name="Picture 4"/>
          <p:cNvPicPr>
            <a:picLocks noChangeAspect="1" noChangeArrowheads="1"/>
          </p:cNvPicPr>
          <p:nvPr/>
        </p:nvPicPr>
        <p:blipFill>
          <a:blip r:embed="rId5" cstate="print"/>
          <a:srcRect/>
          <a:stretch>
            <a:fillRect/>
          </a:stretch>
        </p:blipFill>
        <p:spPr bwMode="auto">
          <a:xfrm>
            <a:off x="2499398" y="4620462"/>
            <a:ext cx="2113920" cy="1617637"/>
          </a:xfrm>
          <a:prstGeom prst="rect">
            <a:avLst/>
          </a:prstGeom>
          <a:noFill/>
          <a:ln w="9525">
            <a:noFill/>
            <a:miter lim="800000"/>
            <a:headEnd/>
            <a:tailEnd/>
          </a:ln>
        </p:spPr>
      </p:pic>
      <p:pic>
        <p:nvPicPr>
          <p:cNvPr id="10" name="Picture 7"/>
          <p:cNvPicPr>
            <a:picLocks noChangeAspect="1" noChangeArrowheads="1"/>
          </p:cNvPicPr>
          <p:nvPr/>
        </p:nvPicPr>
        <p:blipFill>
          <a:blip r:embed="rId6" cstate="print"/>
          <a:srcRect/>
          <a:stretch>
            <a:fillRect/>
          </a:stretch>
        </p:blipFill>
        <p:spPr bwMode="auto">
          <a:xfrm>
            <a:off x="7174732" y="4512816"/>
            <a:ext cx="1769925" cy="1478207"/>
          </a:xfrm>
          <a:prstGeom prst="rect">
            <a:avLst/>
          </a:prstGeom>
          <a:noFill/>
          <a:ln w="9525">
            <a:noFill/>
            <a:miter lim="800000"/>
            <a:headEnd/>
            <a:tailEnd/>
          </a:ln>
        </p:spPr>
      </p:pic>
      <p:pic>
        <p:nvPicPr>
          <p:cNvPr id="11" name="Picture 8"/>
          <p:cNvPicPr>
            <a:picLocks noChangeAspect="1" noChangeArrowheads="1"/>
          </p:cNvPicPr>
          <p:nvPr/>
        </p:nvPicPr>
        <p:blipFill>
          <a:blip r:embed="rId7" cstate="print"/>
          <a:srcRect/>
          <a:stretch>
            <a:fillRect/>
          </a:stretch>
        </p:blipFill>
        <p:spPr bwMode="auto">
          <a:xfrm>
            <a:off x="4866178" y="4724400"/>
            <a:ext cx="1687398" cy="1566870"/>
          </a:xfrm>
          <a:prstGeom prst="rect">
            <a:avLst/>
          </a:prstGeom>
          <a:noFill/>
          <a:ln w="9525">
            <a:noFill/>
            <a:miter lim="800000"/>
            <a:headEnd/>
            <a:tailEnd/>
          </a:ln>
        </p:spPr>
      </p:pic>
      <p:pic>
        <p:nvPicPr>
          <p:cNvPr id="16" name="Picture 1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951771" y="2489654"/>
            <a:ext cx="514350" cy="517922"/>
          </a:xfrm>
          <a:prstGeom prst="rect">
            <a:avLst/>
          </a:prstGeom>
          <a:noFill/>
          <a:ln w="9525">
            <a:solidFill>
              <a:schemeClr val="bg1"/>
            </a:solidFill>
            <a:miter lim="800000"/>
            <a:headEnd/>
            <a:tailEnd/>
          </a:ln>
        </p:spPr>
      </p:pic>
      <p:pic>
        <p:nvPicPr>
          <p:cNvPr id="17" name="Picture 1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08971" y="2491498"/>
            <a:ext cx="514350" cy="517922"/>
          </a:xfrm>
          <a:prstGeom prst="rect">
            <a:avLst/>
          </a:prstGeom>
          <a:noFill/>
          <a:ln w="9525">
            <a:solidFill>
              <a:schemeClr val="bg1"/>
            </a:solidFill>
            <a:miter lim="800000"/>
            <a:headEnd/>
            <a:tailEnd/>
          </a:ln>
        </p:spPr>
      </p:pic>
      <p:sp>
        <p:nvSpPr>
          <p:cNvPr id="19" name="TextBox 9"/>
          <p:cNvSpPr txBox="1">
            <a:spLocks noChangeArrowheads="1"/>
          </p:cNvSpPr>
          <p:nvPr/>
        </p:nvSpPr>
        <p:spPr bwMode="auto">
          <a:xfrm>
            <a:off x="283077" y="6036438"/>
            <a:ext cx="1579402" cy="387798"/>
          </a:xfrm>
          <a:prstGeom prst="rect">
            <a:avLst/>
          </a:prstGeom>
          <a:noFill/>
          <a:ln w="9525">
            <a:noFill/>
            <a:miter lim="800000"/>
            <a:headEnd/>
            <a:tailEnd/>
          </a:ln>
        </p:spPr>
        <p:txBody>
          <a:bodyPr wrap="square">
            <a:spAutoFit/>
          </a:bodyPr>
          <a:lstStyle/>
          <a:p>
            <a:pPr algn="ctr">
              <a:lnSpc>
                <a:spcPct val="120000"/>
              </a:lnSpc>
              <a:spcBef>
                <a:spcPct val="20000"/>
              </a:spcBef>
              <a:buClr>
                <a:schemeClr val="accent1"/>
              </a:buClr>
              <a:buFont typeface="Wingdings" pitchFamily="2" charset="2"/>
              <a:buNone/>
            </a:pPr>
            <a:r>
              <a:rPr lang="en-US" sz="1600" b="1" dirty="0"/>
              <a:t>Microprocessor</a:t>
            </a:r>
          </a:p>
        </p:txBody>
      </p:sp>
      <p:sp>
        <p:nvSpPr>
          <p:cNvPr id="20" name="TextBox 9"/>
          <p:cNvSpPr txBox="1">
            <a:spLocks noChangeArrowheads="1"/>
          </p:cNvSpPr>
          <p:nvPr/>
        </p:nvSpPr>
        <p:spPr bwMode="auto">
          <a:xfrm>
            <a:off x="2796673" y="6291270"/>
            <a:ext cx="1428750" cy="584775"/>
          </a:xfrm>
          <a:prstGeom prst="rect">
            <a:avLst/>
          </a:prstGeom>
          <a:noFill/>
          <a:ln w="9525">
            <a:noFill/>
            <a:miter lim="800000"/>
            <a:headEnd/>
            <a:tailEnd/>
          </a:ln>
        </p:spPr>
        <p:txBody>
          <a:bodyPr wrap="square">
            <a:spAutoFit/>
          </a:bodyPr>
          <a:lstStyle/>
          <a:p>
            <a:pPr algn="ctr">
              <a:buClr>
                <a:schemeClr val="accent1"/>
              </a:buClr>
              <a:buFont typeface="Wingdings" pitchFamily="2" charset="2"/>
              <a:buNone/>
            </a:pPr>
            <a:r>
              <a:rPr lang="en-US" sz="1600" b="1" dirty="0"/>
              <a:t>PC &amp; Cell Phones</a:t>
            </a:r>
          </a:p>
        </p:txBody>
      </p:sp>
      <p:sp>
        <p:nvSpPr>
          <p:cNvPr id="21" name="TextBox 9"/>
          <p:cNvSpPr txBox="1">
            <a:spLocks noChangeArrowheads="1"/>
          </p:cNvSpPr>
          <p:nvPr/>
        </p:nvSpPr>
        <p:spPr bwMode="auto">
          <a:xfrm>
            <a:off x="4937603" y="6263579"/>
            <a:ext cx="1428750" cy="584775"/>
          </a:xfrm>
          <a:prstGeom prst="rect">
            <a:avLst/>
          </a:prstGeom>
          <a:noFill/>
          <a:ln w="9525">
            <a:noFill/>
            <a:miter lim="800000"/>
            <a:headEnd/>
            <a:tailEnd/>
          </a:ln>
        </p:spPr>
        <p:txBody>
          <a:bodyPr wrap="square">
            <a:spAutoFit/>
          </a:bodyPr>
          <a:lstStyle/>
          <a:p>
            <a:pPr algn="ctr">
              <a:buClr>
                <a:schemeClr val="accent1"/>
              </a:buClr>
              <a:buFont typeface="Wingdings" pitchFamily="2" charset="2"/>
              <a:buNone/>
            </a:pPr>
            <a:r>
              <a:rPr lang="en-US" sz="1600" b="1" dirty="0"/>
              <a:t>Motor Controllers</a:t>
            </a:r>
          </a:p>
        </p:txBody>
      </p:sp>
      <p:sp>
        <p:nvSpPr>
          <p:cNvPr id="22" name="TextBox 9"/>
          <p:cNvSpPr txBox="1">
            <a:spLocks noChangeArrowheads="1"/>
          </p:cNvSpPr>
          <p:nvPr/>
        </p:nvSpPr>
        <p:spPr bwMode="auto">
          <a:xfrm>
            <a:off x="7345319" y="6101171"/>
            <a:ext cx="1428750" cy="338554"/>
          </a:xfrm>
          <a:prstGeom prst="rect">
            <a:avLst/>
          </a:prstGeom>
          <a:noFill/>
          <a:ln w="9525">
            <a:noFill/>
            <a:miter lim="800000"/>
            <a:headEnd/>
            <a:tailEnd/>
          </a:ln>
        </p:spPr>
        <p:txBody>
          <a:bodyPr wrap="square">
            <a:spAutoFit/>
          </a:bodyPr>
          <a:lstStyle/>
          <a:p>
            <a:pPr algn="ctr">
              <a:buClr>
                <a:schemeClr val="accent1"/>
              </a:buClr>
              <a:buFont typeface="Wingdings" pitchFamily="2" charset="2"/>
              <a:buNone/>
            </a:pPr>
            <a:r>
              <a:rPr lang="en-US" sz="1600" b="1" dirty="0"/>
              <a:t>Headphones</a:t>
            </a:r>
          </a:p>
        </p:txBody>
      </p:sp>
      <p:pic>
        <p:nvPicPr>
          <p:cNvPr id="14" name="Picture 5" descr="C:\Users\chester\Desktop\Transistors-white.jpg"/>
          <p:cNvPicPr>
            <a:picLocks noChangeAspect="1" noChangeArrowheads="1"/>
          </p:cNvPicPr>
          <p:nvPr/>
        </p:nvPicPr>
        <p:blipFill>
          <a:blip r:embed="rId8" cstate="print">
            <a:clrChange>
              <a:clrFrom>
                <a:srgbClr val="FFFFFF"/>
              </a:clrFrom>
              <a:clrTo>
                <a:srgbClr val="FFFFFF">
                  <a:alpha val="0"/>
                </a:srgbClr>
              </a:clrTo>
            </a:clrChange>
          </a:blip>
          <a:srcRect l="5624" t="12928" r="6270" b="6918"/>
          <a:stretch>
            <a:fillRect/>
          </a:stretch>
        </p:blipFill>
        <p:spPr bwMode="auto">
          <a:xfrm>
            <a:off x="6258607" y="1235926"/>
            <a:ext cx="2686050" cy="1771650"/>
          </a:xfrm>
          <a:prstGeom prst="rect">
            <a:avLst/>
          </a:prstGeom>
          <a:noFill/>
        </p:spPr>
      </p:pic>
    </p:spTree>
    <p:extLst>
      <p:ext uri="{BB962C8B-B14F-4D97-AF65-F5344CB8AC3E}">
        <p14:creationId xmlns:p14="http://schemas.microsoft.com/office/powerpoint/2010/main" val="17234509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09600" y="228600"/>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b="1" u="sng" dirty="0" smtClean="0"/>
              <a:t>NPN Transistor: Emitter Current</a:t>
            </a:r>
          </a:p>
        </p:txBody>
      </p:sp>
      <p:grpSp>
        <p:nvGrpSpPr>
          <p:cNvPr id="2" name="Group 4"/>
          <p:cNvGrpSpPr/>
          <p:nvPr/>
        </p:nvGrpSpPr>
        <p:grpSpPr>
          <a:xfrm>
            <a:off x="520322" y="1155204"/>
            <a:ext cx="5827594" cy="2657343"/>
            <a:chOff x="1091822" y="1351095"/>
            <a:chExt cx="5827594" cy="2657343"/>
          </a:xfrm>
        </p:grpSpPr>
        <p:sp>
          <p:nvSpPr>
            <p:cNvPr id="8" name="Rounded Rectangle 7"/>
            <p:cNvSpPr/>
            <p:nvPr/>
          </p:nvSpPr>
          <p:spPr bwMode="auto">
            <a:xfrm>
              <a:off x="1091822" y="1351095"/>
              <a:ext cx="5827594" cy="2265562"/>
            </a:xfrm>
            <a:prstGeom prst="roundRect">
              <a:avLst/>
            </a:prstGeom>
            <a:solidFill>
              <a:schemeClr val="accent1"/>
            </a:solid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solidFill>
                    <a:sysClr val="windowText" lastClr="000000"/>
                  </a:solidFill>
                </a:ln>
                <a:solidFill>
                  <a:schemeClr val="tx1"/>
                </a:solidFill>
                <a:effectLst/>
                <a:latin typeface="Arial" charset="0"/>
              </a:endParaRPr>
            </a:p>
          </p:txBody>
        </p:sp>
        <p:graphicFrame>
          <p:nvGraphicFramePr>
            <p:cNvPr id="7" name="Object 6"/>
            <p:cNvGraphicFramePr>
              <a:graphicFrameLocks noChangeAspect="1"/>
            </p:cNvGraphicFramePr>
            <p:nvPr>
              <p:extLst/>
            </p:nvPr>
          </p:nvGraphicFramePr>
          <p:xfrm>
            <a:off x="1199382" y="1400175"/>
            <a:ext cx="5467350" cy="2608263"/>
          </p:xfrm>
          <a:graphic>
            <a:graphicData uri="http://schemas.openxmlformats.org/presentationml/2006/ole">
              <mc:AlternateContent xmlns:mc="http://schemas.openxmlformats.org/markup-compatibility/2006">
                <mc:Choice xmlns:v="urn:schemas-microsoft-com:vml" Requires="v">
                  <p:oleObj spid="_x0000_s13356" name="Equation" r:id="rId3" imgW="2425700" imgH="1320800" progId="Equation.3">
                    <p:embed/>
                  </p:oleObj>
                </mc:Choice>
                <mc:Fallback>
                  <p:oleObj name="Equation" r:id="rId3" imgW="2425700" imgH="1320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382" y="1400175"/>
                          <a:ext cx="5467350" cy="2608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3"/>
          <p:cNvGrpSpPr/>
          <p:nvPr/>
        </p:nvGrpSpPr>
        <p:grpSpPr>
          <a:xfrm>
            <a:off x="420914" y="4026956"/>
            <a:ext cx="6032310" cy="2115408"/>
            <a:chOff x="1569493" y="4039737"/>
            <a:chExt cx="5882185" cy="1801505"/>
          </a:xfrm>
        </p:grpSpPr>
        <p:sp>
          <p:nvSpPr>
            <p:cNvPr id="11" name="Rounded Rectangle 10"/>
            <p:cNvSpPr/>
            <p:nvPr/>
          </p:nvSpPr>
          <p:spPr bwMode="auto">
            <a:xfrm>
              <a:off x="1569493" y="4039737"/>
              <a:ext cx="5882185" cy="1801505"/>
            </a:xfrm>
            <a:prstGeom prst="roundRect">
              <a:avLst/>
            </a:prstGeom>
            <a:solidFill>
              <a:schemeClr val="accent1"/>
            </a:solid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aphicFrame>
          <p:nvGraphicFramePr>
            <p:cNvPr id="12" name="Object 11"/>
            <p:cNvGraphicFramePr>
              <a:graphicFrameLocks noChangeAspect="1"/>
            </p:cNvGraphicFramePr>
            <p:nvPr>
              <p:extLst/>
            </p:nvPr>
          </p:nvGraphicFramePr>
          <p:xfrm>
            <a:off x="2151318" y="4086156"/>
            <a:ext cx="5066578" cy="1704787"/>
          </p:xfrm>
          <a:graphic>
            <a:graphicData uri="http://schemas.openxmlformats.org/presentationml/2006/ole">
              <mc:AlternateContent xmlns:mc="http://schemas.openxmlformats.org/markup-compatibility/2006">
                <mc:Choice xmlns:v="urn:schemas-microsoft-com:vml" Requires="v">
                  <p:oleObj spid="_x0000_s13357" name="Equation" r:id="rId5" imgW="2247840" imgH="863280" progId="Equation.3">
                    <p:embed/>
                  </p:oleObj>
                </mc:Choice>
                <mc:Fallback>
                  <p:oleObj name="Equation" r:id="rId5" imgW="2247840" imgH="863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1318" y="4086156"/>
                          <a:ext cx="5066578" cy="1704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 name="Rectangle 3"/>
          <p:cNvSpPr/>
          <p:nvPr/>
        </p:nvSpPr>
        <p:spPr>
          <a:xfrm rot="19680979">
            <a:off x="6262973" y="1533091"/>
            <a:ext cx="3059462" cy="646331"/>
          </a:xfrm>
          <a:prstGeom prst="rect">
            <a:avLst/>
          </a:prstGeom>
        </p:spPr>
        <p:txBody>
          <a:bodyPr wrap="square">
            <a:spAutoFit/>
          </a:bodyPr>
          <a:lstStyle/>
          <a:p>
            <a:r>
              <a:rPr lang="el-GR" b="0" i="1" dirty="0">
                <a:solidFill>
                  <a:srgbClr val="0070C0"/>
                </a:solidFill>
                <a:latin typeface="Times New Roman" pitchFamily="18" charset="0"/>
                <a:cs typeface="Times New Roman" pitchFamily="18" charset="0"/>
              </a:rPr>
              <a:t>α</a:t>
            </a:r>
            <a:r>
              <a:rPr lang="el-GR" b="0" dirty="0">
                <a:solidFill>
                  <a:srgbClr val="0070C0"/>
                </a:solidFill>
                <a:latin typeface="Times New Roman" pitchFamily="18" charset="0"/>
                <a:cs typeface="Times New Roman" pitchFamily="18" charset="0"/>
              </a:rPr>
              <a:t> </a:t>
            </a:r>
            <a:r>
              <a:rPr lang="en-US" b="0" dirty="0" smtClean="0">
                <a:solidFill>
                  <a:srgbClr val="0070C0"/>
                </a:solidFill>
                <a:latin typeface="Times New Roman" pitchFamily="18" charset="0"/>
                <a:cs typeface="Times New Roman" pitchFamily="18" charset="0"/>
              </a:rPr>
              <a:t>is called </a:t>
            </a:r>
            <a:r>
              <a:rPr lang="en-US" b="0" dirty="0">
                <a:solidFill>
                  <a:srgbClr val="0070C0"/>
                </a:solidFill>
                <a:latin typeface="Times New Roman" pitchFamily="18" charset="0"/>
                <a:cs typeface="Times New Roman" pitchFamily="18" charset="0"/>
              </a:rPr>
              <a:t>the </a:t>
            </a:r>
            <a:r>
              <a:rPr lang="en-US" dirty="0">
                <a:solidFill>
                  <a:srgbClr val="0070C0"/>
                </a:solidFill>
                <a:latin typeface="Times New Roman" pitchFamily="18" charset="0"/>
                <a:cs typeface="Times New Roman" pitchFamily="18" charset="0"/>
              </a:rPr>
              <a:t>common-base current gain</a:t>
            </a:r>
            <a:r>
              <a:rPr lang="en-US" b="0" dirty="0">
                <a:solidFill>
                  <a:srgbClr val="0070C0"/>
                </a:solidFill>
                <a:latin typeface="Times New Roman" pitchFamily="18" charset="0"/>
                <a:cs typeface="Times New Roman" pitchFamily="18" charset="0"/>
              </a:rPr>
              <a:t>.</a:t>
            </a:r>
            <a:endParaRPr lang="en-US" dirty="0">
              <a:solidFill>
                <a:srgbClr val="0070C0"/>
              </a:solidFill>
              <a:latin typeface="Times New Roman" pitchFamily="18" charset="0"/>
              <a:cs typeface="Times New Roman" pitchFamily="18" charset="0"/>
            </a:endParaRPr>
          </a:p>
        </p:txBody>
      </p:sp>
      <p:graphicFrame>
        <p:nvGraphicFramePr>
          <p:cNvPr id="44054" name="Object 22"/>
          <p:cNvGraphicFramePr>
            <a:graphicFrameLocks noChangeAspect="1"/>
          </p:cNvGraphicFramePr>
          <p:nvPr/>
        </p:nvGraphicFramePr>
        <p:xfrm>
          <a:off x="7093860" y="3367314"/>
          <a:ext cx="1419832" cy="727445"/>
        </p:xfrm>
        <a:graphic>
          <a:graphicData uri="http://schemas.openxmlformats.org/presentationml/2006/ole">
            <mc:AlternateContent xmlns:mc="http://schemas.openxmlformats.org/markup-compatibility/2006">
              <mc:Choice xmlns:v="urn:schemas-microsoft-com:vml" Requires="v">
                <p:oleObj spid="_x0000_s13358" name="Equation" r:id="rId7" imgW="977900" imgH="381000" progId="Equation.3">
                  <p:embed/>
                </p:oleObj>
              </mc:Choice>
              <mc:Fallback>
                <p:oleObj name="Equation" r:id="rId7" imgW="977900" imgH="381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3860" y="3367314"/>
                        <a:ext cx="1419832" cy="727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5" name="Object 23"/>
          <p:cNvGraphicFramePr>
            <a:graphicFrameLocks noChangeAspect="1"/>
          </p:cNvGraphicFramePr>
          <p:nvPr/>
        </p:nvGraphicFramePr>
        <p:xfrm>
          <a:off x="7141935" y="4087130"/>
          <a:ext cx="1211461" cy="807641"/>
        </p:xfrm>
        <a:graphic>
          <a:graphicData uri="http://schemas.openxmlformats.org/presentationml/2006/ole">
            <mc:AlternateContent xmlns:mc="http://schemas.openxmlformats.org/markup-compatibility/2006">
              <mc:Choice xmlns:v="urn:schemas-microsoft-com:vml" Requires="v">
                <p:oleObj spid="_x0000_s13359" name="Equation" r:id="rId9" imgW="723600" imgH="482400" progId="Equation.3">
                  <p:embed/>
                </p:oleObj>
              </mc:Choice>
              <mc:Fallback>
                <p:oleObj name="Equation" r:id="rId9" imgW="723600" imgH="482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1935" y="4087130"/>
                        <a:ext cx="1211461" cy="80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57" name="Object 25"/>
          <p:cNvGraphicFramePr>
            <a:graphicFrameLocks noChangeAspect="1"/>
          </p:cNvGraphicFramePr>
          <p:nvPr/>
        </p:nvGraphicFramePr>
        <p:xfrm>
          <a:off x="7234691" y="5785078"/>
          <a:ext cx="1099310" cy="564923"/>
        </p:xfrm>
        <a:graphic>
          <a:graphicData uri="http://schemas.openxmlformats.org/presentationml/2006/ole">
            <mc:AlternateContent xmlns:mc="http://schemas.openxmlformats.org/markup-compatibility/2006">
              <mc:Choice xmlns:v="urn:schemas-microsoft-com:vml" Requires="v">
                <p:oleObj spid="_x0000_s13360" name="Equation" r:id="rId11" imgW="914400" imgH="469800" progId="Equation.3">
                  <p:embed/>
                </p:oleObj>
              </mc:Choice>
              <mc:Fallback>
                <p:oleObj name="Equation" r:id="rId11" imgW="914400" imgH="469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34691" y="5785078"/>
                        <a:ext cx="1099310" cy="56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58" name="Object 26"/>
          <p:cNvGraphicFramePr>
            <a:graphicFrameLocks noChangeAspect="1"/>
          </p:cNvGraphicFramePr>
          <p:nvPr/>
        </p:nvGraphicFramePr>
        <p:xfrm>
          <a:off x="7243535" y="4942112"/>
          <a:ext cx="1044122" cy="659445"/>
        </p:xfrm>
        <a:graphic>
          <a:graphicData uri="http://schemas.openxmlformats.org/presentationml/2006/ole">
            <mc:AlternateContent xmlns:mc="http://schemas.openxmlformats.org/markup-compatibility/2006">
              <mc:Choice xmlns:v="urn:schemas-microsoft-com:vml" Requires="v">
                <p:oleObj spid="_x0000_s13361" name="Equation" r:id="rId13" imgW="723600" imgH="457200" progId="Equation.3">
                  <p:embed/>
                </p:oleObj>
              </mc:Choice>
              <mc:Fallback>
                <p:oleObj name="Equation" r:id="rId13" imgW="7236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43535" y="4942112"/>
                        <a:ext cx="1044122" cy="659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4596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054"/>
                                        </p:tgtEl>
                                        <p:attrNameLst>
                                          <p:attrName>style.visibility</p:attrName>
                                        </p:attrNameLst>
                                      </p:cBhvr>
                                      <p:to>
                                        <p:strVal val="visible"/>
                                      </p:to>
                                    </p:set>
                                    <p:animEffect transition="in" filter="wipe(left)">
                                      <p:cBhvr>
                                        <p:cTn id="22" dur="1000"/>
                                        <p:tgtEl>
                                          <p:spTgt spid="44054"/>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44055"/>
                                        </p:tgtEl>
                                        <p:attrNameLst>
                                          <p:attrName>style.visibility</p:attrName>
                                        </p:attrNameLst>
                                      </p:cBhvr>
                                      <p:to>
                                        <p:strVal val="visible"/>
                                      </p:to>
                                    </p:set>
                                    <p:animEffect transition="in" filter="wipe(left)">
                                      <p:cBhvr>
                                        <p:cTn id="26" dur="1000"/>
                                        <p:tgtEl>
                                          <p:spTgt spid="44055"/>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44058"/>
                                        </p:tgtEl>
                                        <p:attrNameLst>
                                          <p:attrName>style.visibility</p:attrName>
                                        </p:attrNameLst>
                                      </p:cBhvr>
                                      <p:to>
                                        <p:strVal val="visible"/>
                                      </p:to>
                                    </p:set>
                                    <p:animEffect transition="in" filter="wipe(left)">
                                      <p:cBhvr>
                                        <p:cTn id="30" dur="1000"/>
                                        <p:tgtEl>
                                          <p:spTgt spid="44058"/>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44057"/>
                                        </p:tgtEl>
                                        <p:attrNameLst>
                                          <p:attrName>style.visibility</p:attrName>
                                        </p:attrNameLst>
                                      </p:cBhvr>
                                      <p:to>
                                        <p:strVal val="visible"/>
                                      </p:to>
                                    </p:set>
                                    <p:animEffect transition="in" filter="wipe(left)">
                                      <p:cBhvr>
                                        <p:cTn id="34" dur="1000"/>
                                        <p:tgtEl>
                                          <p:spTgt spid="44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u="sng" dirty="0" smtClean="0"/>
              <a:t>Recapitulation</a:t>
            </a:r>
            <a:endParaRPr lang="en-US" u="sng" dirty="0"/>
          </a:p>
        </p:txBody>
      </p:sp>
      <p:sp>
        <p:nvSpPr>
          <p:cNvPr id="4" name="Rectangle 3"/>
          <p:cNvSpPr/>
          <p:nvPr/>
        </p:nvSpPr>
        <p:spPr>
          <a:xfrm>
            <a:off x="304800" y="1243310"/>
            <a:ext cx="8686800" cy="5078313"/>
          </a:xfrm>
          <a:prstGeom prst="rect">
            <a:avLst/>
          </a:prstGeom>
        </p:spPr>
        <p:txBody>
          <a:bodyPr wrap="square">
            <a:spAutoFit/>
          </a:bodyPr>
          <a:lstStyle/>
          <a:p>
            <a:pPr marL="457200" indent="-457200">
              <a:buFont typeface="+mj-lt"/>
              <a:buAutoNum type="arabicPeriod"/>
            </a:pPr>
            <a:r>
              <a:rPr lang="en-US" sz="2000" dirty="0"/>
              <a:t>Basically, the forward-bias voltage </a:t>
            </a:r>
            <a:r>
              <a:rPr lang="en-US" sz="2000" dirty="0" smtClean="0"/>
              <a:t>V</a:t>
            </a:r>
            <a:r>
              <a:rPr lang="en-US" sz="1600" i="1" dirty="0" smtClean="0"/>
              <a:t>BE  </a:t>
            </a:r>
            <a:r>
              <a:rPr lang="en-US" sz="2000" dirty="0" smtClean="0"/>
              <a:t>causes </a:t>
            </a:r>
            <a:r>
              <a:rPr lang="en-US" sz="2000" dirty="0"/>
              <a:t>an exponentially related current </a:t>
            </a:r>
            <a:r>
              <a:rPr lang="en-US" sz="2000" i="1" dirty="0" err="1"/>
              <a:t>iC</a:t>
            </a:r>
            <a:r>
              <a:rPr lang="en-US" sz="2000" i="1" dirty="0"/>
              <a:t> </a:t>
            </a:r>
            <a:r>
              <a:rPr lang="en-US" sz="2000" dirty="0"/>
              <a:t>to flow in the collector terminal. </a:t>
            </a:r>
            <a:endParaRPr lang="en-US" sz="2000" dirty="0" smtClean="0"/>
          </a:p>
          <a:p>
            <a:pPr marL="457200" indent="-457200">
              <a:buFont typeface="+mj-lt"/>
              <a:buAutoNum type="arabicPeriod"/>
            </a:pPr>
            <a:r>
              <a:rPr lang="en-US" sz="2000" dirty="0" smtClean="0"/>
              <a:t>The </a:t>
            </a:r>
            <a:r>
              <a:rPr lang="en-US" sz="2000" dirty="0"/>
              <a:t>collector </a:t>
            </a:r>
            <a:r>
              <a:rPr lang="en-US" sz="2000" dirty="0" smtClean="0"/>
              <a:t>current</a:t>
            </a:r>
            <a:r>
              <a:rPr lang="en-US" sz="2000" dirty="0"/>
              <a:t> </a:t>
            </a:r>
            <a:r>
              <a:rPr lang="en-US" sz="2800" i="1" dirty="0" err="1" smtClean="0"/>
              <a:t>Ic</a:t>
            </a:r>
            <a:r>
              <a:rPr lang="en-US" sz="1600" i="1" dirty="0" smtClean="0"/>
              <a:t> </a:t>
            </a:r>
            <a:r>
              <a:rPr lang="en-US" sz="2000" dirty="0" smtClean="0"/>
              <a:t>is </a:t>
            </a:r>
            <a:r>
              <a:rPr lang="en-US" sz="2000" dirty="0"/>
              <a:t>independent of the value of the collector voltage as long as the collector–base junction </a:t>
            </a:r>
            <a:r>
              <a:rPr lang="en-US" sz="2000" dirty="0" smtClean="0"/>
              <a:t>remains reverse </a:t>
            </a:r>
            <a:r>
              <a:rPr lang="en-US" sz="2000" dirty="0"/>
              <a:t>biased; that is, </a:t>
            </a:r>
            <a:r>
              <a:rPr lang="en-US" sz="3200" i="1" dirty="0" err="1"/>
              <a:t>v</a:t>
            </a:r>
            <a:r>
              <a:rPr lang="en-US" sz="1600" i="1" dirty="0" err="1"/>
              <a:t>CB</a:t>
            </a:r>
            <a:r>
              <a:rPr lang="en-US" sz="2000" i="1" dirty="0"/>
              <a:t> </a:t>
            </a:r>
            <a:r>
              <a:rPr lang="en-US" sz="2000" dirty="0"/>
              <a:t>≥ 0</a:t>
            </a:r>
            <a:r>
              <a:rPr lang="en-US" sz="2000" dirty="0" smtClean="0"/>
              <a:t>.</a:t>
            </a:r>
          </a:p>
          <a:p>
            <a:pPr marL="457200" indent="-457200">
              <a:buFont typeface="+mj-lt"/>
              <a:buAutoNum type="arabicPeriod"/>
            </a:pPr>
            <a:endParaRPr lang="en-US" sz="2000" dirty="0" smtClean="0"/>
          </a:p>
          <a:p>
            <a:pPr marL="457200" indent="-457200">
              <a:buFont typeface="+mj-lt"/>
              <a:buAutoNum type="arabicPeriod"/>
            </a:pPr>
            <a:r>
              <a:rPr lang="en-US" sz="2000" dirty="0" smtClean="0"/>
              <a:t>Thus </a:t>
            </a:r>
            <a:r>
              <a:rPr lang="en-US" sz="2000" dirty="0"/>
              <a:t>in the active mode the collector terminal behaves as an </a:t>
            </a:r>
            <a:r>
              <a:rPr lang="en-US" sz="2000" dirty="0" smtClean="0"/>
              <a:t>ideal constant-current </a:t>
            </a:r>
            <a:r>
              <a:rPr lang="en-US" sz="2000" dirty="0"/>
              <a:t>source where the value of the current is determined by </a:t>
            </a:r>
            <a:r>
              <a:rPr lang="en-US" sz="2800" i="1" dirty="0" err="1"/>
              <a:t>v</a:t>
            </a:r>
            <a:r>
              <a:rPr lang="en-US" sz="1600" i="1" dirty="0" err="1"/>
              <a:t>BE</a:t>
            </a:r>
            <a:r>
              <a:rPr lang="en-US" sz="2000" dirty="0"/>
              <a:t>. The base current </a:t>
            </a:r>
            <a:r>
              <a:rPr lang="en-US" sz="2800" i="1" dirty="0" err="1"/>
              <a:t>i</a:t>
            </a:r>
            <a:r>
              <a:rPr lang="en-US" i="1" dirty="0" err="1"/>
              <a:t>B</a:t>
            </a:r>
            <a:r>
              <a:rPr lang="en-US" sz="2000" i="1" dirty="0"/>
              <a:t> </a:t>
            </a:r>
            <a:r>
              <a:rPr lang="en-US" sz="2000" dirty="0"/>
              <a:t>is</a:t>
            </a:r>
            <a:br>
              <a:rPr lang="en-US" sz="2000" dirty="0"/>
            </a:br>
            <a:r>
              <a:rPr lang="en-US" sz="2000" dirty="0"/>
              <a:t>a factor 1/β of the collector current, and the emitter current is equal to the sum of the collector </a:t>
            </a:r>
            <a:r>
              <a:rPr lang="en-US" sz="2000" dirty="0" smtClean="0"/>
              <a:t>and base </a:t>
            </a:r>
            <a:r>
              <a:rPr lang="en-US" sz="2000" dirty="0"/>
              <a:t>currents. </a:t>
            </a:r>
            <a:endParaRPr lang="en-US" sz="2000" dirty="0" smtClean="0"/>
          </a:p>
          <a:p>
            <a:pPr marL="457200" indent="-457200">
              <a:buFont typeface="+mj-lt"/>
              <a:buAutoNum type="arabicPeriod"/>
            </a:pPr>
            <a:r>
              <a:rPr lang="en-US" sz="2000" dirty="0" smtClean="0"/>
              <a:t>Since </a:t>
            </a:r>
            <a:r>
              <a:rPr lang="en-US" sz="2800" i="1" dirty="0" err="1" smtClean="0"/>
              <a:t>i</a:t>
            </a:r>
            <a:r>
              <a:rPr lang="en-US" sz="1600" i="1" dirty="0" err="1" smtClean="0"/>
              <a:t>B</a:t>
            </a:r>
            <a:r>
              <a:rPr lang="en-US" sz="2000" i="1" dirty="0" smtClean="0"/>
              <a:t> </a:t>
            </a:r>
            <a:r>
              <a:rPr lang="en-US" sz="2000" dirty="0"/>
              <a:t>is much smaller than </a:t>
            </a:r>
            <a:r>
              <a:rPr lang="en-US" sz="2800" i="1" dirty="0" err="1"/>
              <a:t>i</a:t>
            </a:r>
            <a:r>
              <a:rPr lang="en-US" sz="1600" i="1" dirty="0" err="1"/>
              <a:t>C</a:t>
            </a:r>
            <a:r>
              <a:rPr lang="en-US" sz="2000" i="1" dirty="0"/>
              <a:t> </a:t>
            </a:r>
            <a:r>
              <a:rPr lang="en-US" sz="2000" dirty="0"/>
              <a:t>(i.e., </a:t>
            </a:r>
            <a:r>
              <a:rPr lang="en-US" sz="2000" dirty="0" smtClean="0"/>
              <a:t>β&gt;&gt; </a:t>
            </a:r>
            <a:r>
              <a:rPr lang="en-US" sz="2000" dirty="0"/>
              <a:t>1), </a:t>
            </a:r>
            <a:r>
              <a:rPr lang="en-US" sz="2000" i="1" dirty="0" err="1"/>
              <a:t>iE</a:t>
            </a:r>
            <a:r>
              <a:rPr lang="en-US" sz="2000" i="1" dirty="0"/>
              <a:t> </a:t>
            </a:r>
            <a:r>
              <a:rPr lang="en-US" sz="2000" i="1" dirty="0" smtClean="0"/>
              <a:t>=</a:t>
            </a:r>
            <a:r>
              <a:rPr lang="en-US" sz="2000" dirty="0" smtClean="0"/>
              <a:t> </a:t>
            </a:r>
            <a:r>
              <a:rPr lang="en-US" sz="2000" i="1" dirty="0" err="1"/>
              <a:t>iC</a:t>
            </a:r>
            <a:r>
              <a:rPr lang="en-US" sz="2000" dirty="0"/>
              <a:t>. More precisely, the collector</a:t>
            </a:r>
            <a:br>
              <a:rPr lang="en-US" sz="2000" dirty="0"/>
            </a:br>
            <a:r>
              <a:rPr lang="en-US" sz="2000" dirty="0"/>
              <a:t>current is a fraction α of the emitter current, with α smaller than, but close to, unity</a:t>
            </a:r>
            <a:r>
              <a:rPr lang="en-US" sz="2000" dirty="0" smtClean="0"/>
              <a:t>.</a:t>
            </a:r>
            <a:endParaRPr lang="en-US" sz="2000" dirty="0"/>
          </a:p>
        </p:txBody>
      </p:sp>
    </p:spTree>
    <p:extLst>
      <p:ext uri="{BB962C8B-B14F-4D97-AF65-F5344CB8AC3E}">
        <p14:creationId xmlns:p14="http://schemas.microsoft.com/office/powerpoint/2010/main" val="33613027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u="sng" dirty="0" smtClean="0"/>
              <a:t>Summary of the BJT current – voltage Relationship in Active Mode</a:t>
            </a:r>
            <a:endParaRPr lang="en-US" b="1" u="sng" dirty="0"/>
          </a:p>
        </p:txBody>
      </p:sp>
      <p:pic>
        <p:nvPicPr>
          <p:cNvPr id="61442" name="Picture 2"/>
          <p:cNvPicPr>
            <a:picLocks noChangeAspect="1" noChangeArrowheads="1"/>
          </p:cNvPicPr>
          <p:nvPr/>
        </p:nvPicPr>
        <p:blipFill>
          <a:blip r:embed="rId2" cstate="print"/>
          <a:srcRect l="1310" t="14000" r="28740" b="2000"/>
          <a:stretch>
            <a:fillRect/>
          </a:stretch>
        </p:blipFill>
        <p:spPr bwMode="auto">
          <a:xfrm>
            <a:off x="609599" y="1600200"/>
            <a:ext cx="8131629" cy="4743450"/>
          </a:xfrm>
          <a:prstGeom prst="rect">
            <a:avLst/>
          </a:prstGeom>
          <a:noFill/>
          <a:ln w="9525">
            <a:noFill/>
            <a:miter lim="800000"/>
            <a:headEnd/>
            <a:tailEnd/>
          </a:ln>
        </p:spPr>
      </p:pic>
    </p:spTree>
    <p:extLst>
      <p:ext uri="{BB962C8B-B14F-4D97-AF65-F5344CB8AC3E}">
        <p14:creationId xmlns:p14="http://schemas.microsoft.com/office/powerpoint/2010/main" val="9187559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u="sng" dirty="0" smtClean="0"/>
              <a:t>What is wrong here?</a:t>
            </a:r>
            <a:endParaRPr lang="en-US" b="1" u="sng" dirty="0"/>
          </a:p>
        </p:txBody>
      </p:sp>
      <p:pic>
        <p:nvPicPr>
          <p:cNvPr id="19458" name="Picture 2"/>
          <p:cNvPicPr>
            <a:picLocks noGrp="1" noChangeAspect="1" noChangeArrowheads="1"/>
          </p:cNvPicPr>
          <p:nvPr>
            <p:ph idx="1"/>
          </p:nvPr>
        </p:nvPicPr>
        <p:blipFill>
          <a:blip r:embed="rId3" cstate="print"/>
          <a:srcRect r="39823"/>
          <a:stretch>
            <a:fillRect/>
          </a:stretch>
        </p:blipFill>
        <p:spPr bwMode="auto">
          <a:xfrm>
            <a:off x="228600" y="1371600"/>
            <a:ext cx="1295400" cy="1352550"/>
          </a:xfrm>
          <a:prstGeom prst="rect">
            <a:avLst/>
          </a:prstGeom>
          <a:noFill/>
          <a:ln w="9525">
            <a:noFill/>
            <a:miter lim="800000"/>
            <a:headEnd/>
            <a:tailEnd/>
          </a:ln>
        </p:spPr>
      </p:pic>
      <p:graphicFrame>
        <p:nvGraphicFramePr>
          <p:cNvPr id="6" name="Object 5"/>
          <p:cNvGraphicFramePr>
            <a:graphicFrameLocks noChangeAspect="1"/>
          </p:cNvGraphicFramePr>
          <p:nvPr/>
        </p:nvGraphicFramePr>
        <p:xfrm>
          <a:off x="4038600" y="1371600"/>
          <a:ext cx="1689768" cy="501650"/>
        </p:xfrm>
        <a:graphic>
          <a:graphicData uri="http://schemas.openxmlformats.org/presentationml/2006/ole">
            <mc:AlternateContent xmlns:mc="http://schemas.openxmlformats.org/markup-compatibility/2006">
              <mc:Choice xmlns:v="urn:schemas-microsoft-com:vml" Requires="v">
                <p:oleObj spid="_x0000_s14373" name="Equation" r:id="rId4" imgW="812520" imgH="241200" progId="Equation.3">
                  <p:embed/>
                </p:oleObj>
              </mc:Choice>
              <mc:Fallback>
                <p:oleObj name="Equation" r:id="rId4" imgW="81252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1371600"/>
                        <a:ext cx="1689768"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5867400" y="1447800"/>
            <a:ext cx="1371600" cy="369332"/>
          </a:xfrm>
          <a:prstGeom prst="rect">
            <a:avLst/>
          </a:prstGeom>
          <a:noFill/>
        </p:spPr>
        <p:txBody>
          <a:bodyPr wrap="square" rtlCol="0">
            <a:spAutoFit/>
          </a:bodyPr>
          <a:lstStyle/>
          <a:p>
            <a:r>
              <a:rPr lang="en-US" b="1" dirty="0" smtClean="0"/>
              <a:t>And desired  </a:t>
            </a:r>
            <a:endParaRPr lang="en-US" b="1" dirty="0"/>
          </a:p>
        </p:txBody>
      </p:sp>
      <p:graphicFrame>
        <p:nvGraphicFramePr>
          <p:cNvPr id="9" name="Object 8"/>
          <p:cNvGraphicFramePr>
            <a:graphicFrameLocks noChangeAspect="1"/>
          </p:cNvGraphicFramePr>
          <p:nvPr>
            <p:extLst/>
          </p:nvPr>
        </p:nvGraphicFramePr>
        <p:xfrm>
          <a:off x="7397750" y="1447800"/>
          <a:ext cx="1311275" cy="381000"/>
        </p:xfrm>
        <a:graphic>
          <a:graphicData uri="http://schemas.openxmlformats.org/presentationml/2006/ole">
            <mc:AlternateContent xmlns:mc="http://schemas.openxmlformats.org/markup-compatibility/2006">
              <mc:Choice xmlns:v="urn:schemas-microsoft-com:vml" Requires="v">
                <p:oleObj spid="_x0000_s14374" name="Equation" r:id="rId6" imgW="787320" imgH="228600" progId="Equation.DSMT4">
                  <p:embed/>
                </p:oleObj>
              </mc:Choice>
              <mc:Fallback>
                <p:oleObj name="Equation" r:id="rId6" imgW="787320" imgH="228600" progId="Equation.DSMT4">
                  <p:embed/>
                  <p:pic>
                    <p:nvPicPr>
                      <p:cNvPr id="0" name=""/>
                      <p:cNvPicPr>
                        <a:picLocks noChangeAspect="1" noChangeArrowheads="1"/>
                      </p:cNvPicPr>
                      <p:nvPr/>
                    </p:nvPicPr>
                    <p:blipFill>
                      <a:blip r:embed="rId7"/>
                      <a:srcRect/>
                      <a:stretch>
                        <a:fillRect/>
                      </a:stretch>
                    </p:blipFill>
                    <p:spPr bwMode="auto">
                      <a:xfrm>
                        <a:off x="7397750" y="1447800"/>
                        <a:ext cx="13112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nvPr>
        </p:nvGraphicFramePr>
        <p:xfrm>
          <a:off x="1163638" y="3116263"/>
          <a:ext cx="6103937" cy="793750"/>
        </p:xfrm>
        <a:graphic>
          <a:graphicData uri="http://schemas.openxmlformats.org/presentationml/2006/ole">
            <mc:AlternateContent xmlns:mc="http://schemas.openxmlformats.org/markup-compatibility/2006">
              <mc:Choice xmlns:v="urn:schemas-microsoft-com:vml" Requires="v">
                <p:oleObj spid="_x0000_s14375" name="Equation" r:id="rId8" imgW="2831760" imgH="368280" progId="Equation.DSMT4">
                  <p:embed/>
                </p:oleObj>
              </mc:Choice>
              <mc:Fallback>
                <p:oleObj name="Equation" r:id="rId8" imgW="2831760" imgH="368280" progId="Equation.DSMT4">
                  <p:embed/>
                  <p:pic>
                    <p:nvPicPr>
                      <p:cNvPr id="0" name=""/>
                      <p:cNvPicPr>
                        <a:picLocks noChangeAspect="1" noChangeArrowheads="1"/>
                      </p:cNvPicPr>
                      <p:nvPr/>
                    </p:nvPicPr>
                    <p:blipFill>
                      <a:blip r:embed="rId9"/>
                      <a:srcRect/>
                      <a:stretch>
                        <a:fillRect/>
                      </a:stretch>
                    </p:blipFill>
                    <p:spPr bwMode="auto">
                      <a:xfrm>
                        <a:off x="1163638" y="3116263"/>
                        <a:ext cx="6103937"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1257300" y="4983738"/>
            <a:ext cx="6629400" cy="707886"/>
          </a:xfrm>
          <a:prstGeom prst="rect">
            <a:avLst/>
          </a:prstGeom>
          <a:noFill/>
        </p:spPr>
        <p:txBody>
          <a:bodyPr wrap="square" rtlCol="0">
            <a:spAutoFit/>
          </a:bodyPr>
          <a:lstStyle/>
          <a:p>
            <a:r>
              <a:rPr lang="en-US" sz="2000" b="1" dirty="0" smtClean="0"/>
              <a:t>I wanted to have an output of 100mV ; it implies that I must have a resistance equal to </a:t>
            </a:r>
            <a:endParaRPr lang="en-US" sz="2000" b="1" dirty="0"/>
          </a:p>
        </p:txBody>
      </p:sp>
      <p:graphicFrame>
        <p:nvGraphicFramePr>
          <p:cNvPr id="12" name="Object 11"/>
          <p:cNvGraphicFramePr>
            <a:graphicFrameLocks noChangeAspect="1"/>
          </p:cNvGraphicFramePr>
          <p:nvPr>
            <p:extLst/>
          </p:nvPr>
        </p:nvGraphicFramePr>
        <p:xfrm>
          <a:off x="2770414" y="6083162"/>
          <a:ext cx="2578100" cy="533400"/>
        </p:xfrm>
        <a:graphic>
          <a:graphicData uri="http://schemas.openxmlformats.org/presentationml/2006/ole">
            <mc:AlternateContent xmlns:mc="http://schemas.openxmlformats.org/markup-compatibility/2006">
              <mc:Choice xmlns:v="urn:schemas-microsoft-com:vml" Requires="v">
                <p:oleObj spid="_x0000_s14376" name="Equation" r:id="rId10" imgW="1104840" imgH="228600" progId="Equation.3">
                  <p:embed/>
                </p:oleObj>
              </mc:Choice>
              <mc:Fallback>
                <p:oleObj name="Equation" r:id="rId10" imgW="110484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0414" y="6083162"/>
                        <a:ext cx="25781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9463" name="Picture 7"/>
          <p:cNvPicPr>
            <a:picLocks noChangeAspect="1" noChangeArrowheads="1"/>
          </p:cNvPicPr>
          <p:nvPr/>
        </p:nvPicPr>
        <p:blipFill>
          <a:blip r:embed="rId12" cstate="print"/>
          <a:srcRect/>
          <a:stretch>
            <a:fillRect/>
          </a:stretch>
        </p:blipFill>
        <p:spPr bwMode="auto">
          <a:xfrm>
            <a:off x="1447800" y="1524000"/>
            <a:ext cx="838200" cy="695325"/>
          </a:xfrm>
          <a:prstGeom prst="rect">
            <a:avLst/>
          </a:prstGeom>
          <a:noFill/>
          <a:ln w="9525">
            <a:noFill/>
            <a:miter lim="800000"/>
            <a:headEnd/>
            <a:tailEnd/>
          </a:ln>
        </p:spPr>
      </p:pic>
      <p:pic>
        <p:nvPicPr>
          <p:cNvPr id="14" name="Picture 2"/>
          <p:cNvPicPr>
            <a:picLocks noChangeAspect="1" noChangeArrowheads="1"/>
          </p:cNvPicPr>
          <p:nvPr/>
        </p:nvPicPr>
        <p:blipFill>
          <a:blip r:embed="rId3" cstate="print"/>
          <a:srcRect l="60177" t="16901"/>
          <a:stretch>
            <a:fillRect/>
          </a:stretch>
        </p:blipFill>
        <p:spPr bwMode="auto">
          <a:xfrm>
            <a:off x="1219200" y="2133599"/>
            <a:ext cx="990600" cy="1298787"/>
          </a:xfrm>
          <a:prstGeom prst="rect">
            <a:avLst/>
          </a:prstGeom>
          <a:noFill/>
          <a:ln w="9525">
            <a:noFill/>
            <a:miter lim="800000"/>
            <a:headEnd/>
            <a:tailEnd/>
          </a:ln>
        </p:spPr>
      </p:pic>
      <p:graphicFrame>
        <p:nvGraphicFramePr>
          <p:cNvPr id="15" name="Object 14"/>
          <p:cNvGraphicFramePr>
            <a:graphicFrameLocks noChangeAspect="1"/>
          </p:cNvGraphicFramePr>
          <p:nvPr/>
        </p:nvGraphicFramePr>
        <p:xfrm>
          <a:off x="2743200" y="1447800"/>
          <a:ext cx="1257300" cy="419100"/>
        </p:xfrm>
        <a:graphic>
          <a:graphicData uri="http://schemas.openxmlformats.org/presentationml/2006/ole">
            <mc:AlternateContent xmlns:mc="http://schemas.openxmlformats.org/markup-compatibility/2006">
              <mc:Choice xmlns:v="urn:schemas-microsoft-com:vml" Requires="v">
                <p:oleObj spid="_x0000_s14377" name="Equation" r:id="rId13" imgW="685800" imgH="228600" progId="Equation.3">
                  <p:embed/>
                </p:oleObj>
              </mc:Choice>
              <mc:Fallback>
                <p:oleObj name="Equation" r:id="rId13" imgW="6858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3200" y="1447800"/>
                        <a:ext cx="12573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66471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p:nvPr/>
        </p:nvGrpSpPr>
        <p:grpSpPr>
          <a:xfrm>
            <a:off x="2362200" y="228600"/>
            <a:ext cx="6172200" cy="5867400"/>
            <a:chOff x="838200" y="457200"/>
            <a:chExt cx="6172200" cy="5867400"/>
          </a:xfrm>
        </p:grpSpPr>
        <p:cxnSp>
          <p:nvCxnSpPr>
            <p:cNvPr id="5" name="Straight Arrow Connector 4"/>
            <p:cNvCxnSpPr/>
            <p:nvPr/>
          </p:nvCxnSpPr>
          <p:spPr>
            <a:xfrm flipV="1">
              <a:off x="838200" y="457200"/>
              <a:ext cx="0" cy="5257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8200" y="5715000"/>
              <a:ext cx="6172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838200" y="5562600"/>
              <a:ext cx="25146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352800" y="609600"/>
              <a:ext cx="914400" cy="4953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38200" y="5638800"/>
              <a:ext cx="457200" cy="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810000" y="3048000"/>
              <a:ext cx="0" cy="266700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38200" y="3048000"/>
              <a:ext cx="2971800" cy="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38200" y="838200"/>
              <a:ext cx="3352800" cy="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67200" y="838200"/>
              <a:ext cx="0" cy="487680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295400" y="5791200"/>
              <a:ext cx="0" cy="5334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838200" y="5791200"/>
              <a:ext cx="0" cy="5334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267200" y="5715000"/>
              <a:ext cx="0" cy="5334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810000" y="5715000"/>
              <a:ext cx="0" cy="5334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44" name="Rounded Rectangular Callout 43"/>
          <p:cNvSpPr/>
          <p:nvPr/>
        </p:nvSpPr>
        <p:spPr>
          <a:xfrm>
            <a:off x="457200" y="4114800"/>
            <a:ext cx="838200" cy="381000"/>
          </a:xfrm>
          <a:prstGeom prst="wedgeRoundRectCallout">
            <a:avLst>
              <a:gd name="adj1" fmla="val 173852"/>
              <a:gd name="adj2" fmla="val 2877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49"/>
          <p:cNvGrpSpPr/>
          <p:nvPr/>
        </p:nvGrpSpPr>
        <p:grpSpPr>
          <a:xfrm>
            <a:off x="152400" y="0"/>
            <a:ext cx="8686800" cy="6629400"/>
            <a:chOff x="152400" y="0"/>
            <a:chExt cx="8686800" cy="6629400"/>
          </a:xfrm>
        </p:grpSpPr>
        <p:sp>
          <p:nvSpPr>
            <p:cNvPr id="39" name="Rounded Rectangular Callout 38"/>
            <p:cNvSpPr/>
            <p:nvPr/>
          </p:nvSpPr>
          <p:spPr>
            <a:xfrm>
              <a:off x="6477000" y="5791200"/>
              <a:ext cx="914400" cy="381000"/>
            </a:xfrm>
            <a:prstGeom prst="wedgeRoundRectCallout">
              <a:avLst>
                <a:gd name="adj1" fmla="val -129924"/>
                <a:gd name="adj2" fmla="val 71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760mv</a:t>
              </a:r>
              <a:endParaRPr lang="en-US" b="1" dirty="0"/>
            </a:p>
          </p:txBody>
        </p:sp>
        <p:sp>
          <p:nvSpPr>
            <p:cNvPr id="40" name="Rounded Rectangular Callout 39"/>
            <p:cNvSpPr/>
            <p:nvPr/>
          </p:nvSpPr>
          <p:spPr>
            <a:xfrm>
              <a:off x="4572000" y="6248400"/>
              <a:ext cx="914400" cy="381000"/>
            </a:xfrm>
            <a:prstGeom prst="wedgeRoundRectCallout">
              <a:avLst>
                <a:gd name="adj1" fmla="val 37908"/>
                <a:gd name="adj2" fmla="val -1073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750mv</a:t>
              </a:r>
              <a:endParaRPr lang="en-US" b="1" dirty="0"/>
            </a:p>
          </p:txBody>
        </p:sp>
        <p:sp>
          <p:nvSpPr>
            <p:cNvPr id="41" name="Rounded Rectangular Callout 40"/>
            <p:cNvSpPr/>
            <p:nvPr/>
          </p:nvSpPr>
          <p:spPr>
            <a:xfrm>
              <a:off x="3505200" y="6248400"/>
              <a:ext cx="838200" cy="381000"/>
            </a:xfrm>
            <a:prstGeom prst="wedgeRoundRectCallout">
              <a:avLst>
                <a:gd name="adj1" fmla="val -129924"/>
                <a:gd name="adj2" fmla="val -92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10 </a:t>
              </a:r>
              <a:r>
                <a:rPr lang="en-US" b="1" dirty="0" err="1" smtClean="0"/>
                <a:t>mv</a:t>
              </a:r>
              <a:endParaRPr lang="en-US" b="1" dirty="0"/>
            </a:p>
          </p:txBody>
        </p:sp>
        <p:sp>
          <p:nvSpPr>
            <p:cNvPr id="43" name="Rounded Rectangular Callout 42"/>
            <p:cNvSpPr/>
            <p:nvPr/>
          </p:nvSpPr>
          <p:spPr>
            <a:xfrm>
              <a:off x="228600" y="2590800"/>
              <a:ext cx="838200" cy="381000"/>
            </a:xfrm>
            <a:prstGeom prst="wedgeRoundRectCallout">
              <a:avLst>
                <a:gd name="adj1" fmla="val 199027"/>
                <a:gd name="adj2" fmla="val 108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1.7mA</a:t>
              </a:r>
              <a:endParaRPr lang="en-US" b="1" dirty="0"/>
            </a:p>
          </p:txBody>
        </p:sp>
        <p:sp>
          <p:nvSpPr>
            <p:cNvPr id="45" name="Rounded Rectangular Callout 44"/>
            <p:cNvSpPr/>
            <p:nvPr/>
          </p:nvSpPr>
          <p:spPr>
            <a:xfrm>
              <a:off x="152400" y="1828800"/>
              <a:ext cx="1066800" cy="381000"/>
            </a:xfrm>
            <a:prstGeom prst="wedgeRoundRectCallout">
              <a:avLst>
                <a:gd name="adj1" fmla="val 152753"/>
                <a:gd name="adj2" fmla="val -3621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2.48mA</a:t>
              </a:r>
              <a:endParaRPr lang="en-US" b="1" dirty="0"/>
            </a:p>
          </p:txBody>
        </p:sp>
        <p:graphicFrame>
          <p:nvGraphicFramePr>
            <p:cNvPr id="46" name="Object 45"/>
            <p:cNvGraphicFramePr>
              <a:graphicFrameLocks noChangeAspect="1"/>
            </p:cNvGraphicFramePr>
            <p:nvPr/>
          </p:nvGraphicFramePr>
          <p:xfrm>
            <a:off x="457200" y="4191000"/>
            <a:ext cx="711200" cy="203200"/>
          </p:xfrm>
          <a:graphic>
            <a:graphicData uri="http://schemas.openxmlformats.org/presentationml/2006/ole">
              <mc:AlternateContent xmlns:mc="http://schemas.openxmlformats.org/markup-compatibility/2006">
                <mc:Choice xmlns:v="urn:schemas-microsoft-com:vml" Requires="v">
                  <p:oleObj spid="_x0000_s15383" name="Equation" r:id="rId3" imgW="711000" imgH="203040" progId="Equation.3">
                    <p:embed/>
                  </p:oleObj>
                </mc:Choice>
                <mc:Fallback>
                  <p:oleObj name="Equation" r:id="rId3" imgW="7110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91000"/>
                          <a:ext cx="7112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46"/>
            <p:cNvGraphicFramePr>
              <a:graphicFrameLocks noChangeAspect="1"/>
            </p:cNvGraphicFramePr>
            <p:nvPr/>
          </p:nvGraphicFramePr>
          <p:xfrm>
            <a:off x="8296835" y="4953000"/>
            <a:ext cx="542365" cy="485274"/>
          </p:xfrm>
          <a:graphic>
            <a:graphicData uri="http://schemas.openxmlformats.org/presentationml/2006/ole">
              <mc:AlternateContent xmlns:mc="http://schemas.openxmlformats.org/markup-compatibility/2006">
                <mc:Choice xmlns:v="urn:schemas-microsoft-com:vml" Requires="v">
                  <p:oleObj spid="_x0000_s15384" name="Equation" r:id="rId5" imgW="241200" imgH="215640" progId="Equation.3">
                    <p:embed/>
                  </p:oleObj>
                </mc:Choice>
                <mc:Fallback>
                  <p:oleObj name="Equation" r:id="rId5" imgW="24120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96835" y="4953000"/>
                          <a:ext cx="542365" cy="485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47"/>
            <p:cNvGraphicFramePr>
              <a:graphicFrameLocks noChangeAspect="1"/>
            </p:cNvGraphicFramePr>
            <p:nvPr/>
          </p:nvGraphicFramePr>
          <p:xfrm>
            <a:off x="1676400" y="0"/>
            <a:ext cx="469900" cy="604157"/>
          </p:xfrm>
          <a:graphic>
            <a:graphicData uri="http://schemas.openxmlformats.org/presentationml/2006/ole">
              <mc:AlternateContent xmlns:mc="http://schemas.openxmlformats.org/markup-compatibility/2006">
                <mc:Choice xmlns:v="urn:schemas-microsoft-com:vml" Requires="v">
                  <p:oleObj spid="_x0000_s15385" name="Equation" r:id="rId7" imgW="177480" imgH="228600" progId="Equation.3">
                    <p:embed/>
                  </p:oleObj>
                </mc:Choice>
                <mc:Fallback>
                  <p:oleObj name="Equation" r:id="rId7" imgW="1774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0"/>
                          <a:ext cx="469900" cy="6041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9" name="Title 1"/>
          <p:cNvSpPr>
            <a:spLocks noGrp="1"/>
          </p:cNvSpPr>
          <p:nvPr>
            <p:ph type="title"/>
          </p:nvPr>
        </p:nvSpPr>
        <p:spPr>
          <a:xfrm>
            <a:off x="5943600" y="304800"/>
            <a:ext cx="3200400" cy="685800"/>
          </a:xfrm>
        </p:spPr>
        <p:txBody>
          <a:bodyPr>
            <a:normAutofit/>
          </a:bodyPr>
          <a:lstStyle/>
          <a:p>
            <a:r>
              <a:rPr lang="en-US" sz="3200" b="1" dirty="0" smtClean="0"/>
              <a:t>How can I fix it</a:t>
            </a:r>
            <a:endParaRPr lang="en-US" sz="3200" b="1" dirty="0"/>
          </a:p>
        </p:txBody>
      </p:sp>
    </p:spTree>
    <p:extLst>
      <p:ext uri="{BB962C8B-B14F-4D97-AF65-F5344CB8AC3E}">
        <p14:creationId xmlns:p14="http://schemas.microsoft.com/office/powerpoint/2010/main" val="1001168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Biasing the transistor</a:t>
            </a:r>
            <a:endParaRPr lang="en-US" b="1" u="sng" dirty="0"/>
          </a:p>
        </p:txBody>
      </p:sp>
      <p:pic>
        <p:nvPicPr>
          <p:cNvPr id="22530" name="Picture 2"/>
          <p:cNvPicPr>
            <a:picLocks noGrp="1" noChangeAspect="1" noChangeArrowheads="1"/>
          </p:cNvPicPr>
          <p:nvPr>
            <p:ph idx="1"/>
          </p:nvPr>
        </p:nvPicPr>
        <p:blipFill>
          <a:blip r:embed="rId2" cstate="print"/>
          <a:srcRect t="63889" r="62319"/>
          <a:stretch>
            <a:fillRect/>
          </a:stretch>
        </p:blipFill>
        <p:spPr bwMode="auto">
          <a:xfrm>
            <a:off x="2209800" y="5105400"/>
            <a:ext cx="2051538" cy="1111250"/>
          </a:xfrm>
          <a:prstGeom prst="rect">
            <a:avLst/>
          </a:prstGeom>
          <a:noFill/>
          <a:ln w="9525">
            <a:noFill/>
            <a:miter lim="800000"/>
            <a:headEnd/>
            <a:tailEnd/>
          </a:ln>
        </p:spPr>
      </p:pic>
      <p:pic>
        <p:nvPicPr>
          <p:cNvPr id="5" name="Picture 2"/>
          <p:cNvPicPr>
            <a:picLocks noChangeAspect="1" noChangeArrowheads="1"/>
          </p:cNvPicPr>
          <p:nvPr/>
        </p:nvPicPr>
        <p:blipFill>
          <a:blip r:embed="rId2" cstate="print"/>
          <a:srcRect l="37681"/>
          <a:stretch>
            <a:fillRect/>
          </a:stretch>
        </p:blipFill>
        <p:spPr bwMode="auto">
          <a:xfrm>
            <a:off x="5410199" y="1905000"/>
            <a:ext cx="2940538" cy="2667000"/>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t="50704" r="66715" b="18016"/>
          <a:stretch>
            <a:fillRect/>
          </a:stretch>
        </p:blipFill>
        <p:spPr bwMode="auto">
          <a:xfrm>
            <a:off x="2590800" y="4114800"/>
            <a:ext cx="1806674" cy="1066799"/>
          </a:xfrm>
          <a:prstGeom prst="rect">
            <a:avLst/>
          </a:prstGeom>
          <a:noFill/>
          <a:ln w="9525">
            <a:noFill/>
            <a:miter lim="800000"/>
            <a:headEnd/>
            <a:tailEnd/>
          </a:ln>
        </p:spPr>
      </p:pic>
      <p:cxnSp>
        <p:nvCxnSpPr>
          <p:cNvPr id="10" name="Straight Connector 9"/>
          <p:cNvCxnSpPr/>
          <p:nvPr/>
        </p:nvCxnSpPr>
        <p:spPr>
          <a:xfrm flipH="1">
            <a:off x="3962400" y="3581400"/>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962400" y="3581400"/>
            <a:ext cx="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4847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9FF66"/>
          </a:solidFill>
          <a:ln w="38100">
            <a:solidFill>
              <a:schemeClr val="tx1"/>
            </a:solidFill>
          </a:ln>
        </p:spPr>
        <p:txBody>
          <a:bodyPr>
            <a:normAutofit/>
          </a:bodyPr>
          <a:lstStyle/>
          <a:p>
            <a:r>
              <a:rPr lang="en-US" sz="5400" b="1" u="sng" dirty="0" smtClean="0">
                <a:latin typeface="Arial Black" panose="020B0A04020102020204" pitchFamily="34" charset="0"/>
              </a:rPr>
              <a:t>Recommendations</a:t>
            </a:r>
            <a:endParaRPr lang="en-US" sz="5400" b="1" u="sng" dirty="0">
              <a:latin typeface="Arial Black" panose="020B0A04020102020204" pitchFamily="34" charset="0"/>
            </a:endParaRPr>
          </a:p>
        </p:txBody>
      </p:sp>
      <p:sp>
        <p:nvSpPr>
          <p:cNvPr id="3" name="Content Placeholder 2"/>
          <p:cNvSpPr>
            <a:spLocks noGrp="1"/>
          </p:cNvSpPr>
          <p:nvPr>
            <p:ph idx="1"/>
          </p:nvPr>
        </p:nvSpPr>
        <p:spPr>
          <a:xfrm>
            <a:off x="304800" y="1752600"/>
            <a:ext cx="8686800" cy="4343400"/>
          </a:xfrm>
          <a:solidFill>
            <a:srgbClr val="FFFF00"/>
          </a:solidFill>
          <a:ln w="38100">
            <a:solidFill>
              <a:schemeClr val="tx1"/>
            </a:solidFill>
          </a:ln>
        </p:spPr>
        <p:txBody>
          <a:bodyPr>
            <a:normAutofit/>
          </a:bodyPr>
          <a:lstStyle/>
          <a:p>
            <a:r>
              <a:rPr lang="en-US" b="1" dirty="0" smtClean="0"/>
              <a:t>Only class lecture are not enough self study is must</a:t>
            </a:r>
          </a:p>
          <a:p>
            <a:endParaRPr lang="en-US" b="1" dirty="0" smtClean="0"/>
          </a:p>
          <a:p>
            <a:r>
              <a:rPr lang="en-US" b="1" dirty="0" smtClean="0"/>
              <a:t>Must read text book </a:t>
            </a:r>
          </a:p>
          <a:p>
            <a:endParaRPr lang="en-US" b="1" dirty="0" smtClean="0"/>
          </a:p>
          <a:p>
            <a:r>
              <a:rPr lang="en-US" b="1" dirty="0" smtClean="0"/>
              <a:t>Understand and do examples from the book</a:t>
            </a:r>
          </a:p>
          <a:p>
            <a:endParaRPr lang="en-US" b="1" dirty="0" smtClean="0"/>
          </a:p>
        </p:txBody>
      </p:sp>
    </p:spTree>
    <p:extLst>
      <p:ext uri="{BB962C8B-B14F-4D97-AF65-F5344CB8AC3E}">
        <p14:creationId xmlns:p14="http://schemas.microsoft.com/office/powerpoint/2010/main" val="451752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4172" y="838200"/>
            <a:ext cx="8741228" cy="3748719"/>
          </a:xfrm>
          <a:prstGeom prst="rect">
            <a:avLst/>
          </a:prstGeom>
        </p:spPr>
        <p:txBody>
          <a:bodyPr wrap="square">
            <a:spAutoFit/>
          </a:bodyPr>
          <a:lstStyle/>
          <a:p>
            <a:pPr marL="257175" indent="-257175" eaLnBrk="0" hangingPunct="0">
              <a:spcBef>
                <a:spcPct val="20000"/>
              </a:spcBef>
              <a:buFont typeface="Wingdings" pitchFamily="2" charset="2"/>
              <a:buChar char="§"/>
              <a:defRPr/>
            </a:pPr>
            <a:r>
              <a:rPr lang="en-US" sz="2400" kern="0" dirty="0">
                <a:latin typeface="Arial" panose="020B0604020202020204" pitchFamily="34" charset="0"/>
                <a:cs typeface="Arial" panose="020B0604020202020204" pitchFamily="34" charset="0"/>
              </a:rPr>
              <a:t>Early 20</a:t>
            </a:r>
            <a:r>
              <a:rPr lang="en-US" sz="2400" kern="0" baseline="30000" dirty="0">
                <a:latin typeface="Arial" panose="020B0604020202020204" pitchFamily="34" charset="0"/>
                <a:cs typeface="Arial" panose="020B0604020202020204" pitchFamily="34" charset="0"/>
              </a:rPr>
              <a:t>th</a:t>
            </a:r>
            <a:r>
              <a:rPr lang="en-US" sz="2400" kern="0" dirty="0">
                <a:latin typeface="Arial" panose="020B0604020202020204" pitchFamily="34" charset="0"/>
                <a:cs typeface="Arial" panose="020B0604020202020204" pitchFamily="34" charset="0"/>
              </a:rPr>
              <a:t> century, </a:t>
            </a:r>
            <a:r>
              <a:rPr lang="en-US" sz="2400" u="sng" kern="0" dirty="0">
                <a:latin typeface="Arial" panose="020B0604020202020204" pitchFamily="34" charset="0"/>
                <a:cs typeface="Arial" panose="020B0604020202020204" pitchFamily="34" charset="0"/>
              </a:rPr>
              <a:t>vacuum tube </a:t>
            </a:r>
            <a:r>
              <a:rPr lang="en-US" sz="2400" kern="0" dirty="0">
                <a:latin typeface="Arial" panose="020B0604020202020204" pitchFamily="34" charset="0"/>
                <a:cs typeface="Arial" panose="020B0604020202020204" pitchFamily="34" charset="0"/>
              </a:rPr>
              <a:t>were used as signal amplifiers &amp; switches.</a:t>
            </a:r>
            <a:br>
              <a:rPr lang="en-US" sz="2400" kern="0" dirty="0">
                <a:latin typeface="Arial" panose="020B0604020202020204" pitchFamily="34" charset="0"/>
                <a:cs typeface="Arial" panose="020B0604020202020204" pitchFamily="34" charset="0"/>
              </a:rPr>
            </a:br>
            <a:endParaRPr lang="en-US" sz="2400" kern="0" dirty="0">
              <a:latin typeface="Arial" panose="020B0604020202020204" pitchFamily="34" charset="0"/>
              <a:cs typeface="Arial" panose="020B0604020202020204" pitchFamily="34" charset="0"/>
            </a:endParaRPr>
          </a:p>
          <a:p>
            <a:pPr marL="257175" indent="-257175" eaLnBrk="0" hangingPunct="0">
              <a:spcBef>
                <a:spcPct val="20000"/>
              </a:spcBef>
              <a:buFont typeface="Wingdings" pitchFamily="2" charset="2"/>
              <a:buChar char="§"/>
              <a:defRPr/>
            </a:pPr>
            <a:r>
              <a:rPr lang="en-US" sz="2800" kern="0" dirty="0" smtClean="0">
                <a:latin typeface="Arial" panose="020B0604020202020204" pitchFamily="34" charset="0"/>
                <a:cs typeface="Arial" panose="020B0604020202020204" pitchFamily="34" charset="0"/>
              </a:rPr>
              <a:t>Use </a:t>
            </a:r>
            <a:r>
              <a:rPr lang="en-US" sz="2800" kern="0" dirty="0">
                <a:latin typeface="Arial" panose="020B0604020202020204" pitchFamily="34" charset="0"/>
                <a:cs typeface="Arial" panose="020B0604020202020204" pitchFamily="34" charset="0"/>
              </a:rPr>
              <a:t>of vacuum tube* resulted in extremely large, fragile, energy inefficient, and expensive electronics.</a:t>
            </a:r>
          </a:p>
          <a:p>
            <a:pPr marL="257175" indent="-257175" eaLnBrk="0" hangingPunct="0">
              <a:spcBef>
                <a:spcPct val="20000"/>
              </a:spcBef>
              <a:buFont typeface="Wingdings" pitchFamily="2" charset="2"/>
              <a:buChar char="§"/>
              <a:defRPr/>
            </a:pPr>
            <a:r>
              <a:rPr lang="en-US" sz="2800" kern="0" dirty="0">
                <a:latin typeface="Arial" panose="020B0604020202020204" pitchFamily="34" charset="0"/>
                <a:cs typeface="Arial" panose="020B0604020202020204" pitchFamily="34" charset="0"/>
              </a:rPr>
              <a:t>Evolution of electronics required device that was small, light weight, robust, reliable, cheap to manufacture, energy efficient… </a:t>
            </a:r>
          </a:p>
          <a:p>
            <a:pPr marL="257175" indent="-257175" eaLnBrk="0" hangingPunct="0">
              <a:spcBef>
                <a:spcPct val="20000"/>
              </a:spcBef>
              <a:defRPr/>
            </a:pPr>
            <a:r>
              <a:rPr lang="en-US" sz="1200" kern="0" dirty="0">
                <a:latin typeface="Arial" panose="020B0604020202020204" pitchFamily="34" charset="0"/>
                <a:cs typeface="Arial" panose="020B0604020202020204" pitchFamily="34" charset="0"/>
              </a:rPr>
              <a:t>	</a:t>
            </a:r>
            <a:endParaRPr lang="en-US" sz="2000" kern="0" dirty="0">
              <a:latin typeface="Arial" panose="020B0604020202020204" pitchFamily="34" charset="0"/>
              <a:cs typeface="Arial" panose="020B0604020202020204" pitchFamily="34" charset="0"/>
            </a:endParaRPr>
          </a:p>
        </p:txBody>
      </p:sp>
      <p:pic>
        <p:nvPicPr>
          <p:cNvPr id="33794" name="Picture 2" descr="http://www.geocities.jp/ja4cam/img2/radio1.jpg"/>
          <p:cNvPicPr>
            <a:picLocks noChangeAspect="1" noChangeArrowheads="1"/>
          </p:cNvPicPr>
          <p:nvPr/>
        </p:nvPicPr>
        <p:blipFill>
          <a:blip r:embed="rId3" cstate="print">
            <a:duotone>
              <a:prstClr val="black"/>
              <a:srgbClr val="D9C3A5">
                <a:tint val="50000"/>
                <a:satMod val="180000"/>
              </a:srgbClr>
            </a:duotone>
          </a:blip>
          <a:srcRect/>
          <a:stretch>
            <a:fillRect/>
          </a:stretch>
        </p:blipFill>
        <p:spPr bwMode="auto">
          <a:xfrm>
            <a:off x="894507" y="4343401"/>
            <a:ext cx="2999939" cy="2249954"/>
          </a:xfrm>
          <a:prstGeom prst="rect">
            <a:avLst/>
          </a:prstGeom>
          <a:noFill/>
        </p:spPr>
      </p:pic>
      <p:pic>
        <p:nvPicPr>
          <p:cNvPr id="7173" name="Picture 3"/>
          <p:cNvPicPr>
            <a:picLocks noChangeAspect="1" noChangeArrowheads="1"/>
          </p:cNvPicPr>
          <p:nvPr/>
        </p:nvPicPr>
        <p:blipFill>
          <a:blip r:embed="rId4" cstate="print"/>
          <a:srcRect/>
          <a:stretch>
            <a:fillRect/>
          </a:stretch>
        </p:blipFill>
        <p:spPr bwMode="auto">
          <a:xfrm>
            <a:off x="5197660" y="4343401"/>
            <a:ext cx="3330288" cy="2247945"/>
          </a:xfrm>
          <a:prstGeom prst="rect">
            <a:avLst/>
          </a:prstGeom>
          <a:noFill/>
          <a:ln w="9525" algn="ctr">
            <a:noFill/>
            <a:miter lim="800000"/>
            <a:headEnd/>
            <a:tailEnd/>
          </a:ln>
        </p:spPr>
      </p:pic>
      <p:sp>
        <p:nvSpPr>
          <p:cNvPr id="13" name="TextBox 12"/>
          <p:cNvSpPr txBox="1"/>
          <p:nvPr/>
        </p:nvSpPr>
        <p:spPr>
          <a:xfrm>
            <a:off x="762000" y="144253"/>
            <a:ext cx="7391400" cy="646331"/>
          </a:xfrm>
          <a:prstGeom prst="rect">
            <a:avLst/>
          </a:prstGeom>
          <a:noFill/>
        </p:spPr>
        <p:txBody>
          <a:bodyPr wrap="square">
            <a:spAutoFit/>
          </a:bodyPr>
          <a:lstStyle/>
          <a:p>
            <a:pPr algn="ctr">
              <a:defRPr/>
            </a:pPr>
            <a:r>
              <a:rPr lang="en-US" sz="3600" b="1" u="sng" dirty="0">
                <a:solidFill>
                  <a:schemeClr val="tx1">
                    <a:lumMod val="75000"/>
                  </a:schemeClr>
                </a:solidFill>
                <a:ea typeface="굴림" pitchFamily="50" charset="-127"/>
              </a:rPr>
              <a:t>Reason for Transistor’s Invention:</a:t>
            </a:r>
            <a:endParaRPr lang="en-US" sz="3200" b="1" dirty="0">
              <a:solidFill>
                <a:schemeClr val="tx1">
                  <a:lumMod val="75000"/>
                </a:schemeClr>
              </a:solidFill>
              <a:ea typeface="굴림" pitchFamily="50" charset="-127"/>
            </a:endParaRPr>
          </a:p>
        </p:txBody>
      </p:sp>
      <p:sp>
        <p:nvSpPr>
          <p:cNvPr id="14" name="TextBox 9"/>
          <p:cNvSpPr txBox="1">
            <a:spLocks noChangeArrowheads="1"/>
          </p:cNvSpPr>
          <p:nvPr/>
        </p:nvSpPr>
        <p:spPr bwMode="auto">
          <a:xfrm>
            <a:off x="1295400" y="6265573"/>
            <a:ext cx="1828800" cy="327782"/>
          </a:xfrm>
          <a:prstGeom prst="rect">
            <a:avLst/>
          </a:prstGeom>
          <a:noFill/>
          <a:ln w="9525">
            <a:noFill/>
            <a:miter lim="800000"/>
            <a:headEnd/>
            <a:tailEnd/>
          </a:ln>
        </p:spPr>
        <p:txBody>
          <a:bodyPr wrap="square">
            <a:spAutoFit/>
          </a:bodyPr>
          <a:lstStyle/>
          <a:p>
            <a:pPr algn="ctr">
              <a:lnSpc>
                <a:spcPct val="120000"/>
              </a:lnSpc>
              <a:spcBef>
                <a:spcPct val="20000"/>
              </a:spcBef>
              <a:buClr>
                <a:schemeClr val="accent1"/>
              </a:buClr>
              <a:buFont typeface="Wingdings" pitchFamily="2" charset="2"/>
              <a:buNone/>
            </a:pPr>
            <a:r>
              <a:rPr lang="en-US" sz="1275" b="1" dirty="0"/>
              <a:t>Vacuum Tube Radios</a:t>
            </a:r>
          </a:p>
        </p:txBody>
      </p:sp>
      <p:sp>
        <p:nvSpPr>
          <p:cNvPr id="17" name="TextBox 9"/>
          <p:cNvSpPr txBox="1">
            <a:spLocks noChangeArrowheads="1"/>
          </p:cNvSpPr>
          <p:nvPr/>
        </p:nvSpPr>
        <p:spPr bwMode="auto">
          <a:xfrm>
            <a:off x="5662654" y="6249244"/>
            <a:ext cx="2400300" cy="327782"/>
          </a:xfrm>
          <a:prstGeom prst="rect">
            <a:avLst/>
          </a:prstGeom>
          <a:noFill/>
          <a:ln w="9525">
            <a:noFill/>
            <a:miter lim="800000"/>
            <a:headEnd/>
            <a:tailEnd/>
          </a:ln>
        </p:spPr>
        <p:txBody>
          <a:bodyPr wrap="square">
            <a:spAutoFit/>
          </a:bodyPr>
          <a:lstStyle/>
          <a:p>
            <a:pPr algn="ctr">
              <a:lnSpc>
                <a:spcPct val="120000"/>
              </a:lnSpc>
              <a:spcBef>
                <a:spcPct val="20000"/>
              </a:spcBef>
              <a:buClr>
                <a:schemeClr val="accent1"/>
              </a:buClr>
              <a:buFont typeface="Wingdings" pitchFamily="2" charset="2"/>
              <a:buNone/>
            </a:pPr>
            <a:r>
              <a:rPr lang="en-US" sz="1275" b="1" dirty="0"/>
              <a:t>ENIAC : 17, 468 vacuum tubes</a:t>
            </a:r>
          </a:p>
        </p:txBody>
      </p:sp>
    </p:spTree>
    <p:extLst>
      <p:ext uri="{BB962C8B-B14F-4D97-AF65-F5344CB8AC3E}">
        <p14:creationId xmlns:p14="http://schemas.microsoft.com/office/powerpoint/2010/main" val="362872178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Tubes used in old electronics equipment</a:t>
            </a:r>
            <a:endParaRPr lang="en-US" b="1" dirty="0"/>
          </a:p>
        </p:txBody>
      </p:sp>
      <p:pic>
        <p:nvPicPr>
          <p:cNvPr id="4" name="Picture 6" descr="Tubes 6F5P (6GV8 ECL85) Triode Pentode vintage NEW 2pcs | eBay in 2020 |  Tube vintage, Nixie tube, Vint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756" y="1600200"/>
            <a:ext cx="4402488" cy="5070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83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Tubes Amplifiers</a:t>
            </a:r>
            <a:endParaRPr lang="en-US" dirty="0"/>
          </a:p>
        </p:txBody>
      </p:sp>
      <p:pic>
        <p:nvPicPr>
          <p:cNvPr id="4" name="Picture 3"/>
          <p:cNvPicPr>
            <a:picLocks noChangeAspect="1"/>
          </p:cNvPicPr>
          <p:nvPr/>
        </p:nvPicPr>
        <p:blipFill>
          <a:blip r:embed="rId2"/>
          <a:stretch>
            <a:fillRect/>
          </a:stretch>
        </p:blipFill>
        <p:spPr>
          <a:xfrm>
            <a:off x="762000" y="1743074"/>
            <a:ext cx="7138990" cy="4759326"/>
          </a:xfrm>
          <a:prstGeom prst="rect">
            <a:avLst/>
          </a:prstGeom>
        </p:spPr>
      </p:pic>
      <p:pic>
        <p:nvPicPr>
          <p:cNvPr id="16386" name="Picture 2" descr="Microwave Engineering - Magnetrons - Tutorials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17637"/>
            <a:ext cx="7010400" cy="5044267"/>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Microwaves101 | Traveling wave tubes (TW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3" y="1377142"/>
            <a:ext cx="8542017" cy="508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45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arn(inVertical)">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wipe(down)">
                                      <p:cBhvr>
                                        <p:cTn id="12"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8829</TotalTime>
  <Words>1689</Words>
  <Application>Microsoft Office PowerPoint</Application>
  <PresentationFormat>On-screen Show (4:3)</PresentationFormat>
  <Paragraphs>283</Paragraphs>
  <Slides>66</Slides>
  <Notes>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79" baseType="lpstr">
      <vt:lpstr>굴림</vt:lpstr>
      <vt:lpstr>新細明體</vt:lpstr>
      <vt:lpstr>Arial</vt:lpstr>
      <vt:lpstr>Arial Black</vt:lpstr>
      <vt:lpstr>Calibri</vt:lpstr>
      <vt:lpstr>Cambria Math</vt:lpstr>
      <vt:lpstr>Comic Sans MS</vt:lpstr>
      <vt:lpstr>Symbol</vt:lpstr>
      <vt:lpstr>Times New Roman</vt:lpstr>
      <vt:lpstr>Wingdings</vt:lpstr>
      <vt:lpstr>Office Theme</vt:lpstr>
      <vt:lpstr>Worksheet</vt:lpstr>
      <vt:lpstr>Equation</vt:lpstr>
      <vt:lpstr>PowerPoint Presentation</vt:lpstr>
      <vt:lpstr>Chapter No 6 : BJTs</vt:lpstr>
      <vt:lpstr>Chapter 6 CLOs</vt:lpstr>
      <vt:lpstr>Mapping topics to sections </vt:lpstr>
      <vt:lpstr>Class Lecture Sequence</vt:lpstr>
      <vt:lpstr>PowerPoint Presentation</vt:lpstr>
      <vt:lpstr>PowerPoint Presentation</vt:lpstr>
      <vt:lpstr>Tubes used in old electronics equipment</vt:lpstr>
      <vt:lpstr>Tubes Amplifiers</vt:lpstr>
      <vt:lpstr>The Transistor is Born</vt:lpstr>
      <vt:lpstr>Introduction BJTs</vt:lpstr>
      <vt:lpstr>PowerPoint Presentation</vt:lpstr>
      <vt:lpstr>PowerPoint Presentation</vt:lpstr>
      <vt:lpstr>Analogies </vt:lpstr>
      <vt:lpstr>PowerPoint Presentation</vt:lpstr>
      <vt:lpstr>PowerPoint Presentation</vt:lpstr>
      <vt:lpstr>PNP transistor amplifier action</vt:lpstr>
      <vt:lpstr>PowerPoint Presentation</vt:lpstr>
      <vt:lpstr>Analogy-4</vt:lpstr>
      <vt:lpstr>Review of some concepts</vt:lpstr>
      <vt:lpstr>Carrier injection</vt:lpstr>
      <vt:lpstr>Asymmetric Doping </vt:lpstr>
      <vt:lpstr>PowerPoint Presentation</vt:lpstr>
      <vt:lpstr>PowerPoint Presentation</vt:lpstr>
      <vt:lpstr>PowerPoint Presentation</vt:lpstr>
      <vt:lpstr>BJT Modes of Operation</vt:lpstr>
      <vt:lpstr>BJT Modes of Operation</vt:lpstr>
      <vt:lpstr>Symbol and basing of NPN and PNP transistors</vt:lpstr>
      <vt:lpstr>PowerPoint Presentation</vt:lpstr>
      <vt:lpstr>Can we model transistor as two back to back connected diodes?</vt:lpstr>
      <vt:lpstr>Then what is different here ?</vt:lpstr>
      <vt:lpstr>PowerPoint Presentation</vt:lpstr>
      <vt:lpstr>PowerPoint Presentation</vt:lpstr>
      <vt:lpstr>Question</vt:lpstr>
      <vt:lpstr>Important questions</vt:lpstr>
      <vt:lpstr>NPN Transistor Function</vt:lpstr>
      <vt:lpstr>PowerPoint Presentation</vt:lpstr>
      <vt:lpstr>Further elaboration on current flow in transistor  </vt:lpstr>
      <vt:lpstr>PowerPoint Presentation</vt:lpstr>
      <vt:lpstr>PowerPoint Presentation</vt:lpstr>
      <vt:lpstr>PowerPoint Presentation</vt:lpstr>
      <vt:lpstr>PowerPoint Presentation</vt:lpstr>
      <vt:lpstr>Answering the second question: dependence of current on voltage </vt:lpstr>
      <vt:lpstr>QUIZ ….only to Recap </vt:lpstr>
      <vt:lpstr>Example </vt:lpstr>
      <vt:lpstr>Solution</vt:lpstr>
      <vt:lpstr>Example:2</vt:lpstr>
      <vt:lpstr>PowerPoint Presentation</vt:lpstr>
      <vt:lpstr>PowerPoint Presentation</vt:lpstr>
      <vt:lpstr>PowerPoint Presentation</vt:lpstr>
      <vt:lpstr>Example: A transistor has a collector current of 1 mA and  What is the value of VBE  </vt:lpstr>
      <vt:lpstr>Current Flows</vt:lpstr>
      <vt:lpstr>DC Analysis of BJTs</vt:lpstr>
      <vt:lpstr>PowerPoint Presentation</vt:lpstr>
      <vt:lpstr>PowerPoint Presentation</vt:lpstr>
      <vt:lpstr>PowerPoint Presentation</vt:lpstr>
      <vt:lpstr>Important observations</vt:lpstr>
      <vt:lpstr>PowerPoint Presentation</vt:lpstr>
      <vt:lpstr>PowerPoint Presentation</vt:lpstr>
      <vt:lpstr>PowerPoint Presentation</vt:lpstr>
      <vt:lpstr>Recapitulation</vt:lpstr>
      <vt:lpstr>Summary of the BJT current – voltage Relationship in Active Mode</vt:lpstr>
      <vt:lpstr>What is wrong here?</vt:lpstr>
      <vt:lpstr>How can I fix it</vt:lpstr>
      <vt:lpstr>Biasing the transistor</vt:lpstr>
      <vt:lpstr>Recommendations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Shakeel Alvi</dc:creator>
  <cp:lastModifiedBy>Abdul Basit Alvi</cp:lastModifiedBy>
  <cp:revision>108</cp:revision>
  <dcterms:created xsi:type="dcterms:W3CDTF">2015-04-02T15:40:51Z</dcterms:created>
  <dcterms:modified xsi:type="dcterms:W3CDTF">2022-03-31T04:13:02Z</dcterms:modified>
</cp:coreProperties>
</file>