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CBCAF-C765-4597-8E6D-07807C5A25CE}"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3FB96-D211-41F3-A583-53306B636080}" type="slidenum">
              <a:rPr lang="en-US" smtClean="0"/>
              <a:t>‹#›</a:t>
            </a:fld>
            <a:endParaRPr lang="en-US"/>
          </a:p>
        </p:txBody>
      </p:sp>
    </p:spTree>
    <p:extLst>
      <p:ext uri="{BB962C8B-B14F-4D97-AF65-F5344CB8AC3E}">
        <p14:creationId xmlns:p14="http://schemas.microsoft.com/office/powerpoint/2010/main" val="1432954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FD160-181D-45AC-B7B2-94D7344C2897}" type="slidenum">
              <a:rPr lang="en-US" smtClean="0"/>
              <a:t>3</a:t>
            </a:fld>
            <a:endParaRPr lang="en-US"/>
          </a:p>
        </p:txBody>
      </p:sp>
    </p:spTree>
    <p:extLst>
      <p:ext uri="{BB962C8B-B14F-4D97-AF65-F5344CB8AC3E}">
        <p14:creationId xmlns:p14="http://schemas.microsoft.com/office/powerpoint/2010/main" val="258737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ROADMAP OF BUILD TRANSISTOR -&gt; PROPERTIES </a:t>
            </a:r>
          </a:p>
        </p:txBody>
      </p:sp>
      <p:sp>
        <p:nvSpPr>
          <p:cNvPr id="80900" name="Slide Number Placeholder 3"/>
          <p:cNvSpPr>
            <a:spLocks noGrp="1"/>
          </p:cNvSpPr>
          <p:nvPr>
            <p:ph type="sldNum" sz="quarter" idx="5"/>
          </p:nvPr>
        </p:nvSpPr>
        <p:spPr bwMode="auto">
          <a:noFill/>
          <a:ln>
            <a:miter lim="800000"/>
            <a:headEnd/>
            <a:tailEnd/>
          </a:ln>
        </p:spPr>
        <p:txBody>
          <a:bodyPr/>
          <a:lstStyle/>
          <a:p>
            <a:fld id="{D66455FA-6F5A-4419-90D0-F479C1831436}" type="slidenum">
              <a:rPr lang="en-US"/>
              <a:pPr/>
              <a:t>6</a:t>
            </a:fld>
            <a:endParaRPr lang="en-US"/>
          </a:p>
        </p:txBody>
      </p:sp>
    </p:spTree>
    <p:extLst>
      <p:ext uri="{BB962C8B-B14F-4D97-AF65-F5344CB8AC3E}">
        <p14:creationId xmlns:p14="http://schemas.microsoft.com/office/powerpoint/2010/main" val="380149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0BD63D78-523E-4AC7-971E-6BCCC102DB39}" type="slidenum">
              <a:rPr lang="en-US">
                <a:latin typeface="Arial" charset="0"/>
              </a:rPr>
              <a:pPr/>
              <a:t>7</a:t>
            </a:fld>
            <a:endParaRPr lang="en-US">
              <a:latin typeface="Arial" charset="0"/>
            </a:endParaRPr>
          </a:p>
        </p:txBody>
      </p:sp>
    </p:spTree>
    <p:extLst>
      <p:ext uri="{BB962C8B-B14F-4D97-AF65-F5344CB8AC3E}">
        <p14:creationId xmlns:p14="http://schemas.microsoft.com/office/powerpoint/2010/main" val="3034961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fld id="{9A51486C-E91D-49D2-BC88-6F967D128215}" type="slidenum">
              <a:rPr lang="en-US" sz="1200" smtClean="0"/>
              <a:pPr eaLnBrk="1" hangingPunct="1"/>
              <a:t>16</a:t>
            </a:fld>
            <a:endParaRPr lang="en-US" sz="1200" smtClean="0"/>
          </a:p>
        </p:txBody>
      </p:sp>
    </p:spTree>
    <p:extLst>
      <p:ext uri="{BB962C8B-B14F-4D97-AF65-F5344CB8AC3E}">
        <p14:creationId xmlns:p14="http://schemas.microsoft.com/office/powerpoint/2010/main" val="247073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fld id="{6593F0AE-5E34-40A7-B26E-B5ECEF607AEE}" type="slidenum">
              <a:rPr lang="en-US" sz="1200" smtClean="0"/>
              <a:pPr eaLnBrk="1" hangingPunct="1"/>
              <a:t>17</a:t>
            </a:fld>
            <a:endParaRPr lang="en-US" sz="1200" smtClean="0"/>
          </a:p>
        </p:txBody>
      </p:sp>
    </p:spTree>
    <p:extLst>
      <p:ext uri="{BB962C8B-B14F-4D97-AF65-F5344CB8AC3E}">
        <p14:creationId xmlns:p14="http://schemas.microsoft.com/office/powerpoint/2010/main" val="183585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983E28-4326-4951-B14F-42DA70E288B1}"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316970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83E28-4326-4951-B14F-42DA70E288B1}"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332531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83E28-4326-4951-B14F-42DA70E288B1}"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298581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83E28-4326-4951-B14F-42DA70E288B1}"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395654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83E28-4326-4951-B14F-42DA70E288B1}"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48438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83E28-4326-4951-B14F-42DA70E288B1}"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387378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983E28-4326-4951-B14F-42DA70E288B1}"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73326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83E28-4326-4951-B14F-42DA70E288B1}"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336711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83E28-4326-4951-B14F-42DA70E288B1}"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276282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83E28-4326-4951-B14F-42DA70E288B1}"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131763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83E28-4326-4951-B14F-42DA70E288B1}"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B3E08-0A36-44D6-8007-A719204E09FC}" type="slidenum">
              <a:rPr lang="en-US" smtClean="0"/>
              <a:t>‹#›</a:t>
            </a:fld>
            <a:endParaRPr lang="en-US"/>
          </a:p>
        </p:txBody>
      </p:sp>
    </p:spTree>
    <p:extLst>
      <p:ext uri="{BB962C8B-B14F-4D97-AF65-F5344CB8AC3E}">
        <p14:creationId xmlns:p14="http://schemas.microsoft.com/office/powerpoint/2010/main" val="289757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83E28-4326-4951-B14F-42DA70E288B1}" type="datetimeFigureOut">
              <a:rPr lang="en-US" smtClean="0"/>
              <a:t>4/2/2022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B3E08-0A36-44D6-8007-A719204E09FC}" type="slidenum">
              <a:rPr lang="en-US" smtClean="0"/>
              <a:t>‹#›</a:t>
            </a:fld>
            <a:endParaRPr lang="en-US"/>
          </a:p>
        </p:txBody>
      </p:sp>
    </p:spTree>
    <p:extLst>
      <p:ext uri="{BB962C8B-B14F-4D97-AF65-F5344CB8AC3E}">
        <p14:creationId xmlns:p14="http://schemas.microsoft.com/office/powerpoint/2010/main" val="2934965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jpeg"/><Relationship Id="rId5" Type="http://schemas.openxmlformats.org/officeDocument/2006/relationships/image" Target="../media/image32.emf"/><Relationship Id="rId4" Type="http://schemas.openxmlformats.org/officeDocument/2006/relationships/oleObject" Target="../embeddings/Microsoft_Excel_97-2003_Worksheet1.xls"/></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image" Target="../media/image48.emf"/></Relationships>
</file>

<file path=ppt/slides/_rels/slide4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4152901" y="1143001"/>
            <a:ext cx="4564856" cy="4388644"/>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1524000" y="0"/>
            <a:ext cx="9144000" cy="68580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4152901" y="971551"/>
            <a:ext cx="4564856" cy="4388644"/>
          </a:xfrm>
          <a:prstGeom prst="rect">
            <a:avLst/>
          </a:prstGeom>
          <a:noFill/>
          <a:ln w="9525">
            <a:noFill/>
            <a:miter lim="800000"/>
            <a:headEnd/>
            <a:tailEnd/>
          </a:ln>
        </p:spPr>
      </p:pic>
    </p:spTree>
    <p:extLst>
      <p:ext uri="{BB962C8B-B14F-4D97-AF65-F5344CB8AC3E}">
        <p14:creationId xmlns:p14="http://schemas.microsoft.com/office/powerpoint/2010/main" val="126457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56657" y="16329"/>
            <a:ext cx="6172200" cy="536972"/>
          </a:xfrm>
        </p:spPr>
        <p:txBody>
          <a:bodyPr>
            <a:normAutofit fontScale="90000"/>
          </a:bodyPr>
          <a:lstStyle/>
          <a:p>
            <a:pPr algn="l"/>
            <a:r>
              <a:rPr lang="en-US" b="1" u="sng" dirty="0"/>
              <a:t>The Transistor is Born</a:t>
            </a:r>
          </a:p>
        </p:txBody>
      </p:sp>
      <p:sp>
        <p:nvSpPr>
          <p:cNvPr id="9220" name="Rectangle 4"/>
          <p:cNvSpPr>
            <a:spLocks noGrp="1" noChangeArrowheads="1"/>
          </p:cNvSpPr>
          <p:nvPr>
            <p:ph type="body" sz="half" idx="1"/>
          </p:nvPr>
        </p:nvSpPr>
        <p:spPr>
          <a:xfrm>
            <a:off x="1556658" y="838201"/>
            <a:ext cx="5167993" cy="4613673"/>
          </a:xfrm>
        </p:spPr>
        <p:txBody>
          <a:bodyPr>
            <a:normAutofit/>
          </a:bodyPr>
          <a:lstStyle/>
          <a:p>
            <a:r>
              <a:rPr lang="en-US" sz="4000" dirty="0"/>
              <a:t>Bell Labs (1947): Bardeen, Brattain, and Shockley</a:t>
            </a:r>
          </a:p>
          <a:p>
            <a:r>
              <a:rPr lang="en-US" sz="4000" dirty="0"/>
              <a:t>Originally made of germanium</a:t>
            </a:r>
          </a:p>
          <a:p>
            <a:r>
              <a:rPr lang="en-US" sz="4000" dirty="0"/>
              <a:t>Current transistors made of doped silicon</a:t>
            </a:r>
          </a:p>
          <a:p>
            <a:endParaRPr lang="en-US" sz="4000" dirty="0"/>
          </a:p>
        </p:txBody>
      </p:sp>
      <p:pic>
        <p:nvPicPr>
          <p:cNvPr id="9223" name="Picture 7" descr="fst_tr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550" y="3564732"/>
            <a:ext cx="3219450" cy="319137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tran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057" y="5567364"/>
            <a:ext cx="2057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http://www.computerhistory.org/semiconductor/assets/images/400x400/1947_1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550" y="16330"/>
            <a:ext cx="3549898" cy="354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035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0" y="16329"/>
            <a:ext cx="6172200" cy="857250"/>
          </a:xfrm>
        </p:spPr>
        <p:txBody>
          <a:bodyPr/>
          <a:lstStyle/>
          <a:p>
            <a:r>
              <a:rPr lang="en-US" b="1" u="sng" dirty="0" smtClean="0"/>
              <a:t>Introduction BJTs</a:t>
            </a:r>
            <a:endParaRPr lang="en-US" b="1" u="sng" dirty="0"/>
          </a:p>
        </p:txBody>
      </p:sp>
      <p:sp>
        <p:nvSpPr>
          <p:cNvPr id="3" name="Content Placeholder 2"/>
          <p:cNvSpPr>
            <a:spLocks noGrp="1"/>
          </p:cNvSpPr>
          <p:nvPr>
            <p:ph idx="1"/>
          </p:nvPr>
        </p:nvSpPr>
        <p:spPr>
          <a:xfrm>
            <a:off x="1524000" y="1066800"/>
            <a:ext cx="9144000" cy="5791200"/>
          </a:xfrm>
        </p:spPr>
        <p:txBody>
          <a:bodyPr>
            <a:noAutofit/>
          </a:bodyPr>
          <a:lstStyle/>
          <a:p>
            <a:pPr marL="385763" indent="-385763">
              <a:buFont typeface="+mj-lt"/>
              <a:buAutoNum type="arabicPeriod"/>
            </a:pPr>
            <a:r>
              <a:rPr lang="en-US" sz="4000" dirty="0"/>
              <a:t>Two terminal devices (</a:t>
            </a:r>
            <a:r>
              <a:rPr lang="en-US" sz="4000" dirty="0" err="1"/>
              <a:t>Resistor,Capacitors</a:t>
            </a:r>
            <a:r>
              <a:rPr lang="en-US" sz="4000" dirty="0"/>
              <a:t>, Inductors , diodes)</a:t>
            </a:r>
          </a:p>
          <a:p>
            <a:pPr marL="385763" indent="-385763">
              <a:buFont typeface="+mj-lt"/>
              <a:buAutoNum type="arabicPeriod"/>
            </a:pPr>
            <a:r>
              <a:rPr lang="en-US" sz="4000" dirty="0"/>
              <a:t>Transistor is a three terminal device</a:t>
            </a:r>
          </a:p>
          <a:p>
            <a:pPr marL="385763" indent="-385763">
              <a:buFont typeface="+mj-lt"/>
              <a:buAutoNum type="arabicPeriod"/>
            </a:pPr>
            <a:r>
              <a:rPr lang="en-US" sz="4000" dirty="0"/>
              <a:t>The basic </a:t>
            </a:r>
            <a:r>
              <a:rPr lang="en-US" sz="4000" dirty="0"/>
              <a:t>principle involved </a:t>
            </a:r>
            <a:r>
              <a:rPr lang="en-US" sz="4000" dirty="0"/>
              <a:t>is the use of the voltage between two terminals to control the current flowing </a:t>
            </a:r>
            <a:r>
              <a:rPr lang="en-US" sz="4000" dirty="0"/>
              <a:t>in the </a:t>
            </a:r>
            <a:r>
              <a:rPr lang="en-US" sz="4000" dirty="0"/>
              <a:t>third </a:t>
            </a:r>
            <a:r>
              <a:rPr lang="en-US" sz="4000" dirty="0"/>
              <a:t>terminal</a:t>
            </a:r>
          </a:p>
          <a:p>
            <a:pPr marL="385763" indent="-385763">
              <a:buFont typeface="+mj-lt"/>
              <a:buAutoNum type="arabicPeriod"/>
            </a:pPr>
            <a:r>
              <a:rPr lang="en-US" sz="4000" dirty="0"/>
              <a:t>Transistors are Asymmetric devices</a:t>
            </a:r>
            <a:r>
              <a:rPr lang="en-US" sz="4000" dirty="0"/>
              <a:t/>
            </a:r>
            <a:br>
              <a:rPr lang="en-US" sz="4000" dirty="0"/>
            </a:br>
            <a:endParaRPr lang="en-US" sz="4000" dirty="0"/>
          </a:p>
        </p:txBody>
      </p:sp>
    </p:spTree>
    <p:extLst>
      <p:ext uri="{BB962C8B-B14F-4D97-AF65-F5344CB8AC3E}">
        <p14:creationId xmlns:p14="http://schemas.microsoft.com/office/powerpoint/2010/main" val="536799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p:spPr>
        <p:txBody>
          <a:bodyPr>
            <a:noAutofit/>
          </a:bodyPr>
          <a:lstStyle/>
          <a:p>
            <a:r>
              <a:rPr lang="en-US" sz="4000" dirty="0"/>
              <a:t>Two types of transistors (NPN, &amp; PNP)</a:t>
            </a:r>
          </a:p>
          <a:p>
            <a:r>
              <a:rPr lang="en-US" sz="4000" dirty="0"/>
              <a:t>Four modes of operation</a:t>
            </a:r>
          </a:p>
          <a:p>
            <a:r>
              <a:rPr lang="en-US" sz="4000" dirty="0"/>
              <a:t>At least three type of configuration</a:t>
            </a:r>
          </a:p>
          <a:p>
            <a:r>
              <a:rPr lang="en-US" sz="4000" dirty="0"/>
              <a:t>Many applications; but we will concentrate on two, that is amplifier and switch</a:t>
            </a:r>
          </a:p>
          <a:p>
            <a:r>
              <a:rPr lang="en-US" sz="4000" dirty="0"/>
              <a:t>Many types of biasing arrangements but we will discuss only four</a:t>
            </a:r>
          </a:p>
          <a:p>
            <a:r>
              <a:rPr lang="en-US" sz="4000" dirty="0"/>
              <a:t>Low frequency and high frequency responses</a:t>
            </a:r>
          </a:p>
          <a:p>
            <a:endParaRPr lang="en-US" sz="4000" dirty="0"/>
          </a:p>
        </p:txBody>
      </p:sp>
    </p:spTree>
    <p:extLst>
      <p:ext uri="{BB962C8B-B14F-4D97-AF65-F5344CB8AC3E}">
        <p14:creationId xmlns:p14="http://schemas.microsoft.com/office/powerpoint/2010/main" val="2891655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8913" b="19355"/>
          <a:stretch>
            <a:fillRect/>
          </a:stretch>
        </p:blipFill>
        <p:spPr bwMode="auto">
          <a:xfrm>
            <a:off x="2151145" y="2514600"/>
            <a:ext cx="7810760" cy="2971800"/>
          </a:xfrm>
          <a:prstGeom prst="rect">
            <a:avLst/>
          </a:prstGeom>
          <a:noFill/>
          <a:ln w="9525">
            <a:noFill/>
            <a:miter lim="800000"/>
            <a:headEnd/>
            <a:tailEnd/>
          </a:ln>
        </p:spPr>
      </p:pic>
      <p:grpSp>
        <p:nvGrpSpPr>
          <p:cNvPr id="3" name="Group 6"/>
          <p:cNvGrpSpPr/>
          <p:nvPr/>
        </p:nvGrpSpPr>
        <p:grpSpPr>
          <a:xfrm>
            <a:off x="5209784" y="4724400"/>
            <a:ext cx="5486400" cy="2133600"/>
            <a:chOff x="3657600" y="4572000"/>
            <a:chExt cx="5486400" cy="2133600"/>
          </a:xfrm>
        </p:grpSpPr>
        <p:sp>
          <p:nvSpPr>
            <p:cNvPr id="5" name="Rounded Rectangular Callout 4"/>
            <p:cNvSpPr/>
            <p:nvPr/>
          </p:nvSpPr>
          <p:spPr>
            <a:xfrm>
              <a:off x="3657600" y="5562600"/>
              <a:ext cx="2590800" cy="990600"/>
            </a:xfrm>
            <a:prstGeom prst="wedgeRoundRectCallout">
              <a:avLst>
                <a:gd name="adj1" fmla="val -26501"/>
                <a:gd name="adj2" fmla="val -210007"/>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 voltage dependent current source</a:t>
              </a:r>
              <a:endParaRPr lang="en-US" b="1" dirty="0"/>
            </a:p>
          </p:txBody>
        </p:sp>
        <p:sp>
          <p:nvSpPr>
            <p:cNvPr id="6" name="Explosion 1 5"/>
            <p:cNvSpPr/>
            <p:nvPr/>
          </p:nvSpPr>
          <p:spPr>
            <a:xfrm>
              <a:off x="6324600" y="4572000"/>
              <a:ext cx="2819400" cy="21336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Key element for my Amplifier</a:t>
              </a:r>
              <a:endParaRPr lang="en-US" b="1" dirty="0">
                <a:solidFill>
                  <a:schemeClr val="tx1"/>
                </a:solidFill>
              </a:endParaRPr>
            </a:p>
          </p:txBody>
        </p:sp>
      </p:grpSp>
      <p:pic>
        <p:nvPicPr>
          <p:cNvPr id="8" name="Picture 2"/>
          <p:cNvPicPr>
            <a:picLocks noChangeAspect="1" noChangeArrowheads="1"/>
          </p:cNvPicPr>
          <p:nvPr/>
        </p:nvPicPr>
        <p:blipFill>
          <a:blip r:embed="rId3" cstate="print"/>
          <a:srcRect/>
          <a:stretch>
            <a:fillRect/>
          </a:stretch>
        </p:blipFill>
        <p:spPr bwMode="auto">
          <a:xfrm>
            <a:off x="3124201" y="819150"/>
            <a:ext cx="1340451" cy="781050"/>
          </a:xfrm>
          <a:prstGeom prst="rect">
            <a:avLst/>
          </a:prstGeom>
          <a:noFill/>
          <a:ln w="9525">
            <a:noFill/>
            <a:miter lim="800000"/>
            <a:headEnd/>
            <a:tailEnd/>
          </a:ln>
        </p:spPr>
      </p:pic>
      <p:grpSp>
        <p:nvGrpSpPr>
          <p:cNvPr id="9" name="Group 9"/>
          <p:cNvGrpSpPr/>
          <p:nvPr/>
        </p:nvGrpSpPr>
        <p:grpSpPr>
          <a:xfrm>
            <a:off x="5029200" y="666750"/>
            <a:ext cx="1981200" cy="1143000"/>
            <a:chOff x="3657600" y="3581400"/>
            <a:chExt cx="1981200" cy="1143000"/>
          </a:xfrm>
        </p:grpSpPr>
        <p:sp>
          <p:nvSpPr>
            <p:cNvPr id="10" name="Rectangle 9"/>
            <p:cNvSpPr/>
            <p:nvPr/>
          </p:nvSpPr>
          <p:spPr>
            <a:xfrm>
              <a:off x="3657600" y="3581400"/>
              <a:ext cx="198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38600" y="3962400"/>
              <a:ext cx="1219200" cy="400110"/>
            </a:xfrm>
            <a:prstGeom prst="rect">
              <a:avLst/>
            </a:prstGeom>
            <a:noFill/>
          </p:spPr>
          <p:txBody>
            <a:bodyPr wrap="square" rtlCol="0">
              <a:spAutoFit/>
            </a:bodyPr>
            <a:lstStyle/>
            <a:p>
              <a:r>
                <a:rPr lang="en-US" sz="2000" b="1" dirty="0"/>
                <a:t>Amplifier</a:t>
              </a:r>
              <a:endParaRPr lang="en-US" sz="2000" b="1" dirty="0"/>
            </a:p>
          </p:txBody>
        </p:sp>
      </p:grpSp>
      <p:pic>
        <p:nvPicPr>
          <p:cNvPr id="12" name="Picture 3"/>
          <p:cNvPicPr>
            <a:picLocks noChangeAspect="1" noChangeArrowheads="1"/>
          </p:cNvPicPr>
          <p:nvPr/>
        </p:nvPicPr>
        <p:blipFill>
          <a:blip r:embed="rId4" cstate="print"/>
          <a:srcRect t="9109" r="38756"/>
          <a:stretch>
            <a:fillRect/>
          </a:stretch>
        </p:blipFill>
        <p:spPr bwMode="auto">
          <a:xfrm>
            <a:off x="7848600" y="514351"/>
            <a:ext cx="1353732" cy="1533525"/>
          </a:xfrm>
          <a:prstGeom prst="rect">
            <a:avLst/>
          </a:prstGeom>
          <a:noFill/>
          <a:ln w="9525">
            <a:noFill/>
            <a:miter lim="800000"/>
            <a:headEnd/>
            <a:tailEnd/>
          </a:ln>
        </p:spPr>
      </p:pic>
    </p:spTree>
    <p:extLst>
      <p:ext uri="{BB962C8B-B14F-4D97-AF65-F5344CB8AC3E}">
        <p14:creationId xmlns:p14="http://schemas.microsoft.com/office/powerpoint/2010/main" val="358101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90800"/>
            <a:ext cx="8458200" cy="1600200"/>
          </a:xfrm>
        </p:spPr>
        <p:txBody>
          <a:bodyPr>
            <a:normAutofit/>
          </a:bodyPr>
          <a:lstStyle/>
          <a:p>
            <a:r>
              <a:rPr lang="en-US" sz="7200" b="1" dirty="0"/>
              <a:t>Analogies</a:t>
            </a:r>
            <a:r>
              <a:rPr lang="en-US" dirty="0" smtClean="0"/>
              <a:t> </a:t>
            </a:r>
            <a:endParaRPr lang="en-US" dirty="0"/>
          </a:p>
        </p:txBody>
      </p:sp>
    </p:spTree>
    <p:extLst>
      <p:ext uri="{BB962C8B-B14F-4D97-AF65-F5344CB8AC3E}">
        <p14:creationId xmlns:p14="http://schemas.microsoft.com/office/powerpoint/2010/main" val="4183757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Shakeel\Desktop\Capturex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772" y="1828800"/>
            <a:ext cx="4717355" cy="47055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24601" y="246758"/>
            <a:ext cx="4209789" cy="6370975"/>
          </a:xfrm>
          <a:prstGeom prst="rect">
            <a:avLst/>
          </a:prstGeom>
        </p:spPr>
        <p:txBody>
          <a:bodyPr wrap="square">
            <a:spAutoFit/>
          </a:bodyPr>
          <a:lstStyle/>
          <a:p>
            <a:pPr algn="just"/>
            <a:r>
              <a:rPr lang="en-US" sz="2400" dirty="0"/>
              <a:t>Transistor is nothing but a </a:t>
            </a:r>
            <a:r>
              <a:rPr lang="en-US" sz="2400" b="1" dirty="0">
                <a:solidFill>
                  <a:srgbClr val="FF0000"/>
                </a:solidFill>
              </a:rPr>
              <a:t>variable resistor</a:t>
            </a:r>
            <a:r>
              <a:rPr lang="en-US" sz="2400" dirty="0"/>
              <a:t>. The resistance value of Transistor is changed by the Base current (BJT) or Gate voltage (FET). The value of resistance varies between Zero and Infinity. When the resistance is Zero the transistor operates in Saturation mode</a:t>
            </a:r>
            <a:r>
              <a:rPr lang="en-US" sz="2400" dirty="0"/>
              <a:t>. </a:t>
            </a:r>
            <a:r>
              <a:rPr lang="en-US" sz="2400" b="1" i="1" dirty="0"/>
              <a:t>For </a:t>
            </a:r>
            <a:r>
              <a:rPr lang="en-US" sz="2400" b="1" i="1" dirty="0"/>
              <a:t>specific Base current, if the resistance reached Zero after that increasing the Base current will not have any effect on the </a:t>
            </a:r>
            <a:r>
              <a:rPr lang="en-US" sz="2400" b="1" i="1" dirty="0"/>
              <a:t>collector current.</a:t>
            </a:r>
            <a:r>
              <a:rPr lang="en-US" sz="2400" dirty="0"/>
              <a:t>  The same way when the Base current is Zero the Transistor resistance is Infinity. </a:t>
            </a:r>
          </a:p>
        </p:txBody>
      </p:sp>
      <p:sp>
        <p:nvSpPr>
          <p:cNvPr id="2" name="Rectangle 1"/>
          <p:cNvSpPr/>
          <p:nvPr/>
        </p:nvSpPr>
        <p:spPr>
          <a:xfrm>
            <a:off x="2846306" y="381001"/>
            <a:ext cx="2116285" cy="646331"/>
          </a:xfrm>
          <a:prstGeom prst="rect">
            <a:avLst/>
          </a:prstGeom>
        </p:spPr>
        <p:txBody>
          <a:bodyPr wrap="none">
            <a:spAutoFit/>
          </a:bodyPr>
          <a:lstStyle/>
          <a:p>
            <a:r>
              <a:rPr lang="en-US" sz="3600" b="1" dirty="0"/>
              <a:t>Analogy-1</a:t>
            </a:r>
            <a:endParaRPr lang="en-US" sz="3600" dirty="0"/>
          </a:p>
        </p:txBody>
      </p:sp>
    </p:spTree>
    <p:extLst>
      <p:ext uri="{BB962C8B-B14F-4D97-AF65-F5344CB8AC3E}">
        <p14:creationId xmlns:p14="http://schemas.microsoft.com/office/powerpoint/2010/main" val="1104020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0" descr="ist2_1930046_fau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6" y="304801"/>
            <a:ext cx="3089275"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13"/>
          <p:cNvSpPr txBox="1">
            <a:spLocks noChangeArrowheads="1"/>
          </p:cNvSpPr>
          <p:nvPr/>
        </p:nvSpPr>
        <p:spPr bwMode="auto">
          <a:xfrm>
            <a:off x="2533650" y="3887789"/>
            <a:ext cx="692308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buFont typeface="Arial" pitchFamily="34" charset="0"/>
              <a:buChar char="•"/>
            </a:pPr>
            <a:r>
              <a:rPr lang="en-US" dirty="0">
                <a:latin typeface="Comic Sans MS" pitchFamily="66" charset="0"/>
              </a:rPr>
              <a:t> Output current can toggle between large and small </a:t>
            </a:r>
          </a:p>
          <a:p>
            <a:pPr eaLnBrk="1" hangingPunct="1"/>
            <a:r>
              <a:rPr lang="en-US" dirty="0">
                <a:latin typeface="Comic Sans MS" pitchFamily="66" charset="0"/>
              </a:rPr>
              <a:t>  </a:t>
            </a:r>
          </a:p>
          <a:p>
            <a:pPr eaLnBrk="1" hangingPunct="1"/>
            <a:r>
              <a:rPr lang="en-US" dirty="0">
                <a:latin typeface="Comic Sans MS" pitchFamily="66" charset="0"/>
              </a:rPr>
              <a:t>       (Switching </a:t>
            </a:r>
            <a:r>
              <a:rPr lang="en-US" dirty="0">
                <a:latin typeface="Comic Sans MS" pitchFamily="66" charset="0"/>
                <a:sym typeface="Wingdings" pitchFamily="2" charset="2"/>
              </a:rPr>
              <a:t> Digital logic;  create 0s and 1s)</a:t>
            </a:r>
            <a:endParaRPr lang="en-US" dirty="0">
              <a:latin typeface="Comic Sans MS" pitchFamily="66" charset="0"/>
            </a:endParaRPr>
          </a:p>
          <a:p>
            <a:pPr eaLnBrk="1" hangingPunct="1"/>
            <a:endParaRPr lang="en-US" dirty="0">
              <a:latin typeface="Comic Sans MS" pitchFamily="66" charset="0"/>
            </a:endParaRPr>
          </a:p>
          <a:p>
            <a:pPr eaLnBrk="1" hangingPunct="1">
              <a:buFont typeface="Arial" pitchFamily="34" charset="0"/>
              <a:buChar char="•"/>
            </a:pPr>
            <a:r>
              <a:rPr lang="en-US" dirty="0">
                <a:latin typeface="Comic Sans MS" pitchFamily="66" charset="0"/>
              </a:rPr>
              <a:t> </a:t>
            </a:r>
            <a:r>
              <a:rPr lang="en-US" dirty="0">
                <a:solidFill>
                  <a:srgbClr val="FF0000"/>
                </a:solidFill>
                <a:latin typeface="Comic Sans MS" pitchFamily="66" charset="0"/>
              </a:rPr>
              <a:t>Small</a:t>
            </a:r>
            <a:r>
              <a:rPr lang="en-US" dirty="0">
                <a:latin typeface="Comic Sans MS" pitchFamily="66" charset="0"/>
              </a:rPr>
              <a:t> change in ‘valve’ (3</a:t>
            </a:r>
            <a:r>
              <a:rPr lang="en-US" baseline="30000" dirty="0">
                <a:latin typeface="Comic Sans MS" pitchFamily="66" charset="0"/>
              </a:rPr>
              <a:t>rd</a:t>
            </a:r>
            <a:r>
              <a:rPr lang="en-US" dirty="0">
                <a:latin typeface="Comic Sans MS" pitchFamily="66" charset="0"/>
              </a:rPr>
              <a:t> terminal) creates </a:t>
            </a:r>
            <a:r>
              <a:rPr lang="en-US" dirty="0">
                <a:solidFill>
                  <a:srgbClr val="FF0000"/>
                </a:solidFill>
                <a:latin typeface="Comic Sans MS" pitchFamily="66" charset="0"/>
              </a:rPr>
              <a:t>Large</a:t>
            </a:r>
            <a:r>
              <a:rPr lang="en-US" dirty="0">
                <a:latin typeface="Comic Sans MS" pitchFamily="66" charset="0"/>
              </a:rPr>
              <a:t> </a:t>
            </a:r>
          </a:p>
          <a:p>
            <a:pPr eaLnBrk="1" hangingPunct="1"/>
            <a:r>
              <a:rPr lang="en-US" dirty="0">
                <a:latin typeface="Comic Sans MS" pitchFamily="66" charset="0"/>
              </a:rPr>
              <a:t>  change in output between 1</a:t>
            </a:r>
            <a:r>
              <a:rPr lang="en-US" baseline="30000" dirty="0">
                <a:latin typeface="Comic Sans MS" pitchFamily="66" charset="0"/>
              </a:rPr>
              <a:t>st</a:t>
            </a:r>
            <a:r>
              <a:rPr lang="en-US" dirty="0">
                <a:latin typeface="Comic Sans MS" pitchFamily="66" charset="0"/>
              </a:rPr>
              <a:t> and 2</a:t>
            </a:r>
            <a:r>
              <a:rPr lang="en-US" baseline="30000" dirty="0">
                <a:latin typeface="Comic Sans MS" pitchFamily="66" charset="0"/>
              </a:rPr>
              <a:t>nd</a:t>
            </a:r>
            <a:r>
              <a:rPr lang="en-US" dirty="0">
                <a:latin typeface="Comic Sans MS" pitchFamily="66" charset="0"/>
              </a:rPr>
              <a:t> terminal </a:t>
            </a:r>
          </a:p>
          <a:p>
            <a:pPr eaLnBrk="1" hangingPunct="1"/>
            <a:r>
              <a:rPr lang="en-US" dirty="0">
                <a:latin typeface="Comic Sans MS" pitchFamily="66" charset="0"/>
              </a:rPr>
              <a:t>  </a:t>
            </a:r>
          </a:p>
          <a:p>
            <a:pPr eaLnBrk="1" hangingPunct="1"/>
            <a:r>
              <a:rPr lang="en-US" dirty="0">
                <a:latin typeface="Comic Sans MS" pitchFamily="66" charset="0"/>
              </a:rPr>
              <a:t>  (Amplification </a:t>
            </a:r>
            <a:r>
              <a:rPr lang="en-US" dirty="0">
                <a:latin typeface="Comic Sans MS" pitchFamily="66" charset="0"/>
                <a:sym typeface="Wingdings" pitchFamily="2" charset="2"/>
              </a:rPr>
              <a:t> Analog applications; Turn 0.5  50)</a:t>
            </a:r>
            <a:endParaRPr lang="en-US" dirty="0">
              <a:latin typeface="Comic Sans MS" pitchFamily="66" charset="0"/>
            </a:endParaRPr>
          </a:p>
        </p:txBody>
      </p:sp>
      <p:grpSp>
        <p:nvGrpSpPr>
          <p:cNvPr id="2" name="Group 1"/>
          <p:cNvGrpSpPr/>
          <p:nvPr/>
        </p:nvGrpSpPr>
        <p:grpSpPr>
          <a:xfrm>
            <a:off x="2389189" y="3768726"/>
            <a:ext cx="6886575" cy="2709863"/>
            <a:chOff x="865188" y="3768725"/>
            <a:chExt cx="6886575" cy="2709863"/>
          </a:xfrm>
        </p:grpSpPr>
        <p:sp>
          <p:nvSpPr>
            <p:cNvPr id="15" name="Rectangle 14"/>
            <p:cNvSpPr/>
            <p:nvPr/>
          </p:nvSpPr>
          <p:spPr>
            <a:xfrm>
              <a:off x="865188" y="3768725"/>
              <a:ext cx="6870700" cy="1322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881063" y="5156200"/>
              <a:ext cx="6870700" cy="1322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Rectangular Callout 2"/>
          <p:cNvSpPr/>
          <p:nvPr/>
        </p:nvSpPr>
        <p:spPr>
          <a:xfrm>
            <a:off x="7308850" y="0"/>
            <a:ext cx="2520950" cy="838200"/>
          </a:xfrm>
          <a:prstGeom prst="wedgeRectCallout">
            <a:avLst>
              <a:gd name="adj1" fmla="val -84957"/>
              <a:gd name="adj2" fmla="val 137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Terminal -3</a:t>
            </a:r>
            <a:endParaRPr lang="en-US" sz="2400" b="1" dirty="0">
              <a:solidFill>
                <a:sysClr val="windowText" lastClr="000000"/>
              </a:solidFill>
            </a:endParaRPr>
          </a:p>
        </p:txBody>
      </p:sp>
      <p:sp>
        <p:nvSpPr>
          <p:cNvPr id="8" name="Rectangular Callout 7"/>
          <p:cNvSpPr/>
          <p:nvPr/>
        </p:nvSpPr>
        <p:spPr>
          <a:xfrm>
            <a:off x="7696200" y="1524794"/>
            <a:ext cx="2520950" cy="838200"/>
          </a:xfrm>
          <a:prstGeom prst="wedgeRectCallout">
            <a:avLst>
              <a:gd name="adj1" fmla="val -84957"/>
              <a:gd name="adj2" fmla="val 137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Terminal -2</a:t>
            </a:r>
            <a:endParaRPr lang="en-US" sz="2400" b="1" dirty="0">
              <a:solidFill>
                <a:sysClr val="windowText" lastClr="000000"/>
              </a:solidFill>
            </a:endParaRPr>
          </a:p>
        </p:txBody>
      </p:sp>
      <p:sp>
        <p:nvSpPr>
          <p:cNvPr id="9" name="Rectangular Callout 8"/>
          <p:cNvSpPr/>
          <p:nvPr/>
        </p:nvSpPr>
        <p:spPr>
          <a:xfrm>
            <a:off x="1731282" y="304800"/>
            <a:ext cx="2520950" cy="838200"/>
          </a:xfrm>
          <a:prstGeom prst="wedgeRectCallout">
            <a:avLst>
              <a:gd name="adj1" fmla="val 56893"/>
              <a:gd name="adj2" fmla="val 6639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Terminal -1</a:t>
            </a:r>
            <a:endParaRPr lang="en-US" sz="2400" b="1" dirty="0">
              <a:solidFill>
                <a:sysClr val="windowText" lastClr="000000"/>
              </a:solidFill>
            </a:endParaRPr>
          </a:p>
        </p:txBody>
      </p:sp>
      <p:sp>
        <p:nvSpPr>
          <p:cNvPr id="10" name="Rectangle 9"/>
          <p:cNvSpPr/>
          <p:nvPr/>
        </p:nvSpPr>
        <p:spPr>
          <a:xfrm>
            <a:off x="2103291" y="2853550"/>
            <a:ext cx="2116285" cy="646331"/>
          </a:xfrm>
          <a:prstGeom prst="rect">
            <a:avLst/>
          </a:prstGeom>
        </p:spPr>
        <p:txBody>
          <a:bodyPr wrap="none">
            <a:spAutoFit/>
          </a:bodyPr>
          <a:lstStyle/>
          <a:p>
            <a:r>
              <a:rPr lang="en-US" sz="3600" b="1" dirty="0"/>
              <a:t>Analogy-2</a:t>
            </a:r>
            <a:endParaRPr lang="en-US" sz="3600" dirty="0"/>
          </a:p>
        </p:txBody>
      </p:sp>
    </p:spTree>
    <p:extLst>
      <p:ext uri="{BB962C8B-B14F-4D97-AF65-F5344CB8AC3E}">
        <p14:creationId xmlns:p14="http://schemas.microsoft.com/office/powerpoint/2010/main" val="3435359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964396" y="240003"/>
            <a:ext cx="8229600" cy="733425"/>
          </a:xfrm>
        </p:spPr>
        <p:txBody>
          <a:bodyPr>
            <a:normAutofit fontScale="90000"/>
          </a:bodyPr>
          <a:lstStyle/>
          <a:p>
            <a:pPr algn="ctr" eaLnBrk="1" hangingPunct="1">
              <a:defRPr/>
            </a:pPr>
            <a:r>
              <a:rPr lang="en-US" b="1" i="0" u="sng" dirty="0" smtClean="0">
                <a:solidFill>
                  <a:schemeClr val="accent6"/>
                </a:solidFill>
                <a:latin typeface="Arial" pitchFamily="34" charset="0"/>
                <a:cs typeface="Arial" pitchFamily="34" charset="0"/>
              </a:rPr>
              <a:t>PNP transistor amplifier action</a:t>
            </a:r>
          </a:p>
        </p:txBody>
      </p:sp>
      <p:pic>
        <p:nvPicPr>
          <p:cNvPr id="23556" name="Picture 4" descr="bjt-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1035051"/>
            <a:ext cx="7696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7" name="Group 9"/>
          <p:cNvGrpSpPr>
            <a:grpSpLocks/>
          </p:cNvGrpSpPr>
          <p:nvPr/>
        </p:nvGrpSpPr>
        <p:grpSpPr bwMode="auto">
          <a:xfrm>
            <a:off x="1804988" y="2168917"/>
            <a:ext cx="2486025" cy="2789237"/>
            <a:chOff x="6658708" y="2895600"/>
            <a:chExt cx="2485292" cy="2789847"/>
          </a:xfrm>
        </p:grpSpPr>
        <p:pic>
          <p:nvPicPr>
            <p:cNvPr id="23559" name="Picture 20" descr="ist2_1930046_fauc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291" y="3270738"/>
              <a:ext cx="2414709" cy="241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p:cNvSpPr/>
            <p:nvPr/>
          </p:nvSpPr>
          <p:spPr>
            <a:xfrm>
              <a:off x="7155449" y="3224284"/>
              <a:ext cx="1521963" cy="460476"/>
            </a:xfrm>
            <a:custGeom>
              <a:avLst/>
              <a:gdLst>
                <a:gd name="connsiteX0" fmla="*/ 254000 w 1522046"/>
                <a:gd name="connsiteY0" fmla="*/ 23446 h 461108"/>
                <a:gd name="connsiteX1" fmla="*/ 31261 w 1522046"/>
                <a:gd name="connsiteY1" fmla="*/ 222739 h 461108"/>
                <a:gd name="connsiteX2" fmla="*/ 441569 w 1522046"/>
                <a:gd name="connsiteY2" fmla="*/ 410308 h 461108"/>
                <a:gd name="connsiteX3" fmla="*/ 1262184 w 1522046"/>
                <a:gd name="connsiteY3" fmla="*/ 410308 h 461108"/>
                <a:gd name="connsiteX4" fmla="*/ 1508369 w 1522046"/>
                <a:gd name="connsiteY4" fmla="*/ 105508 h 461108"/>
                <a:gd name="connsiteX5" fmla="*/ 1180123 w 1522046"/>
                <a:gd name="connsiteY5" fmla="*/ 0 h 46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046" h="461108">
                  <a:moveTo>
                    <a:pt x="254000" y="23446"/>
                  </a:moveTo>
                  <a:cubicBezTo>
                    <a:pt x="127000" y="90854"/>
                    <a:pt x="0" y="158262"/>
                    <a:pt x="31261" y="222739"/>
                  </a:cubicBezTo>
                  <a:cubicBezTo>
                    <a:pt x="62522" y="287216"/>
                    <a:pt x="236415" y="379047"/>
                    <a:pt x="441569" y="410308"/>
                  </a:cubicBezTo>
                  <a:cubicBezTo>
                    <a:pt x="646723" y="441569"/>
                    <a:pt x="1084384" y="461108"/>
                    <a:pt x="1262184" y="410308"/>
                  </a:cubicBezTo>
                  <a:cubicBezTo>
                    <a:pt x="1439984" y="359508"/>
                    <a:pt x="1522046" y="173893"/>
                    <a:pt x="1508369" y="105508"/>
                  </a:cubicBezTo>
                  <a:cubicBezTo>
                    <a:pt x="1494692" y="37123"/>
                    <a:pt x="1337407" y="18561"/>
                    <a:pt x="1180123" y="0"/>
                  </a:cubicBezTo>
                </a:path>
              </a:pathLst>
            </a:cu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Freeform 6"/>
            <p:cNvSpPr/>
            <p:nvPr/>
          </p:nvSpPr>
          <p:spPr>
            <a:xfrm>
              <a:off x="6658708" y="4026147"/>
              <a:ext cx="1882220" cy="897133"/>
            </a:xfrm>
            <a:custGeom>
              <a:avLst/>
              <a:gdLst>
                <a:gd name="connsiteX0" fmla="*/ 0 w 1881554"/>
                <a:gd name="connsiteY0" fmla="*/ 76200 h 896815"/>
                <a:gd name="connsiteX1" fmla="*/ 890954 w 1881554"/>
                <a:gd name="connsiteY1" fmla="*/ 5861 h 896815"/>
                <a:gd name="connsiteX2" fmla="*/ 1594338 w 1881554"/>
                <a:gd name="connsiteY2" fmla="*/ 52754 h 896815"/>
                <a:gd name="connsiteX3" fmla="*/ 1840523 w 1881554"/>
                <a:gd name="connsiteY3" fmla="*/ 322385 h 896815"/>
                <a:gd name="connsiteX4" fmla="*/ 1840523 w 1881554"/>
                <a:gd name="connsiteY4" fmla="*/ 896815 h 896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554" h="896815">
                  <a:moveTo>
                    <a:pt x="0" y="76200"/>
                  </a:moveTo>
                  <a:cubicBezTo>
                    <a:pt x="312615" y="42984"/>
                    <a:pt x="625231" y="9769"/>
                    <a:pt x="890954" y="5861"/>
                  </a:cubicBezTo>
                  <a:cubicBezTo>
                    <a:pt x="1156677" y="1953"/>
                    <a:pt x="1436077" y="0"/>
                    <a:pt x="1594338" y="52754"/>
                  </a:cubicBezTo>
                  <a:cubicBezTo>
                    <a:pt x="1752599" y="105508"/>
                    <a:pt x="1799492" y="181708"/>
                    <a:pt x="1840523" y="322385"/>
                  </a:cubicBezTo>
                  <a:cubicBezTo>
                    <a:pt x="1881554" y="463062"/>
                    <a:pt x="1861038" y="679938"/>
                    <a:pt x="1840523" y="896815"/>
                  </a:cubicBezTo>
                </a:path>
              </a:pathLst>
            </a:custGeom>
            <a:ln w="476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62" name="TextBox 7"/>
            <p:cNvSpPr txBox="1">
              <a:spLocks noChangeArrowheads="1"/>
            </p:cNvSpPr>
            <p:nvPr/>
          </p:nvSpPr>
          <p:spPr bwMode="auto">
            <a:xfrm>
              <a:off x="7397262" y="2895600"/>
              <a:ext cx="11480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sz="1600">
                  <a:latin typeface="Comic Sans MS" pitchFamily="66" charset="0"/>
                </a:rPr>
                <a:t>IN (small)</a:t>
              </a:r>
            </a:p>
          </p:txBody>
        </p:sp>
        <p:sp>
          <p:nvSpPr>
            <p:cNvPr id="23563" name="TextBox 8"/>
            <p:cNvSpPr txBox="1">
              <a:spLocks noChangeArrowheads="1"/>
            </p:cNvSpPr>
            <p:nvPr/>
          </p:nvSpPr>
          <p:spPr bwMode="auto">
            <a:xfrm>
              <a:off x="6822831" y="5029201"/>
              <a:ext cx="13324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sz="1600">
                  <a:latin typeface="Comic Sans MS" pitchFamily="66" charset="0"/>
                </a:rPr>
                <a:t>OUT (large)</a:t>
              </a:r>
            </a:p>
          </p:txBody>
        </p:sp>
      </p:grpSp>
      <p:sp>
        <p:nvSpPr>
          <p:cNvPr id="23558" name="TextBox 10"/>
          <p:cNvSpPr txBox="1">
            <a:spLocks noChangeArrowheads="1"/>
          </p:cNvSpPr>
          <p:nvPr/>
        </p:nvSpPr>
        <p:spPr bwMode="auto">
          <a:xfrm>
            <a:off x="5422900" y="5738814"/>
            <a:ext cx="461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atin typeface="Comic Sans MS" pitchFamily="66" charset="0"/>
              </a:rPr>
              <a:t>Clearly this works in common emitter</a:t>
            </a:r>
          </a:p>
          <a:p>
            <a:pPr eaLnBrk="1" hangingPunct="1"/>
            <a:r>
              <a:rPr lang="en-US">
                <a:latin typeface="Comic Sans MS" pitchFamily="66" charset="0"/>
              </a:rPr>
              <a:t>configuration</a:t>
            </a:r>
          </a:p>
        </p:txBody>
      </p:sp>
      <p:sp>
        <p:nvSpPr>
          <p:cNvPr id="12" name="Rectangle 11"/>
          <p:cNvSpPr/>
          <p:nvPr/>
        </p:nvSpPr>
        <p:spPr>
          <a:xfrm>
            <a:off x="1771724" y="946714"/>
            <a:ext cx="2116285" cy="646331"/>
          </a:xfrm>
          <a:prstGeom prst="rect">
            <a:avLst/>
          </a:prstGeom>
        </p:spPr>
        <p:txBody>
          <a:bodyPr wrap="none">
            <a:spAutoFit/>
          </a:bodyPr>
          <a:lstStyle/>
          <a:p>
            <a:r>
              <a:rPr lang="en-US" sz="3600" b="1" dirty="0"/>
              <a:t>Analogy-2</a:t>
            </a:r>
            <a:endParaRPr lang="en-US" sz="3600" dirty="0"/>
          </a:p>
        </p:txBody>
      </p:sp>
    </p:spTree>
    <p:extLst>
      <p:ext uri="{BB962C8B-B14F-4D97-AF65-F5344CB8AC3E}">
        <p14:creationId xmlns:p14="http://schemas.microsoft.com/office/powerpoint/2010/main" val="509357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274" y="152401"/>
            <a:ext cx="8998527" cy="661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0" y="6324601"/>
            <a:ext cx="685800" cy="447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132616" y="27215"/>
            <a:ext cx="2116285" cy="646331"/>
          </a:xfrm>
          <a:prstGeom prst="rect">
            <a:avLst/>
          </a:prstGeom>
        </p:spPr>
        <p:txBody>
          <a:bodyPr wrap="none">
            <a:spAutoFit/>
          </a:bodyPr>
          <a:lstStyle/>
          <a:p>
            <a:r>
              <a:rPr lang="en-US" sz="3600" b="1" dirty="0"/>
              <a:t>Analogy-3</a:t>
            </a:r>
            <a:endParaRPr lang="en-US" sz="3600" dirty="0"/>
          </a:p>
        </p:txBody>
      </p:sp>
    </p:spTree>
    <p:extLst>
      <p:ext uri="{BB962C8B-B14F-4D97-AF65-F5344CB8AC3E}">
        <p14:creationId xmlns:p14="http://schemas.microsoft.com/office/powerpoint/2010/main" val="1595233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File:Transistor animation.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2983" y="1169303"/>
            <a:ext cx="7280130" cy="54600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037858" y="550673"/>
            <a:ext cx="2004075" cy="590931"/>
          </a:xfrm>
          <a:prstGeom prst="rect">
            <a:avLst/>
          </a:prstGeom>
        </p:spPr>
        <p:txBody>
          <a:bodyPr wrap="none">
            <a:spAutoFit/>
          </a:bodyPr>
          <a:lstStyle/>
          <a:p>
            <a:r>
              <a:rPr lang="en-US" sz="3600" b="1" dirty="0"/>
              <a:t>Analogy-4</a:t>
            </a:r>
            <a:endParaRPr lang="en-US" sz="3600" dirty="0"/>
          </a:p>
        </p:txBody>
      </p:sp>
      <p:sp>
        <p:nvSpPr>
          <p:cNvPr id="2" name="TextBox 1"/>
          <p:cNvSpPr txBox="1"/>
          <p:nvPr/>
        </p:nvSpPr>
        <p:spPr>
          <a:xfrm>
            <a:off x="7696200" y="1447801"/>
            <a:ext cx="1524000" cy="461665"/>
          </a:xfrm>
          <a:prstGeom prst="rect">
            <a:avLst/>
          </a:prstGeom>
          <a:solidFill>
            <a:srgbClr val="FFFF00"/>
          </a:solidFill>
        </p:spPr>
        <p:txBody>
          <a:bodyPr wrap="square" rtlCol="0">
            <a:spAutoFit/>
          </a:bodyPr>
          <a:lstStyle/>
          <a:p>
            <a:pPr algn="ctr"/>
            <a:r>
              <a:rPr lang="en-US" sz="2400" b="1" dirty="0"/>
              <a:t>Collector </a:t>
            </a:r>
            <a:endParaRPr lang="en-US" sz="2400" b="1" dirty="0"/>
          </a:p>
        </p:txBody>
      </p:sp>
      <p:sp>
        <p:nvSpPr>
          <p:cNvPr id="6" name="TextBox 5"/>
          <p:cNvSpPr txBox="1"/>
          <p:nvPr/>
        </p:nvSpPr>
        <p:spPr>
          <a:xfrm>
            <a:off x="2971800" y="1909466"/>
            <a:ext cx="1524000" cy="461665"/>
          </a:xfrm>
          <a:prstGeom prst="rect">
            <a:avLst/>
          </a:prstGeom>
          <a:solidFill>
            <a:srgbClr val="FFFF00"/>
          </a:solidFill>
        </p:spPr>
        <p:txBody>
          <a:bodyPr wrap="square" rtlCol="0">
            <a:spAutoFit/>
          </a:bodyPr>
          <a:lstStyle/>
          <a:p>
            <a:pPr algn="ctr"/>
            <a:r>
              <a:rPr lang="en-US" sz="2400" b="1" dirty="0"/>
              <a:t>Base </a:t>
            </a:r>
            <a:endParaRPr lang="en-US" sz="2400" b="1" dirty="0"/>
          </a:p>
        </p:txBody>
      </p:sp>
      <p:sp>
        <p:nvSpPr>
          <p:cNvPr id="7" name="TextBox 6"/>
          <p:cNvSpPr txBox="1"/>
          <p:nvPr/>
        </p:nvSpPr>
        <p:spPr>
          <a:xfrm>
            <a:off x="3513857" y="5791201"/>
            <a:ext cx="1524000" cy="461665"/>
          </a:xfrm>
          <a:prstGeom prst="rect">
            <a:avLst/>
          </a:prstGeom>
          <a:solidFill>
            <a:srgbClr val="FFFF00"/>
          </a:solidFill>
        </p:spPr>
        <p:txBody>
          <a:bodyPr wrap="square" rtlCol="0">
            <a:spAutoFit/>
          </a:bodyPr>
          <a:lstStyle/>
          <a:p>
            <a:pPr algn="ctr"/>
            <a:r>
              <a:rPr lang="en-US" sz="2400" b="1" dirty="0"/>
              <a:t>Emitter </a:t>
            </a:r>
            <a:endParaRPr lang="en-US" sz="2400" b="1" dirty="0"/>
          </a:p>
        </p:txBody>
      </p:sp>
    </p:spTree>
    <p:extLst>
      <p:ext uri="{BB962C8B-B14F-4D97-AF65-F5344CB8AC3E}">
        <p14:creationId xmlns:p14="http://schemas.microsoft.com/office/powerpoint/2010/main" val="1728903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No 6 : BJTs</a:t>
            </a:r>
            <a:endParaRPr lang="en-US" dirty="0"/>
          </a:p>
        </p:txBody>
      </p:sp>
      <p:sp>
        <p:nvSpPr>
          <p:cNvPr id="3" name="Subtitle 2"/>
          <p:cNvSpPr>
            <a:spLocks noGrp="1"/>
          </p:cNvSpPr>
          <p:nvPr>
            <p:ph type="subTitle" idx="1"/>
          </p:nvPr>
        </p:nvSpPr>
        <p:spPr/>
        <p:txBody>
          <a:bodyPr>
            <a:normAutofit/>
          </a:bodyPr>
          <a:lstStyle/>
          <a:p>
            <a:r>
              <a:rPr lang="en-US" sz="3600" b="1" dirty="0"/>
              <a:t>Introduction</a:t>
            </a:r>
          </a:p>
        </p:txBody>
      </p:sp>
    </p:spTree>
    <p:extLst>
      <p:ext uri="{BB962C8B-B14F-4D97-AF65-F5344CB8AC3E}">
        <p14:creationId xmlns:p14="http://schemas.microsoft.com/office/powerpoint/2010/main" val="4266534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362200"/>
            <a:ext cx="8229600" cy="1143000"/>
          </a:xfrm>
        </p:spPr>
        <p:txBody>
          <a:bodyPr>
            <a:normAutofit/>
          </a:bodyPr>
          <a:lstStyle/>
          <a:p>
            <a:r>
              <a:rPr lang="en-US" sz="5400" b="1" dirty="0"/>
              <a:t>Review of some concepts</a:t>
            </a:r>
            <a:endParaRPr lang="en-US" sz="5400" b="1" dirty="0"/>
          </a:p>
        </p:txBody>
      </p:sp>
    </p:spTree>
    <p:extLst>
      <p:ext uri="{BB962C8B-B14F-4D97-AF65-F5344CB8AC3E}">
        <p14:creationId xmlns:p14="http://schemas.microsoft.com/office/powerpoint/2010/main" val="3402692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Carrier injection</a:t>
            </a:r>
            <a:endParaRPr lang="en-US" dirty="0"/>
          </a:p>
        </p:txBody>
      </p:sp>
      <p:pic>
        <p:nvPicPr>
          <p:cNvPr id="4" name="Picture 3"/>
          <p:cNvPicPr>
            <a:picLocks noChangeAspect="1"/>
          </p:cNvPicPr>
          <p:nvPr/>
        </p:nvPicPr>
        <p:blipFill>
          <a:blip r:embed="rId2"/>
          <a:stretch>
            <a:fillRect/>
          </a:stretch>
        </p:blipFill>
        <p:spPr>
          <a:xfrm>
            <a:off x="2446044" y="1957387"/>
            <a:ext cx="7307556" cy="4595813"/>
          </a:xfrm>
          <a:prstGeom prst="rect">
            <a:avLst/>
          </a:prstGeom>
        </p:spPr>
      </p:pic>
    </p:spTree>
    <p:extLst>
      <p:ext uri="{BB962C8B-B14F-4D97-AF65-F5344CB8AC3E}">
        <p14:creationId xmlns:p14="http://schemas.microsoft.com/office/powerpoint/2010/main" val="2336742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05600" y="3613179"/>
            <a:ext cx="3229824" cy="3223050"/>
          </a:xfrm>
          <a:prstGeom prst="rect">
            <a:avLst/>
          </a:prstGeom>
        </p:spPr>
      </p:pic>
      <p:sp>
        <p:nvSpPr>
          <p:cNvPr id="5" name="Title 4"/>
          <p:cNvSpPr>
            <a:spLocks noGrp="1"/>
          </p:cNvSpPr>
          <p:nvPr>
            <p:ph type="title"/>
          </p:nvPr>
        </p:nvSpPr>
        <p:spPr>
          <a:xfrm>
            <a:off x="1981200" y="0"/>
            <a:ext cx="8229600" cy="868362"/>
          </a:xfrm>
        </p:spPr>
        <p:txBody>
          <a:bodyPr/>
          <a:lstStyle/>
          <a:p>
            <a:r>
              <a:rPr lang="en-US" dirty="0" smtClean="0"/>
              <a:t>Asymmetric Doping </a:t>
            </a:r>
            <a:endParaRPr lang="en-US" dirty="0"/>
          </a:p>
        </p:txBody>
      </p:sp>
      <p:pic>
        <p:nvPicPr>
          <p:cNvPr id="7" name="Content Placeholder 3"/>
          <p:cNvPicPr>
            <a:picLocks noGrp="1" noChangeAspect="1"/>
          </p:cNvPicPr>
          <p:nvPr>
            <p:ph idx="1"/>
          </p:nvPr>
        </p:nvPicPr>
        <p:blipFill>
          <a:blip r:embed="rId3"/>
          <a:stretch>
            <a:fillRect/>
          </a:stretch>
        </p:blipFill>
        <p:spPr>
          <a:xfrm>
            <a:off x="1808120" y="732257"/>
            <a:ext cx="8402680" cy="3017029"/>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962401" y="2172110"/>
                <a:ext cx="7009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a:latin typeface="Cambria Math" panose="02040503050406030204" pitchFamily="18" charset="0"/>
                            </a:rPr>
                          </m:ctrlPr>
                        </m:sSupPr>
                        <m:e>
                          <m:r>
                            <a:rPr lang="en-US" sz="2800" b="1" i="1">
                              <a:latin typeface="Cambria Math" panose="02040503050406030204" pitchFamily="18" charset="0"/>
                            </a:rPr>
                            <m:t>𝒑</m:t>
                          </m:r>
                        </m:e>
                        <m:sup>
                          <m:r>
                            <a:rPr lang="en-US" sz="2800" b="1" i="1">
                              <a:latin typeface="Cambria Math" panose="02040503050406030204" pitchFamily="18" charset="0"/>
                            </a:rPr>
                            <m:t>++</m:t>
                          </m:r>
                        </m:sup>
                      </m:sSup>
                    </m:oMath>
                  </m:oMathPara>
                </a14:m>
                <a:endParaRPr lang="en-US" sz="28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2438400" y="2172109"/>
                <a:ext cx="700961"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0389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16" descr="se06F01"/>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4000"/>
                    </a14:imgEffect>
                  </a14:imgLayer>
                </a14:imgProps>
              </a:ext>
              <a:ext uri="{28A0092B-C50C-407E-A947-70E740481C1C}">
                <a14:useLocalDpi xmlns:a14="http://schemas.microsoft.com/office/drawing/2010/main" val="0"/>
              </a:ext>
            </a:extLst>
          </a:blip>
          <a:srcRect/>
          <a:stretch>
            <a:fillRect/>
          </a:stretch>
        </p:blipFill>
        <p:spPr bwMode="auto">
          <a:xfrm>
            <a:off x="2304171" y="1600200"/>
            <a:ext cx="747843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2119086" y="460829"/>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a:t>NPN Transistor Simplified Structure</a:t>
            </a:r>
          </a:p>
        </p:txBody>
      </p:sp>
      <p:sp>
        <p:nvSpPr>
          <p:cNvPr id="2" name="TextBox 1"/>
          <p:cNvSpPr txBox="1"/>
          <p:nvPr/>
        </p:nvSpPr>
        <p:spPr>
          <a:xfrm>
            <a:off x="2819400" y="4986011"/>
            <a:ext cx="6629400" cy="646331"/>
          </a:xfrm>
          <a:prstGeom prst="rect">
            <a:avLst/>
          </a:prstGeom>
          <a:solidFill>
            <a:srgbClr val="99FF66"/>
          </a:solidFill>
        </p:spPr>
        <p:txBody>
          <a:bodyPr wrap="square" rtlCol="0">
            <a:spAutoFit/>
          </a:bodyPr>
          <a:lstStyle/>
          <a:p>
            <a:pPr algn="ctr"/>
            <a:r>
              <a:rPr lang="en-US" sz="3600" b="1" dirty="0"/>
              <a:t>Three regions &amp; two junctions </a:t>
            </a:r>
            <a:endParaRPr lang="en-US" sz="3600" b="1" dirty="0"/>
          </a:p>
        </p:txBody>
      </p:sp>
    </p:spTree>
    <p:extLst>
      <p:ext uri="{BB962C8B-B14F-4D97-AF65-F5344CB8AC3E}">
        <p14:creationId xmlns:p14="http://schemas.microsoft.com/office/powerpoint/2010/main" val="1542224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6" descr="se06F0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3000"/>
                    </a14:imgEffect>
                  </a14:imgLayer>
                </a14:imgProps>
              </a:ext>
              <a:ext uri="{28A0092B-C50C-407E-A947-70E740481C1C}">
                <a14:useLocalDpi xmlns:a14="http://schemas.microsoft.com/office/drawing/2010/main" val="0"/>
              </a:ext>
            </a:extLst>
          </a:blip>
          <a:srcRect/>
          <a:stretch>
            <a:fillRect/>
          </a:stretch>
        </p:blipFill>
        <p:spPr bwMode="auto">
          <a:xfrm>
            <a:off x="2165992" y="1905000"/>
            <a:ext cx="7816209"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2133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a:t>PNP Transistor Simplified Structure</a:t>
            </a:r>
          </a:p>
        </p:txBody>
      </p:sp>
    </p:spTree>
    <p:extLst>
      <p:ext uri="{BB962C8B-B14F-4D97-AF65-F5344CB8AC3E}">
        <p14:creationId xmlns:p14="http://schemas.microsoft.com/office/powerpoint/2010/main" val="2989900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nvPr>
        </p:nvGraphicFramePr>
        <p:xfrm>
          <a:off x="3810000" y="3632201"/>
          <a:ext cx="4787900" cy="2257425"/>
        </p:xfrm>
        <a:graphic>
          <a:graphicData uri="http://schemas.openxmlformats.org/presentationml/2006/ole">
            <mc:AlternateContent xmlns:mc="http://schemas.openxmlformats.org/markup-compatibility/2006">
              <mc:Choice xmlns:v="urn:schemas-microsoft-com:vml" Requires="v">
                <p:oleObj spid="_x0000_s1026" name="Worksheet" r:id="rId4" imgW="4791041" imgH="2257622" progId="Excel.Sheet.8">
                  <p:embed/>
                </p:oleObj>
              </mc:Choice>
              <mc:Fallback>
                <p:oleObj name="Worksheet" r:id="rId4" imgW="4791041" imgH="225762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632201"/>
                        <a:ext cx="4787900"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7" name="Picture 16" descr="se06F01"/>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30000" contrast="74000"/>
                    </a14:imgEffect>
                  </a14:imgLayer>
                </a14:imgProps>
              </a:ext>
              <a:ext uri="{28A0092B-C50C-407E-A947-70E740481C1C}">
                <a14:useLocalDpi xmlns:a14="http://schemas.microsoft.com/office/drawing/2010/main" val="0"/>
              </a:ext>
            </a:extLst>
          </a:blip>
          <a:srcRect/>
          <a:stretch>
            <a:fillRect/>
          </a:stretch>
        </p:blipFill>
        <p:spPr bwMode="auto">
          <a:xfrm>
            <a:off x="3505201" y="1405715"/>
            <a:ext cx="5537579" cy="212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2133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a:t>NPN Transistor Modes of Operations</a:t>
            </a:r>
          </a:p>
        </p:txBody>
      </p:sp>
      <p:sp>
        <p:nvSpPr>
          <p:cNvPr id="4" name="Rectangle 3"/>
          <p:cNvSpPr/>
          <p:nvPr/>
        </p:nvSpPr>
        <p:spPr bwMode="auto">
          <a:xfrm>
            <a:off x="4238172" y="4644571"/>
            <a:ext cx="3904343" cy="406400"/>
          </a:xfrm>
          <a:prstGeom prst="rect">
            <a:avLst/>
          </a:prstGeom>
          <a:noFill/>
          <a:ln w="508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sp>
        <p:nvSpPr>
          <p:cNvPr id="7" name="Explosion 1 6"/>
          <p:cNvSpPr/>
          <p:nvPr/>
        </p:nvSpPr>
        <p:spPr>
          <a:xfrm>
            <a:off x="1752600" y="3352800"/>
            <a:ext cx="1905000" cy="2209800"/>
          </a:xfrm>
          <a:prstGeom prst="irregularSeal1">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As per our text book</a:t>
            </a:r>
            <a:endParaRPr lang="en-US" sz="2000" b="1" dirty="0"/>
          </a:p>
        </p:txBody>
      </p:sp>
      <p:sp>
        <p:nvSpPr>
          <p:cNvPr id="8" name="Rectangular Callout 7"/>
          <p:cNvSpPr/>
          <p:nvPr/>
        </p:nvSpPr>
        <p:spPr>
          <a:xfrm>
            <a:off x="8915400" y="2971800"/>
            <a:ext cx="1600200" cy="1676400"/>
          </a:xfrm>
          <a:prstGeom prst="wedgeRectCallout">
            <a:avLst>
              <a:gd name="adj1" fmla="val -92921"/>
              <a:gd name="adj2" fmla="val 58305"/>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For Amplifier</a:t>
            </a:r>
            <a:endParaRPr lang="en-US" sz="2000" b="1" dirty="0"/>
          </a:p>
        </p:txBody>
      </p:sp>
    </p:spTree>
    <p:extLst>
      <p:ext uri="{BB962C8B-B14F-4D97-AF65-F5344CB8AC3E}">
        <p14:creationId xmlns:p14="http://schemas.microsoft.com/office/powerpoint/2010/main" val="1089810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en-US" b="1" u="sng" dirty="0" smtClean="0"/>
              <a:t>BJT Modes of Operation</a:t>
            </a:r>
            <a:endParaRPr lang="en-US" b="1" u="sng" dirty="0"/>
          </a:p>
        </p:txBody>
      </p:sp>
      <p:pic>
        <p:nvPicPr>
          <p:cNvPr id="163842" name="Picture 2"/>
          <p:cNvPicPr>
            <a:picLocks noChangeAspect="1" noChangeArrowheads="1"/>
          </p:cNvPicPr>
          <p:nvPr/>
        </p:nvPicPr>
        <p:blipFill>
          <a:blip r:embed="rId2" cstate="print"/>
          <a:srcRect/>
          <a:stretch>
            <a:fillRect/>
          </a:stretch>
        </p:blipFill>
        <p:spPr bwMode="auto">
          <a:xfrm>
            <a:off x="3962400" y="5791201"/>
            <a:ext cx="4343400" cy="771525"/>
          </a:xfrm>
          <a:prstGeom prst="rect">
            <a:avLst/>
          </a:prstGeom>
          <a:noFill/>
          <a:ln w="9525">
            <a:noFill/>
            <a:miter lim="800000"/>
            <a:headEnd/>
            <a:tailEnd/>
          </a:ln>
        </p:spPr>
      </p:pic>
      <p:pic>
        <p:nvPicPr>
          <p:cNvPr id="163843" name="Picture 3"/>
          <p:cNvPicPr>
            <a:picLocks noChangeAspect="1" noChangeArrowheads="1"/>
          </p:cNvPicPr>
          <p:nvPr/>
        </p:nvPicPr>
        <p:blipFill>
          <a:blip r:embed="rId3" cstate="print"/>
          <a:srcRect/>
          <a:stretch>
            <a:fillRect/>
          </a:stretch>
        </p:blipFill>
        <p:spPr bwMode="auto">
          <a:xfrm>
            <a:off x="2057401" y="1981201"/>
            <a:ext cx="8201025" cy="3724275"/>
          </a:xfrm>
          <a:prstGeom prst="rect">
            <a:avLst/>
          </a:prstGeom>
          <a:noFill/>
          <a:ln w="9525">
            <a:noFill/>
            <a:miter lim="800000"/>
            <a:headEnd/>
            <a:tailEnd/>
          </a:ln>
        </p:spPr>
      </p:pic>
      <p:sp>
        <p:nvSpPr>
          <p:cNvPr id="3" name="Rectangular Callout 2"/>
          <p:cNvSpPr/>
          <p:nvPr/>
        </p:nvSpPr>
        <p:spPr>
          <a:xfrm>
            <a:off x="8153401" y="2590800"/>
            <a:ext cx="2333625" cy="685800"/>
          </a:xfrm>
          <a:prstGeom prst="wedgeRectCallout">
            <a:avLst>
              <a:gd name="adj1" fmla="val -61186"/>
              <a:gd name="adj2" fmla="val 56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Find out why not useful</a:t>
            </a:r>
            <a:endParaRPr lang="en-US" sz="2000" b="1" dirty="0"/>
          </a:p>
        </p:txBody>
      </p:sp>
    </p:spTree>
    <p:extLst>
      <p:ext uri="{BB962C8B-B14F-4D97-AF65-F5344CB8AC3E}">
        <p14:creationId xmlns:p14="http://schemas.microsoft.com/office/powerpoint/2010/main" val="3521983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cstate="print"/>
          <a:srcRect/>
          <a:stretch>
            <a:fillRect/>
          </a:stretch>
        </p:blipFill>
        <p:spPr bwMode="auto">
          <a:xfrm>
            <a:off x="1585914" y="1266826"/>
            <a:ext cx="9020175" cy="5514975"/>
          </a:xfrm>
          <a:prstGeom prst="rect">
            <a:avLst/>
          </a:prstGeom>
          <a:noFill/>
          <a:ln w="9525">
            <a:noFill/>
            <a:miter lim="800000"/>
            <a:headEnd/>
            <a:tailEnd/>
          </a:ln>
        </p:spPr>
      </p:pic>
      <p:sp>
        <p:nvSpPr>
          <p:cNvPr id="3" name="Title 2"/>
          <p:cNvSpPr>
            <a:spLocks noGrp="1"/>
          </p:cNvSpPr>
          <p:nvPr>
            <p:ph type="title"/>
          </p:nvPr>
        </p:nvSpPr>
        <p:spPr>
          <a:xfrm>
            <a:off x="1981200" y="274638"/>
            <a:ext cx="8229600" cy="944562"/>
          </a:xfrm>
          <a:solidFill>
            <a:schemeClr val="tx2">
              <a:lumMod val="40000"/>
              <a:lumOff val="60000"/>
            </a:schemeClr>
          </a:solidFill>
        </p:spPr>
        <p:txBody>
          <a:bodyPr/>
          <a:lstStyle/>
          <a:p>
            <a:r>
              <a:rPr lang="en-US" b="1" u="sng" dirty="0" smtClean="0"/>
              <a:t>BJT Modes of Operation</a:t>
            </a:r>
            <a:endParaRPr lang="en-US" b="1" u="sng" dirty="0"/>
          </a:p>
        </p:txBody>
      </p:sp>
    </p:spTree>
    <p:extLst>
      <p:ext uri="{BB962C8B-B14F-4D97-AF65-F5344CB8AC3E}">
        <p14:creationId xmlns:p14="http://schemas.microsoft.com/office/powerpoint/2010/main" val="2086787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839200" cy="1143000"/>
          </a:xfrm>
        </p:spPr>
        <p:txBody>
          <a:bodyPr>
            <a:normAutofit fontScale="90000"/>
          </a:bodyPr>
          <a:lstStyle/>
          <a:p>
            <a:r>
              <a:rPr lang="en-US" b="1" dirty="0" smtClean="0"/>
              <a:t>Symbol and basing of NPN and PNP transistors</a:t>
            </a:r>
            <a:endParaRPr lang="en-US" b="1" dirty="0"/>
          </a:p>
        </p:txBody>
      </p:sp>
      <p:pic>
        <p:nvPicPr>
          <p:cNvPr id="60418" name="Picture 2"/>
          <p:cNvPicPr>
            <a:picLocks noChangeAspect="1" noChangeArrowheads="1"/>
          </p:cNvPicPr>
          <p:nvPr/>
        </p:nvPicPr>
        <p:blipFill>
          <a:blip r:embed="rId2" cstate="print"/>
          <a:srcRect/>
          <a:stretch>
            <a:fillRect/>
          </a:stretch>
        </p:blipFill>
        <p:spPr bwMode="auto">
          <a:xfrm>
            <a:off x="2209800" y="1219200"/>
            <a:ext cx="7391400" cy="5562600"/>
          </a:xfrm>
          <a:prstGeom prst="rect">
            <a:avLst/>
          </a:prstGeom>
          <a:noFill/>
          <a:ln w="9525">
            <a:noFill/>
            <a:miter lim="800000"/>
            <a:headEnd/>
            <a:tailEnd/>
          </a:ln>
        </p:spPr>
      </p:pic>
      <p:sp>
        <p:nvSpPr>
          <p:cNvPr id="3" name="TextBox 2"/>
          <p:cNvSpPr txBox="1"/>
          <p:nvPr/>
        </p:nvSpPr>
        <p:spPr>
          <a:xfrm>
            <a:off x="5151664" y="5960711"/>
            <a:ext cx="990600" cy="369332"/>
          </a:xfrm>
          <a:prstGeom prst="rect">
            <a:avLst/>
          </a:prstGeom>
          <a:noFill/>
        </p:spPr>
        <p:txBody>
          <a:bodyPr wrap="square" rtlCol="0">
            <a:spAutoFit/>
          </a:bodyPr>
          <a:lstStyle/>
          <a:p>
            <a:r>
              <a:rPr lang="en-US" dirty="0"/>
              <a:t>Lowest</a:t>
            </a:r>
            <a:endParaRPr lang="en-US" dirty="0"/>
          </a:p>
        </p:txBody>
      </p:sp>
      <p:sp>
        <p:nvSpPr>
          <p:cNvPr id="5" name="TextBox 4"/>
          <p:cNvSpPr txBox="1"/>
          <p:nvPr/>
        </p:nvSpPr>
        <p:spPr>
          <a:xfrm>
            <a:off x="4343400" y="5410200"/>
            <a:ext cx="685800" cy="369332"/>
          </a:xfrm>
          <a:prstGeom prst="rect">
            <a:avLst/>
          </a:prstGeom>
          <a:noFill/>
        </p:spPr>
        <p:txBody>
          <a:bodyPr wrap="square" rtlCol="0">
            <a:spAutoFit/>
          </a:bodyPr>
          <a:lstStyle/>
          <a:p>
            <a:r>
              <a:rPr lang="en-US" dirty="0"/>
              <a:t>Low</a:t>
            </a:r>
            <a:endParaRPr lang="en-US" dirty="0"/>
          </a:p>
        </p:txBody>
      </p:sp>
      <p:sp>
        <p:nvSpPr>
          <p:cNvPr id="6" name="TextBox 5"/>
          <p:cNvSpPr txBox="1"/>
          <p:nvPr/>
        </p:nvSpPr>
        <p:spPr>
          <a:xfrm>
            <a:off x="5151664" y="4337566"/>
            <a:ext cx="685800" cy="369332"/>
          </a:xfrm>
          <a:prstGeom prst="rect">
            <a:avLst/>
          </a:prstGeom>
          <a:noFill/>
        </p:spPr>
        <p:txBody>
          <a:bodyPr wrap="square" rtlCol="0">
            <a:spAutoFit/>
          </a:bodyPr>
          <a:lstStyle/>
          <a:p>
            <a:r>
              <a:rPr lang="en-US" dirty="0"/>
              <a:t>High</a:t>
            </a:r>
            <a:endParaRPr lang="en-US" dirty="0"/>
          </a:p>
        </p:txBody>
      </p:sp>
      <p:sp>
        <p:nvSpPr>
          <p:cNvPr id="7" name="TextBox 6"/>
          <p:cNvSpPr txBox="1"/>
          <p:nvPr/>
        </p:nvSpPr>
        <p:spPr>
          <a:xfrm>
            <a:off x="8724900" y="6319157"/>
            <a:ext cx="865414" cy="369332"/>
          </a:xfrm>
          <a:prstGeom prst="rect">
            <a:avLst/>
          </a:prstGeom>
          <a:noFill/>
        </p:spPr>
        <p:txBody>
          <a:bodyPr wrap="square" rtlCol="0">
            <a:spAutoFit/>
          </a:bodyPr>
          <a:lstStyle/>
          <a:p>
            <a:r>
              <a:rPr lang="en-US" dirty="0"/>
              <a:t>Lowest</a:t>
            </a:r>
            <a:endParaRPr lang="en-US" dirty="0"/>
          </a:p>
        </p:txBody>
      </p:sp>
      <p:sp>
        <p:nvSpPr>
          <p:cNvPr id="8" name="TextBox 7"/>
          <p:cNvSpPr txBox="1"/>
          <p:nvPr/>
        </p:nvSpPr>
        <p:spPr>
          <a:xfrm>
            <a:off x="8071757" y="5410200"/>
            <a:ext cx="685800" cy="369332"/>
          </a:xfrm>
          <a:prstGeom prst="rect">
            <a:avLst/>
          </a:prstGeom>
          <a:noFill/>
        </p:spPr>
        <p:txBody>
          <a:bodyPr wrap="square" rtlCol="0">
            <a:spAutoFit/>
          </a:bodyPr>
          <a:lstStyle/>
          <a:p>
            <a:r>
              <a:rPr lang="en-US" dirty="0"/>
              <a:t>Low</a:t>
            </a:r>
            <a:endParaRPr lang="en-US" dirty="0"/>
          </a:p>
        </p:txBody>
      </p:sp>
      <p:sp>
        <p:nvSpPr>
          <p:cNvPr id="9" name="TextBox 8"/>
          <p:cNvSpPr txBox="1"/>
          <p:nvPr/>
        </p:nvSpPr>
        <p:spPr>
          <a:xfrm>
            <a:off x="8801100" y="4152900"/>
            <a:ext cx="685800" cy="369332"/>
          </a:xfrm>
          <a:prstGeom prst="rect">
            <a:avLst/>
          </a:prstGeom>
          <a:noFill/>
        </p:spPr>
        <p:txBody>
          <a:bodyPr wrap="square" rtlCol="0">
            <a:spAutoFit/>
          </a:bodyPr>
          <a:lstStyle/>
          <a:p>
            <a:r>
              <a:rPr lang="en-US" dirty="0"/>
              <a:t>High</a:t>
            </a:r>
            <a:endParaRPr lang="en-US" dirty="0"/>
          </a:p>
        </p:txBody>
      </p:sp>
    </p:spTree>
    <p:extLst>
      <p:ext uri="{BB962C8B-B14F-4D97-AF65-F5344CB8AC3E}">
        <p14:creationId xmlns:p14="http://schemas.microsoft.com/office/powerpoint/2010/main" val="3623593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
            <a:ext cx="8096571"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474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0"/>
            <a:ext cx="6172200" cy="536972"/>
          </a:xfrm>
        </p:spPr>
        <p:txBody>
          <a:bodyPr>
            <a:normAutofit fontScale="90000"/>
          </a:bodyPr>
          <a:lstStyle/>
          <a:p>
            <a:r>
              <a:rPr lang="en-US" b="1" u="sng" dirty="0" smtClean="0"/>
              <a:t>Chapter 6 CLOs</a:t>
            </a:r>
            <a:endParaRPr lang="en-US" b="1" u="sng" dirty="0"/>
          </a:p>
        </p:txBody>
      </p:sp>
      <p:sp>
        <p:nvSpPr>
          <p:cNvPr id="3" name="Content Placeholder 2"/>
          <p:cNvSpPr>
            <a:spLocks noGrp="1"/>
          </p:cNvSpPr>
          <p:nvPr>
            <p:ph idx="1"/>
          </p:nvPr>
        </p:nvSpPr>
        <p:spPr>
          <a:xfrm>
            <a:off x="1524000" y="547858"/>
            <a:ext cx="9144000" cy="6096000"/>
          </a:xfrm>
        </p:spPr>
        <p:txBody>
          <a:bodyPr>
            <a:noAutofit/>
          </a:bodyPr>
          <a:lstStyle/>
          <a:p>
            <a:pPr marL="0" indent="0">
              <a:buNone/>
            </a:pPr>
            <a:r>
              <a:rPr lang="en-US" sz="2000" b="1" dirty="0"/>
              <a:t>1. The </a:t>
            </a:r>
            <a:r>
              <a:rPr lang="en-US" sz="2000" b="1" dirty="0"/>
              <a:t>physical structure of the bipolar transistor and how it works</a:t>
            </a:r>
            <a:r>
              <a:rPr lang="en-US" sz="2000" b="1" dirty="0"/>
              <a:t>.</a:t>
            </a:r>
          </a:p>
          <a:p>
            <a:pPr marL="0" indent="0">
              <a:buNone/>
            </a:pPr>
            <a:r>
              <a:rPr lang="en-US" sz="2000" b="1" dirty="0"/>
              <a:t/>
            </a:r>
            <a:br>
              <a:rPr lang="en-US" sz="2000" b="1" dirty="0"/>
            </a:br>
            <a:r>
              <a:rPr lang="en-US" sz="2000" b="1" dirty="0"/>
              <a:t>2. How the voltage between two terminals of the transistor controls </a:t>
            </a:r>
            <a:r>
              <a:rPr lang="en-US" sz="2000" b="1" dirty="0"/>
              <a:t>the current </a:t>
            </a:r>
            <a:r>
              <a:rPr lang="en-US" sz="2000" b="1" dirty="0"/>
              <a:t>that flows through the third terminal, and the equations </a:t>
            </a:r>
            <a:r>
              <a:rPr lang="en-US" sz="2000" b="1" dirty="0"/>
              <a:t>that describe </a:t>
            </a:r>
            <a:r>
              <a:rPr lang="en-US" sz="2000" b="1" dirty="0"/>
              <a:t>these current–voltage characteristics</a:t>
            </a:r>
            <a:r>
              <a:rPr lang="en-US" sz="2000" b="1" dirty="0"/>
              <a:t>.</a:t>
            </a:r>
          </a:p>
          <a:p>
            <a:pPr marL="0" indent="0">
              <a:buNone/>
            </a:pPr>
            <a:r>
              <a:rPr lang="en-US" sz="2000" b="1" dirty="0"/>
              <a:t/>
            </a:r>
            <a:br>
              <a:rPr lang="en-US" sz="2000" b="1" dirty="0"/>
            </a:br>
            <a:r>
              <a:rPr lang="en-US" sz="2000" b="1" dirty="0"/>
              <a:t>3. How to analyze and design circuits that contain bipolar transistors, resistors, and dc sources</a:t>
            </a:r>
            <a:r>
              <a:rPr lang="en-US" sz="2000" b="1" dirty="0"/>
              <a:t>.</a:t>
            </a:r>
          </a:p>
          <a:p>
            <a:pPr marL="0" indent="0">
              <a:buNone/>
            </a:pPr>
            <a:r>
              <a:rPr lang="en-US" sz="2000" b="1" dirty="0"/>
              <a:t/>
            </a:r>
            <a:br>
              <a:rPr lang="en-US" sz="2000" b="1" dirty="0"/>
            </a:br>
            <a:r>
              <a:rPr lang="en-US" sz="2000" b="1" dirty="0"/>
              <a:t>4. How the transistor can be used to make an amplifier</a:t>
            </a:r>
            <a:r>
              <a:rPr lang="en-US" sz="2000" b="1" dirty="0"/>
              <a:t>.</a:t>
            </a:r>
          </a:p>
          <a:p>
            <a:pPr marL="0" indent="0">
              <a:buNone/>
            </a:pPr>
            <a:r>
              <a:rPr lang="en-US" sz="2000" b="1" dirty="0"/>
              <a:t/>
            </a:r>
            <a:br>
              <a:rPr lang="en-US" sz="2000" b="1" dirty="0"/>
            </a:br>
            <a:r>
              <a:rPr lang="en-US" sz="2000" b="1" dirty="0"/>
              <a:t>5. How to obtain linear amplification from the fundamentally nonlinear BJT</a:t>
            </a:r>
            <a:r>
              <a:rPr lang="en-US" sz="2000" b="1" dirty="0"/>
              <a:t>.</a:t>
            </a:r>
          </a:p>
          <a:p>
            <a:pPr marL="0" indent="0">
              <a:buNone/>
            </a:pPr>
            <a:r>
              <a:rPr lang="en-US" sz="2000" b="1" dirty="0"/>
              <a:t/>
            </a:r>
            <a:br>
              <a:rPr lang="en-US" sz="2000" b="1" dirty="0"/>
            </a:br>
            <a:r>
              <a:rPr lang="en-US" sz="2000" b="1" dirty="0"/>
              <a:t>6. The three basic ways for connecting a BJT to be able to construct amplifiers with different properties</a:t>
            </a:r>
            <a:r>
              <a:rPr lang="en-US" sz="2000" b="1" dirty="0"/>
              <a:t>.</a:t>
            </a:r>
          </a:p>
          <a:p>
            <a:pPr marL="0" indent="0">
              <a:buNone/>
            </a:pPr>
            <a:r>
              <a:rPr lang="en-US" sz="2000" b="1" dirty="0"/>
              <a:t/>
            </a:r>
            <a:br>
              <a:rPr lang="en-US" sz="2000" b="1" dirty="0"/>
            </a:br>
            <a:r>
              <a:rPr lang="en-US" sz="2000" b="1" dirty="0"/>
              <a:t>7. Practical circuits for bipolar-transistor amplifiers that can be constructed by using discrete components.</a:t>
            </a:r>
            <a:br>
              <a:rPr lang="en-US" sz="2000" b="1" dirty="0"/>
            </a:br>
            <a:endParaRPr lang="en-US" sz="2000" b="1" dirty="0"/>
          </a:p>
        </p:txBody>
      </p:sp>
    </p:spTree>
    <p:extLst>
      <p:ext uri="{BB962C8B-B14F-4D97-AF65-F5344CB8AC3E}">
        <p14:creationId xmlns:p14="http://schemas.microsoft.com/office/powerpoint/2010/main" val="1258246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020762"/>
          </a:xfrm>
        </p:spPr>
        <p:txBody>
          <a:bodyPr>
            <a:normAutofit fontScale="90000"/>
          </a:bodyPr>
          <a:lstStyle/>
          <a:p>
            <a:r>
              <a:rPr lang="en-US" dirty="0" smtClean="0"/>
              <a:t>Can we model transistor as two back to back connected diodes?</a:t>
            </a:r>
            <a:endParaRPr lang="en-US" dirty="0"/>
          </a:p>
        </p:txBody>
      </p:sp>
      <p:pic>
        <p:nvPicPr>
          <p:cNvPr id="4098" name="Picture 2"/>
          <p:cNvPicPr>
            <a:picLocks noChangeAspect="1" noChangeArrowheads="1"/>
          </p:cNvPicPr>
          <p:nvPr/>
        </p:nvPicPr>
        <p:blipFill>
          <a:blip r:embed="rId2" cstate="print"/>
          <a:srcRect l="3439"/>
          <a:stretch>
            <a:fillRect/>
          </a:stretch>
        </p:blipFill>
        <p:spPr bwMode="auto">
          <a:xfrm>
            <a:off x="3657600" y="1295400"/>
            <a:ext cx="3076568" cy="25908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7924800" y="1371600"/>
            <a:ext cx="2133600" cy="2340796"/>
          </a:xfrm>
          <a:prstGeom prst="rect">
            <a:avLst/>
          </a:prstGeom>
          <a:noFill/>
          <a:ln w="9525">
            <a:noFill/>
            <a:miter lim="800000"/>
            <a:headEnd/>
            <a:tailEnd/>
          </a:ln>
        </p:spPr>
      </p:pic>
      <p:sp>
        <p:nvSpPr>
          <p:cNvPr id="7" name="TextBox 6"/>
          <p:cNvSpPr txBox="1"/>
          <p:nvPr/>
        </p:nvSpPr>
        <p:spPr>
          <a:xfrm>
            <a:off x="1905000" y="3886200"/>
            <a:ext cx="8534400" cy="2308324"/>
          </a:xfrm>
          <a:prstGeom prst="rect">
            <a:avLst/>
          </a:prstGeom>
          <a:noFill/>
        </p:spPr>
        <p:txBody>
          <a:bodyPr wrap="square" rtlCol="0">
            <a:spAutoFit/>
          </a:bodyPr>
          <a:lstStyle/>
          <a:p>
            <a:r>
              <a:rPr lang="en-US" sz="2400" dirty="0"/>
              <a:t>From above figure it can be implied that D1 carries a current and D2 does not. Meaning we should anticipate current flow from the base to emitter but no current through the collector .</a:t>
            </a:r>
          </a:p>
          <a:p>
            <a:endParaRPr lang="en-US" sz="2400" dirty="0"/>
          </a:p>
          <a:p>
            <a:r>
              <a:rPr lang="en-US" sz="2400" dirty="0"/>
              <a:t> If this was true then transistor would not operate as voltage controlled current source and would prove of little value</a:t>
            </a:r>
            <a:endParaRPr lang="en-US" sz="2400" dirty="0"/>
          </a:p>
        </p:txBody>
      </p:sp>
    </p:spTree>
    <p:extLst>
      <p:ext uri="{BB962C8B-B14F-4D97-AF65-F5344CB8AC3E}">
        <p14:creationId xmlns:p14="http://schemas.microsoft.com/office/powerpoint/2010/main" val="17617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up)">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smtClean="0"/>
              <a:t>Then what is different here ?</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524000" y="1066801"/>
            <a:ext cx="4101194" cy="2620963"/>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774620" y="1295400"/>
            <a:ext cx="4007556" cy="21336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562600" y="1447800"/>
            <a:ext cx="4398580" cy="2057400"/>
          </a:xfrm>
          <a:prstGeom prst="rect">
            <a:avLst/>
          </a:prstGeom>
          <a:noFill/>
          <a:ln w="9525">
            <a:noFill/>
            <a:miter lim="800000"/>
            <a:headEnd/>
            <a:tailEnd/>
          </a:ln>
        </p:spPr>
      </p:pic>
      <p:sp>
        <p:nvSpPr>
          <p:cNvPr id="7" name="TextBox 6"/>
          <p:cNvSpPr txBox="1"/>
          <p:nvPr/>
        </p:nvSpPr>
        <p:spPr>
          <a:xfrm>
            <a:off x="2514600" y="4267200"/>
            <a:ext cx="7620000" cy="1815882"/>
          </a:xfrm>
          <a:prstGeom prst="rect">
            <a:avLst/>
          </a:prstGeom>
          <a:noFill/>
        </p:spPr>
        <p:txBody>
          <a:bodyPr wrap="square" rtlCol="0">
            <a:spAutoFit/>
          </a:bodyPr>
          <a:lstStyle/>
          <a:p>
            <a:pPr marL="457200" indent="-457200">
              <a:buFont typeface="+mj-lt"/>
              <a:buAutoNum type="arabicPeriod"/>
            </a:pPr>
            <a:r>
              <a:rPr lang="en-US" sz="2800" dirty="0"/>
              <a:t>Emitter is heavily doped</a:t>
            </a:r>
          </a:p>
          <a:p>
            <a:pPr marL="457200" indent="-457200">
              <a:buFont typeface="+mj-lt"/>
              <a:buAutoNum type="arabicPeriod"/>
            </a:pPr>
            <a:r>
              <a:rPr lang="en-US" sz="2800" dirty="0"/>
              <a:t>Base is lightly doped </a:t>
            </a:r>
          </a:p>
          <a:p>
            <a:pPr marL="457200" indent="-457200">
              <a:buFont typeface="+mj-lt"/>
              <a:buAutoNum type="arabicPeriod"/>
            </a:pPr>
            <a:r>
              <a:rPr lang="en-US" sz="2800" dirty="0"/>
              <a:t>Base is very thin</a:t>
            </a:r>
          </a:p>
          <a:p>
            <a:pPr marL="457200" indent="-457200">
              <a:buFont typeface="+mj-lt"/>
              <a:buAutoNum type="arabicPeriod"/>
            </a:pPr>
            <a:r>
              <a:rPr lang="en-US" sz="2800" dirty="0"/>
              <a:t>Area of collector is much greater then emitter </a:t>
            </a:r>
            <a:endParaRPr lang="en-US" sz="2800" dirty="0"/>
          </a:p>
        </p:txBody>
      </p:sp>
      <p:sp>
        <p:nvSpPr>
          <p:cNvPr id="8" name="Rectangle 7"/>
          <p:cNvSpPr/>
          <p:nvPr/>
        </p:nvSpPr>
        <p:spPr>
          <a:xfrm>
            <a:off x="1801586" y="3733800"/>
            <a:ext cx="8458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Summary: In active mode an </a:t>
            </a:r>
            <a:r>
              <a:rPr lang="en-US" sz="3200" b="1" dirty="0" err="1"/>
              <a:t>npn</a:t>
            </a:r>
            <a:r>
              <a:rPr lang="en-US" sz="3200" b="1" dirty="0"/>
              <a:t> bipolar transistor carriers a large number of electrons from the emitter, through the base , to the collector while drawing a small current of holes through the base terminal </a:t>
            </a:r>
            <a:endParaRPr lang="en-US" sz="3200" b="1" dirty="0"/>
          </a:p>
        </p:txBody>
      </p:sp>
    </p:spTree>
    <p:extLst>
      <p:ext uri="{BB962C8B-B14F-4D97-AF65-F5344CB8AC3E}">
        <p14:creationId xmlns:p14="http://schemas.microsoft.com/office/powerpoint/2010/main" val="93688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linds(horizontal)">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down)">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4152901" y="1143001"/>
            <a:ext cx="4564856" cy="4388644"/>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1524000" y="0"/>
            <a:ext cx="9144000" cy="68580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4152901" y="971551"/>
            <a:ext cx="4564856" cy="4388644"/>
          </a:xfrm>
          <a:prstGeom prst="rect">
            <a:avLst/>
          </a:prstGeom>
          <a:noFill/>
          <a:ln w="9525">
            <a:noFill/>
            <a:miter lim="800000"/>
            <a:headEnd/>
            <a:tailEnd/>
          </a:ln>
        </p:spPr>
      </p:pic>
    </p:spTree>
    <p:extLst>
      <p:ext uri="{BB962C8B-B14F-4D97-AF65-F5344CB8AC3E}">
        <p14:creationId xmlns:p14="http://schemas.microsoft.com/office/powerpoint/2010/main" val="364709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6" descr="se06F07"/>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2000"/>
                    </a14:imgEffect>
                  </a14:imgLayer>
                </a14:imgProps>
              </a:ext>
              <a:ext uri="{28A0092B-C50C-407E-A947-70E740481C1C}">
                <a14:useLocalDpi xmlns:a14="http://schemas.microsoft.com/office/drawing/2010/main" val="0"/>
              </a:ext>
            </a:extLst>
          </a:blip>
          <a:srcRect/>
          <a:stretch>
            <a:fillRect/>
          </a:stretch>
        </p:blipFill>
        <p:spPr bwMode="auto">
          <a:xfrm>
            <a:off x="3418768" y="1195304"/>
            <a:ext cx="5988508"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2133600" y="153179"/>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b="1" u="sng" dirty="0"/>
              <a:t>BJT Cross Sectional View</a:t>
            </a:r>
          </a:p>
        </p:txBody>
      </p:sp>
      <p:sp>
        <p:nvSpPr>
          <p:cNvPr id="4" name="TextBox 3"/>
          <p:cNvSpPr txBox="1"/>
          <p:nvPr/>
        </p:nvSpPr>
        <p:spPr>
          <a:xfrm>
            <a:off x="2133601" y="3807764"/>
            <a:ext cx="7442579" cy="2308324"/>
          </a:xfrm>
          <a:prstGeom prst="rect">
            <a:avLst/>
          </a:prstGeom>
          <a:noFill/>
        </p:spPr>
        <p:txBody>
          <a:bodyPr wrap="square" rtlCol="0">
            <a:spAutoFit/>
          </a:bodyPr>
          <a:lstStyle/>
          <a:p>
            <a:pPr marL="285750" indent="-285750">
              <a:spcAft>
                <a:spcPts val="1200"/>
              </a:spcAft>
              <a:buFont typeface="Wingdings" pitchFamily="2" charset="2"/>
              <a:buChar char="Ø"/>
            </a:pPr>
            <a:r>
              <a:rPr lang="en-US" sz="2000" dirty="0"/>
              <a:t>Note that the collector is very large and virtually surrounds  the base- emitter region thus no electrons escapes from being collected </a:t>
            </a:r>
            <a:r>
              <a:rPr lang="en-US" sz="2000" dirty="0"/>
              <a:t> </a:t>
            </a:r>
            <a:r>
              <a:rPr lang="en-US" sz="2000" dirty="0"/>
              <a:t>here.</a:t>
            </a:r>
          </a:p>
          <a:p>
            <a:pPr marL="285750" indent="-285750">
              <a:spcAft>
                <a:spcPts val="1200"/>
              </a:spcAft>
              <a:buFont typeface="Wingdings" pitchFamily="2" charset="2"/>
              <a:buChar char="Ø"/>
            </a:pPr>
            <a:r>
              <a:rPr lang="en-US" sz="2000" dirty="0"/>
              <a:t>This makes </a:t>
            </a:r>
            <a:r>
              <a:rPr lang="el-GR" sz="2000" dirty="0"/>
              <a:t>α</a:t>
            </a:r>
            <a:r>
              <a:rPr lang="en-US" sz="2000" dirty="0"/>
              <a:t> very close to unity </a:t>
            </a:r>
          </a:p>
          <a:p>
            <a:pPr marL="285750" indent="-285750">
              <a:spcAft>
                <a:spcPts val="1200"/>
              </a:spcAft>
              <a:buFont typeface="Wingdings" pitchFamily="2" charset="2"/>
              <a:buChar char="Ø"/>
            </a:pPr>
            <a:r>
              <a:rPr lang="en-US" sz="2000" dirty="0"/>
              <a:t>The device is not </a:t>
            </a:r>
            <a:r>
              <a:rPr lang="en-US" sz="2400" b="1" dirty="0">
                <a:solidFill>
                  <a:srgbClr val="FF0000"/>
                </a:solidFill>
              </a:rPr>
              <a:t>symmetrical</a:t>
            </a:r>
            <a:r>
              <a:rPr lang="en-US" sz="2000" dirty="0"/>
              <a:t> so emitter and collector cannot be interchanged.</a:t>
            </a:r>
            <a:endParaRPr lang="en-US" sz="2000" i="1" dirty="0"/>
          </a:p>
        </p:txBody>
      </p:sp>
      <p:sp>
        <p:nvSpPr>
          <p:cNvPr id="5" name="Rectangle 4"/>
          <p:cNvSpPr/>
          <p:nvPr/>
        </p:nvSpPr>
        <p:spPr>
          <a:xfrm>
            <a:off x="1748970" y="754521"/>
            <a:ext cx="5740402" cy="369332"/>
          </a:xfrm>
          <a:prstGeom prst="rect">
            <a:avLst/>
          </a:prstGeom>
        </p:spPr>
        <p:txBody>
          <a:bodyPr wrap="square">
            <a:spAutoFit/>
          </a:bodyPr>
          <a:lstStyle/>
          <a:p>
            <a:r>
              <a:rPr lang="en-US" b="1" dirty="0"/>
              <a:t>A more realistic cross section of an </a:t>
            </a:r>
            <a:r>
              <a:rPr lang="en-US" b="1" i="1" dirty="0" err="1"/>
              <a:t>npn</a:t>
            </a:r>
            <a:r>
              <a:rPr lang="en-US" b="1" i="1" dirty="0"/>
              <a:t> BJT</a:t>
            </a:r>
            <a:endParaRPr lang="en-US" b="1" dirty="0"/>
          </a:p>
        </p:txBody>
      </p:sp>
    </p:spTree>
    <p:extLst>
      <p:ext uri="{BB962C8B-B14F-4D97-AF65-F5344CB8AC3E}">
        <p14:creationId xmlns:p14="http://schemas.microsoft.com/office/powerpoint/2010/main" val="427474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686800" cy="1143000"/>
          </a:xfrm>
          <a:solidFill>
            <a:schemeClr val="accent6">
              <a:lumMod val="20000"/>
              <a:lumOff val="80000"/>
            </a:schemeClr>
          </a:solidFill>
          <a:ln w="12700">
            <a:solidFill>
              <a:schemeClr val="tx1"/>
            </a:solidFill>
          </a:ln>
        </p:spPr>
        <p:txBody>
          <a:bodyPr/>
          <a:lstStyle/>
          <a:p>
            <a:r>
              <a:rPr lang="en-US" b="1" u="sng" dirty="0" smtClean="0"/>
              <a:t>Question</a:t>
            </a:r>
            <a:endParaRPr lang="en-US" b="1" u="sng" dirty="0"/>
          </a:p>
        </p:txBody>
      </p:sp>
      <p:sp>
        <p:nvSpPr>
          <p:cNvPr id="3" name="Content Placeholder 2"/>
          <p:cNvSpPr>
            <a:spLocks noGrp="1"/>
          </p:cNvSpPr>
          <p:nvPr>
            <p:ph idx="1"/>
          </p:nvPr>
        </p:nvSpPr>
        <p:spPr>
          <a:xfrm>
            <a:off x="1752600" y="1524000"/>
            <a:ext cx="8686800" cy="4038600"/>
          </a:xfrm>
          <a:solidFill>
            <a:srgbClr val="FFFF00"/>
          </a:solidFill>
          <a:ln w="19050">
            <a:solidFill>
              <a:schemeClr val="tx1"/>
            </a:solidFill>
          </a:ln>
        </p:spPr>
        <p:txBody>
          <a:bodyPr>
            <a:normAutofit/>
          </a:bodyPr>
          <a:lstStyle/>
          <a:p>
            <a:pPr marL="0" indent="0" algn="just">
              <a:buNone/>
            </a:pPr>
            <a:r>
              <a:rPr lang="en-US" dirty="0"/>
              <a:t>I</a:t>
            </a:r>
            <a:r>
              <a:rPr lang="en-US" dirty="0" smtClean="0"/>
              <a:t>t </a:t>
            </a:r>
            <a:r>
              <a:rPr lang="en-US" dirty="0"/>
              <a:t>is </a:t>
            </a:r>
            <a:r>
              <a:rPr lang="en-US" dirty="0" smtClean="0"/>
              <a:t>highly desirable </a:t>
            </a:r>
            <a:r>
              <a:rPr lang="en-US" dirty="0"/>
              <a:t>to have the </a:t>
            </a:r>
            <a:r>
              <a:rPr lang="en-US" dirty="0" smtClean="0"/>
              <a:t>electrons </a:t>
            </a:r>
            <a:r>
              <a:rPr lang="en-US" dirty="0"/>
              <a:t>from emitter to </a:t>
            </a:r>
            <a:r>
              <a:rPr lang="en-US" dirty="0" smtClean="0"/>
              <a:t>base </a:t>
            </a:r>
            <a:r>
              <a:rPr lang="en-US" dirty="0"/>
              <a:t>at a much higher level than</a:t>
            </a:r>
            <a:br>
              <a:rPr lang="en-US" dirty="0"/>
            </a:br>
            <a:r>
              <a:rPr lang="en-US" dirty="0"/>
              <a:t>the </a:t>
            </a:r>
            <a:r>
              <a:rPr lang="en-US" dirty="0" smtClean="0"/>
              <a:t>holes </a:t>
            </a:r>
            <a:r>
              <a:rPr lang="en-US" dirty="0"/>
              <a:t>from base to </a:t>
            </a:r>
            <a:r>
              <a:rPr lang="en-US" dirty="0" smtClean="0"/>
              <a:t>emitter. Which is </a:t>
            </a:r>
            <a:r>
              <a:rPr lang="en-US" dirty="0"/>
              <a:t>accomplished by fabricating </a:t>
            </a:r>
            <a:r>
              <a:rPr lang="en-US" dirty="0" smtClean="0"/>
              <a:t>the device </a:t>
            </a:r>
            <a:r>
              <a:rPr lang="en-US" dirty="0"/>
              <a:t>with a heavily doped emitter and a lightly doped base; that is, the device is designed to </a:t>
            </a:r>
            <a:r>
              <a:rPr lang="en-US" dirty="0" smtClean="0"/>
              <a:t>have a </a:t>
            </a:r>
            <a:r>
              <a:rPr lang="en-US" dirty="0"/>
              <a:t>high density of electrons in the emitter and a low density of holes in the base</a:t>
            </a:r>
            <a:r>
              <a:rPr lang="en-US" dirty="0" smtClean="0"/>
              <a:t>.</a:t>
            </a:r>
            <a:endParaRPr lang="en-US" dirty="0"/>
          </a:p>
        </p:txBody>
      </p:sp>
      <p:sp>
        <p:nvSpPr>
          <p:cNvPr id="4" name="TextBox 3"/>
          <p:cNvSpPr txBox="1"/>
          <p:nvPr/>
        </p:nvSpPr>
        <p:spPr>
          <a:xfrm>
            <a:off x="4038600" y="5722204"/>
            <a:ext cx="3810000" cy="830997"/>
          </a:xfrm>
          <a:prstGeom prst="rect">
            <a:avLst/>
          </a:prstGeom>
          <a:solidFill>
            <a:srgbClr val="99FF66"/>
          </a:solidFill>
          <a:ln w="38100">
            <a:solidFill>
              <a:schemeClr val="tx1"/>
            </a:solidFill>
          </a:ln>
        </p:spPr>
        <p:txBody>
          <a:bodyPr wrap="square" rtlCol="0">
            <a:spAutoFit/>
          </a:bodyPr>
          <a:lstStyle/>
          <a:p>
            <a:pPr algn="ctr"/>
            <a:r>
              <a:rPr lang="en-US" sz="4800" b="1" dirty="0"/>
              <a:t>WHY ?</a:t>
            </a:r>
            <a:endParaRPr lang="en-US" sz="4800" b="1" dirty="0"/>
          </a:p>
        </p:txBody>
      </p:sp>
    </p:spTree>
    <p:extLst>
      <p:ext uri="{BB962C8B-B14F-4D97-AF65-F5344CB8AC3E}">
        <p14:creationId xmlns:p14="http://schemas.microsoft.com/office/powerpoint/2010/main" val="3918675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Important questions</a:t>
            </a:r>
            <a:endParaRPr lang="en-US" b="1" u="sng" dirty="0"/>
          </a:p>
        </p:txBody>
      </p:sp>
      <p:sp>
        <p:nvSpPr>
          <p:cNvPr id="3" name="Content Placeholder 2"/>
          <p:cNvSpPr>
            <a:spLocks noGrp="1"/>
          </p:cNvSpPr>
          <p:nvPr>
            <p:ph idx="1"/>
          </p:nvPr>
        </p:nvSpPr>
        <p:spPr/>
        <p:txBody>
          <a:bodyPr/>
          <a:lstStyle/>
          <a:p>
            <a:r>
              <a:rPr lang="en-US" dirty="0" smtClean="0"/>
              <a:t>How do electrons travel through the base?</a:t>
            </a:r>
          </a:p>
          <a:p>
            <a:pPr lvl="1"/>
            <a:r>
              <a:rPr lang="en-US" dirty="0" smtClean="0"/>
              <a:t>Diffusion</a:t>
            </a:r>
          </a:p>
          <a:p>
            <a:pPr lvl="1"/>
            <a:r>
              <a:rPr lang="en-US" dirty="0" smtClean="0"/>
              <a:t>Drift</a:t>
            </a:r>
          </a:p>
          <a:p>
            <a:endParaRPr lang="en-US" dirty="0"/>
          </a:p>
          <a:p>
            <a:r>
              <a:rPr lang="en-US" dirty="0" smtClean="0"/>
              <a:t>How does resulting current depends upon terminal voltages?</a:t>
            </a:r>
          </a:p>
          <a:p>
            <a:endParaRPr lang="en-US" dirty="0"/>
          </a:p>
          <a:p>
            <a:r>
              <a:rPr lang="en-US" dirty="0" smtClean="0"/>
              <a:t> How large is the base current?</a:t>
            </a:r>
            <a:endParaRPr lang="en-US" dirty="0"/>
          </a:p>
        </p:txBody>
      </p:sp>
    </p:spTree>
    <p:extLst>
      <p:ext uri="{BB962C8B-B14F-4D97-AF65-F5344CB8AC3E}">
        <p14:creationId xmlns:p14="http://schemas.microsoft.com/office/powerpoint/2010/main" val="127466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1" y="4219795"/>
            <a:ext cx="3817257" cy="1908215"/>
          </a:xfrm>
          <a:prstGeom prst="rect">
            <a:avLst/>
          </a:prstGeom>
        </p:spPr>
        <p:txBody>
          <a:bodyPr wrap="square">
            <a:spAutoFit/>
          </a:bodyPr>
          <a:lstStyle/>
          <a:p>
            <a:pPr marL="285750" indent="-285750">
              <a:spcAft>
                <a:spcPts val="1200"/>
              </a:spcAft>
            </a:pPr>
            <a:r>
              <a:rPr lang="en-US" dirty="0"/>
              <a:t>    The Emitter Region is highly doped n-type material, so high density of electrons </a:t>
            </a:r>
          </a:p>
          <a:p>
            <a:pPr marL="742950" lvl="1" indent="-285750">
              <a:spcAft>
                <a:spcPts val="1200"/>
              </a:spcAft>
              <a:buFont typeface="Wingdings" pitchFamily="2" charset="2"/>
              <a:buChar char="Ø"/>
            </a:pPr>
            <a:r>
              <a:rPr lang="en-US" i="1" dirty="0">
                <a:solidFill>
                  <a:schemeClr val="accent2"/>
                </a:solidFill>
              </a:rPr>
              <a:t>Thus a large quantity of electrons flow from emitter to base</a:t>
            </a:r>
          </a:p>
        </p:txBody>
      </p:sp>
      <p:sp>
        <p:nvSpPr>
          <p:cNvPr id="6" name="Rectangle 2"/>
          <p:cNvSpPr txBox="1">
            <a:spLocks noGrp="1" noChangeArrowheads="1"/>
          </p:cNvSpPr>
          <p:nvPr>
            <p:ph type="title"/>
          </p:nvPr>
        </p:nvSpPr>
        <p:spPr>
          <a:xfrm>
            <a:off x="1981200" y="274638"/>
            <a:ext cx="8229600" cy="63976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a:t>NPN Transistor Function</a:t>
            </a:r>
          </a:p>
        </p:txBody>
      </p:sp>
      <p:pic>
        <p:nvPicPr>
          <p:cNvPr id="7" name="Picture 6" descr="se06F03"/>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1000"/>
                    </a14:imgEffect>
                  </a14:imgLayer>
                </a14:imgProps>
              </a:ext>
              <a:ext uri="{28A0092B-C50C-407E-A947-70E740481C1C}">
                <a14:useLocalDpi xmlns:a14="http://schemas.microsoft.com/office/drawing/2010/main" val="0"/>
              </a:ext>
            </a:extLst>
          </a:blip>
          <a:srcRect/>
          <a:stretch>
            <a:fillRect/>
          </a:stretch>
        </p:blipFill>
        <p:spPr bwMode="auto">
          <a:xfrm>
            <a:off x="2987041" y="818099"/>
            <a:ext cx="5768622" cy="325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939246" y="4099878"/>
            <a:ext cx="4728754" cy="2185214"/>
          </a:xfrm>
          <a:prstGeom prst="rect">
            <a:avLst/>
          </a:prstGeom>
        </p:spPr>
        <p:txBody>
          <a:bodyPr wrap="square">
            <a:spAutoFit/>
          </a:bodyPr>
          <a:lstStyle/>
          <a:p>
            <a:pPr marL="285750" indent="-285750">
              <a:spcAft>
                <a:spcPts val="1200"/>
              </a:spcAft>
            </a:pPr>
            <a:r>
              <a:rPr lang="en-US" dirty="0"/>
              <a:t>    The base is lightly doped and it’s width is smaller than the emitter and collector, so low density of holes </a:t>
            </a:r>
          </a:p>
          <a:p>
            <a:pPr marL="742950" lvl="1" indent="-285750">
              <a:spcAft>
                <a:spcPts val="1200"/>
              </a:spcAft>
              <a:buFont typeface="Wingdings" pitchFamily="2" charset="2"/>
              <a:buChar char="Ø"/>
            </a:pPr>
            <a:r>
              <a:rPr lang="en-US" i="1" dirty="0">
                <a:solidFill>
                  <a:schemeClr val="accent2"/>
                </a:solidFill>
              </a:rPr>
              <a:t>Thus  the quantity of holes flowing from base to emitter is very small compared to the electrons flowing in from the emitter</a:t>
            </a:r>
          </a:p>
        </p:txBody>
      </p:sp>
    </p:spTree>
    <p:extLst>
      <p:ext uri="{BB962C8B-B14F-4D97-AF65-F5344CB8AC3E}">
        <p14:creationId xmlns:p14="http://schemas.microsoft.com/office/powerpoint/2010/main" val="49311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up)">
                                      <p:cBhvr>
                                        <p:cTn id="12" dur="1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up)">
                                      <p:cBhvr>
                                        <p:cTn id="17"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b="562"/>
          <a:stretch>
            <a:fillRect/>
          </a:stretch>
        </p:blipFill>
        <p:spPr bwMode="auto">
          <a:xfrm>
            <a:off x="1916329" y="1581330"/>
            <a:ext cx="8527375" cy="4362270"/>
          </a:xfrm>
          <a:prstGeom prst="rect">
            <a:avLst/>
          </a:prstGeom>
          <a:noFill/>
          <a:ln w="9525">
            <a:noFill/>
            <a:miter lim="800000"/>
            <a:headEnd/>
            <a:tailEnd/>
          </a:ln>
        </p:spPr>
      </p:pic>
      <p:sp>
        <p:nvSpPr>
          <p:cNvPr id="5" name="TextBox 4"/>
          <p:cNvSpPr txBox="1"/>
          <p:nvPr/>
        </p:nvSpPr>
        <p:spPr>
          <a:xfrm>
            <a:off x="1600200" y="381001"/>
            <a:ext cx="8915400" cy="1323439"/>
          </a:xfrm>
          <a:prstGeom prst="rect">
            <a:avLst/>
          </a:prstGeom>
          <a:noFill/>
        </p:spPr>
        <p:txBody>
          <a:bodyPr wrap="square" rtlCol="0">
            <a:spAutoFit/>
          </a:bodyPr>
          <a:lstStyle/>
          <a:p>
            <a:pPr algn="just"/>
            <a:r>
              <a:rPr lang="en-US" sz="2400" b="1" dirty="0"/>
              <a:t>Because base is very thin and lightly doped, the electric field is negligible ,meaning negligible drift current and majority of current is by </a:t>
            </a:r>
            <a:r>
              <a:rPr lang="en-US" sz="3200" b="1" dirty="0">
                <a:solidFill>
                  <a:srgbClr val="FF0000"/>
                </a:solidFill>
              </a:rPr>
              <a:t>diffusion mechanism </a:t>
            </a:r>
            <a:endParaRPr lang="en-US" sz="2400" b="1" dirty="0">
              <a:solidFill>
                <a:srgbClr val="FF0000"/>
              </a:solidFill>
            </a:endParaRPr>
          </a:p>
        </p:txBody>
      </p:sp>
    </p:spTree>
    <p:extLst>
      <p:ext uri="{BB962C8B-B14F-4D97-AF65-F5344CB8AC3E}">
        <p14:creationId xmlns:p14="http://schemas.microsoft.com/office/powerpoint/2010/main" val="1803254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86492"/>
            <a:ext cx="857576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4085184" y="2362200"/>
            <a:ext cx="4677816" cy="2133600"/>
            <a:chOff x="1828800" y="1905000"/>
            <a:chExt cx="3124200" cy="1371600"/>
          </a:xfrm>
        </p:grpSpPr>
        <p:sp>
          <p:nvSpPr>
            <p:cNvPr id="4" name="Rectangle 3"/>
            <p:cNvSpPr/>
            <p:nvPr/>
          </p:nvSpPr>
          <p:spPr>
            <a:xfrm>
              <a:off x="1828800" y="1905000"/>
              <a:ext cx="421035" cy="1371600"/>
            </a:xfrm>
            <a:prstGeom prst="rect">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23284" y="1905000"/>
              <a:ext cx="829716" cy="1371600"/>
            </a:xfrm>
            <a:prstGeom prst="rect">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715594" y="2362200"/>
            <a:ext cx="2805085" cy="2133600"/>
          </a:xfrm>
          <a:prstGeom prst="rect">
            <a:avLst/>
          </a:prstGeom>
          <a:solidFill>
            <a:srgbClr val="FFCC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980156" y="2362199"/>
            <a:ext cx="8348210" cy="2111680"/>
            <a:chOff x="457200" y="2397728"/>
            <a:chExt cx="8348210" cy="2111680"/>
          </a:xfrm>
        </p:grpSpPr>
        <p:sp>
          <p:nvSpPr>
            <p:cNvPr id="6" name="Rectangle 5"/>
            <p:cNvSpPr/>
            <p:nvPr/>
          </p:nvSpPr>
          <p:spPr>
            <a:xfrm>
              <a:off x="457200" y="2397728"/>
              <a:ext cx="2103984" cy="2111680"/>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40044" y="2397728"/>
              <a:ext cx="1565366" cy="2111679"/>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p:cNvSpPr txBox="1">
            <a:spLocks noGrp="1"/>
          </p:cNvSpPr>
          <p:nvPr>
            <p:ph type="title"/>
          </p:nvPr>
        </p:nvSpPr>
        <p:spPr>
          <a:xfrm>
            <a:off x="1981200" y="267853"/>
            <a:ext cx="8229600" cy="424732"/>
          </a:xfrm>
          <a:prstGeom prst="rect">
            <a:avLst/>
          </a:prstGeom>
          <a:noFill/>
        </p:spPr>
        <p:txBody>
          <a:bodyPr wrap="square" rtlCol="0">
            <a:spAutoFit/>
          </a:bodyPr>
          <a:lstStyle/>
          <a:p>
            <a:r>
              <a:rPr lang="en-US" sz="2400" b="1" u="sng" dirty="0"/>
              <a:t>Further elaboration on current flow in transistor  </a:t>
            </a:r>
            <a:endParaRPr lang="en-US" sz="2400" b="1" u="sng" dirty="0"/>
          </a:p>
        </p:txBody>
      </p:sp>
    </p:spTree>
    <p:extLst>
      <p:ext uri="{BB962C8B-B14F-4D97-AF65-F5344CB8AC3E}">
        <p14:creationId xmlns:p14="http://schemas.microsoft.com/office/powerpoint/2010/main" val="68986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4572001"/>
            <a:ext cx="8763000" cy="2246769"/>
          </a:xfrm>
          <a:prstGeom prst="rect">
            <a:avLst/>
          </a:prstGeom>
        </p:spPr>
        <p:txBody>
          <a:bodyPr wrap="square">
            <a:spAutoFit/>
          </a:bodyPr>
          <a:lstStyle/>
          <a:p>
            <a:pPr marL="290513" indent="-290513">
              <a:spcBef>
                <a:spcPts val="1200"/>
              </a:spcBef>
              <a:buFont typeface="Arial" pitchFamily="34" charset="0"/>
              <a:buChar char="•"/>
            </a:pPr>
            <a:r>
              <a:rPr lang="en-US" sz="2000" dirty="0"/>
              <a:t>The minority carrier distribution in the base results from the boundary conditions imposed by the two junctions.</a:t>
            </a:r>
          </a:p>
          <a:p>
            <a:pPr marL="290513" indent="-290513">
              <a:spcBef>
                <a:spcPts val="1200"/>
              </a:spcBef>
              <a:buFont typeface="Arial" pitchFamily="34" charset="0"/>
              <a:buChar char="•"/>
            </a:pPr>
            <a:r>
              <a:rPr lang="en-US" sz="2000" dirty="0"/>
              <a:t> It is not an exponentially decaying distribution, which would result if the base region were infinitely thick. </a:t>
            </a:r>
          </a:p>
          <a:p>
            <a:pPr marL="290513" indent="-290513">
              <a:spcBef>
                <a:spcPts val="1200"/>
              </a:spcBef>
              <a:buFont typeface="Arial" pitchFamily="34" charset="0"/>
              <a:buChar char="•"/>
            </a:pPr>
            <a:r>
              <a:rPr lang="en-US" sz="2000" dirty="0"/>
              <a:t>Furthermore, the reverse bias on the collector–base junction causes the electron concentration at the collector side of the base to be zero.</a:t>
            </a:r>
            <a:endParaRPr lang="en-US" sz="2000" dirty="0"/>
          </a:p>
        </p:txBody>
      </p:sp>
      <p:pic>
        <p:nvPicPr>
          <p:cNvPr id="5" name="Picture 6" descr="se06F04"/>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8000"/>
                    </a14:imgEffect>
                  </a14:imgLayer>
                </a14:imgProps>
              </a:ext>
              <a:ext uri="{28A0092B-C50C-407E-A947-70E740481C1C}">
                <a14:useLocalDpi xmlns:a14="http://schemas.microsoft.com/office/drawing/2010/main" val="0"/>
              </a:ext>
            </a:extLst>
          </a:blip>
          <a:srcRect r="-1039" b="12909"/>
          <a:stretch>
            <a:fillRect/>
          </a:stretch>
        </p:blipFill>
        <p:spPr bwMode="auto">
          <a:xfrm>
            <a:off x="2338614" y="457201"/>
            <a:ext cx="7836740" cy="383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895600" y="1"/>
            <a:ext cx="6553200" cy="461665"/>
          </a:xfrm>
          <a:prstGeom prst="rect">
            <a:avLst/>
          </a:prstGeom>
          <a:noFill/>
        </p:spPr>
        <p:txBody>
          <a:bodyPr wrap="square" rtlCol="0">
            <a:spAutoFit/>
          </a:bodyPr>
          <a:lstStyle/>
          <a:p>
            <a:r>
              <a:rPr lang="en-US" sz="2400" b="1" u="sng" dirty="0"/>
              <a:t>Further elaboration on current flow in transistor  </a:t>
            </a:r>
            <a:endParaRPr lang="en-US" sz="2400" b="1" u="sng" dirty="0"/>
          </a:p>
        </p:txBody>
      </p:sp>
    </p:spTree>
    <p:extLst>
      <p:ext uri="{BB962C8B-B14F-4D97-AF65-F5344CB8AC3E}">
        <p14:creationId xmlns:p14="http://schemas.microsoft.com/office/powerpoint/2010/main" val="205471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14601" y="1600200"/>
          <a:ext cx="7010399" cy="5086352"/>
        </p:xfrm>
        <a:graphic>
          <a:graphicData uri="http://schemas.openxmlformats.org/drawingml/2006/table">
            <a:tbl>
              <a:tblPr firstRow="1" bandRow="1">
                <a:tableStyleId>{5C22544A-7EE6-4342-B048-85BDC9FD1C3A}</a:tableStyleId>
              </a:tblPr>
              <a:tblGrid>
                <a:gridCol w="868545"/>
                <a:gridCol w="4466803"/>
                <a:gridCol w="1675051"/>
              </a:tblGrid>
              <a:tr h="635794">
                <a:tc>
                  <a:txBody>
                    <a:bodyPr/>
                    <a:lstStyle/>
                    <a:p>
                      <a:r>
                        <a:rPr lang="en-US" sz="2100" b="1" dirty="0" smtClean="0">
                          <a:latin typeface="Arial" pitchFamily="34" charset="0"/>
                          <a:cs typeface="Arial" pitchFamily="34" charset="0"/>
                        </a:rPr>
                        <a:t>SNO</a:t>
                      </a:r>
                      <a:endParaRPr lang="en-US" sz="2100" b="1" dirty="0">
                        <a:latin typeface="Arial" pitchFamily="34" charset="0"/>
                        <a:cs typeface="Arial" pitchFamily="34" charset="0"/>
                      </a:endParaRPr>
                    </a:p>
                  </a:txBody>
                  <a:tcPr marL="68580" marR="68580" marT="34290" marB="34290"/>
                </a:tc>
                <a:tc>
                  <a:txBody>
                    <a:bodyPr/>
                    <a:lstStyle/>
                    <a:p>
                      <a:r>
                        <a:rPr lang="en-US" sz="2100" b="1" dirty="0" smtClean="0">
                          <a:latin typeface="Arial" pitchFamily="34" charset="0"/>
                          <a:cs typeface="Arial" pitchFamily="34" charset="0"/>
                        </a:rPr>
                        <a:t>Topic</a:t>
                      </a:r>
                      <a:endParaRPr lang="en-US" sz="2100" b="1" dirty="0">
                        <a:latin typeface="Arial" pitchFamily="34" charset="0"/>
                        <a:cs typeface="Arial" pitchFamily="34" charset="0"/>
                      </a:endParaRPr>
                    </a:p>
                  </a:txBody>
                  <a:tcPr marL="68580" marR="68580" marT="34290" marB="34290"/>
                </a:tc>
                <a:tc>
                  <a:txBody>
                    <a:bodyPr/>
                    <a:lstStyle/>
                    <a:p>
                      <a:r>
                        <a:rPr lang="en-US" sz="2100" b="1" dirty="0" smtClean="0">
                          <a:latin typeface="Arial" pitchFamily="34" charset="0"/>
                          <a:cs typeface="Arial" pitchFamily="34" charset="0"/>
                        </a:rPr>
                        <a:t>Section</a:t>
                      </a:r>
                      <a:endParaRPr lang="en-US" sz="2100" b="1" dirty="0">
                        <a:latin typeface="Arial" pitchFamily="34" charset="0"/>
                        <a:cs typeface="Arial" pitchFamily="34" charset="0"/>
                      </a:endParaRPr>
                    </a:p>
                  </a:txBody>
                  <a:tcPr marL="68580" marR="68580" marT="34290" marB="34290"/>
                </a:tc>
              </a:tr>
              <a:tr h="635794">
                <a:tc>
                  <a:txBody>
                    <a:bodyPr/>
                    <a:lstStyle/>
                    <a:p>
                      <a:r>
                        <a:rPr lang="en-US" sz="2100" b="1" dirty="0" smtClean="0">
                          <a:latin typeface="Arial" pitchFamily="34" charset="0"/>
                          <a:cs typeface="Arial" pitchFamily="34" charset="0"/>
                        </a:rPr>
                        <a:t>1</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dirty="0">
                          <a:solidFill>
                            <a:schemeClr val="tx1"/>
                          </a:solidFill>
                          <a:effectLst/>
                          <a:latin typeface="Arial" pitchFamily="34" charset="0"/>
                          <a:ea typeface="Calibri"/>
                          <a:cs typeface="Arial" pitchFamily="34" charset="0"/>
                        </a:rPr>
                        <a:t>Device Structure &amp; Physical </a:t>
                      </a:r>
                      <a:r>
                        <a:rPr lang="en-US" sz="1200" b="1" dirty="0" smtClean="0">
                          <a:solidFill>
                            <a:schemeClr val="tx1"/>
                          </a:solidFill>
                          <a:effectLst/>
                          <a:latin typeface="Arial" pitchFamily="34" charset="0"/>
                          <a:ea typeface="Calibri"/>
                          <a:cs typeface="Arial" pitchFamily="34" charset="0"/>
                        </a:rPr>
                        <a:t>Operation Current-Voltage </a:t>
                      </a:r>
                      <a:r>
                        <a:rPr lang="en-US" sz="1200" b="1" dirty="0">
                          <a:solidFill>
                            <a:schemeClr val="tx1"/>
                          </a:solidFill>
                          <a:effectLst/>
                          <a:latin typeface="Arial" pitchFamily="34" charset="0"/>
                          <a:ea typeface="Calibri"/>
                          <a:cs typeface="Arial" pitchFamily="34" charset="0"/>
                        </a:rPr>
                        <a:t>Characteristics</a:t>
                      </a:r>
                      <a:endParaRPr lang="en-US" sz="1500" b="1" dirty="0">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6.1,6.2</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2</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dirty="0">
                          <a:solidFill>
                            <a:schemeClr val="tx1"/>
                          </a:solidFill>
                          <a:effectLst/>
                          <a:latin typeface="Arial" pitchFamily="34" charset="0"/>
                          <a:ea typeface="Times New Roman"/>
                          <a:cs typeface="Arial" pitchFamily="34" charset="0"/>
                        </a:rPr>
                        <a:t>BJT  Circuit at DC</a:t>
                      </a:r>
                      <a:endParaRPr lang="en-US" sz="1500" b="1" dirty="0">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6.3</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3</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dirty="0">
                          <a:solidFill>
                            <a:schemeClr val="tx1"/>
                          </a:solidFill>
                          <a:effectLst/>
                          <a:latin typeface="Arial" pitchFamily="34" charset="0"/>
                          <a:ea typeface="Times New Roman"/>
                          <a:cs typeface="Arial" pitchFamily="34" charset="0"/>
                        </a:rPr>
                        <a:t>Applying the BJT in Amplifier Design</a:t>
                      </a:r>
                      <a:endParaRPr lang="en-US" sz="1500" b="1" dirty="0">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6.4</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4</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Small-Signal Operations and Models</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6.5</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5</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Basic BJT Amplifier Configurations</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6.6</a:t>
                      </a:r>
                      <a:endParaRPr lang="en-US" sz="1500" b="1" dirty="0">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6</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Calibri"/>
                          <a:cs typeface="Arial" pitchFamily="34" charset="0"/>
                        </a:rPr>
                        <a:t>Biasing in BJT Amplifier Circuit</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a:solidFill>
                            <a:schemeClr val="tx1"/>
                          </a:solidFill>
                          <a:effectLst/>
                          <a:latin typeface="Arial" pitchFamily="34" charset="0"/>
                          <a:ea typeface="Times New Roman"/>
                          <a:cs typeface="Arial" pitchFamily="34" charset="0"/>
                        </a:rPr>
                        <a:t>6.7</a:t>
                      </a:r>
                      <a:endParaRPr lang="en-US" sz="1500" b="1">
                        <a:solidFill>
                          <a:schemeClr val="tx1"/>
                        </a:solidFill>
                        <a:effectLst/>
                        <a:latin typeface="Arial" pitchFamily="34" charset="0"/>
                        <a:ea typeface="Calibri"/>
                        <a:cs typeface="Arial" pitchFamily="34" charset="0"/>
                      </a:endParaRPr>
                    </a:p>
                  </a:txBody>
                  <a:tcPr marL="51435" marR="51435" marT="0" marB="0"/>
                </a:tc>
              </a:tr>
              <a:tr h="635794">
                <a:tc>
                  <a:txBody>
                    <a:bodyPr/>
                    <a:lstStyle/>
                    <a:p>
                      <a:r>
                        <a:rPr lang="en-US" sz="2100" b="1" dirty="0" smtClean="0">
                          <a:latin typeface="Arial" pitchFamily="34" charset="0"/>
                          <a:cs typeface="Arial" pitchFamily="34" charset="0"/>
                        </a:rPr>
                        <a:t>7</a:t>
                      </a:r>
                      <a:endParaRPr lang="en-US" sz="2100" b="1" dirty="0">
                        <a:latin typeface="Arial" pitchFamily="34" charset="0"/>
                        <a:cs typeface="Arial" pitchFamily="34" charset="0"/>
                      </a:endParaRPr>
                    </a:p>
                  </a:txBody>
                  <a:tcPr marL="68580" marR="68580" marT="34290" marB="34290"/>
                </a:tc>
                <a:tc>
                  <a:txBody>
                    <a:bodyPr/>
                    <a:lstStyle/>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Discrete-Circuit BJT Amplifier</a:t>
                      </a:r>
                      <a:endParaRPr lang="en-US" sz="1500" b="1">
                        <a:solidFill>
                          <a:schemeClr val="tx1"/>
                        </a:solidFill>
                        <a:effectLst/>
                        <a:latin typeface="Arial" pitchFamily="34" charset="0"/>
                        <a:ea typeface="Calibri"/>
                        <a:cs typeface="Arial" pitchFamily="34" charset="0"/>
                      </a:endParaRPr>
                    </a:p>
                    <a:p>
                      <a:pPr marL="0" marR="0">
                        <a:lnSpc>
                          <a:spcPct val="115000"/>
                        </a:lnSpc>
                        <a:spcBef>
                          <a:spcPts val="0"/>
                        </a:spcBef>
                        <a:spcAft>
                          <a:spcPts val="0"/>
                        </a:spcAft>
                      </a:pPr>
                      <a:r>
                        <a:rPr lang="en-US" sz="1200" b="1">
                          <a:solidFill>
                            <a:schemeClr val="tx1"/>
                          </a:solidFill>
                          <a:effectLst/>
                          <a:latin typeface="Arial" pitchFamily="34" charset="0"/>
                          <a:ea typeface="Times New Roman"/>
                          <a:cs typeface="Arial" pitchFamily="34" charset="0"/>
                        </a:rPr>
                        <a:t>Transistor Breakdown and Temperature Effect</a:t>
                      </a:r>
                      <a:endParaRPr lang="en-US" sz="1500" b="1">
                        <a:solidFill>
                          <a:schemeClr val="tx1"/>
                        </a:solidFill>
                        <a:effectLst/>
                        <a:latin typeface="Arial" pitchFamily="34" charset="0"/>
                        <a:ea typeface="Calibri"/>
                        <a:cs typeface="Arial" pitchFamily="34" charset="0"/>
                      </a:endParaRPr>
                    </a:p>
                  </a:txBody>
                  <a:tcPr marL="51435" marR="51435" marT="0" marB="0"/>
                </a:tc>
                <a:tc>
                  <a:txBody>
                    <a:bodyPr/>
                    <a:lstStyle/>
                    <a:p>
                      <a:pPr marL="0" marR="0" algn="ctr">
                        <a:lnSpc>
                          <a:spcPct val="115000"/>
                        </a:lnSpc>
                        <a:spcBef>
                          <a:spcPts val="0"/>
                        </a:spcBef>
                        <a:spcAft>
                          <a:spcPts val="0"/>
                        </a:spcAft>
                      </a:pPr>
                      <a:r>
                        <a:rPr lang="en-US" sz="1500" b="1" dirty="0">
                          <a:solidFill>
                            <a:schemeClr val="tx1"/>
                          </a:solidFill>
                          <a:effectLst/>
                          <a:latin typeface="Arial" pitchFamily="34" charset="0"/>
                          <a:ea typeface="Times New Roman"/>
                          <a:cs typeface="Arial" pitchFamily="34" charset="0"/>
                        </a:rPr>
                        <a:t>6.8, 6.9</a:t>
                      </a:r>
                      <a:endParaRPr lang="en-US" sz="1500" b="1" dirty="0">
                        <a:solidFill>
                          <a:schemeClr val="tx1"/>
                        </a:solidFill>
                        <a:effectLst/>
                        <a:latin typeface="Arial" pitchFamily="34" charset="0"/>
                        <a:ea typeface="Calibri"/>
                        <a:cs typeface="Arial" pitchFamily="34" charset="0"/>
                      </a:endParaRPr>
                    </a:p>
                  </a:txBody>
                  <a:tcPr marL="51435" marR="51435" marT="0" marB="0"/>
                </a:tc>
              </a:tr>
            </a:tbl>
          </a:graphicData>
        </a:graphic>
      </p:graphicFrame>
      <p:sp>
        <p:nvSpPr>
          <p:cNvPr id="2" name="Title 1"/>
          <p:cNvSpPr>
            <a:spLocks noGrp="1"/>
          </p:cNvSpPr>
          <p:nvPr>
            <p:ph type="title"/>
          </p:nvPr>
        </p:nvSpPr>
        <p:spPr>
          <a:solidFill>
            <a:srgbClr val="FFFF00"/>
          </a:solidFill>
        </p:spPr>
        <p:txBody>
          <a:bodyPr>
            <a:normAutofit/>
          </a:bodyPr>
          <a:lstStyle/>
          <a:p>
            <a:r>
              <a:rPr lang="en-US" b="1" dirty="0" smtClean="0">
                <a:latin typeface="Arial Black" panose="020B0A04020102020204" pitchFamily="34" charset="0"/>
              </a:rPr>
              <a:t>Mapping topics to sections </a:t>
            </a:r>
            <a:endParaRPr lang="en-US" b="1" dirty="0">
              <a:latin typeface="Arial Black" panose="020B0A04020102020204" pitchFamily="34" charset="0"/>
            </a:endParaRPr>
          </a:p>
        </p:txBody>
      </p:sp>
    </p:spTree>
    <p:extLst>
      <p:ext uri="{BB962C8B-B14F-4D97-AF65-F5344CB8AC3E}">
        <p14:creationId xmlns:p14="http://schemas.microsoft.com/office/powerpoint/2010/main" val="3523213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133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a:t>NPN Transistor Current Flows</a:t>
            </a:r>
          </a:p>
        </p:txBody>
      </p:sp>
      <p:sp>
        <p:nvSpPr>
          <p:cNvPr id="3" name="TextBox 2"/>
          <p:cNvSpPr txBox="1"/>
          <p:nvPr/>
        </p:nvSpPr>
        <p:spPr>
          <a:xfrm>
            <a:off x="1828800" y="4090647"/>
            <a:ext cx="8534400" cy="2985433"/>
          </a:xfrm>
          <a:prstGeom prst="rect">
            <a:avLst/>
          </a:prstGeom>
          <a:noFill/>
        </p:spPr>
        <p:txBody>
          <a:bodyPr wrap="square" rtlCol="0">
            <a:spAutoFit/>
          </a:bodyPr>
          <a:lstStyle/>
          <a:p>
            <a:pPr marL="285750" indent="-285750">
              <a:spcAft>
                <a:spcPts val="1200"/>
              </a:spcAft>
              <a:buFont typeface="Wingdings" pitchFamily="2" charset="2"/>
              <a:buChar char="Ø"/>
            </a:pPr>
            <a:r>
              <a:rPr lang="en-US" sz="2400" dirty="0"/>
              <a:t>The recombination of electrons and holes in base region makes the  electrons  concentration deviate from the straight line profile</a:t>
            </a:r>
          </a:p>
          <a:p>
            <a:pPr marL="285750" indent="-285750">
              <a:spcAft>
                <a:spcPts val="1200"/>
              </a:spcAft>
              <a:buFont typeface="Wingdings" pitchFamily="2" charset="2"/>
              <a:buChar char="Ø"/>
            </a:pPr>
            <a:r>
              <a:rPr lang="en-US" sz="2400" dirty="0"/>
              <a:t>Once the diffusing electrons reach the  Base-Collector depletion region boundary, they will be swept away due to collector being more positive than base</a:t>
            </a:r>
          </a:p>
          <a:p>
            <a:pPr marL="285750" indent="-285750">
              <a:spcAft>
                <a:spcPts val="1200"/>
              </a:spcAft>
              <a:buFont typeface="Wingdings" pitchFamily="2" charset="2"/>
              <a:buChar char="Ø"/>
            </a:pPr>
            <a:endParaRPr lang="en-US" sz="2400" i="1" dirty="0"/>
          </a:p>
        </p:txBody>
      </p:sp>
      <p:pic>
        <p:nvPicPr>
          <p:cNvPr id="4" name="Picture 6" descr="se06F04"/>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0" contrast="78000"/>
                    </a14:imgEffect>
                  </a14:imgLayer>
                </a14:imgProps>
              </a:ext>
              <a:ext uri="{28A0092B-C50C-407E-A947-70E740481C1C}">
                <a14:useLocalDpi xmlns:a14="http://schemas.microsoft.com/office/drawing/2010/main" val="0"/>
              </a:ext>
            </a:extLst>
          </a:blip>
          <a:srcRect r="-1039" b="12909"/>
          <a:stretch>
            <a:fillRect/>
          </a:stretch>
        </p:blipFill>
        <p:spPr bwMode="auto">
          <a:xfrm>
            <a:off x="2759528" y="841830"/>
            <a:ext cx="6573158" cy="321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24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81600" y="381000"/>
            <a:ext cx="2209800" cy="6324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0" y="3276600"/>
            <a:ext cx="22098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60627" y="4648200"/>
            <a:ext cx="2209800" cy="0"/>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064932" y="6188529"/>
                <a:ext cx="607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𝒏</m:t>
                          </m:r>
                        </m:e>
                        <m:sup>
                          <m:r>
                            <a:rPr lang="en-US" sz="2400" b="1" i="1">
                              <a:latin typeface="Cambria Math" panose="02040503050406030204" pitchFamily="18" charset="0"/>
                            </a:rPr>
                            <m:t>++</m:t>
                          </m:r>
                        </m:sup>
                      </m:sSup>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540932" y="6188529"/>
                <a:ext cx="607474" cy="369332"/>
              </a:xfrm>
              <a:prstGeom prst="rect">
                <a:avLst/>
              </a:prstGeom>
              <a:blipFill rotWithShape="0">
                <a:blip r:embed="rId2"/>
                <a:stretch>
                  <a:fillRect l="-7000" r="-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982763" y="926069"/>
                <a:ext cx="4439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𝒏</m:t>
                          </m:r>
                        </m:e>
                        <m:sup>
                          <m:r>
                            <a:rPr lang="en-US" sz="2400" b="1" i="1">
                              <a:latin typeface="Cambria Math" panose="02040503050406030204" pitchFamily="18" charset="0"/>
                            </a:rPr>
                            <m:t>+</m:t>
                          </m:r>
                        </m:sup>
                      </m:sSup>
                    </m:oMath>
                  </m:oMathPara>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4458763" y="926069"/>
                <a:ext cx="443968" cy="369332"/>
              </a:xfrm>
              <a:prstGeom prst="rect">
                <a:avLst/>
              </a:prstGeom>
              <a:blipFill rotWithShape="0">
                <a:blip r:embed="rId3"/>
                <a:stretch>
                  <a:fillRect l="-9589" r="-5479"/>
                </a:stretch>
              </a:blipFill>
            </p:spPr>
            <p:txBody>
              <a:bodyPr/>
              <a:lstStyle/>
              <a:p>
                <a:r>
                  <a:rPr lang="en-US">
                    <a:noFill/>
                  </a:rPr>
                  <a:t> </a:t>
                </a:r>
              </a:p>
            </p:txBody>
          </p:sp>
        </mc:Fallback>
      </mc:AlternateContent>
      <p:cxnSp>
        <p:nvCxnSpPr>
          <p:cNvPr id="11" name="Straight Connector 10"/>
          <p:cNvCxnSpPr/>
          <p:nvPr/>
        </p:nvCxnSpPr>
        <p:spPr>
          <a:xfrm>
            <a:off x="5182663" y="3810000"/>
            <a:ext cx="2209800" cy="0"/>
          </a:xfrm>
          <a:prstGeom prst="line">
            <a:avLst/>
          </a:prstGeom>
          <a:ln w="28575">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81600" y="4953000"/>
            <a:ext cx="22098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81600" y="2743200"/>
            <a:ext cx="2209800" cy="0"/>
          </a:xfrm>
          <a:prstGeom prst="line">
            <a:avLst/>
          </a:prstGeom>
          <a:ln w="28575">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81600" y="4343400"/>
            <a:ext cx="22098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877183" y="2778520"/>
            <a:ext cx="381000" cy="400110"/>
            <a:chOff x="1066800" y="2733645"/>
            <a:chExt cx="381000" cy="400110"/>
          </a:xfrm>
        </p:grpSpPr>
        <p:sp>
          <p:nvSpPr>
            <p:cNvPr id="15" name="Oval 14"/>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16" name="TextBox 15"/>
            <p:cNvSpPr txBox="1"/>
            <p:nvPr/>
          </p:nvSpPr>
          <p:spPr>
            <a:xfrm>
              <a:off x="1105432" y="2733645"/>
              <a:ext cx="228600" cy="400110"/>
            </a:xfrm>
            <a:prstGeom prst="rect">
              <a:avLst/>
            </a:prstGeom>
            <a:noFill/>
          </p:spPr>
          <p:txBody>
            <a:bodyPr wrap="square" rtlCol="0">
              <a:spAutoFit/>
            </a:bodyPr>
            <a:lstStyle/>
            <a:p>
              <a:r>
                <a:rPr lang="en-US" sz="2000" dirty="0"/>
                <a:t>+</a:t>
              </a:r>
              <a:endParaRPr lang="en-US" sz="2000" dirty="0"/>
            </a:p>
          </p:txBody>
        </p:sp>
      </p:grpSp>
      <p:grpSp>
        <p:nvGrpSpPr>
          <p:cNvPr id="18" name="Group 17"/>
          <p:cNvGrpSpPr/>
          <p:nvPr/>
        </p:nvGrpSpPr>
        <p:grpSpPr>
          <a:xfrm>
            <a:off x="6362966" y="2797630"/>
            <a:ext cx="381000" cy="400110"/>
            <a:chOff x="1066800" y="2733645"/>
            <a:chExt cx="381000" cy="400110"/>
          </a:xfrm>
        </p:grpSpPr>
        <p:sp>
          <p:nvSpPr>
            <p:cNvPr id="19" name="Oval 18"/>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20" name="TextBox 19"/>
            <p:cNvSpPr txBox="1"/>
            <p:nvPr/>
          </p:nvSpPr>
          <p:spPr>
            <a:xfrm>
              <a:off x="1105432" y="2733645"/>
              <a:ext cx="228600" cy="400110"/>
            </a:xfrm>
            <a:prstGeom prst="rect">
              <a:avLst/>
            </a:prstGeom>
            <a:noFill/>
          </p:spPr>
          <p:txBody>
            <a:bodyPr wrap="square" rtlCol="0">
              <a:spAutoFit/>
            </a:bodyPr>
            <a:lstStyle/>
            <a:p>
              <a:r>
                <a:rPr lang="en-US" sz="2000" dirty="0"/>
                <a:t>+</a:t>
              </a:r>
              <a:endParaRPr lang="en-US" sz="2000" dirty="0"/>
            </a:p>
          </p:txBody>
        </p:sp>
      </p:grpSp>
      <p:grpSp>
        <p:nvGrpSpPr>
          <p:cNvPr id="21" name="Group 20"/>
          <p:cNvGrpSpPr/>
          <p:nvPr/>
        </p:nvGrpSpPr>
        <p:grpSpPr>
          <a:xfrm>
            <a:off x="5792263" y="2788075"/>
            <a:ext cx="381000" cy="400110"/>
            <a:chOff x="1066800" y="2733645"/>
            <a:chExt cx="381000" cy="400110"/>
          </a:xfrm>
        </p:grpSpPr>
        <p:sp>
          <p:nvSpPr>
            <p:cNvPr id="22" name="Oval 21"/>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23" name="TextBox 22"/>
            <p:cNvSpPr txBox="1"/>
            <p:nvPr/>
          </p:nvSpPr>
          <p:spPr>
            <a:xfrm>
              <a:off x="1105432" y="2733645"/>
              <a:ext cx="228600" cy="400110"/>
            </a:xfrm>
            <a:prstGeom prst="rect">
              <a:avLst/>
            </a:prstGeom>
            <a:noFill/>
          </p:spPr>
          <p:txBody>
            <a:bodyPr wrap="square" rtlCol="0">
              <a:spAutoFit/>
            </a:bodyPr>
            <a:lstStyle/>
            <a:p>
              <a:r>
                <a:rPr lang="en-US" sz="2000" dirty="0"/>
                <a:t>+</a:t>
              </a:r>
              <a:endParaRPr lang="en-US" sz="2000" dirty="0"/>
            </a:p>
          </p:txBody>
        </p:sp>
      </p:grpSp>
      <p:grpSp>
        <p:nvGrpSpPr>
          <p:cNvPr id="24" name="Group 23"/>
          <p:cNvGrpSpPr/>
          <p:nvPr/>
        </p:nvGrpSpPr>
        <p:grpSpPr>
          <a:xfrm>
            <a:off x="5225675" y="2790736"/>
            <a:ext cx="381000" cy="400110"/>
            <a:chOff x="1066800" y="2733645"/>
            <a:chExt cx="381000" cy="400110"/>
          </a:xfrm>
        </p:grpSpPr>
        <p:sp>
          <p:nvSpPr>
            <p:cNvPr id="25" name="Oval 24"/>
            <p:cNvSpPr/>
            <p:nvPr/>
          </p:nvSpPr>
          <p:spPr>
            <a:xfrm>
              <a:off x="1066800" y="27432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26" name="TextBox 25"/>
            <p:cNvSpPr txBox="1"/>
            <p:nvPr/>
          </p:nvSpPr>
          <p:spPr>
            <a:xfrm>
              <a:off x="1105432" y="2733645"/>
              <a:ext cx="228600" cy="400110"/>
            </a:xfrm>
            <a:prstGeom prst="rect">
              <a:avLst/>
            </a:prstGeom>
            <a:noFill/>
          </p:spPr>
          <p:txBody>
            <a:bodyPr wrap="square" rtlCol="0">
              <a:spAutoFit/>
            </a:bodyPr>
            <a:lstStyle/>
            <a:p>
              <a:r>
                <a:rPr lang="en-US" sz="2000" dirty="0"/>
                <a:t>+</a:t>
              </a:r>
              <a:endParaRPr lang="en-US" sz="2000" dirty="0"/>
            </a:p>
          </p:txBody>
        </p:sp>
      </p:grpSp>
      <p:grpSp>
        <p:nvGrpSpPr>
          <p:cNvPr id="30" name="Group 29"/>
          <p:cNvGrpSpPr/>
          <p:nvPr/>
        </p:nvGrpSpPr>
        <p:grpSpPr>
          <a:xfrm>
            <a:off x="6863553" y="3259922"/>
            <a:ext cx="381000" cy="523220"/>
            <a:chOff x="2286000" y="2674520"/>
            <a:chExt cx="381000" cy="523220"/>
          </a:xfrm>
        </p:grpSpPr>
        <p:sp>
          <p:nvSpPr>
            <p:cNvPr id="28" name="Oval 27"/>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29" name="TextBox 28"/>
            <p:cNvSpPr txBox="1"/>
            <p:nvPr/>
          </p:nvSpPr>
          <p:spPr>
            <a:xfrm>
              <a:off x="2324632" y="2674520"/>
              <a:ext cx="228600" cy="523220"/>
            </a:xfrm>
            <a:prstGeom prst="rect">
              <a:avLst/>
            </a:prstGeom>
            <a:noFill/>
          </p:spPr>
          <p:txBody>
            <a:bodyPr wrap="square" rtlCol="0">
              <a:spAutoFit/>
            </a:bodyPr>
            <a:lstStyle/>
            <a:p>
              <a:r>
                <a:rPr lang="en-US" sz="2800" dirty="0"/>
                <a:t>-</a:t>
              </a:r>
              <a:endParaRPr lang="en-US" sz="2800" dirty="0"/>
            </a:p>
          </p:txBody>
        </p:sp>
      </p:grpSp>
      <p:grpSp>
        <p:nvGrpSpPr>
          <p:cNvPr id="31" name="Group 30"/>
          <p:cNvGrpSpPr/>
          <p:nvPr/>
        </p:nvGrpSpPr>
        <p:grpSpPr>
          <a:xfrm>
            <a:off x="6381218" y="3267045"/>
            <a:ext cx="381000" cy="523220"/>
            <a:chOff x="2286000" y="2674520"/>
            <a:chExt cx="381000" cy="523220"/>
          </a:xfrm>
        </p:grpSpPr>
        <p:sp>
          <p:nvSpPr>
            <p:cNvPr id="32" name="Oval 31"/>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33" name="TextBox 32"/>
            <p:cNvSpPr txBox="1"/>
            <p:nvPr/>
          </p:nvSpPr>
          <p:spPr>
            <a:xfrm>
              <a:off x="2324632" y="2674520"/>
              <a:ext cx="228600" cy="523220"/>
            </a:xfrm>
            <a:prstGeom prst="rect">
              <a:avLst/>
            </a:prstGeom>
            <a:noFill/>
          </p:spPr>
          <p:txBody>
            <a:bodyPr wrap="square" rtlCol="0">
              <a:spAutoFit/>
            </a:bodyPr>
            <a:lstStyle/>
            <a:p>
              <a:r>
                <a:rPr lang="en-US" sz="2800" dirty="0"/>
                <a:t>-</a:t>
              </a:r>
              <a:endParaRPr lang="en-US" sz="2800" dirty="0"/>
            </a:p>
          </p:txBody>
        </p:sp>
      </p:grpSp>
      <p:grpSp>
        <p:nvGrpSpPr>
          <p:cNvPr id="34" name="Group 33"/>
          <p:cNvGrpSpPr/>
          <p:nvPr/>
        </p:nvGrpSpPr>
        <p:grpSpPr>
          <a:xfrm>
            <a:off x="5823747" y="3258943"/>
            <a:ext cx="381000" cy="523220"/>
            <a:chOff x="2286000" y="2674520"/>
            <a:chExt cx="381000" cy="523220"/>
          </a:xfrm>
        </p:grpSpPr>
        <p:sp>
          <p:nvSpPr>
            <p:cNvPr id="35" name="Oval 34"/>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36" name="TextBox 35"/>
            <p:cNvSpPr txBox="1"/>
            <p:nvPr/>
          </p:nvSpPr>
          <p:spPr>
            <a:xfrm>
              <a:off x="2324632" y="2674520"/>
              <a:ext cx="228600" cy="523220"/>
            </a:xfrm>
            <a:prstGeom prst="rect">
              <a:avLst/>
            </a:prstGeom>
            <a:noFill/>
          </p:spPr>
          <p:txBody>
            <a:bodyPr wrap="square" rtlCol="0">
              <a:spAutoFit/>
            </a:bodyPr>
            <a:lstStyle/>
            <a:p>
              <a:r>
                <a:rPr lang="en-US" sz="2800" dirty="0"/>
                <a:t>-</a:t>
              </a:r>
              <a:endParaRPr lang="en-US" sz="2800" dirty="0"/>
            </a:p>
          </p:txBody>
        </p:sp>
      </p:grpSp>
      <p:grpSp>
        <p:nvGrpSpPr>
          <p:cNvPr id="37" name="Group 36"/>
          <p:cNvGrpSpPr/>
          <p:nvPr/>
        </p:nvGrpSpPr>
        <p:grpSpPr>
          <a:xfrm>
            <a:off x="5257268" y="3260272"/>
            <a:ext cx="381000" cy="523220"/>
            <a:chOff x="2286000" y="2674520"/>
            <a:chExt cx="381000" cy="523220"/>
          </a:xfrm>
        </p:grpSpPr>
        <p:sp>
          <p:nvSpPr>
            <p:cNvPr id="38" name="Oval 37"/>
            <p:cNvSpPr/>
            <p:nvPr/>
          </p:nvSpPr>
          <p:spPr>
            <a:xfrm>
              <a:off x="2286000" y="2752755"/>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p:txBody>
        </p:sp>
        <p:sp>
          <p:nvSpPr>
            <p:cNvPr id="39" name="TextBox 38"/>
            <p:cNvSpPr txBox="1"/>
            <p:nvPr/>
          </p:nvSpPr>
          <p:spPr>
            <a:xfrm>
              <a:off x="2324632" y="2674520"/>
              <a:ext cx="228600" cy="523220"/>
            </a:xfrm>
            <a:prstGeom prst="rect">
              <a:avLst/>
            </a:prstGeom>
            <a:noFill/>
          </p:spPr>
          <p:txBody>
            <a:bodyPr wrap="square" rtlCol="0">
              <a:spAutoFit/>
            </a:bodyPr>
            <a:lstStyle/>
            <a:p>
              <a:r>
                <a:rPr lang="en-US" sz="2800" dirty="0"/>
                <a:t>-</a:t>
              </a:r>
              <a:endParaRPr lang="en-US" sz="2800" dirty="0"/>
            </a:p>
          </p:txBody>
        </p:sp>
      </p:grpSp>
      <p:sp>
        <p:nvSpPr>
          <p:cNvPr id="40" name="TextBox 39"/>
          <p:cNvSpPr txBox="1"/>
          <p:nvPr/>
        </p:nvSpPr>
        <p:spPr>
          <a:xfrm>
            <a:off x="7658100" y="3881736"/>
            <a:ext cx="533400" cy="461665"/>
          </a:xfrm>
          <a:prstGeom prst="rect">
            <a:avLst/>
          </a:prstGeom>
          <a:noFill/>
        </p:spPr>
        <p:txBody>
          <a:bodyPr wrap="square" rtlCol="0">
            <a:spAutoFit/>
          </a:bodyPr>
          <a:lstStyle/>
          <a:p>
            <a:r>
              <a:rPr lang="en-US" sz="2400" b="1" dirty="0"/>
              <a:t>B</a:t>
            </a:r>
            <a:endParaRPr lang="en-US" sz="2400" b="1" dirty="0"/>
          </a:p>
        </p:txBody>
      </p:sp>
      <p:sp>
        <p:nvSpPr>
          <p:cNvPr id="41" name="TextBox 40"/>
          <p:cNvSpPr txBox="1"/>
          <p:nvPr/>
        </p:nvSpPr>
        <p:spPr>
          <a:xfrm>
            <a:off x="7607034" y="649071"/>
            <a:ext cx="533400" cy="461665"/>
          </a:xfrm>
          <a:prstGeom prst="rect">
            <a:avLst/>
          </a:prstGeom>
          <a:noFill/>
        </p:spPr>
        <p:txBody>
          <a:bodyPr wrap="square" rtlCol="0">
            <a:spAutoFit/>
          </a:bodyPr>
          <a:lstStyle/>
          <a:p>
            <a:r>
              <a:rPr lang="en-US" sz="2400" b="1" dirty="0"/>
              <a:t>C</a:t>
            </a:r>
            <a:endParaRPr lang="en-US" sz="2400" b="1" dirty="0"/>
          </a:p>
        </p:txBody>
      </p:sp>
      <p:sp>
        <p:nvSpPr>
          <p:cNvPr id="42" name="TextBox 41"/>
          <p:cNvSpPr txBox="1"/>
          <p:nvPr/>
        </p:nvSpPr>
        <p:spPr>
          <a:xfrm>
            <a:off x="7658100" y="6245267"/>
            <a:ext cx="533400" cy="461665"/>
          </a:xfrm>
          <a:prstGeom prst="rect">
            <a:avLst/>
          </a:prstGeom>
          <a:noFill/>
        </p:spPr>
        <p:txBody>
          <a:bodyPr wrap="square" rtlCol="0">
            <a:spAutoFit/>
          </a:bodyPr>
          <a:lstStyle/>
          <a:p>
            <a:r>
              <a:rPr lang="en-US" sz="2400" b="1" dirty="0"/>
              <a:t>E</a:t>
            </a:r>
            <a:endParaRPr lang="en-US" sz="2400" b="1" dirty="0"/>
          </a:p>
        </p:txBody>
      </p:sp>
      <p:sp>
        <p:nvSpPr>
          <p:cNvPr id="43" name="TextBox 42"/>
          <p:cNvSpPr txBox="1"/>
          <p:nvPr/>
        </p:nvSpPr>
        <p:spPr>
          <a:xfrm>
            <a:off x="4179919" y="2789446"/>
            <a:ext cx="533400" cy="461665"/>
          </a:xfrm>
          <a:prstGeom prst="rect">
            <a:avLst/>
          </a:prstGeom>
          <a:noFill/>
        </p:spPr>
        <p:txBody>
          <a:bodyPr wrap="square" rtlCol="0">
            <a:spAutoFit/>
          </a:bodyPr>
          <a:lstStyle/>
          <a:p>
            <a:r>
              <a:rPr lang="en-US" sz="2400" b="1" dirty="0"/>
              <a:t>E</a:t>
            </a:r>
            <a:endParaRPr lang="en-US" sz="2400" b="1" dirty="0"/>
          </a:p>
        </p:txBody>
      </p:sp>
      <p:sp>
        <p:nvSpPr>
          <p:cNvPr id="44" name="Down Arrow 43"/>
          <p:cNvSpPr/>
          <p:nvPr/>
        </p:nvSpPr>
        <p:spPr>
          <a:xfrm>
            <a:off x="3886201" y="2831501"/>
            <a:ext cx="293719" cy="732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705652" y="4834398"/>
            <a:ext cx="2795054" cy="1833103"/>
          </a:xfrm>
          <a:prstGeom prst="rect">
            <a:avLst/>
          </a:prstGeom>
        </p:spPr>
      </p:pic>
      <p:pic>
        <p:nvPicPr>
          <p:cNvPr id="46" name="Content Placeholder 3"/>
          <p:cNvPicPr>
            <a:picLocks noGrp="1" noChangeAspect="1"/>
          </p:cNvPicPr>
          <p:nvPr>
            <p:ph idx="1"/>
          </p:nvPr>
        </p:nvPicPr>
        <p:blipFill>
          <a:blip r:embed="rId5"/>
          <a:stretch>
            <a:fillRect/>
          </a:stretch>
        </p:blipFill>
        <p:spPr>
          <a:xfrm>
            <a:off x="1553398" y="151058"/>
            <a:ext cx="2947308" cy="2569355"/>
          </a:xfrm>
          <a:prstGeom prst="rect">
            <a:avLst/>
          </a:prstGeom>
        </p:spPr>
      </p:pic>
      <p:pic>
        <p:nvPicPr>
          <p:cNvPr id="48" name="Picture 47"/>
          <p:cNvPicPr>
            <a:picLocks noChangeAspect="1"/>
          </p:cNvPicPr>
          <p:nvPr/>
        </p:nvPicPr>
        <p:blipFill>
          <a:blip r:embed="rId6"/>
          <a:stretch>
            <a:fillRect/>
          </a:stretch>
        </p:blipFill>
        <p:spPr>
          <a:xfrm>
            <a:off x="9100573" y="1635543"/>
            <a:ext cx="1238250" cy="3419475"/>
          </a:xfrm>
          <a:prstGeom prst="rect">
            <a:avLst/>
          </a:prstGeom>
        </p:spPr>
      </p:pic>
      <p:cxnSp>
        <p:nvCxnSpPr>
          <p:cNvPr id="50" name="Straight Connector 49"/>
          <p:cNvCxnSpPr/>
          <p:nvPr/>
        </p:nvCxnSpPr>
        <p:spPr>
          <a:xfrm>
            <a:off x="5181601" y="3810000"/>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41902" y="3816771"/>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694721" y="3757256"/>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459245" y="3816771"/>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04050" y="3801836"/>
            <a:ext cx="610663"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381219" y="3810000"/>
            <a:ext cx="610663"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519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77368" y="1708571"/>
            <a:ext cx="8233432" cy="4311229"/>
          </a:xfrm>
          <a:prstGeom prst="rect">
            <a:avLst/>
          </a:prstGeom>
        </p:spPr>
      </p:pic>
    </p:spTree>
    <p:extLst>
      <p:ext uri="{BB962C8B-B14F-4D97-AF65-F5344CB8AC3E}">
        <p14:creationId xmlns:p14="http://schemas.microsoft.com/office/powerpoint/2010/main" val="194352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a:ln w="76200">
            <a:solidFill>
              <a:schemeClr val="tx1"/>
            </a:solidFill>
          </a:ln>
        </p:spPr>
        <p:txBody>
          <a:bodyPr/>
          <a:lstStyle/>
          <a:p>
            <a:r>
              <a:rPr lang="en-US" b="1" dirty="0" smtClean="0"/>
              <a:t>Class Lecture Sequence</a:t>
            </a:r>
            <a:endParaRPr lang="en-US" b="1" dirty="0"/>
          </a:p>
        </p:txBody>
      </p:sp>
      <p:pic>
        <p:nvPicPr>
          <p:cNvPr id="5" name="Picture 4"/>
          <p:cNvPicPr>
            <a:picLocks noChangeAspect="1"/>
          </p:cNvPicPr>
          <p:nvPr/>
        </p:nvPicPr>
        <p:blipFill>
          <a:blip r:embed="rId2"/>
          <a:stretch>
            <a:fillRect/>
          </a:stretch>
        </p:blipFill>
        <p:spPr>
          <a:xfrm>
            <a:off x="1557338" y="2819401"/>
            <a:ext cx="9077325" cy="1471613"/>
          </a:xfrm>
          <a:prstGeom prst="rect">
            <a:avLst/>
          </a:prstGeom>
        </p:spPr>
      </p:pic>
    </p:spTree>
    <p:extLst>
      <p:ext uri="{BB962C8B-B14F-4D97-AF65-F5344CB8AC3E}">
        <p14:creationId xmlns:p14="http://schemas.microsoft.com/office/powerpoint/2010/main" val="3836485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ChangeArrowheads="1"/>
          </p:cNvSpPr>
          <p:nvPr/>
        </p:nvSpPr>
        <p:spPr bwMode="auto">
          <a:xfrm>
            <a:off x="1581413" y="121117"/>
            <a:ext cx="8915400" cy="6124754"/>
          </a:xfrm>
          <a:prstGeom prst="rect">
            <a:avLst/>
          </a:prstGeom>
          <a:noFill/>
          <a:ln w="9525">
            <a:noFill/>
            <a:miter lim="800000"/>
            <a:headEnd/>
            <a:tailEnd/>
          </a:ln>
        </p:spPr>
        <p:txBody>
          <a:bodyPr wrap="square">
            <a:spAutoFit/>
          </a:bodyPr>
          <a:lstStyle/>
          <a:p>
            <a:pPr marL="257175" lvl="1" indent="-257175">
              <a:buFont typeface="Wingdings" pitchFamily="2" charset="2"/>
              <a:buChar char="Ø"/>
            </a:pPr>
            <a:r>
              <a:rPr lang="en-US" sz="2800" b="1" u="sng" dirty="0"/>
              <a:t>Basic Purpose</a:t>
            </a:r>
          </a:p>
          <a:p>
            <a:pPr marL="257175" lvl="1" indent="-257175"/>
            <a:r>
              <a:rPr lang="en-US" sz="2800" dirty="0"/>
              <a:t>	[1] To electronically switch (no moving parts) a signal on or off (high/low)</a:t>
            </a:r>
          </a:p>
          <a:p>
            <a:pPr marL="257175" lvl="1" indent="-257175"/>
            <a:r>
              <a:rPr lang="en-US" sz="2800" dirty="0"/>
              <a:t>	[2] To amplify signals</a:t>
            </a:r>
          </a:p>
          <a:p>
            <a:pPr marL="257175" lvl="1" indent="-257175"/>
            <a:r>
              <a:rPr lang="en-US" sz="2800" dirty="0"/>
              <a:t>	[3] Oscillators</a:t>
            </a:r>
          </a:p>
          <a:p>
            <a:pPr marL="257175" lvl="1" indent="-257175"/>
            <a:endParaRPr lang="en-US" sz="2800" dirty="0"/>
          </a:p>
          <a:p>
            <a:pPr marL="257175" lvl="1" indent="-257175">
              <a:buFont typeface="Wingdings" pitchFamily="2" charset="2"/>
              <a:buChar char="Ø"/>
            </a:pPr>
            <a:r>
              <a:rPr lang="en-US" sz="2800" b="1" u="sng" dirty="0"/>
              <a:t>Role in Modern Electronics</a:t>
            </a:r>
          </a:p>
          <a:p>
            <a:pPr marL="600075" lvl="2" indent="-257175">
              <a:buFont typeface="Arial" pitchFamily="34" charset="0"/>
              <a:buChar char="•"/>
            </a:pPr>
            <a:r>
              <a:rPr lang="en-US" sz="2800" dirty="0"/>
              <a:t>Basic building blocks for all modern electronics</a:t>
            </a:r>
          </a:p>
          <a:p>
            <a:pPr marL="600075" lvl="2" indent="-257175">
              <a:buFont typeface="Arial" pitchFamily="34" charset="0"/>
              <a:buChar char="•"/>
            </a:pPr>
            <a:r>
              <a:rPr lang="en-US" sz="2800" dirty="0"/>
              <a:t>Microprocessors, Microcontrollers, Computers, Digital watches, Digital Logic Circuits, Cell Phones….</a:t>
            </a:r>
          </a:p>
          <a:p>
            <a:pPr marL="257175" lvl="1" indent="-257175">
              <a:buFont typeface="Wingdings" pitchFamily="2" charset="2"/>
              <a:buChar char="Ø"/>
            </a:pPr>
            <a:endParaRPr lang="en-US" sz="2800" dirty="0"/>
          </a:p>
          <a:p>
            <a:pPr marL="257175" lvl="1" indent="-257175"/>
            <a:endParaRPr lang="en-US" sz="2800" dirty="0"/>
          </a:p>
          <a:p>
            <a:pPr marL="257175" lvl="1" indent="-257175"/>
            <a:endParaRPr lang="en-US" sz="2800" b="1" dirty="0"/>
          </a:p>
          <a:p>
            <a:pPr marL="600075" lvl="1" indent="-257175"/>
            <a:endParaRPr lang="en-US" sz="2800" dirty="0"/>
          </a:p>
        </p:txBody>
      </p:sp>
      <p:pic>
        <p:nvPicPr>
          <p:cNvPr id="7"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75721" y="2491498"/>
            <a:ext cx="514350" cy="517922"/>
          </a:xfrm>
          <a:prstGeom prst="rect">
            <a:avLst/>
          </a:prstGeom>
          <a:noFill/>
          <a:ln w="9525">
            <a:solidFill>
              <a:schemeClr val="bg1"/>
            </a:solid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1708641" y="4502188"/>
            <a:ext cx="2045400" cy="1494279"/>
          </a:xfrm>
          <a:prstGeom prst="rect">
            <a:avLst/>
          </a:prstGeom>
          <a:noFill/>
          <a:ln w="9525">
            <a:noFill/>
            <a:miter lim="800000"/>
            <a:headEnd/>
            <a:tailEnd/>
          </a:ln>
        </p:spPr>
      </p:pic>
      <p:pic>
        <p:nvPicPr>
          <p:cNvPr id="9" name="Picture 4"/>
          <p:cNvPicPr>
            <a:picLocks noChangeAspect="1" noChangeArrowheads="1"/>
          </p:cNvPicPr>
          <p:nvPr/>
        </p:nvPicPr>
        <p:blipFill>
          <a:blip r:embed="rId5" cstate="print"/>
          <a:srcRect/>
          <a:stretch>
            <a:fillRect/>
          </a:stretch>
        </p:blipFill>
        <p:spPr bwMode="auto">
          <a:xfrm>
            <a:off x="4023398" y="4620463"/>
            <a:ext cx="2113920" cy="1617637"/>
          </a:xfrm>
          <a:prstGeom prst="rect">
            <a:avLst/>
          </a:prstGeom>
          <a:noFill/>
          <a:ln w="9525">
            <a:noFill/>
            <a:miter lim="800000"/>
            <a:headEnd/>
            <a:tailEnd/>
          </a:ln>
        </p:spPr>
      </p:pic>
      <p:pic>
        <p:nvPicPr>
          <p:cNvPr id="10" name="Picture 7"/>
          <p:cNvPicPr>
            <a:picLocks noChangeAspect="1" noChangeArrowheads="1"/>
          </p:cNvPicPr>
          <p:nvPr/>
        </p:nvPicPr>
        <p:blipFill>
          <a:blip r:embed="rId6" cstate="print"/>
          <a:srcRect/>
          <a:stretch>
            <a:fillRect/>
          </a:stretch>
        </p:blipFill>
        <p:spPr bwMode="auto">
          <a:xfrm>
            <a:off x="8698733" y="4512817"/>
            <a:ext cx="1769925" cy="1478207"/>
          </a:xfrm>
          <a:prstGeom prst="rect">
            <a:avLst/>
          </a:prstGeom>
          <a:noFill/>
          <a:ln w="9525">
            <a:noFill/>
            <a:miter lim="800000"/>
            <a:headEnd/>
            <a:tailEnd/>
          </a:ln>
        </p:spPr>
      </p:pic>
      <p:pic>
        <p:nvPicPr>
          <p:cNvPr id="11" name="Picture 8"/>
          <p:cNvPicPr>
            <a:picLocks noChangeAspect="1" noChangeArrowheads="1"/>
          </p:cNvPicPr>
          <p:nvPr/>
        </p:nvPicPr>
        <p:blipFill>
          <a:blip r:embed="rId7" cstate="print"/>
          <a:srcRect/>
          <a:stretch>
            <a:fillRect/>
          </a:stretch>
        </p:blipFill>
        <p:spPr bwMode="auto">
          <a:xfrm>
            <a:off x="6390178" y="4724400"/>
            <a:ext cx="1687398" cy="1566870"/>
          </a:xfrm>
          <a:prstGeom prst="rect">
            <a:avLst/>
          </a:prstGeom>
          <a:noFill/>
          <a:ln w="9525">
            <a:noFill/>
            <a:miter lim="800000"/>
            <a:headEnd/>
            <a:tailEnd/>
          </a:ln>
        </p:spPr>
      </p:pic>
      <p:pic>
        <p:nvPicPr>
          <p:cNvPr id="16" name="Picture 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75771" y="2489654"/>
            <a:ext cx="514350" cy="517922"/>
          </a:xfrm>
          <a:prstGeom prst="rect">
            <a:avLst/>
          </a:prstGeom>
          <a:noFill/>
          <a:ln w="9525">
            <a:solidFill>
              <a:schemeClr val="bg1"/>
            </a:solidFill>
            <a:miter lim="800000"/>
            <a:headEnd/>
            <a:tailEnd/>
          </a:ln>
        </p:spPr>
      </p:pic>
      <p:pic>
        <p:nvPicPr>
          <p:cNvPr id="17"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32971" y="2491498"/>
            <a:ext cx="514350" cy="517922"/>
          </a:xfrm>
          <a:prstGeom prst="rect">
            <a:avLst/>
          </a:prstGeom>
          <a:noFill/>
          <a:ln w="9525">
            <a:solidFill>
              <a:schemeClr val="bg1"/>
            </a:solidFill>
            <a:miter lim="800000"/>
            <a:headEnd/>
            <a:tailEnd/>
          </a:ln>
        </p:spPr>
      </p:pic>
      <p:sp>
        <p:nvSpPr>
          <p:cNvPr id="19" name="TextBox 9"/>
          <p:cNvSpPr txBox="1">
            <a:spLocks noChangeArrowheads="1"/>
          </p:cNvSpPr>
          <p:nvPr/>
        </p:nvSpPr>
        <p:spPr bwMode="auto">
          <a:xfrm>
            <a:off x="1807077" y="6036438"/>
            <a:ext cx="1579402" cy="387798"/>
          </a:xfrm>
          <a:prstGeom prst="rect">
            <a:avLst/>
          </a:prstGeom>
          <a:noFill/>
          <a:ln w="9525">
            <a:noFill/>
            <a:miter lim="800000"/>
            <a:headEnd/>
            <a:tailEnd/>
          </a:ln>
        </p:spPr>
        <p:txBody>
          <a:bodyPr wrap="square">
            <a:spAutoFit/>
          </a:bodyPr>
          <a:lstStyle/>
          <a:p>
            <a:pPr algn="ctr">
              <a:lnSpc>
                <a:spcPct val="120000"/>
              </a:lnSpc>
              <a:spcBef>
                <a:spcPct val="20000"/>
              </a:spcBef>
              <a:buClr>
                <a:schemeClr val="accent1"/>
              </a:buClr>
              <a:buFont typeface="Wingdings" pitchFamily="2" charset="2"/>
              <a:buNone/>
            </a:pPr>
            <a:r>
              <a:rPr lang="en-US" sz="1600" b="1" dirty="0"/>
              <a:t>Microprocessor</a:t>
            </a:r>
          </a:p>
        </p:txBody>
      </p:sp>
      <p:sp>
        <p:nvSpPr>
          <p:cNvPr id="20" name="TextBox 9"/>
          <p:cNvSpPr txBox="1">
            <a:spLocks noChangeArrowheads="1"/>
          </p:cNvSpPr>
          <p:nvPr/>
        </p:nvSpPr>
        <p:spPr bwMode="auto">
          <a:xfrm>
            <a:off x="4320673" y="6291271"/>
            <a:ext cx="1428750" cy="584775"/>
          </a:xfrm>
          <a:prstGeom prst="rect">
            <a:avLst/>
          </a:prstGeom>
          <a:noFill/>
          <a:ln w="9525">
            <a:noFill/>
            <a:miter lim="800000"/>
            <a:headEnd/>
            <a:tailEnd/>
          </a:ln>
        </p:spPr>
        <p:txBody>
          <a:bodyPr wrap="square">
            <a:spAutoFit/>
          </a:bodyPr>
          <a:lstStyle/>
          <a:p>
            <a:pPr algn="ctr">
              <a:buClr>
                <a:schemeClr val="accent1"/>
              </a:buClr>
              <a:buFont typeface="Wingdings" pitchFamily="2" charset="2"/>
              <a:buNone/>
            </a:pPr>
            <a:r>
              <a:rPr lang="en-US" sz="1600" b="1" dirty="0"/>
              <a:t>PC &amp; Cell Phones</a:t>
            </a:r>
          </a:p>
        </p:txBody>
      </p:sp>
      <p:sp>
        <p:nvSpPr>
          <p:cNvPr id="21" name="TextBox 9"/>
          <p:cNvSpPr txBox="1">
            <a:spLocks noChangeArrowheads="1"/>
          </p:cNvSpPr>
          <p:nvPr/>
        </p:nvSpPr>
        <p:spPr bwMode="auto">
          <a:xfrm>
            <a:off x="6461603" y="6263580"/>
            <a:ext cx="1428750" cy="584775"/>
          </a:xfrm>
          <a:prstGeom prst="rect">
            <a:avLst/>
          </a:prstGeom>
          <a:noFill/>
          <a:ln w="9525">
            <a:noFill/>
            <a:miter lim="800000"/>
            <a:headEnd/>
            <a:tailEnd/>
          </a:ln>
        </p:spPr>
        <p:txBody>
          <a:bodyPr wrap="square">
            <a:spAutoFit/>
          </a:bodyPr>
          <a:lstStyle/>
          <a:p>
            <a:pPr algn="ctr">
              <a:buClr>
                <a:schemeClr val="accent1"/>
              </a:buClr>
              <a:buFont typeface="Wingdings" pitchFamily="2" charset="2"/>
              <a:buNone/>
            </a:pPr>
            <a:r>
              <a:rPr lang="en-US" sz="1600" b="1" dirty="0"/>
              <a:t>Motor Controllers</a:t>
            </a:r>
          </a:p>
        </p:txBody>
      </p:sp>
      <p:sp>
        <p:nvSpPr>
          <p:cNvPr id="22" name="TextBox 9"/>
          <p:cNvSpPr txBox="1">
            <a:spLocks noChangeArrowheads="1"/>
          </p:cNvSpPr>
          <p:nvPr/>
        </p:nvSpPr>
        <p:spPr bwMode="auto">
          <a:xfrm>
            <a:off x="8869319" y="6101171"/>
            <a:ext cx="1428750" cy="338554"/>
          </a:xfrm>
          <a:prstGeom prst="rect">
            <a:avLst/>
          </a:prstGeom>
          <a:noFill/>
          <a:ln w="9525">
            <a:noFill/>
            <a:miter lim="800000"/>
            <a:headEnd/>
            <a:tailEnd/>
          </a:ln>
        </p:spPr>
        <p:txBody>
          <a:bodyPr wrap="square">
            <a:spAutoFit/>
          </a:bodyPr>
          <a:lstStyle/>
          <a:p>
            <a:pPr algn="ctr">
              <a:buClr>
                <a:schemeClr val="accent1"/>
              </a:buClr>
              <a:buFont typeface="Wingdings" pitchFamily="2" charset="2"/>
              <a:buNone/>
            </a:pPr>
            <a:r>
              <a:rPr lang="en-US" sz="1600" b="1" dirty="0"/>
              <a:t>Headphones</a:t>
            </a:r>
          </a:p>
        </p:txBody>
      </p:sp>
      <p:pic>
        <p:nvPicPr>
          <p:cNvPr id="14" name="Picture 5" descr="C:\Users\chester\Desktop\Transistors-white.jpg"/>
          <p:cNvPicPr>
            <a:picLocks noChangeAspect="1" noChangeArrowheads="1"/>
          </p:cNvPicPr>
          <p:nvPr/>
        </p:nvPicPr>
        <p:blipFill>
          <a:blip r:embed="rId8" cstate="print">
            <a:clrChange>
              <a:clrFrom>
                <a:srgbClr val="FFFFFF"/>
              </a:clrFrom>
              <a:clrTo>
                <a:srgbClr val="FFFFFF">
                  <a:alpha val="0"/>
                </a:srgbClr>
              </a:clrTo>
            </a:clrChange>
          </a:blip>
          <a:srcRect l="5624" t="12928" r="6270" b="6918"/>
          <a:stretch>
            <a:fillRect/>
          </a:stretch>
        </p:blipFill>
        <p:spPr bwMode="auto">
          <a:xfrm>
            <a:off x="7782607" y="1235926"/>
            <a:ext cx="2686050" cy="1771650"/>
          </a:xfrm>
          <a:prstGeom prst="rect">
            <a:avLst/>
          </a:prstGeom>
          <a:noFill/>
        </p:spPr>
      </p:pic>
    </p:spTree>
    <p:extLst>
      <p:ext uri="{BB962C8B-B14F-4D97-AF65-F5344CB8AC3E}">
        <p14:creationId xmlns:p14="http://schemas.microsoft.com/office/powerpoint/2010/main" val="1650863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98172" y="838201"/>
            <a:ext cx="8741228" cy="3748719"/>
          </a:xfrm>
          <a:prstGeom prst="rect">
            <a:avLst/>
          </a:prstGeom>
        </p:spPr>
        <p:txBody>
          <a:bodyPr wrap="square">
            <a:spAutoFit/>
          </a:bodyPr>
          <a:lstStyle/>
          <a:p>
            <a:pPr marL="257175" indent="-257175" eaLnBrk="0" hangingPunct="0">
              <a:spcBef>
                <a:spcPct val="20000"/>
              </a:spcBef>
              <a:buFont typeface="Wingdings" pitchFamily="2" charset="2"/>
              <a:buChar char="§"/>
              <a:defRPr/>
            </a:pPr>
            <a:r>
              <a:rPr lang="en-US" sz="2400" kern="0" dirty="0">
                <a:latin typeface="Arial" panose="020B0604020202020204" pitchFamily="34" charset="0"/>
                <a:cs typeface="Arial" panose="020B0604020202020204" pitchFamily="34" charset="0"/>
              </a:rPr>
              <a:t>Early 20</a:t>
            </a:r>
            <a:r>
              <a:rPr lang="en-US" sz="2400" kern="0" baseline="30000" dirty="0">
                <a:latin typeface="Arial" panose="020B0604020202020204" pitchFamily="34" charset="0"/>
                <a:cs typeface="Arial" panose="020B0604020202020204" pitchFamily="34" charset="0"/>
              </a:rPr>
              <a:t>th</a:t>
            </a:r>
            <a:r>
              <a:rPr lang="en-US" sz="2400" kern="0" dirty="0">
                <a:latin typeface="Arial" panose="020B0604020202020204" pitchFamily="34" charset="0"/>
                <a:cs typeface="Arial" panose="020B0604020202020204" pitchFamily="34" charset="0"/>
              </a:rPr>
              <a:t> century, </a:t>
            </a:r>
            <a:r>
              <a:rPr lang="en-US" sz="2400" u="sng" kern="0" dirty="0">
                <a:latin typeface="Arial" panose="020B0604020202020204" pitchFamily="34" charset="0"/>
                <a:cs typeface="Arial" panose="020B0604020202020204" pitchFamily="34" charset="0"/>
              </a:rPr>
              <a:t>vacuum tube </a:t>
            </a:r>
            <a:r>
              <a:rPr lang="en-US" sz="2400" kern="0" dirty="0">
                <a:latin typeface="Arial" panose="020B0604020202020204" pitchFamily="34" charset="0"/>
                <a:cs typeface="Arial" panose="020B0604020202020204" pitchFamily="34" charset="0"/>
              </a:rPr>
              <a:t>were used as signal amplifiers &amp; switches.</a:t>
            </a:r>
            <a:br>
              <a:rPr lang="en-US" sz="2400" kern="0" dirty="0">
                <a:latin typeface="Arial" panose="020B0604020202020204" pitchFamily="34" charset="0"/>
                <a:cs typeface="Arial" panose="020B0604020202020204" pitchFamily="34" charset="0"/>
              </a:rPr>
            </a:br>
            <a:endParaRPr lang="en-US" sz="2400" kern="0" dirty="0">
              <a:latin typeface="Arial" panose="020B0604020202020204" pitchFamily="34" charset="0"/>
              <a:cs typeface="Arial" panose="020B0604020202020204" pitchFamily="34" charset="0"/>
            </a:endParaRPr>
          </a:p>
          <a:p>
            <a:pPr marL="257175" indent="-257175" eaLnBrk="0" hangingPunct="0">
              <a:spcBef>
                <a:spcPct val="20000"/>
              </a:spcBef>
              <a:buFont typeface="Wingdings" pitchFamily="2" charset="2"/>
              <a:buChar char="§"/>
              <a:defRPr/>
            </a:pPr>
            <a:r>
              <a:rPr lang="en-US" sz="2800" kern="0" dirty="0">
                <a:latin typeface="Arial" panose="020B0604020202020204" pitchFamily="34" charset="0"/>
                <a:cs typeface="Arial" panose="020B0604020202020204" pitchFamily="34" charset="0"/>
              </a:rPr>
              <a:t>Use </a:t>
            </a:r>
            <a:r>
              <a:rPr lang="en-US" sz="2800" kern="0" dirty="0">
                <a:latin typeface="Arial" panose="020B0604020202020204" pitchFamily="34" charset="0"/>
                <a:cs typeface="Arial" panose="020B0604020202020204" pitchFamily="34" charset="0"/>
              </a:rPr>
              <a:t>of vacuum tube* resulted in extremely large, fragile, energy inefficient, and expensive electronics.</a:t>
            </a:r>
          </a:p>
          <a:p>
            <a:pPr marL="257175" indent="-257175" eaLnBrk="0" hangingPunct="0">
              <a:spcBef>
                <a:spcPct val="20000"/>
              </a:spcBef>
              <a:buFont typeface="Wingdings" pitchFamily="2" charset="2"/>
              <a:buChar char="§"/>
              <a:defRPr/>
            </a:pPr>
            <a:r>
              <a:rPr lang="en-US" sz="2800" kern="0" dirty="0">
                <a:latin typeface="Arial" panose="020B0604020202020204" pitchFamily="34" charset="0"/>
                <a:cs typeface="Arial" panose="020B0604020202020204" pitchFamily="34" charset="0"/>
              </a:rPr>
              <a:t>Evolution of electronics required device that was small, light weight, robust, reliable, cheap to manufacture, energy efficient… </a:t>
            </a:r>
          </a:p>
          <a:p>
            <a:pPr marL="257175" indent="-257175" eaLnBrk="0" hangingPunct="0">
              <a:spcBef>
                <a:spcPct val="20000"/>
              </a:spcBef>
              <a:defRPr/>
            </a:pPr>
            <a:r>
              <a:rPr lang="en-US" sz="1200" kern="0" dirty="0">
                <a:latin typeface="Arial" panose="020B0604020202020204" pitchFamily="34" charset="0"/>
                <a:cs typeface="Arial" panose="020B0604020202020204" pitchFamily="34" charset="0"/>
              </a:rPr>
              <a:t>	</a:t>
            </a:r>
            <a:endParaRPr lang="en-US" sz="2000" kern="0" dirty="0">
              <a:latin typeface="Arial" panose="020B0604020202020204" pitchFamily="34" charset="0"/>
              <a:cs typeface="Arial" panose="020B0604020202020204" pitchFamily="34" charset="0"/>
            </a:endParaRPr>
          </a:p>
        </p:txBody>
      </p:sp>
      <p:pic>
        <p:nvPicPr>
          <p:cNvPr id="33794" name="Picture 2" descr="http://www.geocities.jp/ja4cam/img2/radio1.jpg"/>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2418508" y="4343401"/>
            <a:ext cx="2999939" cy="2249954"/>
          </a:xfrm>
          <a:prstGeom prst="rect">
            <a:avLst/>
          </a:prstGeom>
          <a:noFill/>
        </p:spPr>
      </p:pic>
      <p:pic>
        <p:nvPicPr>
          <p:cNvPr id="7173" name="Picture 3"/>
          <p:cNvPicPr>
            <a:picLocks noChangeAspect="1" noChangeArrowheads="1"/>
          </p:cNvPicPr>
          <p:nvPr/>
        </p:nvPicPr>
        <p:blipFill>
          <a:blip r:embed="rId4" cstate="print"/>
          <a:srcRect/>
          <a:stretch>
            <a:fillRect/>
          </a:stretch>
        </p:blipFill>
        <p:spPr bwMode="auto">
          <a:xfrm>
            <a:off x="6721660" y="4343402"/>
            <a:ext cx="3330288" cy="2247945"/>
          </a:xfrm>
          <a:prstGeom prst="rect">
            <a:avLst/>
          </a:prstGeom>
          <a:noFill/>
          <a:ln w="9525" algn="ctr">
            <a:noFill/>
            <a:miter lim="800000"/>
            <a:headEnd/>
            <a:tailEnd/>
          </a:ln>
        </p:spPr>
      </p:pic>
      <p:sp>
        <p:nvSpPr>
          <p:cNvPr id="13" name="TextBox 12"/>
          <p:cNvSpPr txBox="1"/>
          <p:nvPr/>
        </p:nvSpPr>
        <p:spPr>
          <a:xfrm>
            <a:off x="2286000" y="144254"/>
            <a:ext cx="7391400" cy="646331"/>
          </a:xfrm>
          <a:prstGeom prst="rect">
            <a:avLst/>
          </a:prstGeom>
          <a:noFill/>
        </p:spPr>
        <p:txBody>
          <a:bodyPr wrap="square">
            <a:spAutoFit/>
          </a:bodyPr>
          <a:lstStyle/>
          <a:p>
            <a:pPr algn="ctr">
              <a:defRPr/>
            </a:pPr>
            <a:r>
              <a:rPr lang="en-US" sz="3600" b="1" u="sng" dirty="0">
                <a:solidFill>
                  <a:schemeClr val="tx1">
                    <a:lumMod val="75000"/>
                  </a:schemeClr>
                </a:solidFill>
                <a:ea typeface="굴림" pitchFamily="50" charset="-127"/>
              </a:rPr>
              <a:t>Reason for Transistor’s Invention:</a:t>
            </a:r>
            <a:endParaRPr lang="en-US" sz="3200" b="1" dirty="0">
              <a:solidFill>
                <a:schemeClr val="tx1">
                  <a:lumMod val="75000"/>
                </a:schemeClr>
              </a:solidFill>
              <a:ea typeface="굴림" pitchFamily="50" charset="-127"/>
            </a:endParaRPr>
          </a:p>
        </p:txBody>
      </p:sp>
      <p:sp>
        <p:nvSpPr>
          <p:cNvPr id="14" name="TextBox 9"/>
          <p:cNvSpPr txBox="1">
            <a:spLocks noChangeArrowheads="1"/>
          </p:cNvSpPr>
          <p:nvPr/>
        </p:nvSpPr>
        <p:spPr bwMode="auto">
          <a:xfrm>
            <a:off x="2819400" y="6265573"/>
            <a:ext cx="1828800" cy="327782"/>
          </a:xfrm>
          <a:prstGeom prst="rect">
            <a:avLst/>
          </a:prstGeom>
          <a:noFill/>
          <a:ln w="9525">
            <a:noFill/>
            <a:miter lim="800000"/>
            <a:headEnd/>
            <a:tailEnd/>
          </a:ln>
        </p:spPr>
        <p:txBody>
          <a:bodyPr wrap="square">
            <a:spAutoFit/>
          </a:bodyPr>
          <a:lstStyle/>
          <a:p>
            <a:pPr algn="ctr">
              <a:lnSpc>
                <a:spcPct val="120000"/>
              </a:lnSpc>
              <a:spcBef>
                <a:spcPct val="20000"/>
              </a:spcBef>
              <a:buClr>
                <a:schemeClr val="accent1"/>
              </a:buClr>
              <a:buFont typeface="Wingdings" pitchFamily="2" charset="2"/>
              <a:buNone/>
            </a:pPr>
            <a:r>
              <a:rPr lang="en-US" sz="1275" b="1" dirty="0"/>
              <a:t>Vacuum Tube Radios</a:t>
            </a:r>
          </a:p>
        </p:txBody>
      </p:sp>
      <p:sp>
        <p:nvSpPr>
          <p:cNvPr id="17" name="TextBox 9"/>
          <p:cNvSpPr txBox="1">
            <a:spLocks noChangeArrowheads="1"/>
          </p:cNvSpPr>
          <p:nvPr/>
        </p:nvSpPr>
        <p:spPr bwMode="auto">
          <a:xfrm>
            <a:off x="7186654" y="6249244"/>
            <a:ext cx="2400300" cy="327782"/>
          </a:xfrm>
          <a:prstGeom prst="rect">
            <a:avLst/>
          </a:prstGeom>
          <a:noFill/>
          <a:ln w="9525">
            <a:noFill/>
            <a:miter lim="800000"/>
            <a:headEnd/>
            <a:tailEnd/>
          </a:ln>
        </p:spPr>
        <p:txBody>
          <a:bodyPr wrap="square">
            <a:spAutoFit/>
          </a:bodyPr>
          <a:lstStyle/>
          <a:p>
            <a:pPr algn="ctr">
              <a:lnSpc>
                <a:spcPct val="120000"/>
              </a:lnSpc>
              <a:spcBef>
                <a:spcPct val="20000"/>
              </a:spcBef>
              <a:buClr>
                <a:schemeClr val="accent1"/>
              </a:buClr>
              <a:buFont typeface="Wingdings" pitchFamily="2" charset="2"/>
              <a:buNone/>
            </a:pPr>
            <a:r>
              <a:rPr lang="en-US" sz="1275" b="1" dirty="0"/>
              <a:t>ENIAC : 17, 468 vacuum tubes</a:t>
            </a:r>
          </a:p>
        </p:txBody>
      </p:sp>
    </p:spTree>
    <p:extLst>
      <p:ext uri="{BB962C8B-B14F-4D97-AF65-F5344CB8AC3E}">
        <p14:creationId xmlns:p14="http://schemas.microsoft.com/office/powerpoint/2010/main" val="25192411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Tubes used in old electronics equipment</a:t>
            </a:r>
            <a:endParaRPr lang="en-US" b="1" dirty="0"/>
          </a:p>
        </p:txBody>
      </p:sp>
      <p:pic>
        <p:nvPicPr>
          <p:cNvPr id="4" name="Picture 6" descr="Tubes 6F5P (6GV8 ECL85) Triode Pentode vintage NEW 2pcs | eBay in 2020 |  Tube vintage, Nixie tube, Vin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756" y="1600200"/>
            <a:ext cx="4402488" cy="507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61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Tubes Amplifiers</a:t>
            </a:r>
            <a:endParaRPr lang="en-US" dirty="0"/>
          </a:p>
        </p:txBody>
      </p:sp>
      <p:pic>
        <p:nvPicPr>
          <p:cNvPr id="4" name="Picture 3"/>
          <p:cNvPicPr>
            <a:picLocks noChangeAspect="1"/>
          </p:cNvPicPr>
          <p:nvPr/>
        </p:nvPicPr>
        <p:blipFill>
          <a:blip r:embed="rId2"/>
          <a:stretch>
            <a:fillRect/>
          </a:stretch>
        </p:blipFill>
        <p:spPr>
          <a:xfrm>
            <a:off x="2286000" y="1743074"/>
            <a:ext cx="7138990" cy="4759326"/>
          </a:xfrm>
          <a:prstGeom prst="rect">
            <a:avLst/>
          </a:prstGeom>
        </p:spPr>
      </p:pic>
      <p:pic>
        <p:nvPicPr>
          <p:cNvPr id="16386" name="Picture 2" descr="Microwave Engineering - Magnetrons - Tutorials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17638"/>
            <a:ext cx="7010400" cy="504426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waves101 | Traveling wave tubes (TW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984" y="1377142"/>
            <a:ext cx="8542017" cy="508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5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arn(inVertic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down)">
                                      <p:cBhvr>
                                        <p:cTn id="1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Widescreen</PresentationFormat>
  <Paragraphs>192</Paragraphs>
  <Slides>42</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굴림</vt:lpstr>
      <vt:lpstr>Arial</vt:lpstr>
      <vt:lpstr>Arial Black</vt:lpstr>
      <vt:lpstr>Calibri</vt:lpstr>
      <vt:lpstr>Calibri Light</vt:lpstr>
      <vt:lpstr>Cambria Math</vt:lpstr>
      <vt:lpstr>Comic Sans MS</vt:lpstr>
      <vt:lpstr>Times New Roman</vt:lpstr>
      <vt:lpstr>Wingdings</vt:lpstr>
      <vt:lpstr>Office Theme</vt:lpstr>
      <vt:lpstr>Worksheet</vt:lpstr>
      <vt:lpstr>PowerPoint Presentation</vt:lpstr>
      <vt:lpstr>Chapter No 6 : BJTs</vt:lpstr>
      <vt:lpstr>Chapter 6 CLOs</vt:lpstr>
      <vt:lpstr>Mapping topics to sections </vt:lpstr>
      <vt:lpstr>Class Lecture Sequence</vt:lpstr>
      <vt:lpstr>PowerPoint Presentation</vt:lpstr>
      <vt:lpstr>PowerPoint Presentation</vt:lpstr>
      <vt:lpstr>Tubes used in old electronics equipment</vt:lpstr>
      <vt:lpstr>Tubes Amplifiers</vt:lpstr>
      <vt:lpstr>The Transistor is Born</vt:lpstr>
      <vt:lpstr>Introduction BJTs</vt:lpstr>
      <vt:lpstr>PowerPoint Presentation</vt:lpstr>
      <vt:lpstr>PowerPoint Presentation</vt:lpstr>
      <vt:lpstr>Analogies </vt:lpstr>
      <vt:lpstr>PowerPoint Presentation</vt:lpstr>
      <vt:lpstr>PowerPoint Presentation</vt:lpstr>
      <vt:lpstr>PNP transistor amplifier action</vt:lpstr>
      <vt:lpstr>PowerPoint Presentation</vt:lpstr>
      <vt:lpstr>Analogy-4</vt:lpstr>
      <vt:lpstr>Review of some concepts</vt:lpstr>
      <vt:lpstr>Carrier injection</vt:lpstr>
      <vt:lpstr>Asymmetric Doping </vt:lpstr>
      <vt:lpstr>PowerPoint Presentation</vt:lpstr>
      <vt:lpstr>PowerPoint Presentation</vt:lpstr>
      <vt:lpstr>PowerPoint Presentation</vt:lpstr>
      <vt:lpstr>BJT Modes of Operation</vt:lpstr>
      <vt:lpstr>BJT Modes of Operation</vt:lpstr>
      <vt:lpstr>Symbol and basing of NPN and PNP transistors</vt:lpstr>
      <vt:lpstr>PowerPoint Presentation</vt:lpstr>
      <vt:lpstr>Can we model transistor as two back to back connected diodes?</vt:lpstr>
      <vt:lpstr>Then what is different here ?</vt:lpstr>
      <vt:lpstr>PowerPoint Presentation</vt:lpstr>
      <vt:lpstr>PowerPoint Presentation</vt:lpstr>
      <vt:lpstr>Question</vt:lpstr>
      <vt:lpstr>Important questions</vt:lpstr>
      <vt:lpstr>NPN Transistor Function</vt:lpstr>
      <vt:lpstr>PowerPoint Presentation</vt:lpstr>
      <vt:lpstr>Further elaboration on current flow in transistor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Basit Alvi</dc:creator>
  <cp:lastModifiedBy>Abdul Basit Alvi</cp:lastModifiedBy>
  <cp:revision>1</cp:revision>
  <dcterms:created xsi:type="dcterms:W3CDTF">2022-04-02T13:26:39Z</dcterms:created>
  <dcterms:modified xsi:type="dcterms:W3CDTF">2022-04-02T13:27:09Z</dcterms:modified>
</cp:coreProperties>
</file>