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xls" ContentType="application/vnd.ms-excel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5003-AAC5-4721-AD2E-09F986851C63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7F53-185E-45FE-A567-6C552ED54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00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5003-AAC5-4721-AD2E-09F986851C63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7F53-185E-45FE-A567-6C552ED54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4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5003-AAC5-4721-AD2E-09F986851C63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7F53-185E-45FE-A567-6C552ED54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89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5003-AAC5-4721-AD2E-09F986851C63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7F53-185E-45FE-A567-6C552ED54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54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5003-AAC5-4721-AD2E-09F986851C63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7F53-185E-45FE-A567-6C552ED54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2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5003-AAC5-4721-AD2E-09F986851C63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7F53-185E-45FE-A567-6C552ED54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74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5003-AAC5-4721-AD2E-09F986851C63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7F53-185E-45FE-A567-6C552ED54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70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5003-AAC5-4721-AD2E-09F986851C63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7F53-185E-45FE-A567-6C552ED54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10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5003-AAC5-4721-AD2E-09F986851C63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7F53-185E-45FE-A567-6C552ED54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34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5003-AAC5-4721-AD2E-09F986851C63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7F53-185E-45FE-A567-6C552ED54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4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5003-AAC5-4721-AD2E-09F986851C63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7F53-185E-45FE-A567-6C552ED54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60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A5003-AAC5-4721-AD2E-09F986851C63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17F53-185E-45FE-A567-6C552ED54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6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jpeg"/><Relationship Id="rId5" Type="http://schemas.openxmlformats.org/officeDocument/2006/relationships/image" Target="../media/image12.emf"/><Relationship Id="rId4" Type="http://schemas.openxmlformats.org/officeDocument/2006/relationships/oleObject" Target="../embeddings/Microsoft_Excel_97-2003_Worksheet1.xls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2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7" Type="http://schemas.openxmlformats.org/officeDocument/2006/relationships/image" Target="../media/image40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emf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7" Type="http://schemas.openxmlformats.org/officeDocument/2006/relationships/image" Target="../media/image48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emf"/><Relationship Id="rId5" Type="http://schemas.openxmlformats.org/officeDocument/2006/relationships/image" Target="../media/image46.emf"/><Relationship Id="rId4" Type="http://schemas.openxmlformats.org/officeDocument/2006/relationships/image" Target="../media/image4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50.emf"/><Relationship Id="rId4" Type="http://schemas.openxmlformats.org/officeDocument/2006/relationships/image" Target="../media/image49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gif"/><Relationship Id="rId2" Type="http://schemas.openxmlformats.org/officeDocument/2006/relationships/image" Target="../media/image59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2.gif"/><Relationship Id="rId4" Type="http://schemas.openxmlformats.org/officeDocument/2006/relationships/image" Target="../media/image61.gi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NULL"/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../media/image70.emf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image" Target="../media/image7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emf"/><Relationship Id="rId5" Type="http://schemas.openxmlformats.org/officeDocument/2006/relationships/image" Target="NULL"/><Relationship Id="rId4" Type="http://schemas.openxmlformats.org/officeDocument/2006/relationships/image" Target="../media/image74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image" Target="../media/image76.em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image" Target="../media/image78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image" Target="../media/image81.emf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image" Target="../media/image8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emf"/><Relationship Id="rId4" Type="http://schemas.openxmlformats.org/officeDocument/2006/relationships/image" Target="../media/image84.e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2" Type="http://schemas.openxmlformats.org/officeDocument/2006/relationships/image" Target="../media/image8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emf"/><Relationship Id="rId5" Type="http://schemas.openxmlformats.org/officeDocument/2006/relationships/image" Target="../media/image91.emf"/><Relationship Id="rId4" Type="http://schemas.openxmlformats.org/officeDocument/2006/relationships/image" Target="../media/image90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94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image" Target="../media/image76.emf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9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1" y="381001"/>
            <a:ext cx="6086475" cy="5851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1" name="Picture 2" descr="048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3573" y="0"/>
            <a:ext cx="9716655" cy="6860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1" y="152401"/>
            <a:ext cx="6086475" cy="585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35623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16" descr="se06F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0" contrast="7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171" y="1600200"/>
            <a:ext cx="7478430" cy="286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119086" y="460829"/>
            <a:ext cx="7848600" cy="762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800" dirty="0"/>
              <a:t>NPN Transistor Simplified Structure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19400" y="4986011"/>
            <a:ext cx="6629400" cy="646331"/>
          </a:xfrm>
          <a:prstGeom prst="rect">
            <a:avLst/>
          </a:prstGeom>
          <a:solidFill>
            <a:srgbClr val="99FF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Three regions &amp; two junctions </a:t>
            </a:r>
          </a:p>
        </p:txBody>
      </p:sp>
    </p:spTree>
    <p:extLst>
      <p:ext uri="{BB962C8B-B14F-4D97-AF65-F5344CB8AC3E}">
        <p14:creationId xmlns:p14="http://schemas.microsoft.com/office/powerpoint/2010/main" val="142331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1" name="Picture 6" descr="se06F0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0" contrast="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768" y="1195304"/>
            <a:ext cx="5988508" cy="225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133600" y="153179"/>
            <a:ext cx="7848600" cy="762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800" b="1" u="sng" dirty="0"/>
              <a:t>BJT Cross Sectional 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33601" y="3807764"/>
            <a:ext cx="74425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000" dirty="0"/>
              <a:t>Note that the collector is very large and virtually surrounds  the base- emitter region thus no electrons escapes from being collected  here.</a:t>
            </a:r>
          </a:p>
          <a:p>
            <a:pPr marL="285750" indent="-285750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000" dirty="0"/>
              <a:t>This makes </a:t>
            </a:r>
            <a:r>
              <a:rPr lang="el-GR" sz="2000" dirty="0"/>
              <a:t>α</a:t>
            </a:r>
            <a:r>
              <a:rPr lang="en-US" sz="2000" dirty="0"/>
              <a:t> very close to unity </a:t>
            </a:r>
          </a:p>
          <a:p>
            <a:pPr marL="285750" indent="-285750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000" dirty="0"/>
              <a:t>The device is not </a:t>
            </a:r>
            <a:r>
              <a:rPr lang="en-US" sz="2400" b="1" dirty="0">
                <a:solidFill>
                  <a:srgbClr val="FF0000"/>
                </a:solidFill>
              </a:rPr>
              <a:t>symmetrical</a:t>
            </a:r>
            <a:r>
              <a:rPr lang="en-US" sz="2000" dirty="0"/>
              <a:t> so emitter and collector cannot be interchanged.</a:t>
            </a:r>
            <a:endParaRPr lang="en-US" sz="2000" i="1" dirty="0"/>
          </a:p>
        </p:txBody>
      </p:sp>
      <p:sp>
        <p:nvSpPr>
          <p:cNvPr id="5" name="Rectangle 4"/>
          <p:cNvSpPr/>
          <p:nvPr/>
        </p:nvSpPr>
        <p:spPr>
          <a:xfrm>
            <a:off x="1748970" y="754521"/>
            <a:ext cx="57404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 more realistic cross section of an </a:t>
            </a:r>
            <a:r>
              <a:rPr lang="en-US" b="1" i="1" dirty="0" err="1"/>
              <a:t>npn</a:t>
            </a:r>
            <a:r>
              <a:rPr lang="en-US" b="1" i="1" dirty="0"/>
              <a:t> BJT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0238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3810000" y="3632201"/>
          <a:ext cx="4787900" cy="225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4" imgW="4791041" imgH="2257622" progId="Excel.Sheet.8">
                  <p:embed/>
                </p:oleObj>
              </mc:Choice>
              <mc:Fallback>
                <p:oleObj name="Worksheet" r:id="rId4" imgW="4791041" imgH="2257622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632201"/>
                        <a:ext cx="4787900" cy="2257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7" name="Picture 16" descr="se06F0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30000" contrast="7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1" y="1405715"/>
            <a:ext cx="5537579" cy="2121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133600" y="228600"/>
            <a:ext cx="7848600" cy="762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800" b="1" u="sng" dirty="0"/>
              <a:t>NPN Transistor Modes of Operations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238172" y="4644571"/>
            <a:ext cx="3904343" cy="406400"/>
          </a:xfrm>
          <a:prstGeom prst="rect">
            <a:avLst/>
          </a:prstGeom>
          <a:noFill/>
          <a:ln w="508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latin typeface="Arial" charset="0"/>
            </a:endParaRPr>
          </a:p>
        </p:txBody>
      </p:sp>
      <p:sp>
        <p:nvSpPr>
          <p:cNvPr id="7" name="Explosion 1 6"/>
          <p:cNvSpPr/>
          <p:nvPr/>
        </p:nvSpPr>
        <p:spPr>
          <a:xfrm>
            <a:off x="1752600" y="3352800"/>
            <a:ext cx="1905000" cy="2209800"/>
          </a:xfrm>
          <a:prstGeom prst="irregularSeal1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As per our text book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8915400" y="2971800"/>
            <a:ext cx="1600200" cy="1676400"/>
          </a:xfrm>
          <a:prstGeom prst="wedgeRectCallout">
            <a:avLst>
              <a:gd name="adj1" fmla="val -92921"/>
              <a:gd name="adj2" fmla="val 5830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For Amplifier</a:t>
            </a:r>
          </a:p>
        </p:txBody>
      </p:sp>
    </p:spTree>
    <p:extLst>
      <p:ext uri="{BB962C8B-B14F-4D97-AF65-F5344CB8AC3E}">
        <p14:creationId xmlns:p14="http://schemas.microsoft.com/office/powerpoint/2010/main" val="10267395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81600" y="381000"/>
            <a:ext cx="2209800" cy="63246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5181600" y="3276600"/>
            <a:ext cx="22098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160627" y="4648200"/>
            <a:ext cx="22098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064932" y="6188529"/>
                <a:ext cx="6074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++</m:t>
                          </m:r>
                        </m:sup>
                      </m:sSup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932" y="6188529"/>
                <a:ext cx="607474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7000" r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982763" y="926069"/>
                <a:ext cx="4439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763" y="926069"/>
                <a:ext cx="44396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9589" r="-5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>
            <a:off x="5182663" y="3810000"/>
            <a:ext cx="2209800" cy="0"/>
          </a:xfrm>
          <a:prstGeom prst="line">
            <a:avLst/>
          </a:prstGeom>
          <a:ln w="28575">
            <a:solidFill>
              <a:srgbClr val="00B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181600" y="4953000"/>
            <a:ext cx="2209800" cy="0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81600" y="2743200"/>
            <a:ext cx="2209800" cy="0"/>
          </a:xfrm>
          <a:prstGeom prst="line">
            <a:avLst/>
          </a:prstGeom>
          <a:ln w="28575">
            <a:solidFill>
              <a:srgbClr val="00B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81600" y="4343400"/>
            <a:ext cx="2209800" cy="0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6877183" y="2778520"/>
            <a:ext cx="381000" cy="400110"/>
            <a:chOff x="1066800" y="2733645"/>
            <a:chExt cx="381000" cy="400110"/>
          </a:xfrm>
        </p:grpSpPr>
        <p:sp>
          <p:nvSpPr>
            <p:cNvPr id="15" name="Oval 14"/>
            <p:cNvSpPr/>
            <p:nvPr/>
          </p:nvSpPr>
          <p:spPr>
            <a:xfrm>
              <a:off x="1066800" y="2743200"/>
              <a:ext cx="381000" cy="381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05432" y="2733645"/>
              <a:ext cx="228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+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362966" y="2797630"/>
            <a:ext cx="381000" cy="400110"/>
            <a:chOff x="1066800" y="2733645"/>
            <a:chExt cx="381000" cy="400110"/>
          </a:xfrm>
        </p:grpSpPr>
        <p:sp>
          <p:nvSpPr>
            <p:cNvPr id="19" name="Oval 18"/>
            <p:cNvSpPr/>
            <p:nvPr/>
          </p:nvSpPr>
          <p:spPr>
            <a:xfrm>
              <a:off x="1066800" y="2743200"/>
              <a:ext cx="381000" cy="381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05432" y="2733645"/>
              <a:ext cx="228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+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92263" y="2788075"/>
            <a:ext cx="381000" cy="400110"/>
            <a:chOff x="1066800" y="2733645"/>
            <a:chExt cx="381000" cy="400110"/>
          </a:xfrm>
        </p:grpSpPr>
        <p:sp>
          <p:nvSpPr>
            <p:cNvPr id="22" name="Oval 21"/>
            <p:cNvSpPr/>
            <p:nvPr/>
          </p:nvSpPr>
          <p:spPr>
            <a:xfrm>
              <a:off x="1066800" y="2743200"/>
              <a:ext cx="381000" cy="381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05432" y="2733645"/>
              <a:ext cx="228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+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225675" y="2790736"/>
            <a:ext cx="381000" cy="400110"/>
            <a:chOff x="1066800" y="2733645"/>
            <a:chExt cx="381000" cy="400110"/>
          </a:xfrm>
        </p:grpSpPr>
        <p:sp>
          <p:nvSpPr>
            <p:cNvPr id="25" name="Oval 24"/>
            <p:cNvSpPr/>
            <p:nvPr/>
          </p:nvSpPr>
          <p:spPr>
            <a:xfrm>
              <a:off x="1066800" y="2743200"/>
              <a:ext cx="381000" cy="381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05432" y="2733645"/>
              <a:ext cx="228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+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863553" y="3259922"/>
            <a:ext cx="381000" cy="523220"/>
            <a:chOff x="2286000" y="2674520"/>
            <a:chExt cx="381000" cy="523220"/>
          </a:xfrm>
        </p:grpSpPr>
        <p:sp>
          <p:nvSpPr>
            <p:cNvPr id="28" name="Oval 27"/>
            <p:cNvSpPr/>
            <p:nvPr/>
          </p:nvSpPr>
          <p:spPr>
            <a:xfrm>
              <a:off x="2286000" y="2752755"/>
              <a:ext cx="381000" cy="381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324632" y="2674520"/>
              <a:ext cx="228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-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381218" y="3267045"/>
            <a:ext cx="381000" cy="523220"/>
            <a:chOff x="2286000" y="2674520"/>
            <a:chExt cx="381000" cy="523220"/>
          </a:xfrm>
        </p:grpSpPr>
        <p:sp>
          <p:nvSpPr>
            <p:cNvPr id="32" name="Oval 31"/>
            <p:cNvSpPr/>
            <p:nvPr/>
          </p:nvSpPr>
          <p:spPr>
            <a:xfrm>
              <a:off x="2286000" y="2752755"/>
              <a:ext cx="381000" cy="381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24632" y="2674520"/>
              <a:ext cx="228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-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823747" y="3258943"/>
            <a:ext cx="381000" cy="523220"/>
            <a:chOff x="2286000" y="2674520"/>
            <a:chExt cx="381000" cy="523220"/>
          </a:xfrm>
        </p:grpSpPr>
        <p:sp>
          <p:nvSpPr>
            <p:cNvPr id="35" name="Oval 34"/>
            <p:cNvSpPr/>
            <p:nvPr/>
          </p:nvSpPr>
          <p:spPr>
            <a:xfrm>
              <a:off x="2286000" y="2752755"/>
              <a:ext cx="381000" cy="381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324632" y="2674520"/>
              <a:ext cx="228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-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257268" y="3260272"/>
            <a:ext cx="381000" cy="523220"/>
            <a:chOff x="2286000" y="2674520"/>
            <a:chExt cx="381000" cy="523220"/>
          </a:xfrm>
        </p:grpSpPr>
        <p:sp>
          <p:nvSpPr>
            <p:cNvPr id="38" name="Oval 37"/>
            <p:cNvSpPr/>
            <p:nvPr/>
          </p:nvSpPr>
          <p:spPr>
            <a:xfrm>
              <a:off x="2286000" y="2752755"/>
              <a:ext cx="381000" cy="381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324632" y="2674520"/>
              <a:ext cx="228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-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7658100" y="3881736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607034" y="649071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658100" y="6245267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179919" y="2789446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</a:t>
            </a:r>
          </a:p>
        </p:txBody>
      </p:sp>
      <p:sp>
        <p:nvSpPr>
          <p:cNvPr id="44" name="Down Arrow 43"/>
          <p:cNvSpPr/>
          <p:nvPr/>
        </p:nvSpPr>
        <p:spPr>
          <a:xfrm>
            <a:off x="3886201" y="2831501"/>
            <a:ext cx="293719" cy="7324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652" y="4834398"/>
            <a:ext cx="2795054" cy="1833103"/>
          </a:xfrm>
          <a:prstGeom prst="rect">
            <a:avLst/>
          </a:prstGeom>
        </p:spPr>
      </p:pic>
      <p:pic>
        <p:nvPicPr>
          <p:cNvPr id="46" name="Content Placeholder 3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553398" y="151058"/>
            <a:ext cx="2947308" cy="2569355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0573" y="1635543"/>
            <a:ext cx="1238250" cy="3419475"/>
          </a:xfrm>
          <a:prstGeom prst="rect">
            <a:avLst/>
          </a:prstGeom>
        </p:spPr>
      </p:pic>
      <p:cxnSp>
        <p:nvCxnSpPr>
          <p:cNvPr id="50" name="Straight Connector 49"/>
          <p:cNvCxnSpPr/>
          <p:nvPr/>
        </p:nvCxnSpPr>
        <p:spPr>
          <a:xfrm>
            <a:off x="5181601" y="3810000"/>
            <a:ext cx="610663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741902" y="3816771"/>
            <a:ext cx="610663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694721" y="3757256"/>
            <a:ext cx="610663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459245" y="3816771"/>
            <a:ext cx="610663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004050" y="3801836"/>
            <a:ext cx="610663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381219" y="3810000"/>
            <a:ext cx="610663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5341873" y="3630505"/>
            <a:ext cx="1955656" cy="316876"/>
            <a:chOff x="5341873" y="3630505"/>
            <a:chExt cx="1955656" cy="316876"/>
          </a:xfrm>
        </p:grpSpPr>
        <p:sp>
          <p:nvSpPr>
            <p:cNvPr id="2" name="Oval 1"/>
            <p:cNvSpPr/>
            <p:nvPr/>
          </p:nvSpPr>
          <p:spPr>
            <a:xfrm>
              <a:off x="7085183" y="3901662"/>
              <a:ext cx="45719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7251810" y="3809650"/>
              <a:ext cx="45719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5731757" y="3630505"/>
              <a:ext cx="45719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6320766" y="3711476"/>
              <a:ext cx="45719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6082251" y="3877472"/>
              <a:ext cx="45719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5884150" y="3867917"/>
              <a:ext cx="45719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5731843" y="3848645"/>
              <a:ext cx="45719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539974" y="3868396"/>
              <a:ext cx="45719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5341873" y="3891256"/>
              <a:ext cx="45719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6823947" y="3702777"/>
              <a:ext cx="45719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6190355" y="3709133"/>
              <a:ext cx="45719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6909057" y="3862002"/>
              <a:ext cx="45719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6727942" y="3855369"/>
              <a:ext cx="45719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6546533" y="3876019"/>
              <a:ext cx="45719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6306846" y="3883350"/>
              <a:ext cx="45719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061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7037E-6 L 0.00091 -0.1090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 smtClean="0"/>
              <a:t>Then what is different here ?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066801"/>
            <a:ext cx="4101194" cy="262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74620" y="1295400"/>
            <a:ext cx="4007556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1447800"/>
            <a:ext cx="439858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514600" y="4267200"/>
            <a:ext cx="7620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Emitter is heavily doped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Base is lightly doped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Base is very thin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Area of collector is much greater then emitter </a:t>
            </a:r>
          </a:p>
        </p:txBody>
      </p:sp>
      <p:sp>
        <p:nvSpPr>
          <p:cNvPr id="8" name="Rectangle 7"/>
          <p:cNvSpPr/>
          <p:nvPr/>
        </p:nvSpPr>
        <p:spPr>
          <a:xfrm>
            <a:off x="1866900" y="3750129"/>
            <a:ext cx="84582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Summary: In active mode an </a:t>
            </a:r>
            <a:r>
              <a:rPr lang="en-US" sz="3200" b="1" dirty="0" err="1"/>
              <a:t>npn</a:t>
            </a:r>
            <a:r>
              <a:rPr lang="en-US" sz="3200" b="1" dirty="0"/>
              <a:t> bipolar transistor carriers a large number of electrons from the emitter, through the base , to the collector while drawing a small current of holes through the base terminal </a:t>
            </a:r>
          </a:p>
        </p:txBody>
      </p:sp>
    </p:spTree>
    <p:extLst>
      <p:ext uri="{BB962C8B-B14F-4D97-AF65-F5344CB8AC3E}">
        <p14:creationId xmlns:p14="http://schemas.microsoft.com/office/powerpoint/2010/main" val="360485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13732"/>
          </a:xfrm>
        </p:spPr>
        <p:txBody>
          <a:bodyPr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Symbol &amp; current flow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1408" y="827314"/>
            <a:ext cx="5477163" cy="27207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202" y="3548060"/>
            <a:ext cx="7131327" cy="3309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56099" b="12004"/>
          <a:stretch/>
        </p:blipFill>
        <p:spPr>
          <a:xfrm rot="1767503">
            <a:off x="6584385" y="846835"/>
            <a:ext cx="1238250" cy="1090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64652"/>
          <a:stretch/>
        </p:blipFill>
        <p:spPr>
          <a:xfrm rot="19242062">
            <a:off x="3041282" y="2196892"/>
            <a:ext cx="1238250" cy="12087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b="54553"/>
          <a:stretch/>
        </p:blipFill>
        <p:spPr>
          <a:xfrm rot="1917917">
            <a:off x="2878920" y="822811"/>
            <a:ext cx="1238250" cy="15540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t="57011" b="9881"/>
          <a:stretch/>
        </p:blipFill>
        <p:spPr>
          <a:xfrm rot="9132990">
            <a:off x="6588707" y="2297698"/>
            <a:ext cx="1238250" cy="11321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40352" y="2560082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FB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571377" y="115284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FB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697477" y="2466773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772447" y="1270702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  <a:r>
              <a:rPr lang="en-US" b="1" dirty="0" smtClean="0"/>
              <a:t>B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571377" y="6291943"/>
                <a:ext cx="17278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377" y="6291943"/>
                <a:ext cx="172784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534" r="-1767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77749" y="3396508"/>
            <a:ext cx="450277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For active mode </a:t>
            </a:r>
          </a:p>
          <a:p>
            <a:r>
              <a:rPr lang="en-US" sz="3200" b="1" dirty="0" smtClean="0"/>
              <a:t>of operation. Irrespective</a:t>
            </a:r>
          </a:p>
          <a:p>
            <a:r>
              <a:rPr lang="en-US" sz="3200" b="1" dirty="0" smtClean="0"/>
              <a:t> of it is  NPN or PNP </a:t>
            </a:r>
          </a:p>
          <a:p>
            <a:endParaRPr lang="en-US" sz="3200" b="1" dirty="0"/>
          </a:p>
          <a:p>
            <a:r>
              <a:rPr lang="en-US" sz="3200" b="1" dirty="0" smtClean="0"/>
              <a:t>EBJ =  FB</a:t>
            </a:r>
          </a:p>
          <a:p>
            <a:r>
              <a:rPr lang="en-US" sz="3200" b="1" dirty="0" smtClean="0"/>
              <a:t>CBJ = RB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33627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629" y="29486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Arial Black" panose="020B0A04020102020204" pitchFamily="34" charset="0"/>
              </a:rPr>
              <a:t>Lecture No 5</a:t>
            </a:r>
            <a:endParaRPr lang="en-US" sz="6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16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"/>
                <a:ext cx="10515600" cy="1001486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>
                    <a:latin typeface="Arial Black" panose="020B0A04020102020204" pitchFamily="34" charset="0"/>
                  </a:rPr>
                  <a:t>Large Signal </a:t>
                </a:r>
                <a14:m>
                  <m:oMath xmlns:m="http://schemas.openxmlformats.org/officeDocument/2006/math">
                    <m:r>
                      <a:rPr lang="en-US" sz="4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 smtClean="0">
                    <a:latin typeface="Arial Black" panose="020B0A04020102020204" pitchFamily="34" charset="0"/>
                  </a:rPr>
                  <a:t>-</a:t>
                </a:r>
                <a:r>
                  <a:rPr lang="en-US" dirty="0">
                    <a:latin typeface="Arial Black" panose="020B0A04020102020204" pitchFamily="34" charset="0"/>
                  </a:rPr>
                  <a:t>model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"/>
                <a:ext cx="10515600" cy="1001486"/>
              </a:xfrm>
              <a:blipFill rotWithShape="0">
                <a:blip r:embed="rId2"/>
                <a:stretch>
                  <a:fillRect t="-1829" b="-16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24114" y="5529943"/>
            <a:ext cx="10943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Note:- W e would usually use T-model when there is a resistor connected between emitter and the ground or an input signal given from the emitter side. Otherwise we may prefer to use </a:t>
            </a:r>
            <a:r>
              <a:rPr lang="el-GR" sz="2400" b="1" dirty="0" smtClean="0">
                <a:latin typeface="Calibri" panose="020F0502020204030204" pitchFamily="34" charset="0"/>
              </a:rPr>
              <a:t>π</a:t>
            </a:r>
            <a:r>
              <a:rPr lang="en-US" sz="2400" b="1" dirty="0" smtClean="0">
                <a:latin typeface="Calibri" panose="020F0502020204030204" pitchFamily="34" charset="0"/>
              </a:rPr>
              <a:t>- model, specially when emitter is grounded</a:t>
            </a:r>
            <a:endParaRPr lang="en-US" sz="2400" b="1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5318"/>
          <a:stretch/>
        </p:blipFill>
        <p:spPr>
          <a:xfrm>
            <a:off x="3178628" y="896920"/>
            <a:ext cx="5920769" cy="433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868362"/>
          </a:xfrm>
        </p:spPr>
        <p:txBody>
          <a:bodyPr/>
          <a:lstStyle/>
          <a:p>
            <a:pPr algn="ctr"/>
            <a:r>
              <a:rPr lang="en-US" dirty="0" smtClean="0"/>
              <a:t>Large Signal T-model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9314" y="895577"/>
            <a:ext cx="109582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" panose="02020603050405020304" pitchFamily="18" charset="0"/>
              </a:rPr>
              <a:t>This first-order model of transistor operation in the active mode can be represented by the equivalent circuit shown in Fig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657" y="1905000"/>
            <a:ext cx="8974442" cy="472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133534" y="6027057"/>
                <a:ext cx="25218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𝑺𝑬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𝑨𝒔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534" y="6027057"/>
                <a:ext cx="252184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174" r="-241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095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133600" y="228600"/>
            <a:ext cx="7848600" cy="762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800" b="1" u="sng" dirty="0"/>
              <a:t>NPN Transistor: Emitter Current</a:t>
            </a:r>
          </a:p>
        </p:txBody>
      </p:sp>
      <p:grpSp>
        <p:nvGrpSpPr>
          <p:cNvPr id="2" name="Group 4"/>
          <p:cNvGrpSpPr/>
          <p:nvPr/>
        </p:nvGrpSpPr>
        <p:grpSpPr>
          <a:xfrm>
            <a:off x="2044322" y="1155205"/>
            <a:ext cx="5827594" cy="2657343"/>
            <a:chOff x="1091822" y="1351095"/>
            <a:chExt cx="5827594" cy="2657343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1091822" y="1351095"/>
              <a:ext cx="5827594" cy="2265562"/>
            </a:xfrm>
            <a:prstGeom prst="roundRect">
              <a:avLst/>
            </a:prstGeom>
            <a:solidFill>
              <a:schemeClr val="accent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ln>
                  <a:solidFill>
                    <a:sysClr val="windowText" lastClr="000000"/>
                  </a:solidFill>
                </a:ln>
                <a:latin typeface="Arial" charset="0"/>
              </a:endParaRPr>
            </a:p>
          </p:txBody>
        </p:sp>
        <p:graphicFrame>
          <p:nvGraphicFramePr>
            <p:cNvPr id="7" name="Object 6"/>
            <p:cNvGraphicFramePr>
              <a:graphicFrameLocks noChangeAspect="1"/>
            </p:cNvGraphicFramePr>
            <p:nvPr>
              <p:extLst/>
            </p:nvPr>
          </p:nvGraphicFramePr>
          <p:xfrm>
            <a:off x="1199382" y="1400175"/>
            <a:ext cx="5467350" cy="2608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" name="Equation" r:id="rId3" imgW="2425700" imgH="1320800" progId="Equation.3">
                    <p:embed/>
                  </p:oleObj>
                </mc:Choice>
                <mc:Fallback>
                  <p:oleObj name="Equation" r:id="rId3" imgW="2425700" imgH="1320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9382" y="1400175"/>
                          <a:ext cx="5467350" cy="26082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"/>
          <p:cNvGrpSpPr/>
          <p:nvPr/>
        </p:nvGrpSpPr>
        <p:grpSpPr>
          <a:xfrm>
            <a:off x="1944914" y="4026956"/>
            <a:ext cx="6032310" cy="2115408"/>
            <a:chOff x="1569493" y="4039737"/>
            <a:chExt cx="5882185" cy="1801505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1569493" y="4039737"/>
              <a:ext cx="5882185" cy="1801505"/>
            </a:xfrm>
            <a:prstGeom prst="roundRect">
              <a:avLst/>
            </a:prstGeom>
            <a:solidFill>
              <a:schemeClr val="accent1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latin typeface="Arial" charset="0"/>
              </a:endParaRPr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>
              <p:extLst/>
            </p:nvPr>
          </p:nvGraphicFramePr>
          <p:xfrm>
            <a:off x="2151318" y="4086156"/>
            <a:ext cx="5066578" cy="1704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" name="Equation" r:id="rId5" imgW="2247840" imgH="863280" progId="Equation.3">
                    <p:embed/>
                  </p:oleObj>
                </mc:Choice>
                <mc:Fallback>
                  <p:oleObj name="Equation" r:id="rId5" imgW="2247840" imgH="863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1318" y="4086156"/>
                          <a:ext cx="5066578" cy="17047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Rectangle 3"/>
          <p:cNvSpPr/>
          <p:nvPr/>
        </p:nvSpPr>
        <p:spPr>
          <a:xfrm rot="19680979">
            <a:off x="7786973" y="1533092"/>
            <a:ext cx="30594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l-GR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is called the common-base current gain.</a:t>
            </a:r>
          </a:p>
        </p:txBody>
      </p:sp>
      <p:graphicFrame>
        <p:nvGraphicFramePr>
          <p:cNvPr id="44054" name="Object 22"/>
          <p:cNvGraphicFramePr>
            <a:graphicFrameLocks noChangeAspect="1"/>
          </p:cNvGraphicFramePr>
          <p:nvPr/>
        </p:nvGraphicFramePr>
        <p:xfrm>
          <a:off x="8617860" y="3367315"/>
          <a:ext cx="1419832" cy="727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7" imgW="977900" imgH="381000" progId="Equation.3">
                  <p:embed/>
                </p:oleObj>
              </mc:Choice>
              <mc:Fallback>
                <p:oleObj name="Equation" r:id="rId7" imgW="9779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7860" y="3367315"/>
                        <a:ext cx="1419832" cy="7274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5" name="Object 23"/>
          <p:cNvGraphicFramePr>
            <a:graphicFrameLocks noChangeAspect="1"/>
          </p:cNvGraphicFramePr>
          <p:nvPr/>
        </p:nvGraphicFramePr>
        <p:xfrm>
          <a:off x="8665936" y="4087131"/>
          <a:ext cx="1211461" cy="807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9" imgW="723600" imgH="482400" progId="Equation.3">
                  <p:embed/>
                </p:oleObj>
              </mc:Choice>
              <mc:Fallback>
                <p:oleObj name="Equation" r:id="rId9" imgW="7236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5936" y="4087131"/>
                        <a:ext cx="1211461" cy="8076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7" name="Object 25"/>
          <p:cNvGraphicFramePr>
            <a:graphicFrameLocks noChangeAspect="1"/>
          </p:cNvGraphicFramePr>
          <p:nvPr>
            <p:extLst/>
          </p:nvPr>
        </p:nvGraphicFramePr>
        <p:xfrm>
          <a:off x="8758691" y="5785079"/>
          <a:ext cx="1424112" cy="731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11" imgW="914400" imgH="469800" progId="Equation.3">
                  <p:embed/>
                </p:oleObj>
              </mc:Choice>
              <mc:Fallback>
                <p:oleObj name="Equation" r:id="rId11" imgW="9144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8691" y="5785079"/>
                        <a:ext cx="1424112" cy="7318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8" name="Object 26"/>
          <p:cNvGraphicFramePr>
            <a:graphicFrameLocks noChangeAspect="1"/>
          </p:cNvGraphicFramePr>
          <p:nvPr/>
        </p:nvGraphicFramePr>
        <p:xfrm>
          <a:off x="8767535" y="4942113"/>
          <a:ext cx="1044122" cy="659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13" imgW="723600" imgH="457200" progId="Equation.3">
                  <p:embed/>
                </p:oleObj>
              </mc:Choice>
              <mc:Fallback>
                <p:oleObj name="Equation" r:id="rId13" imgW="723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7535" y="4942113"/>
                        <a:ext cx="1044122" cy="6594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321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4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14" y="254226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smtClean="0">
                <a:latin typeface="Arial Black" panose="020B0A04020102020204" pitchFamily="34" charset="0"/>
              </a:rPr>
              <a:t>Solution Quiz No 3</a:t>
            </a:r>
            <a:endParaRPr lang="en-US" sz="800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82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590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19400"/>
            <a:ext cx="12192000" cy="167640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8258629" y="1161143"/>
            <a:ext cx="188685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54762"/>
          <a:stretch/>
        </p:blipFill>
        <p:spPr>
          <a:xfrm>
            <a:off x="3439886" y="4495800"/>
            <a:ext cx="5036458" cy="220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05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63215" cy="36800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333" y="4267200"/>
            <a:ext cx="9166667" cy="2590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90286" y="3991430"/>
                <a:ext cx="2473115" cy="6280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</m:num>
                        <m:den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den>
                      </m:f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𝑺</m:t>
                              </m:r>
                            </m:sub>
                          </m:sSub>
                        </m:num>
                        <m:den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den>
                      </m:f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f>
                            <m:fPr>
                              <m:type m:val="skw"/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𝑩𝑬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86" y="3991430"/>
                <a:ext cx="2473115" cy="62805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694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63216" cy="320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5" y="3574143"/>
            <a:ext cx="9119581" cy="27323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48045"/>
          <a:stretch/>
        </p:blipFill>
        <p:spPr>
          <a:xfrm>
            <a:off x="9163216" y="696686"/>
            <a:ext cx="3091544" cy="238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72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70" y="1183608"/>
            <a:ext cx="11560257" cy="48066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76699" y="77456"/>
            <a:ext cx="10515600" cy="822430"/>
          </a:xfrm>
        </p:spPr>
        <p:txBody>
          <a:bodyPr/>
          <a:lstStyle/>
          <a:p>
            <a:pPr algn="ctr"/>
            <a:r>
              <a:rPr lang="en-US" dirty="0" smtClean="0"/>
              <a:t>Exercise problems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864" y="1947998"/>
            <a:ext cx="2958040" cy="3988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466" y="2630618"/>
            <a:ext cx="11102725" cy="6136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7864" y="3528021"/>
            <a:ext cx="3120058" cy="3780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465" y="4496487"/>
            <a:ext cx="11102725" cy="9232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8337" y="5682450"/>
            <a:ext cx="3159111" cy="39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3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46" t="41457" r="4541" b="42857"/>
          <a:stretch/>
        </p:blipFill>
        <p:spPr bwMode="auto">
          <a:xfrm rot="16200000">
            <a:off x="6032496" y="2619826"/>
            <a:ext cx="3701143" cy="1016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16262" y="4997715"/>
                <a:ext cx="332494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𝐶𝐵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𝐵𝐸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262" y="4997715"/>
                <a:ext cx="3324949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997" y="152400"/>
            <a:ext cx="3493060" cy="4457474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8505371" y="783771"/>
            <a:ext cx="29029" cy="476068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505371" y="783771"/>
            <a:ext cx="17126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534400" y="5551714"/>
            <a:ext cx="17126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691086" y="783771"/>
            <a:ext cx="18142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691085" y="5537199"/>
            <a:ext cx="18142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691084" y="3127828"/>
            <a:ext cx="18142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450286" y="5401743"/>
            <a:ext cx="566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157686" y="5320881"/>
            <a:ext cx="566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172200" y="2896995"/>
            <a:ext cx="566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299198" y="520282"/>
            <a:ext cx="566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0218057" y="552938"/>
            <a:ext cx="566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596743" y="3155459"/>
            <a:ext cx="40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+</a:t>
            </a:r>
            <a:endParaRPr lang="en-US" sz="2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545941" y="673164"/>
            <a:ext cx="40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+</a:t>
            </a:r>
            <a:endParaRPr lang="en-US" sz="28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985828" y="720337"/>
            <a:ext cx="40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+</a:t>
            </a:r>
            <a:endParaRPr lang="en-US" sz="2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654800" y="5320881"/>
            <a:ext cx="40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-</a:t>
            </a:r>
            <a:endParaRPr lang="en-US" sz="3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596741" y="2566572"/>
            <a:ext cx="40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-</a:t>
            </a:r>
            <a:endParaRPr lang="en-US" sz="3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0109199" y="5355576"/>
            <a:ext cx="40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-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0122991" y="2908090"/>
                <a:ext cx="4279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𝑪𝑬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991" y="2908090"/>
                <a:ext cx="42793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2857" r="-714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508932" y="4257527"/>
                <a:ext cx="4439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𝑩𝑬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932" y="4257527"/>
                <a:ext cx="443968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2329" r="-684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582226" y="1787476"/>
                <a:ext cx="4391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𝑪𝑩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226" y="1787476"/>
                <a:ext cx="439158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2500" r="-6944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79977" y="5916613"/>
                <a:ext cx="367536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𝐵𝐸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977" y="5916613"/>
                <a:ext cx="3675365" cy="55399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5684153" y="1719002"/>
            <a:ext cx="5793018" cy="2861690"/>
            <a:chOff x="5684153" y="1719002"/>
            <a:chExt cx="5793018" cy="2861690"/>
          </a:xfrm>
        </p:grpSpPr>
        <p:sp>
          <p:nvSpPr>
            <p:cNvPr id="2" name="TextBox 1"/>
            <p:cNvSpPr txBox="1"/>
            <p:nvPr/>
          </p:nvSpPr>
          <p:spPr>
            <a:xfrm>
              <a:off x="5684153" y="4211360"/>
              <a:ext cx="743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0.7 V</a:t>
              </a:r>
              <a:endParaRPr lang="en-US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40396" y="1719002"/>
              <a:ext cx="743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1.7 V</a:t>
              </a:r>
              <a:endParaRPr lang="en-US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733314" y="2857934"/>
              <a:ext cx="743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2.4 V</a:t>
              </a:r>
              <a:endParaRPr lang="en-US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679666" y="1295997"/>
            <a:ext cx="5797504" cy="3631707"/>
            <a:chOff x="5679666" y="1295997"/>
            <a:chExt cx="5797504" cy="3631707"/>
          </a:xfrm>
        </p:grpSpPr>
        <p:sp>
          <p:nvSpPr>
            <p:cNvPr id="34" name="TextBox 33"/>
            <p:cNvSpPr txBox="1"/>
            <p:nvPr/>
          </p:nvSpPr>
          <p:spPr>
            <a:xfrm>
              <a:off x="5765075" y="1295997"/>
              <a:ext cx="743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0.4 V</a:t>
              </a:r>
              <a:endParaRPr lang="en-US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733313" y="3309347"/>
              <a:ext cx="743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0.3 V</a:t>
              </a:r>
              <a:endParaRPr lang="en-US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9666" y="4558372"/>
              <a:ext cx="743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0.7 V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8704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90533" y="434330"/>
            <a:ext cx="7886700" cy="92358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Arial Black" panose="020B0A04020102020204" pitchFamily="34" charset="0"/>
              </a:rPr>
              <a:t>Operation in Saturation mode</a:t>
            </a:r>
            <a:br>
              <a:rPr lang="en-US" b="1" dirty="0" smtClean="0">
                <a:latin typeface="Arial Black" panose="020B0A04020102020204" pitchFamily="34" charset="0"/>
              </a:rPr>
            </a:b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075" y="1601473"/>
            <a:ext cx="4561059" cy="8940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076" y="2833234"/>
            <a:ext cx="4560378" cy="7239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319" y="4162015"/>
            <a:ext cx="3590091" cy="25308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029" y="879434"/>
            <a:ext cx="4305101" cy="21826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5486" y="4441053"/>
            <a:ext cx="3016435" cy="86003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7400" y="5638801"/>
            <a:ext cx="4649418" cy="68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24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838464" y="378571"/>
                <a:ext cx="332494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𝐶𝐵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𝐵𝐸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464" y="378571"/>
                <a:ext cx="3324949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655" y="116114"/>
            <a:ext cx="3493060" cy="445747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8464" y="1621368"/>
            <a:ext cx="2985305" cy="7234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822" y="4809947"/>
            <a:ext cx="9294692" cy="1924681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53" t="8852" b="70980"/>
          <a:stretch/>
        </p:blipFill>
        <p:spPr bwMode="auto">
          <a:xfrm rot="16200000">
            <a:off x="-878111" y="1540508"/>
            <a:ext cx="4003541" cy="1306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46" t="41457" r="4541" b="42857"/>
          <a:stretch/>
        </p:blipFill>
        <p:spPr bwMode="auto">
          <a:xfrm rot="16200000">
            <a:off x="-851480" y="1836850"/>
            <a:ext cx="3701143" cy="1016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072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47651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 Black" panose="020B0A04020102020204" pitchFamily="34" charset="0"/>
              </a:rPr>
              <a:t>Model in Saturation mode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6721" y="1709909"/>
            <a:ext cx="6198011" cy="381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3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15" y="235358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 smtClean="0">
                <a:latin typeface="Arial Black" panose="020B0A04020102020204" pitchFamily="34" charset="0"/>
              </a:rPr>
              <a:t/>
            </a:r>
            <a:br>
              <a:rPr lang="en-US" sz="8000" b="1" dirty="0" smtClean="0">
                <a:latin typeface="Arial Black" panose="020B0A04020102020204" pitchFamily="34" charset="0"/>
              </a:rPr>
            </a:br>
            <a:r>
              <a:rPr lang="en-US" sz="8000" b="1" dirty="0" smtClean="0">
                <a:latin typeface="Arial Black" panose="020B0A04020102020204" pitchFamily="34" charset="0"/>
              </a:rPr>
              <a:t>PNP Transistor</a:t>
            </a:r>
            <a:br>
              <a:rPr lang="en-US" sz="8000" b="1" dirty="0" smtClean="0">
                <a:latin typeface="Arial Black" panose="020B0A04020102020204" pitchFamily="34" charset="0"/>
              </a:rPr>
            </a:br>
            <a:endParaRPr lang="en-US" sz="8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03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129177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 Black" panose="020B0A04020102020204" pitchFamily="34" charset="0"/>
              </a:rPr>
              <a:t>PNP Transistor</a:t>
            </a:r>
            <a:br>
              <a:rPr lang="en-US" b="1" dirty="0" smtClean="0">
                <a:latin typeface="Arial Black" panose="020B0A04020102020204" pitchFamily="34" charset="0"/>
              </a:rPr>
            </a:b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130" y="812800"/>
            <a:ext cx="10788183" cy="592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81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429" y="304800"/>
            <a:ext cx="8918802" cy="644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81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7821" y="150401"/>
            <a:ext cx="2401693" cy="34057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855217" cy="33335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7645" y="1451429"/>
            <a:ext cx="6955612" cy="519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74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45" y="0"/>
            <a:ext cx="9404683" cy="4479903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377945" y="4151087"/>
            <a:ext cx="11509255" cy="2648309"/>
            <a:chOff x="377945" y="4122058"/>
            <a:chExt cx="11509255" cy="264830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/>
            <a:srcRect r="61306"/>
            <a:stretch/>
          </p:blipFill>
          <p:spPr>
            <a:xfrm>
              <a:off x="377945" y="4122058"/>
              <a:ext cx="1880294" cy="2558142"/>
            </a:xfrm>
            <a:prstGeom prst="rect">
              <a:avLst/>
            </a:prstGeom>
          </p:spPr>
        </p:pic>
        <p:pic>
          <p:nvPicPr>
            <p:cNvPr id="4" name="Content Placeholder 3"/>
            <p:cNvPicPr>
              <a:picLocks noChangeAspect="1"/>
            </p:cNvPicPr>
            <p:nvPr/>
          </p:nvPicPr>
          <p:blipFill rotWithShape="1">
            <a:blip r:embed="rId4"/>
            <a:srcRect l="55318"/>
            <a:stretch/>
          </p:blipFill>
          <p:spPr>
            <a:xfrm>
              <a:off x="9564914" y="4474892"/>
              <a:ext cx="2322286" cy="2295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683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Arial Black" panose="020B0A04020102020204" pitchFamily="34" charset="0"/>
              </a:rPr>
              <a:t>Graphical Representations</a:t>
            </a:r>
            <a:endParaRPr lang="en-US" b="1" dirty="0"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7913" y="1933613"/>
            <a:ext cx="4459774" cy="34657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58" y="1888377"/>
            <a:ext cx="4950850" cy="383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7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Transfer Characterist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685800"/>
            <a:ext cx="3713134" cy="2667000"/>
          </a:xfrm>
          <a:prstGeom prst="rect">
            <a:avLst/>
          </a:prstGeom>
          <a:noFill/>
        </p:spPr>
      </p:pic>
      <p:pic>
        <p:nvPicPr>
          <p:cNvPr id="10244" name="Picture 4" descr="Input Characterist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499872"/>
            <a:ext cx="3634084" cy="2700529"/>
          </a:xfrm>
          <a:prstGeom prst="rect">
            <a:avLst/>
          </a:prstGeom>
          <a:noFill/>
        </p:spPr>
      </p:pic>
      <p:pic>
        <p:nvPicPr>
          <p:cNvPr id="10246" name="Picture 6" descr="Output Characterist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7890" y="4295166"/>
            <a:ext cx="3270911" cy="2439087"/>
          </a:xfrm>
          <a:prstGeom prst="rect">
            <a:avLst/>
          </a:prstGeom>
          <a:noFill/>
        </p:spPr>
      </p:pic>
      <p:pic>
        <p:nvPicPr>
          <p:cNvPr id="10248" name="Picture 8" descr="Mutual Characteristic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86600" y="3873500"/>
            <a:ext cx="3276600" cy="28321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590800" y="152400"/>
            <a:ext cx="25146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Transfer Characteristic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43800" y="152400"/>
            <a:ext cx="2286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Input Characteristic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67000" y="3593068"/>
            <a:ext cx="2362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Output Characteristic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48600" y="3516868"/>
            <a:ext cx="2286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Mutual Characteristic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29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885" y="27019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>
                <a:latin typeface="Arial Black" panose="020B0A04020102020204" pitchFamily="34" charset="0"/>
              </a:rPr>
              <a:t>Problem Solving</a:t>
            </a:r>
            <a:endParaRPr lang="en-US" sz="8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08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017829" cy="89761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Arial Black" panose="020B0A04020102020204" pitchFamily="34" charset="0"/>
              </a:rPr>
              <a:t/>
            </a:r>
            <a:br>
              <a:rPr lang="en-US" b="1" dirty="0" smtClean="0">
                <a:latin typeface="Arial Black" panose="020B0A04020102020204" pitchFamily="34" charset="0"/>
              </a:rPr>
            </a:br>
            <a:r>
              <a:rPr lang="en-US" b="1" dirty="0" smtClean="0">
                <a:latin typeface="Arial Black" panose="020B0A04020102020204" pitchFamily="34" charset="0"/>
              </a:rPr>
              <a:t>We can see basically two loops BE and CE</a:t>
            </a:r>
            <a:br>
              <a:rPr lang="en-US" b="1" dirty="0" smtClean="0">
                <a:latin typeface="Arial Black" panose="020B0A04020102020204" pitchFamily="34" charset="0"/>
              </a:rPr>
            </a:b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97" y="1088571"/>
            <a:ext cx="5326602" cy="507428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857" y="897619"/>
            <a:ext cx="5147308" cy="536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14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6705" r="80223"/>
          <a:stretch/>
        </p:blipFill>
        <p:spPr>
          <a:xfrm>
            <a:off x="0" y="805544"/>
            <a:ext cx="2394858" cy="52831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87300"/>
          <a:stretch/>
        </p:blipFill>
        <p:spPr>
          <a:xfrm>
            <a:off x="0" y="0"/>
            <a:ext cx="12109535" cy="8055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50391" b="85873"/>
          <a:stretch/>
        </p:blipFill>
        <p:spPr>
          <a:xfrm>
            <a:off x="6316024" y="3000136"/>
            <a:ext cx="3701143" cy="740228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1567543" y="1116214"/>
            <a:ext cx="3533449" cy="2131892"/>
            <a:chOff x="1567543" y="1145243"/>
            <a:chExt cx="3533449" cy="2131892"/>
          </a:xfrm>
        </p:grpSpPr>
        <p:cxnSp>
          <p:nvCxnSpPr>
            <p:cNvPr id="3" name="Straight Arrow Connector 2"/>
            <p:cNvCxnSpPr/>
            <p:nvPr/>
          </p:nvCxnSpPr>
          <p:spPr>
            <a:xfrm>
              <a:off x="1567543" y="3149600"/>
              <a:ext cx="206102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1567543" y="1444171"/>
              <a:ext cx="206102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2743200" y="1444171"/>
              <a:ext cx="14514" cy="128451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628571" y="1145243"/>
                  <a:ext cx="1311769" cy="2989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𝑆𝑢𝑝𝑝𝑙𝑦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8571" y="1145243"/>
                  <a:ext cx="1311769" cy="29892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721" r="-4186" b="-265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730169" y="3000136"/>
                  <a:ext cx="13708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𝐶𝑜𝑙𝑙𝑒𝑐𝑡𝑜𝑟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0169" y="3000136"/>
                  <a:ext cx="1370823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000" r="-4000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394858" y="2082799"/>
                  <a:ext cx="10187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4858" y="2082799"/>
                  <a:ext cx="1018740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5389" r="-5389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888329" y="2023874"/>
                <a:ext cx="1473801" cy="6403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𝑺𝒖𝒑𝒑𝒍𝒚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329" y="2023874"/>
                <a:ext cx="1473801" cy="64036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420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790372" cy="1325563"/>
          </a:xfrm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Solution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2743" b="63989"/>
          <a:stretch/>
        </p:blipFill>
        <p:spPr>
          <a:xfrm>
            <a:off x="4731349" y="-41447"/>
            <a:ext cx="7460651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1575" t="18307" r="42588"/>
          <a:stretch/>
        </p:blipFill>
        <p:spPr>
          <a:xfrm>
            <a:off x="0" y="1161143"/>
            <a:ext cx="4339772" cy="51815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8941" y="5487068"/>
            <a:ext cx="4189745" cy="10879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35603" b="44730"/>
          <a:stretch/>
        </p:blipFill>
        <p:spPr>
          <a:xfrm>
            <a:off x="4731347" y="1252642"/>
            <a:ext cx="7460651" cy="10305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74852"/>
          <a:stretch/>
        </p:blipFill>
        <p:spPr>
          <a:xfrm>
            <a:off x="4637872" y="3890086"/>
            <a:ext cx="7460651" cy="13176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t="53740" b="22160"/>
          <a:stretch/>
        </p:blipFill>
        <p:spPr>
          <a:xfrm>
            <a:off x="4626630" y="2401583"/>
            <a:ext cx="7460651" cy="12627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t="16705" r="80223"/>
          <a:stretch/>
        </p:blipFill>
        <p:spPr>
          <a:xfrm>
            <a:off x="53835" y="1230078"/>
            <a:ext cx="4232102" cy="532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34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8065"/>
          <a:stretch/>
        </p:blipFill>
        <p:spPr>
          <a:xfrm>
            <a:off x="172859" y="77774"/>
            <a:ext cx="11278912" cy="61118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318967" y="647420"/>
                <a:ext cx="1878912" cy="751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𝐸𝐸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967" y="647420"/>
                <a:ext cx="1878912" cy="75187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318967" y="2502212"/>
                <a:ext cx="3106428" cy="7636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51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967" y="2502212"/>
                <a:ext cx="3106428" cy="76360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250603" y="1562498"/>
                <a:ext cx="3985194" cy="7167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−0.7−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−10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10×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603" y="1562498"/>
                <a:ext cx="3985194" cy="71673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74653" y="3587486"/>
                <a:ext cx="58745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0.98×0.93×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653" y="3587486"/>
                <a:ext cx="5874557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726" r="-83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303012" y="5593807"/>
                <a:ext cx="37303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𝐶𝐶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=5.45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012" y="5593807"/>
                <a:ext cx="3730317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634" r="-1307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94084" r="45297" b="676"/>
          <a:stretch/>
        </p:blipFill>
        <p:spPr>
          <a:xfrm>
            <a:off x="172859" y="6284674"/>
            <a:ext cx="6169884" cy="3483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217753" y="4231459"/>
                <a:ext cx="3308855" cy="7561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0.91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18.2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753" y="4231459"/>
                <a:ext cx="3308855" cy="75610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342743" y="6116442"/>
                <a:ext cx="542047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Please 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𝑪𝑬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𝟏𝟓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𝒔𝒐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𝒏𝒐𝒕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𝒊𝒏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𝒔𝒂𝒕𝒖𝒓𝒂𝒕𝒊𝒐𝒏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743" y="6116442"/>
                <a:ext cx="5420471" cy="707886"/>
              </a:xfrm>
              <a:prstGeom prst="rect">
                <a:avLst/>
              </a:prstGeom>
              <a:blipFill rotWithShape="0">
                <a:blip r:embed="rId9"/>
                <a:stretch>
                  <a:fillRect l="-1124" t="-4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540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10" grpId="0"/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93047"/>
          <a:stretch/>
        </p:blipFill>
        <p:spPr>
          <a:xfrm>
            <a:off x="8238987" y="6273062"/>
            <a:ext cx="4117641" cy="4406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74914" y="1741713"/>
                <a:ext cx="3343030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10−1.7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5000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=1.66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14" y="1741713"/>
                <a:ext cx="3343030" cy="69384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74914" y="2703254"/>
                <a:ext cx="2865593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100000</m:t>
                          </m:r>
                        </m:den>
                      </m:f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14" y="2703254"/>
                <a:ext cx="2865593" cy="69384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856609" y="2828801"/>
                <a:ext cx="3134256" cy="568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1+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en-US" sz="2400" dirty="0" smtClean="0"/>
                  <a:t>6-1=165</a:t>
                </a:r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609" y="2828801"/>
                <a:ext cx="3134256" cy="568297"/>
              </a:xfrm>
              <a:prstGeom prst="rect">
                <a:avLst/>
              </a:prstGeom>
              <a:blipFill rotWithShape="0">
                <a:blip r:embed="rId5"/>
                <a:stretch>
                  <a:fillRect t="-2151" r="-4669" b="-1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74914" y="3913143"/>
                <a:ext cx="2536335" cy="7636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0.994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14" y="3913143"/>
                <a:ext cx="2536335" cy="76360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9501" y="5174961"/>
                <a:ext cx="29710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1.65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01" y="5174961"/>
                <a:ext cx="2971006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844" r="-2254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797722" y="3913143"/>
                <a:ext cx="1906536" cy="5729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𝐸𝐸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722" y="3913143"/>
                <a:ext cx="1906536" cy="57291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017944" y="5479860"/>
                <a:ext cx="418468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𝑇h𝑒𝑟𝑒𝑓𝑜𝑟𝑒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𝐸𝐸</m:t>
                        </m:r>
                      </m:sub>
                    </m:sSub>
                  </m:oMath>
                </a14:m>
                <a:r>
                  <a:rPr lang="en-US" sz="2000" dirty="0" smtClean="0"/>
                  <a:t>= -1.75</a:t>
                </a:r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944" y="5479860"/>
                <a:ext cx="4184688" cy="307777"/>
              </a:xfrm>
              <a:prstGeom prst="rect">
                <a:avLst/>
              </a:prstGeom>
              <a:blipFill rotWithShape="0">
                <a:blip r:embed="rId9"/>
                <a:stretch>
                  <a:fillRect l="-2766" t="-26000" r="-131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b="8671"/>
          <a:stretch/>
        </p:blipFill>
        <p:spPr>
          <a:xfrm>
            <a:off x="8293328" y="88871"/>
            <a:ext cx="3898672" cy="5479860"/>
          </a:xfrm>
          <a:prstGeom prst="rect">
            <a:avLst/>
          </a:prstGeom>
        </p:spPr>
      </p:pic>
      <p:sp>
        <p:nvSpPr>
          <p:cNvPr id="14" name="Rectangular Callout 13"/>
          <p:cNvSpPr/>
          <p:nvPr/>
        </p:nvSpPr>
        <p:spPr>
          <a:xfrm>
            <a:off x="6423737" y="1291771"/>
            <a:ext cx="3475006" cy="1143786"/>
          </a:xfrm>
          <a:prstGeom prst="wedgeRectCallout">
            <a:avLst>
              <a:gd name="adj1" fmla="val 60121"/>
              <a:gd name="adj2" fmla="val 634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Note PNP , so current flows from emitter to </a:t>
            </a:r>
            <a:r>
              <a:rPr lang="en-US" sz="2000" b="1" dirty="0" err="1" smtClean="0">
                <a:solidFill>
                  <a:schemeClr val="tx1"/>
                </a:solidFill>
              </a:rPr>
              <a:t>colector</a:t>
            </a:r>
            <a:r>
              <a:rPr lang="en-US" sz="2000" b="1" dirty="0" smtClean="0">
                <a:solidFill>
                  <a:schemeClr val="tx1"/>
                </a:solidFill>
              </a:rPr>
              <a:t>; and out of the base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329" y="228534"/>
            <a:ext cx="9934052" cy="106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5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/>
      <p:bldP spid="11" grpId="0"/>
      <p:bldP spid="12" grpId="0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171" y="201653"/>
            <a:ext cx="9652000" cy="665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14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25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591" y="-59377"/>
            <a:ext cx="5544579" cy="13300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610975" cy="2750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7591" y="1463436"/>
            <a:ext cx="6531637" cy="19329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ular Callout 6"/>
              <p:cNvSpPr/>
              <p:nvPr/>
            </p:nvSpPr>
            <p:spPr>
              <a:xfrm>
                <a:off x="9524011" y="178130"/>
                <a:ext cx="2541320" cy="1045028"/>
              </a:xfrm>
              <a:prstGeom prst="wedgeRectCallout">
                <a:avLst>
                  <a:gd name="adj1" fmla="val -119898"/>
                  <a:gd name="adj2" fmla="val 9659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As not in saturation so we used specified value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ular Callou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4011" y="178130"/>
                <a:ext cx="2541320" cy="1045028"/>
              </a:xfrm>
              <a:prstGeom prst="wedgeRectCallout">
                <a:avLst>
                  <a:gd name="adj1" fmla="val -119898"/>
                  <a:gd name="adj2" fmla="val 96591"/>
                </a:avLst>
              </a:prstGeom>
              <a:blipFill rotWithShape="0">
                <a:blip r:embed="rId5"/>
                <a:stretch>
                  <a:fillRect r="-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7591" y="3529742"/>
            <a:ext cx="8368477" cy="304918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717591" y="4512623"/>
            <a:ext cx="7293308" cy="451263"/>
          </a:xfrm>
          <a:prstGeom prst="rect">
            <a:avLst/>
          </a:prstGeom>
          <a:solidFill>
            <a:srgbClr val="FF00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8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0682495" cy="50080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90978"/>
            <a:ext cx="11923966" cy="147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1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75199" cy="4165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176" y="3953022"/>
            <a:ext cx="5532023" cy="290497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85980" y="4293031"/>
            <a:ext cx="5997844" cy="232474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Home Assignment: 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Do it yourself and cross check answers </a:t>
            </a: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Not to be submitted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55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6603"/>
          </a:xfrm>
        </p:spPr>
        <p:txBody>
          <a:bodyPr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Early effect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3569" y="835839"/>
            <a:ext cx="9944862" cy="2371595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1268468" y="3388486"/>
            <a:ext cx="9419324" cy="1579418"/>
            <a:chOff x="1268468" y="3388486"/>
            <a:chExt cx="9419324" cy="1579418"/>
          </a:xfrm>
        </p:grpSpPr>
        <p:sp>
          <p:nvSpPr>
            <p:cNvPr id="5" name="Rectangle 4"/>
            <p:cNvSpPr/>
            <p:nvPr/>
          </p:nvSpPr>
          <p:spPr>
            <a:xfrm>
              <a:off x="1282535" y="3388486"/>
              <a:ext cx="9405257" cy="1579418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268468" y="3388486"/>
              <a:ext cx="9419324" cy="1579418"/>
              <a:chOff x="1268468" y="3388486"/>
              <a:chExt cx="9419324" cy="1579418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268468" y="3388486"/>
                <a:ext cx="3500480" cy="1579418"/>
              </a:xfrm>
              <a:prstGeom prst="rect">
                <a:avLst/>
              </a:prstGeom>
              <a:solidFill>
                <a:srgbClr val="FF0000">
                  <a:alpha val="1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7258929" y="3388486"/>
                <a:ext cx="3428863" cy="1579418"/>
              </a:xfrm>
              <a:prstGeom prst="rect">
                <a:avLst/>
              </a:prstGeom>
              <a:solidFill>
                <a:srgbClr val="FF0000">
                  <a:alpha val="1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529797" y="3388486"/>
                <a:ext cx="450167" cy="1579418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780628" y="3388486"/>
                <a:ext cx="822959" cy="1579418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4994031" y="3388486"/>
                <a:ext cx="1772530" cy="157941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Rectangle 11"/>
          <p:cNvSpPr/>
          <p:nvPr/>
        </p:nvSpPr>
        <p:spPr>
          <a:xfrm>
            <a:off x="1296602" y="5148956"/>
            <a:ext cx="9405257" cy="157941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282535" y="5148956"/>
            <a:ext cx="9419324" cy="1579418"/>
            <a:chOff x="1282535" y="5148956"/>
            <a:chExt cx="9419324" cy="1579418"/>
          </a:xfrm>
        </p:grpSpPr>
        <p:sp>
          <p:nvSpPr>
            <p:cNvPr id="13" name="Rectangle 12"/>
            <p:cNvSpPr/>
            <p:nvPr/>
          </p:nvSpPr>
          <p:spPr>
            <a:xfrm>
              <a:off x="1282535" y="5148956"/>
              <a:ext cx="3500480" cy="1579418"/>
            </a:xfrm>
            <a:prstGeom prst="rect">
              <a:avLst/>
            </a:prstGeom>
            <a:solidFill>
              <a:srgbClr val="FF0000">
                <a:alpha val="17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272996" y="5148956"/>
              <a:ext cx="3428863" cy="1579418"/>
            </a:xfrm>
            <a:prstGeom prst="rect">
              <a:avLst/>
            </a:prstGeom>
            <a:solidFill>
              <a:srgbClr val="FF0000">
                <a:alpha val="17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43864" y="5148956"/>
              <a:ext cx="450167" cy="1579418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372665" y="5148956"/>
              <a:ext cx="1350498" cy="1579418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4965897" y="5148956"/>
              <a:ext cx="1406768" cy="157941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ular Callout 19"/>
          <p:cNvSpPr/>
          <p:nvPr/>
        </p:nvSpPr>
        <p:spPr>
          <a:xfrm>
            <a:off x="10884741" y="3388486"/>
            <a:ext cx="1307259" cy="2702825"/>
          </a:xfrm>
          <a:prstGeom prst="wedgeRectCallout">
            <a:avLst>
              <a:gd name="adj1" fmla="val -450848"/>
              <a:gd name="adj2" fmla="val 390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More Slope means more current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4" name="Rectangular Callout 23"/>
          <p:cNvSpPr/>
          <p:nvPr/>
        </p:nvSpPr>
        <p:spPr>
          <a:xfrm>
            <a:off x="1658319" y="3905573"/>
            <a:ext cx="3487118" cy="1580827"/>
          </a:xfrm>
          <a:prstGeom prst="wedgeRectCallout">
            <a:avLst>
              <a:gd name="adj1" fmla="val 101460"/>
              <a:gd name="adj2" fmla="val 213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This increase &amp; decrease in base width due to variation in VCE is called base-width modulation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7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 Black" panose="020B0A04020102020204" pitchFamily="34" charset="0"/>
              </a:rPr>
              <a:t>Early effect</a:t>
            </a:r>
            <a:br>
              <a:rPr lang="en-US" b="1" dirty="0" smtClean="0">
                <a:latin typeface="Arial Black" panose="020B0A04020102020204" pitchFamily="34" charset="0"/>
              </a:rPr>
            </a:b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352" y="1388695"/>
            <a:ext cx="9642098" cy="5349869"/>
          </a:xfrm>
          <a:prstGeom prst="rect">
            <a:avLst/>
          </a:prstGeom>
        </p:spPr>
      </p:pic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2597"/>
          <a:stretch/>
        </p:blipFill>
        <p:spPr>
          <a:xfrm>
            <a:off x="0" y="1099311"/>
            <a:ext cx="3483281" cy="17523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22627" y="3000343"/>
                <a:ext cx="2289666" cy="5400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type m:val="skw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𝐵𝐸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27" y="3000343"/>
                <a:ext cx="2289666" cy="5400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262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96657" cy="1325563"/>
          </a:xfrm>
        </p:spPr>
        <p:txBody>
          <a:bodyPr/>
          <a:lstStyle/>
          <a:p>
            <a:r>
              <a:rPr lang="en-US" b="1" dirty="0" smtClean="0">
                <a:latin typeface="Arial Black" panose="020B0A04020102020204" pitchFamily="34" charset="0"/>
              </a:rPr>
              <a:t>Relationship</a:t>
            </a:r>
            <a:endParaRPr lang="en-US" b="1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75" y="1374677"/>
            <a:ext cx="4964980" cy="11722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44" y="3015872"/>
            <a:ext cx="3845113" cy="13080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975" y="4934272"/>
            <a:ext cx="1903833" cy="13385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1598" y="5072413"/>
            <a:ext cx="3635453" cy="120038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6975" y="4934272"/>
            <a:ext cx="2324747" cy="1544020"/>
          </a:xfrm>
          <a:prstGeom prst="rect">
            <a:avLst/>
          </a:prstGeom>
          <a:solidFill>
            <a:srgbClr val="FF0000">
              <a:alpha val="1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3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Modified Large signal model with early effect</a:t>
            </a:r>
            <a:endParaRPr lang="en-U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103" y="2335238"/>
            <a:ext cx="11132985" cy="377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43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70" y="0"/>
            <a:ext cx="11780056" cy="678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3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-3590"/>
            <a:ext cx="10515600" cy="1196305"/>
          </a:xfrm>
        </p:spPr>
        <p:txBody>
          <a:bodyPr/>
          <a:lstStyle/>
          <a:p>
            <a:pPr algn="ctr"/>
            <a:r>
              <a:rPr lang="en-US" dirty="0" smtClean="0"/>
              <a:t>Reviewing Saturation: text book </a:t>
            </a:r>
            <a:r>
              <a:rPr lang="en-US" dirty="0" err="1" smtClean="0"/>
              <a:t>explnation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92" y="3415523"/>
            <a:ext cx="11597881" cy="28783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392" y="1690688"/>
            <a:ext cx="3481300" cy="1610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136" y="1330194"/>
            <a:ext cx="3893728" cy="8152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9136" y="2382432"/>
            <a:ext cx="3546074" cy="5988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8133" y="767456"/>
            <a:ext cx="3470475" cy="248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30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314" y="135652"/>
            <a:ext cx="8447315" cy="663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22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83" y="86234"/>
            <a:ext cx="11731968" cy="671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0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698" y="0"/>
            <a:ext cx="10515600" cy="834283"/>
          </a:xfrm>
        </p:spPr>
        <p:txBody>
          <a:bodyPr/>
          <a:lstStyle/>
          <a:p>
            <a:pPr algn="ctr"/>
            <a:r>
              <a:rPr lang="en-US" b="1" dirty="0" smtClean="0"/>
              <a:t>Reviewing Saturation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72" y="834283"/>
            <a:ext cx="11052830" cy="3381113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559" t="37410" r="60129"/>
          <a:stretch/>
        </p:blipFill>
        <p:spPr>
          <a:xfrm>
            <a:off x="416871" y="2859245"/>
            <a:ext cx="3193227" cy="307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9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0682495" cy="50080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90978"/>
            <a:ext cx="11923966" cy="147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7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262495" y="-915355"/>
            <a:ext cx="3523751" cy="7189702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7722410" y="0"/>
            <a:ext cx="4469590" cy="5283199"/>
            <a:chOff x="4290292" y="306780"/>
            <a:chExt cx="4469590" cy="528319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t="16705" r="80223"/>
            <a:stretch/>
          </p:blipFill>
          <p:spPr>
            <a:xfrm>
              <a:off x="5153891" y="306780"/>
              <a:ext cx="2394858" cy="5283199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/>
            <p:nvPr/>
          </p:nvCxnSpPr>
          <p:spPr>
            <a:xfrm>
              <a:off x="6698854" y="5175954"/>
              <a:ext cx="206102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4290292" y="3066763"/>
              <a:ext cx="206102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6698854" y="964830"/>
              <a:ext cx="206102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4665024" y="951926"/>
              <a:ext cx="2033830" cy="129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4969824" y="5171258"/>
              <a:ext cx="1729030" cy="5051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091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71" y="154264"/>
            <a:ext cx="10377715" cy="652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5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Sequence of Lecture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7966"/>
            <a:ext cx="10515600" cy="535894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Review of previous lecture</a:t>
            </a:r>
          </a:p>
          <a:p>
            <a:pPr marL="514350" indent="-514350">
              <a:buFont typeface="+mj-lt"/>
              <a:buAutoNum type="arabicPeriod"/>
            </a:pP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Equivalent-Circuit Models (Large Signal Models)</a:t>
            </a:r>
          </a:p>
          <a:p>
            <a:pPr marL="514350" indent="-514350">
              <a:buFont typeface="+mj-lt"/>
              <a:buAutoNum type="arabicPeriod"/>
            </a:pP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Problem solving-1 (Example &amp; Exercise problems)</a:t>
            </a:r>
          </a:p>
          <a:p>
            <a:pPr marL="514350" indent="-514350">
              <a:buFont typeface="+mj-lt"/>
              <a:buAutoNum type="arabicPeriod"/>
            </a:pP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Operation in the Saturation </a:t>
            </a:r>
            <a:r>
              <a:rPr lang="en-US" b="1" dirty="0" smtClean="0"/>
              <a:t>Mode</a:t>
            </a:r>
          </a:p>
          <a:p>
            <a:pPr marL="514350" indent="-514350">
              <a:buFont typeface="+mj-lt"/>
              <a:buAutoNum type="arabicPeriod"/>
            </a:pP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The </a:t>
            </a:r>
            <a:r>
              <a:rPr lang="en-US" b="1" i="1" dirty="0" err="1"/>
              <a:t>pnp</a:t>
            </a:r>
            <a:r>
              <a:rPr lang="en-US" b="1" i="1" dirty="0"/>
              <a:t> </a:t>
            </a:r>
            <a:r>
              <a:rPr lang="en-US" b="1" dirty="0" smtClean="0"/>
              <a:t>Transistor (Structure , Operation and equations)</a:t>
            </a:r>
          </a:p>
          <a:p>
            <a:pPr marL="514350" indent="-514350">
              <a:buFont typeface="+mj-lt"/>
              <a:buAutoNum type="arabicPeriod"/>
            </a:pP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Problem Solving-2 (Example &amp; Exercise problems)</a:t>
            </a:r>
          </a:p>
        </p:txBody>
      </p:sp>
    </p:spTree>
    <p:extLst>
      <p:ext uri="{BB962C8B-B14F-4D97-AF65-F5344CB8AC3E}">
        <p14:creationId xmlns:p14="http://schemas.microsoft.com/office/powerpoint/2010/main" val="244779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172" y="30502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latin typeface="Arial Black" panose="020B0A04020102020204" pitchFamily="34" charset="0"/>
              </a:rPr>
              <a:t>Brief Review</a:t>
            </a:r>
            <a:endParaRPr lang="en-US" sz="6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84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51145" y="2514600"/>
            <a:ext cx="8545039" cy="4343400"/>
            <a:chOff x="2151145" y="2514600"/>
            <a:chExt cx="8545039" cy="43434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28913" b="19355"/>
            <a:stretch>
              <a:fillRect/>
            </a:stretch>
          </p:blipFill>
          <p:spPr bwMode="auto">
            <a:xfrm>
              <a:off x="2151145" y="2514600"/>
              <a:ext cx="7810760" cy="2971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6"/>
            <p:cNvGrpSpPr/>
            <p:nvPr/>
          </p:nvGrpSpPr>
          <p:grpSpPr>
            <a:xfrm>
              <a:off x="5209784" y="4724400"/>
              <a:ext cx="5486400" cy="2133600"/>
              <a:chOff x="3657600" y="4572000"/>
              <a:chExt cx="5486400" cy="2133600"/>
            </a:xfrm>
          </p:grpSpPr>
          <p:sp>
            <p:nvSpPr>
              <p:cNvPr id="5" name="Rounded Rectangular Callout 4"/>
              <p:cNvSpPr/>
              <p:nvPr/>
            </p:nvSpPr>
            <p:spPr>
              <a:xfrm>
                <a:off x="3657600" y="5562600"/>
                <a:ext cx="2590800" cy="990600"/>
              </a:xfrm>
              <a:prstGeom prst="wedgeRoundRectCallout">
                <a:avLst>
                  <a:gd name="adj1" fmla="val -26501"/>
                  <a:gd name="adj2" fmla="val -210007"/>
                  <a:gd name="adj3" fmla="val 16667"/>
                </a:avLst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A voltage dependent current source</a:t>
                </a:r>
              </a:p>
            </p:txBody>
          </p:sp>
          <p:sp>
            <p:nvSpPr>
              <p:cNvPr id="6" name="Explosion 1 5"/>
              <p:cNvSpPr/>
              <p:nvPr/>
            </p:nvSpPr>
            <p:spPr>
              <a:xfrm>
                <a:off x="6324600" y="4572000"/>
                <a:ext cx="2819400" cy="2133600"/>
              </a:xfrm>
              <a:prstGeom prst="irregularSeal1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Key element for my Amplifier</a:t>
                </a:r>
              </a:p>
            </p:txBody>
          </p:sp>
        </p:grpSp>
      </p:grp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1" y="819150"/>
            <a:ext cx="1340451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9"/>
          <p:cNvGrpSpPr/>
          <p:nvPr/>
        </p:nvGrpSpPr>
        <p:grpSpPr>
          <a:xfrm>
            <a:off x="5029200" y="666750"/>
            <a:ext cx="1981200" cy="1143000"/>
            <a:chOff x="3657600" y="3581400"/>
            <a:chExt cx="1981200" cy="1143000"/>
          </a:xfrm>
        </p:grpSpPr>
        <p:sp>
          <p:nvSpPr>
            <p:cNvPr id="10" name="Rectangle 9"/>
            <p:cNvSpPr/>
            <p:nvPr/>
          </p:nvSpPr>
          <p:spPr>
            <a:xfrm>
              <a:off x="3657600" y="3581400"/>
              <a:ext cx="1981200" cy="1143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38600" y="3962400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Amplifier</a:t>
              </a:r>
            </a:p>
          </p:txBody>
        </p:sp>
      </p:grp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/>
          <a:srcRect t="9109" r="38756"/>
          <a:stretch>
            <a:fillRect/>
          </a:stretch>
        </p:blipFill>
        <p:spPr bwMode="auto">
          <a:xfrm>
            <a:off x="7848600" y="514351"/>
            <a:ext cx="1353732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ular Callout 3"/>
              <p:cNvSpPr/>
              <p:nvPr/>
            </p:nvSpPr>
            <p:spPr>
              <a:xfrm>
                <a:off x="9653476" y="1047750"/>
                <a:ext cx="2293257" cy="2119086"/>
              </a:xfrm>
              <a:prstGeom prst="wedgeRectCallout">
                <a:avLst>
                  <a:gd name="adj1" fmla="val -189187"/>
                  <a:gd name="adj2" fmla="val 6387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K should be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dirty="0" smtClean="0"/>
                  <a:t>   or </a:t>
                </a:r>
              </a:p>
              <a:p>
                <a:pPr algn="ctr"/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 in order to have units of  Amperes, and should be greater than 1 to act as an amplifier 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ular Callout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3476" y="1047750"/>
                <a:ext cx="2293257" cy="2119086"/>
              </a:xfrm>
              <a:prstGeom prst="wedgeRectCallout">
                <a:avLst>
                  <a:gd name="adj1" fmla="val -189187"/>
                  <a:gd name="adj2" fmla="val 63870"/>
                </a:avLst>
              </a:prstGeom>
              <a:blipFill rotWithShape="0">
                <a:blip r:embed="rId5"/>
                <a:stretch>
                  <a:fillRect r="-1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ular Callout 12"/>
          <p:cNvSpPr/>
          <p:nvPr/>
        </p:nvSpPr>
        <p:spPr>
          <a:xfrm>
            <a:off x="166317" y="304800"/>
            <a:ext cx="1764083" cy="5646057"/>
          </a:xfrm>
          <a:prstGeom prst="wedgeRectCallout">
            <a:avLst>
              <a:gd name="adj1" fmla="val 221883"/>
              <a:gd name="adj2" fmla="val -24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ysClr val="windowText" lastClr="000000"/>
                </a:solidFill>
              </a:rPr>
              <a:t>Checking your previous knowledge of BJT,   which configuration of BJT this amplifier may be using ????</a:t>
            </a:r>
            <a:endParaRPr lang="en-US" sz="20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46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507</Words>
  <Application>Microsoft Office PowerPoint</Application>
  <PresentationFormat>Widescreen</PresentationFormat>
  <Paragraphs>147</Paragraphs>
  <Slides>53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65" baseType="lpstr">
      <vt:lpstr>Aharoni</vt:lpstr>
      <vt:lpstr>Arial</vt:lpstr>
      <vt:lpstr>Arial Black</vt:lpstr>
      <vt:lpstr>Calibri</vt:lpstr>
      <vt:lpstr>Calibri Light</vt:lpstr>
      <vt:lpstr>Cambria Math</vt:lpstr>
      <vt:lpstr>Times</vt:lpstr>
      <vt:lpstr>Times New Roman</vt:lpstr>
      <vt:lpstr>Wingdings</vt:lpstr>
      <vt:lpstr>Office Theme</vt:lpstr>
      <vt:lpstr>Worksheet</vt:lpstr>
      <vt:lpstr>Equation</vt:lpstr>
      <vt:lpstr>PowerPoint Presentation</vt:lpstr>
      <vt:lpstr>Solution Quiz No 3</vt:lpstr>
      <vt:lpstr>PowerPoint Presentation</vt:lpstr>
      <vt:lpstr>PowerPoint Presentation</vt:lpstr>
      <vt:lpstr>PowerPoint Presentation</vt:lpstr>
      <vt:lpstr>PowerPoint Presentation</vt:lpstr>
      <vt:lpstr>Sequence of Lecture</vt:lpstr>
      <vt:lpstr>Brief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Then what is different here ?</vt:lpstr>
      <vt:lpstr>Symbol &amp; current flow</vt:lpstr>
      <vt:lpstr>Lecture No 5</vt:lpstr>
      <vt:lpstr>Large Signal π-model </vt:lpstr>
      <vt:lpstr>Large Signal T-model </vt:lpstr>
      <vt:lpstr>PowerPoint Presentation</vt:lpstr>
      <vt:lpstr>PowerPoint Presentation</vt:lpstr>
      <vt:lpstr>PowerPoint Presentation</vt:lpstr>
      <vt:lpstr>PowerPoint Presentation</vt:lpstr>
      <vt:lpstr>Exercise problems</vt:lpstr>
      <vt:lpstr>PowerPoint Presentation</vt:lpstr>
      <vt:lpstr>Operation in Saturation mode </vt:lpstr>
      <vt:lpstr>PowerPoint Presentation</vt:lpstr>
      <vt:lpstr>Model in Saturation mode</vt:lpstr>
      <vt:lpstr> PNP Transistor </vt:lpstr>
      <vt:lpstr>PNP Transistor </vt:lpstr>
      <vt:lpstr>PowerPoint Presentation</vt:lpstr>
      <vt:lpstr>PowerPoint Presentation</vt:lpstr>
      <vt:lpstr>Graphical Representations</vt:lpstr>
      <vt:lpstr>PowerPoint Presentation</vt:lpstr>
      <vt:lpstr>Problem Solving</vt:lpstr>
      <vt:lpstr> We can see basically two loops BE and CE </vt:lpstr>
      <vt:lpstr>PowerPoint Presentation</vt:lpstr>
      <vt:lpstr>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Early effect</vt:lpstr>
      <vt:lpstr>Early effect </vt:lpstr>
      <vt:lpstr>Relationship</vt:lpstr>
      <vt:lpstr>Modified Large signal model with early effect</vt:lpstr>
      <vt:lpstr>PowerPoint Presentation</vt:lpstr>
      <vt:lpstr>Reviewing Saturation: text book explnation</vt:lpstr>
      <vt:lpstr>PowerPoint Presentation</vt:lpstr>
      <vt:lpstr>Reviewing Saturation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Basit Alvi</dc:creator>
  <cp:lastModifiedBy>Abdul Basit Alvi</cp:lastModifiedBy>
  <cp:revision>1</cp:revision>
  <dcterms:created xsi:type="dcterms:W3CDTF">2022-04-09T08:28:40Z</dcterms:created>
  <dcterms:modified xsi:type="dcterms:W3CDTF">2022-04-09T08:29:07Z</dcterms:modified>
</cp:coreProperties>
</file>