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32" r:id="rId2"/>
    <p:sldId id="434" r:id="rId3"/>
    <p:sldId id="302" r:id="rId4"/>
    <p:sldId id="306" r:id="rId5"/>
    <p:sldId id="308" r:id="rId6"/>
    <p:sldId id="309" r:id="rId7"/>
    <p:sldId id="310" r:id="rId8"/>
    <p:sldId id="433" r:id="rId9"/>
    <p:sldId id="348" r:id="rId10"/>
    <p:sldId id="349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6" r:id="rId56"/>
    <p:sldId id="39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C2553-EE6B-4945-80E8-EB7EC4CE291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4B1C-4E49-41CD-A4B8-AA24B26E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5D28-3F1E-4A36-A6B6-32DB0A5FC9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7759-AA11-49E9-91C2-D1032F9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3.jpeg"/><Relationship Id="rId4" Type="http://schemas.microsoft.com/office/2007/relationships/hdphoto" Target="../media/hdphoto4.wdp"/><Relationship Id="rId9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microsoft.com/office/2007/relationships/hdphoto" Target="../media/hdphoto1.wdp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3.jpeg"/><Relationship Id="rId10" Type="http://schemas.openxmlformats.org/officeDocument/2006/relationships/image" Target="../media/image18.wmf"/><Relationship Id="rId4" Type="http://schemas.microsoft.com/office/2007/relationships/hdphoto" Target="../media/hdphoto4.wdp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0" Type="http://schemas.microsoft.com/office/2007/relationships/hdphoto" Target="../media/hdphoto1.wdp"/><Relationship Id="rId4" Type="http://schemas.openxmlformats.org/officeDocument/2006/relationships/image" Target="../media/image16.wmf"/><Relationship Id="rId9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microsoft.com/office/2007/relationships/hdphoto" Target="../media/hdphoto1.wdp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.jpeg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8.jpeg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6.wmf"/><Relationship Id="rId3" Type="http://schemas.openxmlformats.org/officeDocument/2006/relationships/image" Target="../media/image22.jpeg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microsoft.com/office/2007/relationships/hdphoto" Target="../media/hdphoto5.wdp"/><Relationship Id="rId9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4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270.png"/><Relationship Id="rId3" Type="http://schemas.openxmlformats.org/officeDocument/2006/relationships/image" Target="../media/image7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8.jpeg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6.wmf"/><Relationship Id="rId4" Type="http://schemas.openxmlformats.org/officeDocument/2006/relationships/image" Target="../media/image49.jpeg"/><Relationship Id="rId9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50.wmf"/><Relationship Id="rId9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48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9.wmf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49.jpeg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70.wmf"/><Relationship Id="rId3" Type="http://schemas.openxmlformats.org/officeDocument/2006/relationships/image" Target="../media/image73.jpeg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8.wmf"/><Relationship Id="rId3" Type="http://schemas.openxmlformats.org/officeDocument/2006/relationships/image" Target="../media/image73.jpe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7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22.jpeg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94.jpe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jpeg"/><Relationship Id="rId5" Type="http://schemas.openxmlformats.org/officeDocument/2006/relationships/image" Target="../media/image97.wmf"/><Relationship Id="rId4" Type="http://schemas.openxmlformats.org/officeDocument/2006/relationships/oleObject" Target="../embeddings/oleObject7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123.png"/><Relationship Id="rId7" Type="http://schemas.openxmlformats.org/officeDocument/2006/relationships/image" Target="../media/image120.wmf"/><Relationship Id="rId12" Type="http://schemas.openxmlformats.org/officeDocument/2006/relationships/slide" Target="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2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5.wmf"/><Relationship Id="rId3" Type="http://schemas.openxmlformats.org/officeDocument/2006/relationships/image" Target="../media/image65.jpeg"/><Relationship Id="rId7" Type="http://schemas.openxmlformats.org/officeDocument/2006/relationships/image" Target="../media/image310.png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35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0.png"/><Relationship Id="rId1" Type="http://schemas.openxmlformats.org/officeDocument/2006/relationships/vmlDrawing" Target="../drawings/vmlDrawing27.vml"/><Relationship Id="rId6" Type="http://schemas.microsoft.com/office/2007/relationships/hdphoto" Target="../media/hdphoto5.wdp"/><Relationship Id="rId11" Type="http://schemas.openxmlformats.org/officeDocument/2006/relationships/image" Target="../media/image33.wmf"/><Relationship Id="rId5" Type="http://schemas.openxmlformats.org/officeDocument/2006/relationships/image" Target="../media/image22.jpe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123.png"/><Relationship Id="rId9" Type="http://schemas.openxmlformats.org/officeDocument/2006/relationships/image" Target="../media/image330.png"/><Relationship Id="rId14" Type="http://schemas.openxmlformats.org/officeDocument/2006/relationships/oleObject" Target="../embeddings/oleObject8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148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Dr. Usman covered </a:t>
            </a:r>
            <a:r>
              <a:rPr lang="en-US" sz="3600" b="1" dirty="0"/>
              <a:t>chapter 6 until 6.5.1: the collector current and its </a:t>
            </a:r>
            <a:r>
              <a:rPr lang="en-US" sz="3600" b="1" dirty="0" err="1"/>
              <a:t>transconductance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75657"/>
            <a:ext cx="11625943" cy="557348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6.1 Device Structure and Physical Operation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6.1.1 Simplified Structure and Modes of </a:t>
            </a:r>
            <a:r>
              <a:rPr lang="en-US" b="1" dirty="0" smtClean="0">
                <a:solidFill>
                  <a:srgbClr val="00B050"/>
                </a:solidFill>
              </a:rPr>
              <a:t>Operation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6.1.2 Operation of the </a:t>
            </a:r>
            <a:r>
              <a:rPr lang="en-US" b="1" i="1" dirty="0" err="1">
                <a:solidFill>
                  <a:srgbClr val="00B050"/>
                </a:solidFill>
              </a:rPr>
              <a:t>npn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Transistor in the Active </a:t>
            </a:r>
            <a:r>
              <a:rPr lang="en-US" b="1" dirty="0" smtClean="0">
                <a:solidFill>
                  <a:srgbClr val="00B050"/>
                </a:solidFill>
              </a:rPr>
              <a:t>Mode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6.1.3 Structure of Actual </a:t>
            </a:r>
            <a:r>
              <a:rPr lang="en-US" b="1" dirty="0" smtClean="0">
                <a:solidFill>
                  <a:srgbClr val="00B050"/>
                </a:solidFill>
              </a:rPr>
              <a:t>Transistors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6.1.4 Operation in the Saturation Mode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6.2 Current–Voltage Characteristics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6.2.1 Circuit Symbols and </a:t>
            </a:r>
            <a:r>
              <a:rPr lang="en-US" b="1" dirty="0" smtClean="0">
                <a:solidFill>
                  <a:srgbClr val="00B050"/>
                </a:solidFill>
              </a:rPr>
              <a:t>Conventions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6.2.3 Dependence of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b="1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on the Collector Voltage—The Early Effect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6.3 BJT Circuits at </a:t>
            </a:r>
            <a:r>
              <a:rPr lang="en-US" b="1" dirty="0" smtClean="0">
                <a:solidFill>
                  <a:srgbClr val="00B050"/>
                </a:solidFill>
              </a:rPr>
              <a:t>DC</a:t>
            </a:r>
          </a:p>
          <a:p>
            <a:r>
              <a:rPr lang="en-US" b="1" dirty="0"/>
              <a:t>6.4 Applying the BJT in Amplifier </a:t>
            </a:r>
            <a:r>
              <a:rPr lang="en-US" b="1" dirty="0" smtClean="0"/>
              <a:t>Design</a:t>
            </a:r>
          </a:p>
          <a:p>
            <a:pPr lvl="1"/>
            <a:r>
              <a:rPr lang="en-US" b="1" dirty="0"/>
              <a:t>6.4.2 The Voltage Transfer Characteristic (VTC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6.4.4 The Small-Signal Voltage Gain</a:t>
            </a:r>
            <a:endParaRPr lang="en-US" b="1" dirty="0" smtClean="0"/>
          </a:p>
          <a:p>
            <a:r>
              <a:rPr lang="en-US" b="1" dirty="0" smtClean="0"/>
              <a:t>6.5 </a:t>
            </a:r>
            <a:r>
              <a:rPr lang="en-US" b="1" dirty="0"/>
              <a:t>Small-Signal Operation and </a:t>
            </a:r>
            <a:r>
              <a:rPr lang="en-US" b="1" dirty="0" smtClean="0"/>
              <a:t>Models</a:t>
            </a:r>
          </a:p>
          <a:p>
            <a:pPr lvl="1"/>
            <a:r>
              <a:rPr lang="en-US" b="1" dirty="0"/>
              <a:t>6.5.1 The Collector Current and the </a:t>
            </a:r>
            <a:r>
              <a:rPr lang="en-US" b="1" dirty="0" err="1" smtClean="0"/>
              <a:t>Transconductance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0"/>
            <a:ext cx="8229600" cy="990600"/>
          </a:xfrm>
        </p:spPr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BJT as Amplifier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114" y="990600"/>
            <a:ext cx="117710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operated in the active mode, the BJT functions as a voltage-controlled current source: the base–emitter voltage controls the collector </a:t>
            </a:r>
            <a:r>
              <a:rPr lang="en-US" sz="3600" b="1" dirty="0" smtClean="0"/>
              <a:t>current</a:t>
            </a: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 Although the control relationship is nonlinear (exponential), we will shortly devise a method for obtaining almost-linear amplification from this fundamentally nonlinear device.</a:t>
            </a:r>
          </a:p>
        </p:txBody>
      </p:sp>
    </p:spTree>
    <p:extLst>
      <p:ext uri="{BB962C8B-B14F-4D97-AF65-F5344CB8AC3E}">
        <p14:creationId xmlns:p14="http://schemas.microsoft.com/office/powerpoint/2010/main" val="186300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42" y="990600"/>
            <a:ext cx="119017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 voltage-controlled current source can serve as a </a:t>
            </a:r>
            <a:r>
              <a:rPr lang="en-US" sz="4000" dirty="0" err="1"/>
              <a:t>transconductance</a:t>
            </a:r>
            <a:r>
              <a:rPr lang="en-US" sz="4000" dirty="0"/>
              <a:t> amplifier, that is, an amplifier whose input signal is a voltage and whose output signal is a current</a:t>
            </a:r>
          </a:p>
          <a:p>
            <a:endParaRPr lang="en-US" sz="4000" dirty="0"/>
          </a:p>
          <a:p>
            <a:r>
              <a:rPr lang="en-US" sz="4000" dirty="0"/>
              <a:t> A simple way to convert a </a:t>
            </a:r>
            <a:r>
              <a:rPr lang="en-US" sz="4000" dirty="0" err="1"/>
              <a:t>transconductance</a:t>
            </a:r>
            <a:r>
              <a:rPr lang="en-US" sz="4000" dirty="0"/>
              <a:t> amplifier to a voltage amplifier is to pass the output current through a resistor and take the voltage across the resistor as the output.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u="sng">
                <a:latin typeface="+mj-lt"/>
                <a:ea typeface="+mj-ea"/>
                <a:cs typeface="+mj-cs"/>
              </a:rPr>
              <a:t>BJT as Amplifier</a:t>
            </a:r>
            <a:endParaRPr lang="en-US" sz="4400" b="1" u="sng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43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The Voltage Transfer Characteristic (VTC)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914" y="2317061"/>
            <a:ext cx="11146972" cy="3785652"/>
          </a:xfrm>
          <a:prstGeom prst="rect">
            <a:avLst/>
          </a:prstGeom>
          <a:solidFill>
            <a:srgbClr val="00FFFF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dirty="0"/>
              <a:t>A very useful tool that yields great insight into the operation of an amplifier circuit is its voltage transfer characteristic (VTC). This is simply a plot of the output voltage versus the input voltage.(              Graph)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202320" y="5280483"/>
          <a:ext cx="1787359" cy="69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320" y="5280483"/>
                        <a:ext cx="1787359" cy="699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9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8" descr="se06F3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077"/>
          <a:stretch/>
        </p:blipFill>
        <p:spPr bwMode="auto">
          <a:xfrm>
            <a:off x="290286" y="228600"/>
            <a:ext cx="2721429" cy="314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se06F3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3011715" y="228599"/>
            <a:ext cx="6045876" cy="519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2164" y="1245085"/>
            <a:ext cx="59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>
            <p:extLst/>
          </p:nvPr>
        </p:nvGraphicFramePr>
        <p:xfrm>
          <a:off x="3311072" y="5609768"/>
          <a:ext cx="5003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7" imgW="2057400" imgH="457200" progId="Equation.3">
                  <p:embed/>
                </p:oleObj>
              </mc:Choice>
              <mc:Fallback>
                <p:oleObj name="Equation" r:id="rId7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072" y="5609768"/>
                        <a:ext cx="5003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439369" y="1445140"/>
            <a:ext cx="1954205" cy="2209800"/>
            <a:chOff x="7189795" y="1676400"/>
            <a:chExt cx="1954205" cy="2209800"/>
          </a:xfrm>
        </p:grpSpPr>
        <p:pic>
          <p:nvPicPr>
            <p:cNvPr id="7" name="Picture 8" descr="Mutual Characteristic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89795" y="1676400"/>
              <a:ext cx="1954205" cy="1689100"/>
            </a:xfrm>
            <a:prstGeom prst="rect">
              <a:avLst/>
            </a:prstGeom>
            <a:noFill/>
          </p:spPr>
        </p:pic>
        <p:sp>
          <p:nvSpPr>
            <p:cNvPr id="9" name="Rectangular Callout 8"/>
            <p:cNvSpPr/>
            <p:nvPr/>
          </p:nvSpPr>
          <p:spPr>
            <a:xfrm>
              <a:off x="7391400" y="3505200"/>
              <a:ext cx="1600200" cy="381000"/>
            </a:xfrm>
            <a:prstGeom prst="wedgeRectCallout">
              <a:avLst>
                <a:gd name="adj1" fmla="val -133361"/>
                <a:gd name="adj2" fmla="val -129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Negative Slope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295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8482" y="132427"/>
            <a:ext cx="79864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Note that the output voltage is taken between the collector and ground, rather than simply across </a:t>
            </a:r>
            <a:r>
              <a:rPr lang="en-US" sz="2800" dirty="0" err="1"/>
              <a:t>Rc</a:t>
            </a:r>
            <a:r>
              <a:rPr lang="en-US" sz="2800" dirty="0"/>
              <a:t>. This is done because of the need to maintain a ground reference throughout the circuit. The output voltage is given by</a:t>
            </a:r>
          </a:p>
        </p:txBody>
      </p:sp>
      <p:pic>
        <p:nvPicPr>
          <p:cNvPr id="3" name="Picture 8" descr="se06F3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077"/>
          <a:stretch/>
        </p:blipFill>
        <p:spPr bwMode="auto">
          <a:xfrm>
            <a:off x="326572" y="204907"/>
            <a:ext cx="2411602" cy="278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181600" y="2438401"/>
          <a:ext cx="3211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2" name="Equation" r:id="rId5" imgW="1320800" imgH="228600" progId="Equation.3">
                  <p:embed/>
                </p:oleObj>
              </mc:Choice>
              <mc:Fallback>
                <p:oleObj name="Equation" r:id="rId5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1"/>
                        <a:ext cx="321151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8300" y="3096889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out put is 180 Deg. Phase shifted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4038600"/>
            <a:ext cx="4191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/>
              <a:t>(x-y) For                          Cutoff mode and </a:t>
            </a:r>
          </a:p>
          <a:p>
            <a:pPr indent="-274320"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/>
              <a:t>(y-Z)  Active mode</a:t>
            </a:r>
          </a:p>
          <a:p>
            <a:pPr indent="-274320">
              <a:spcAft>
                <a:spcPts val="1200"/>
              </a:spcAft>
              <a:buFont typeface="Wingdings" pitchFamily="2" charset="2"/>
              <a:buChar char="Ø"/>
            </a:pPr>
            <a:r>
              <a:rPr lang="en-US" i="1" dirty="0"/>
              <a:t>Saturation mode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64264" y="3962401"/>
          <a:ext cx="1150937" cy="41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3" name="Equation" r:id="rId7" imgW="596880" imgH="215640" progId="Equation.3">
                  <p:embed/>
                </p:oleObj>
              </mc:Choice>
              <mc:Fallback>
                <p:oleObj name="Equation" r:id="rId7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4" y="3962401"/>
                        <a:ext cx="1150937" cy="415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28126" y="4000500"/>
          <a:ext cx="85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Equation" r:id="rId9" imgW="393480" imgH="228600" progId="Equation.3">
                  <p:embed/>
                </p:oleObj>
              </mc:Choice>
              <mc:Fallback>
                <p:oleObj name="Equation" r:id="rId9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26" y="4000500"/>
                        <a:ext cx="8540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781800" y="4876801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         greater than that at point Z,</a:t>
            </a:r>
          </a:p>
          <a:p>
            <a:r>
              <a:rPr lang="en-US" dirty="0"/>
              <a:t>the transistor operates in the saturation region and          decreases very slowly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239000" y="4876800"/>
          <a:ext cx="425450" cy="380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5" name="Equation" r:id="rId11" imgW="241200" imgH="215640" progId="Equation.3">
                  <p:embed/>
                </p:oleObj>
              </mc:Choice>
              <mc:Fallback>
                <p:oleObj name="Equation" r:id="rId11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876800"/>
                        <a:ext cx="425450" cy="380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915400" y="5410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" name="Equation" r:id="rId13" imgW="228600" imgH="228600" progId="Equation.3">
                  <p:embed/>
                </p:oleObj>
              </mc:Choice>
              <mc:Fallback>
                <p:oleObj name="Equation" r:id="rId13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410200"/>
                        <a:ext cx="41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" descr="se06F31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168249" y="3558554"/>
            <a:ext cx="3634989" cy="31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1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106183"/>
            <a:ext cx="11771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VTC  indicates that the segment of greatest slope (and hence </a:t>
            </a:r>
            <a:r>
              <a:rPr lang="en-US" sz="2400" dirty="0" smtClean="0"/>
              <a:t>potentially the </a:t>
            </a:r>
            <a:r>
              <a:rPr lang="en-US" sz="2400" dirty="0"/>
              <a:t>largest amplifier gain) is that labeled YZ, which corresponds to operation in the active mode. An expression for the segment YZ can be obtained by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629400" y="1752601"/>
          <a:ext cx="3211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3" imgW="1320800" imgH="228600" progId="Equation.3">
                  <p:embed/>
                </p:oleObj>
              </mc:Choice>
              <mc:Fallback>
                <p:oleObj name="Equation" r:id="rId3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52601"/>
                        <a:ext cx="321151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705601" y="2590801"/>
          <a:ext cx="327501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5" imgW="1346200" imgH="685800" progId="Equation.3">
                  <p:embed/>
                </p:oleObj>
              </mc:Choice>
              <mc:Fallback>
                <p:oleObj name="Equation" r:id="rId5" imgW="1346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590801"/>
                        <a:ext cx="3275013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se06F3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1828800" y="3842844"/>
            <a:ext cx="2514600" cy="286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4724401"/>
            <a:ext cx="7351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is obviously a nonlinear relationship. </a:t>
            </a:r>
          </a:p>
          <a:p>
            <a:r>
              <a:rPr lang="en-US" sz="2800" dirty="0"/>
              <a:t> linear (or almost-linear) amplification can be obtained by using the technique of biasing the BJT.</a:t>
            </a:r>
          </a:p>
        </p:txBody>
      </p:sp>
      <p:pic>
        <p:nvPicPr>
          <p:cNvPr id="7" name="Picture 8" descr="se06F3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1524000" y="1447800"/>
            <a:ext cx="3352800" cy="259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9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153"/>
            <a:ext cx="12192000" cy="11902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Biasing the BJT to Obtain Linear Amplification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8153400" cy="353943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Biasing enables us to obtain almost-linear amplification from the BJT.</a:t>
            </a:r>
          </a:p>
          <a:p>
            <a:endParaRPr lang="en-US" sz="2800" dirty="0"/>
          </a:p>
          <a:p>
            <a:r>
              <a:rPr lang="en-US" sz="2800" dirty="0"/>
              <a:t> A dc voltage           is selected to obtain operation at a point Q on the segment YZ of the VTC.</a:t>
            </a:r>
          </a:p>
          <a:p>
            <a:endParaRPr lang="en-US" sz="2800" dirty="0"/>
          </a:p>
          <a:p>
            <a:r>
              <a:rPr lang="en-US" sz="2800" dirty="0"/>
              <a:t>observe that the coordinates of Q are the dc voltages                                     	 and             which are related by    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2819400"/>
          <a:ext cx="533400" cy="47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3" imgW="241200" imgH="215640" progId="Equation.3">
                  <p:embed/>
                </p:oleObj>
              </mc:Choice>
              <mc:Fallback>
                <p:oleObj name="Equation" r:id="rId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533400" cy="477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209800" y="44958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5334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86200" y="4495801"/>
          <a:ext cx="577850" cy="5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Equation" r:id="rId6" imgW="241200" imgH="228600" progId="Equation.3">
                  <p:embed/>
                </p:oleObj>
              </mc:Choice>
              <mc:Fallback>
                <p:oleObj name="Equation" r:id="rId6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1"/>
                        <a:ext cx="577850" cy="54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/>
          </p:nvPr>
        </p:nvGraphicFramePr>
        <p:xfrm>
          <a:off x="4267200" y="5520630"/>
          <a:ext cx="351095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Equation" r:id="rId8" imgW="1371600" imgH="330200" progId="Equation.3">
                  <p:embed/>
                </p:oleObj>
              </mc:Choice>
              <mc:Fallback>
                <p:oleObj name="Equation" r:id="rId8" imgW="1371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20630"/>
                        <a:ext cx="351095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e06F31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9579533" y="4626429"/>
            <a:ext cx="2460067" cy="211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6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1846992" y="1433015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Biasing BJT for Linear Amplification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187569" y="1262611"/>
            <a:ext cx="4612944" cy="4433013"/>
            <a:chOff x="3663569" y="1262610"/>
            <a:chExt cx="4612944" cy="4433013"/>
          </a:xfrm>
        </p:grpSpPr>
        <p:pic>
          <p:nvPicPr>
            <p:cNvPr id="12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8"/>
            <a:stretch/>
          </p:blipFill>
          <p:spPr bwMode="auto">
            <a:xfrm>
              <a:off x="3663569" y="1262610"/>
              <a:ext cx="4612944" cy="430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4304392" y="3539277"/>
              <a:ext cx="1965279" cy="354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82817" y="5286190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40265" y="3484686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pic>
          <p:nvPicPr>
            <p:cNvPr id="17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2" t="34809" r="25667" b="47123"/>
            <a:stretch/>
          </p:blipFill>
          <p:spPr bwMode="auto">
            <a:xfrm>
              <a:off x="5710035" y="3252684"/>
              <a:ext cx="368490" cy="77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5792583" y="4003298"/>
              <a:ext cx="164080" cy="12282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316788" y="1162051"/>
          <a:ext cx="2819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1371600" imgH="330200" progId="Equation.3">
                  <p:embed/>
                </p:oleObj>
              </mc:Choice>
              <mc:Fallback>
                <p:oleObj name="Equation" r:id="rId5" imgW="1371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1162051"/>
                        <a:ext cx="28194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132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1846992" y="1433015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Biasing BJT for Linear Amplification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187569" y="1262611"/>
            <a:ext cx="4612944" cy="4433013"/>
            <a:chOff x="3663569" y="1262610"/>
            <a:chExt cx="4612944" cy="4433013"/>
          </a:xfrm>
        </p:grpSpPr>
        <p:pic>
          <p:nvPicPr>
            <p:cNvPr id="12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8"/>
            <a:stretch/>
          </p:blipFill>
          <p:spPr bwMode="auto">
            <a:xfrm>
              <a:off x="3663569" y="1262610"/>
              <a:ext cx="4612944" cy="430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4304392" y="3539277"/>
              <a:ext cx="1965279" cy="354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82817" y="5286190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40265" y="3484686"/>
              <a:ext cx="436728" cy="4094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05647" y="4003299"/>
              <a:ext cx="109182" cy="12282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pic>
          <p:nvPicPr>
            <p:cNvPr id="17" name="Picture 4" descr="se06F3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5000" contras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2" t="34809" r="25667" b="47123"/>
            <a:stretch/>
          </p:blipFill>
          <p:spPr bwMode="auto">
            <a:xfrm>
              <a:off x="5710035" y="3252684"/>
              <a:ext cx="368490" cy="77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88"/>
          <a:stretch/>
        </p:blipFill>
        <p:spPr bwMode="auto">
          <a:xfrm>
            <a:off x="5182688" y="1262584"/>
            <a:ext cx="4612944" cy="4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316788" y="1162051"/>
          <a:ext cx="2819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1371600" imgH="330200" progId="Equation.3">
                  <p:embed/>
                </p:oleObj>
              </mc:Choice>
              <mc:Fallback>
                <p:oleObj name="Equation" r:id="rId5" imgW="1371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1162051"/>
                        <a:ext cx="28194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23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Biasing BJT for Linear Amplification</a:t>
            </a:r>
          </a:p>
        </p:txBody>
      </p:sp>
      <p:pic>
        <p:nvPicPr>
          <p:cNvPr id="7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88"/>
          <a:stretch/>
        </p:blipFill>
        <p:spPr bwMode="auto">
          <a:xfrm>
            <a:off x="4949584" y="1203512"/>
            <a:ext cx="4612944" cy="4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345216" y="1162051"/>
          <a:ext cx="4151689" cy="74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5" imgW="1828800" imgH="330200" progId="Equation.3">
                  <p:embed/>
                </p:oleObj>
              </mc:Choice>
              <mc:Fallback>
                <p:oleObj name="Equation" r:id="rId5" imgW="1828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16" y="1162051"/>
                        <a:ext cx="4151689" cy="748637"/>
                      </a:xfrm>
                      <a:prstGeom prst="rect">
                        <a:avLst/>
                      </a:prstGeom>
                      <a:noFill/>
                      <a:ln w="476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se06F3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2010545" y="1271753"/>
            <a:ext cx="2837605" cy="370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17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Some of the graphs to be kept in mind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8" descr="Mutual Characteris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39886"/>
            <a:ext cx="2568245" cy="221984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03" y="2714171"/>
            <a:ext cx="5055588" cy="2886478"/>
          </a:xfrm>
          <a:prstGeom prst="rect">
            <a:avLst/>
          </a:prstGeom>
        </p:spPr>
      </p:pic>
      <p:pic>
        <p:nvPicPr>
          <p:cNvPr id="8" name="Picture 8" descr="se06F3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5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4"/>
          <a:stretch/>
        </p:blipFill>
        <p:spPr bwMode="auto">
          <a:xfrm>
            <a:off x="8014297" y="2303296"/>
            <a:ext cx="3902608" cy="33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02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7" descr="se06F3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0" b="17824"/>
          <a:stretch/>
        </p:blipFill>
        <p:spPr bwMode="auto">
          <a:xfrm>
            <a:off x="3505201" y="1905001"/>
            <a:ext cx="6704877" cy="42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se06F3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1524000" y="2286000"/>
            <a:ext cx="2230224" cy="290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2065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Next the signal to be amplified             a function of time  t  is superimposed on the bias voltage             . Thus the total instantaneous value of            becomes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9191" y="76200"/>
          <a:ext cx="4741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191" y="76200"/>
                        <a:ext cx="47413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00401" y="533400"/>
          <a:ext cx="5109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33400"/>
                        <a:ext cx="51098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848600" y="381000"/>
          <a:ext cx="56477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1000"/>
                        <a:ext cx="56477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19600" y="1066800"/>
            <a:ext cx="3213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7086600" y="6172200"/>
          <a:ext cx="342637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Equation" r:id="rId12" imgW="1828800" imgH="330200" progId="Equation.3">
                  <p:embed/>
                </p:oleObj>
              </mc:Choice>
              <mc:Fallback>
                <p:oleObj name="Equation" r:id="rId12" imgW="1828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6172200"/>
                        <a:ext cx="3426372" cy="609600"/>
                      </a:xfrm>
                      <a:prstGeom prst="rect">
                        <a:avLst/>
                      </a:prstGeom>
                      <a:noFill/>
                      <a:ln w="476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61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 b="73842"/>
          <a:stretch>
            <a:fillRect/>
          </a:stretch>
        </p:blipFill>
        <p:spPr bwMode="auto">
          <a:xfrm>
            <a:off x="159657" y="720430"/>
            <a:ext cx="11669486" cy="148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7413" t="23706" r="38178" b="61035"/>
          <a:stretch>
            <a:fillRect/>
          </a:stretch>
        </p:blipFill>
        <p:spPr bwMode="auto">
          <a:xfrm>
            <a:off x="4648200" y="2209800"/>
            <a:ext cx="281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24300" y="121010"/>
            <a:ext cx="6125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Arial Black" panose="020B0A04020102020204" pitchFamily="34" charset="0"/>
              </a:rPr>
              <a:t>The Small-Signal Voltage Gain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905000" y="3276600"/>
          <a:ext cx="4279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4" imgW="1816100" imgH="330200" progId="Equation.3">
                  <p:embed/>
                </p:oleObj>
              </mc:Choice>
              <mc:Fallback>
                <p:oleObj name="Equation" r:id="rId4" imgW="1816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4279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981200" y="4038600"/>
          <a:ext cx="3886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6" imgW="1651000" imgH="330200" progId="Equation.3">
                  <p:embed/>
                </p:oleObj>
              </mc:Choice>
              <mc:Fallback>
                <p:oleObj name="Equation" r:id="rId6" imgW="1651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886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057400" y="5181600"/>
          <a:ext cx="646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8" imgW="2819400" imgH="457200" progId="Equation.3">
                  <p:embed/>
                </p:oleObj>
              </mc:Choice>
              <mc:Fallback>
                <p:oleObj name="Equation" r:id="rId8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6464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1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834057" y="1264105"/>
          <a:ext cx="7184532" cy="133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Equation" r:id="rId3" imgW="2603500" imgH="482600" progId="Equation.3">
                  <p:embed/>
                </p:oleObj>
              </mc:Choice>
              <mc:Fallback>
                <p:oleObj name="Equation" r:id="rId3" imgW="260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057" y="1264105"/>
                        <a:ext cx="7184532" cy="1331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514600" y="32004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5" imgW="1333500" imgH="431800" progId="Equation.3">
                  <p:embed/>
                </p:oleObj>
              </mc:Choice>
              <mc:Fallback>
                <p:oleObj name="Equation" r:id="rId5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3048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>
            <p:extLst/>
          </p:nvPr>
        </p:nvGraphicFramePr>
        <p:xfrm>
          <a:off x="2359025" y="4423450"/>
          <a:ext cx="32035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7" imgW="1358900" imgH="228600" progId="Equation.3">
                  <p:embed/>
                </p:oleObj>
              </mc:Choice>
              <mc:Fallback>
                <p:oleObj name="Equation" r:id="rId7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423450"/>
                        <a:ext cx="32035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>
            <p:extLst/>
          </p:nvPr>
        </p:nvGraphicFramePr>
        <p:xfrm>
          <a:off x="4412343" y="5262092"/>
          <a:ext cx="437038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9" imgW="1905000" imgH="482600" progId="Equation.3">
                  <p:embed/>
                </p:oleObj>
              </mc:Choice>
              <mc:Fallback>
                <p:oleObj name="Equation" r:id="rId9" imgW="1905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343" y="5262092"/>
                        <a:ext cx="4370388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844800" y="0"/>
            <a:ext cx="6976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latin typeface="Arial Black" panose="020B0A04020102020204" pitchFamily="34" charset="0"/>
              </a:rPr>
              <a:t>The Small-Signal Voltage Gain</a:t>
            </a:r>
            <a:endParaRPr lang="en-US" sz="32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12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79399"/>
            <a:ext cx="11836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We make the following observations on this expression for the voltage gain:</a:t>
            </a:r>
          </a:p>
          <a:p>
            <a:endParaRPr lang="en-US" sz="4400" dirty="0"/>
          </a:p>
          <a:p>
            <a:pPr marL="514350" indent="-514350">
              <a:buAutoNum type="arabicPeriod"/>
            </a:pPr>
            <a:r>
              <a:rPr lang="en-US" sz="4400" dirty="0"/>
              <a:t>The gain is negative, which signifies that the amplifier is inverting; that is, there is a 180 phase shift between the input and the output</a:t>
            </a:r>
          </a:p>
          <a:p>
            <a:pPr marL="514350" indent="-514350">
              <a:buAutoNum type="arabicPeriod"/>
            </a:pPr>
            <a:endParaRPr lang="en-US" sz="4400" dirty="0"/>
          </a:p>
          <a:p>
            <a:r>
              <a:rPr lang="en-US" sz="4400" dirty="0"/>
              <a:t>2. The gain is proportional to the collector bias current and to the load resistance</a:t>
            </a:r>
          </a:p>
        </p:txBody>
      </p:sp>
    </p:spTree>
    <p:extLst>
      <p:ext uri="{BB962C8B-B14F-4D97-AF65-F5344CB8AC3E}">
        <p14:creationId xmlns:p14="http://schemas.microsoft.com/office/powerpoint/2010/main" val="3426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52"/>
            <a:ext cx="4151086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Example 6.13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9086" y="1066800"/>
            <a:ext cx="8091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an amplifier circuit using a BJT </a:t>
            </a:r>
            <a:r>
              <a:rPr lang="en-US" sz="2000" dirty="0" smtClean="0"/>
              <a:t>having  </a:t>
            </a:r>
            <a:r>
              <a:rPr lang="en-US" sz="2000" i="1" dirty="0"/>
              <a:t>IS =                A, </a:t>
            </a:r>
            <a:r>
              <a:rPr lang="en-US" sz="2000" i="1" dirty="0" smtClean="0"/>
              <a:t> a </a:t>
            </a:r>
            <a:r>
              <a:rPr lang="en-US" sz="2000" i="1" dirty="0"/>
              <a:t>collector resistance RC = 6.8 </a:t>
            </a:r>
            <a:r>
              <a:rPr lang="en-US" sz="2000" i="1" dirty="0" err="1"/>
              <a:t>kΩ</a:t>
            </a:r>
            <a:r>
              <a:rPr lang="en-US" sz="2000" i="1" dirty="0"/>
              <a:t>, and a </a:t>
            </a:r>
            <a:r>
              <a:rPr lang="en-US" sz="2000" dirty="0"/>
              <a:t>power supply </a:t>
            </a:r>
            <a:r>
              <a:rPr lang="en-US" sz="2000" i="1" dirty="0"/>
              <a:t>VCC = 10 V.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6743" y="1988460"/>
            <a:ext cx="11945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2400" dirty="0"/>
              <a:t>Determine the value of the bias voltage </a:t>
            </a:r>
            <a:r>
              <a:rPr lang="en-US" sz="2400" i="1" dirty="0"/>
              <a:t>VBE required to operate the transistor </a:t>
            </a:r>
            <a:endParaRPr lang="en-US" sz="2400" i="1" dirty="0" smtClean="0"/>
          </a:p>
          <a:p>
            <a:r>
              <a:rPr lang="en-US" sz="2400" i="1" dirty="0" smtClean="0"/>
              <a:t>at </a:t>
            </a:r>
            <a:r>
              <a:rPr lang="en-US" sz="2400" i="1" dirty="0"/>
              <a:t>VCE = 3.2 V. What is </a:t>
            </a:r>
            <a:r>
              <a:rPr lang="en-US" sz="2400" dirty="0"/>
              <a:t>the corresponding value of </a:t>
            </a:r>
            <a:r>
              <a:rPr lang="en-US" sz="2400" i="1" dirty="0"/>
              <a:t>IC?</a:t>
            </a:r>
          </a:p>
          <a:p>
            <a:pPr marL="457200" indent="-457200">
              <a:buAutoNum type="alphaLcParenBoth"/>
            </a:pPr>
            <a:endParaRPr lang="en-US" sz="2400" i="1" dirty="0"/>
          </a:p>
          <a:p>
            <a:r>
              <a:rPr lang="en-US" sz="2400" dirty="0"/>
              <a:t>(b) Find the voltage gain </a:t>
            </a:r>
            <a:r>
              <a:rPr lang="en-US" sz="2400" i="1" dirty="0"/>
              <a:t>Av at this bias point. If an input sine-wave signal of 5-mV peak amplitude is </a:t>
            </a:r>
            <a:r>
              <a:rPr lang="en-US" sz="2400" dirty="0"/>
              <a:t>superimposed on </a:t>
            </a:r>
            <a:r>
              <a:rPr lang="en-US" sz="2400" i="1" dirty="0"/>
              <a:t>VBE, find the amplitude of the output sine-wave signal (assume linear operation).</a:t>
            </a:r>
          </a:p>
          <a:p>
            <a:endParaRPr lang="en-US" sz="2400" i="1" dirty="0"/>
          </a:p>
          <a:p>
            <a:r>
              <a:rPr lang="en-US" sz="2400" dirty="0"/>
              <a:t>(c) Find the positive increment in </a:t>
            </a:r>
            <a:r>
              <a:rPr lang="en-US" sz="2400" i="1" dirty="0" err="1"/>
              <a:t>vBE</a:t>
            </a:r>
            <a:r>
              <a:rPr lang="en-US" sz="2400" i="1" dirty="0"/>
              <a:t> (above VBE) that drives the transistor to the edge of saturation</a:t>
            </a:r>
            <a:r>
              <a:rPr lang="en-US" sz="2400" i="1" dirty="0" smtClean="0"/>
              <a:t>, </a:t>
            </a:r>
            <a:r>
              <a:rPr lang="en-US" sz="2400" dirty="0" smtClean="0"/>
              <a:t>where </a:t>
            </a:r>
            <a:r>
              <a:rPr lang="en-US" sz="2400" i="1" dirty="0" err="1"/>
              <a:t>vCE</a:t>
            </a:r>
            <a:r>
              <a:rPr lang="en-US" sz="2400" i="1" dirty="0"/>
              <a:t> = 0.3 V.</a:t>
            </a:r>
          </a:p>
          <a:p>
            <a:endParaRPr lang="en-US" sz="2400" i="1" dirty="0"/>
          </a:p>
          <a:p>
            <a:r>
              <a:rPr lang="en-US" sz="2400" dirty="0"/>
              <a:t>(d) Find the negative increment in </a:t>
            </a:r>
            <a:r>
              <a:rPr lang="en-US" sz="2400" i="1" dirty="0" err="1"/>
              <a:t>vBE</a:t>
            </a:r>
            <a:r>
              <a:rPr lang="en-US" sz="2400" i="1" dirty="0"/>
              <a:t> that drives the transistor to within 1% of cutoff (i.e., to </a:t>
            </a:r>
            <a:r>
              <a:rPr lang="en-US" sz="2400" i="1" dirty="0" err="1"/>
              <a:t>vCE</a:t>
            </a:r>
            <a:r>
              <a:rPr lang="en-US" sz="2400" i="1" dirty="0"/>
              <a:t> = 0.99VCC).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543801" y="1066801"/>
          <a:ext cx="619123" cy="38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066801"/>
                        <a:ext cx="619123" cy="380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7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43413" b="30337"/>
          <a:stretch>
            <a:fillRect/>
          </a:stretch>
        </p:blipFill>
        <p:spPr bwMode="auto">
          <a:xfrm>
            <a:off x="2133601" y="2895600"/>
            <a:ext cx="75027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9487" b="58606"/>
          <a:stretch>
            <a:fillRect/>
          </a:stretch>
        </p:blipFill>
        <p:spPr bwMode="auto">
          <a:xfrm>
            <a:off x="4322962" y="228600"/>
            <a:ext cx="33732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69663"/>
          <a:stretch>
            <a:fillRect/>
          </a:stretch>
        </p:blipFill>
        <p:spPr bwMode="auto">
          <a:xfrm>
            <a:off x="2133600" y="4876800"/>
            <a:ext cx="7719024" cy="144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6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843045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95600"/>
            <a:ext cx="8382000" cy="357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2209800" y="1143000"/>
            <a:ext cx="3352800" cy="914400"/>
          </a:xfrm>
          <a:prstGeom prst="wedgeRectCallout">
            <a:avLst>
              <a:gd name="adj1" fmla="val 78608"/>
              <a:gd name="adj2" fmla="val 6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Voltage gain X input Voltage= Output voltage </a:t>
            </a:r>
          </a:p>
        </p:txBody>
      </p:sp>
    </p:spTree>
    <p:extLst>
      <p:ext uri="{BB962C8B-B14F-4D97-AF65-F5344CB8AC3E}">
        <p14:creationId xmlns:p14="http://schemas.microsoft.com/office/powerpoint/2010/main" val="35732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313" y="1143000"/>
            <a:ext cx="889493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2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0344" y="885372"/>
            <a:ext cx="73006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Assignment # </a:t>
            </a:r>
            <a:r>
              <a:rPr lang="en-US" sz="4000" dirty="0" smtClean="0"/>
              <a:t>4</a:t>
            </a:r>
            <a:endParaRPr lang="en-US" sz="4000" dirty="0"/>
          </a:p>
          <a:p>
            <a:pPr algn="ctr"/>
            <a:endParaRPr lang="en-US" sz="4000" dirty="0"/>
          </a:p>
          <a:p>
            <a:r>
              <a:rPr lang="en-US" sz="4000" dirty="0"/>
              <a:t>    Example :6.14 and </a:t>
            </a:r>
          </a:p>
          <a:p>
            <a:pPr algn="ctr"/>
            <a:r>
              <a:rPr lang="en-US" sz="4000" dirty="0"/>
              <a:t>Problems:  </a:t>
            </a:r>
            <a:r>
              <a:rPr lang="en-US" sz="4000" dirty="0">
                <a:solidFill>
                  <a:srgbClr val="C00000"/>
                </a:solidFill>
              </a:rPr>
              <a:t>6.28,    6.29,   6.39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371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57" y="2656432"/>
            <a:ext cx="10334171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Small-Signal Operation and Models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58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Picture 4" descr="se06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8" y="1476104"/>
            <a:ext cx="6973888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Graphical Analysis: Locating Bias Point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906712" y="2181888"/>
            <a:ext cx="0" cy="34421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7779295" y="973183"/>
          <a:ext cx="2254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Equation" r:id="rId5" imgW="1282700" imgH="482600" progId="Equation.3">
                  <p:embed/>
                </p:oleObj>
              </mc:Choice>
              <mc:Fallback>
                <p:oleObj name="Equation" r:id="rId5" imgW="128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295" y="973183"/>
                        <a:ext cx="22542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se06F3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7803655" y="2138409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0869" y="5960797"/>
            <a:ext cx="450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 Y   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dirty="0"/>
              <a:t> = 0.5</a:t>
            </a:r>
          </a:p>
          <a:p>
            <a:r>
              <a:rPr lang="en-US" dirty="0"/>
              <a:t>Point  Z   : BJT leave the active mode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86401" y="914400"/>
            <a:ext cx="4776203" cy="3999214"/>
            <a:chOff x="3962400" y="914400"/>
            <a:chExt cx="4776203" cy="3999214"/>
          </a:xfrm>
        </p:grpSpPr>
        <p:sp>
          <p:nvSpPr>
            <p:cNvPr id="11" name="Oval 10"/>
            <p:cNvSpPr/>
            <p:nvPr/>
          </p:nvSpPr>
          <p:spPr>
            <a:xfrm rot="20586638">
              <a:off x="7519403" y="1941814"/>
              <a:ext cx="1219200" cy="297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3962400" y="914400"/>
              <a:ext cx="1828800" cy="609600"/>
            </a:xfrm>
            <a:prstGeom prst="wedgeRectCallout">
              <a:avLst>
                <a:gd name="adj1" fmla="val 137221"/>
                <a:gd name="adj2" fmla="val 26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Determine Load Line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3200" y="3429000"/>
            <a:ext cx="6096000" cy="2819400"/>
            <a:chOff x="1219200" y="3429000"/>
            <a:chExt cx="6096000" cy="2819400"/>
          </a:xfrm>
        </p:grpSpPr>
        <p:sp>
          <p:nvSpPr>
            <p:cNvPr id="10" name="Oval 9"/>
            <p:cNvSpPr/>
            <p:nvPr/>
          </p:nvSpPr>
          <p:spPr>
            <a:xfrm>
              <a:off x="6172200" y="3429000"/>
              <a:ext cx="1143000" cy="1752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1219200" y="5791200"/>
              <a:ext cx="2667000" cy="457200"/>
            </a:xfrm>
            <a:prstGeom prst="wedgeRectCallout">
              <a:avLst>
                <a:gd name="adj1" fmla="val 142344"/>
                <a:gd name="adj2" fmla="val -3098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Which point on Load line 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24000" y="2133600"/>
          <a:ext cx="7772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11" imgW="457200" imgH="380880" progId="Equation.3">
                  <p:embed/>
                </p:oleObj>
              </mc:Choice>
              <mc:Fallback>
                <p:oleObj name="Equation" r:id="rId11" imgW="457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77724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0" y="0"/>
                <a:ext cx="3280229" cy="990600"/>
              </a:xfrm>
              <a:prstGeom prst="wedgeRectCallout">
                <a:avLst>
                  <a:gd name="adj1" fmla="val 92752"/>
                  <a:gd name="adj2" fmla="val 1791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Graphs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Note that we have set of graphs corresponding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280229" cy="990600"/>
              </a:xfrm>
              <a:prstGeom prst="wedgeRectCallout">
                <a:avLst>
                  <a:gd name="adj1" fmla="val 92752"/>
                  <a:gd name="adj2" fmla="val 179167"/>
                </a:avLst>
              </a:prstGeom>
              <a:blipFill rotWithShape="0">
                <a:blip r:embed="rId13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5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7" descr="se06F3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1" b="7652"/>
          <a:stretch/>
        </p:blipFill>
        <p:spPr bwMode="auto">
          <a:xfrm>
            <a:off x="6300717" y="1562101"/>
            <a:ext cx="3241747" cy="344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4456" y="130323"/>
            <a:ext cx="10624457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Small Signal Operation and Models</a:t>
            </a:r>
          </a:p>
        </p:txBody>
      </p:sp>
      <p:pic>
        <p:nvPicPr>
          <p:cNvPr id="10" name="Picture 7" descr="se06F3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2147421" y="1040994"/>
            <a:ext cx="1896675" cy="198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437320" y="3241453"/>
          <a:ext cx="2062469" cy="46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320" y="3241453"/>
                        <a:ext cx="2062469" cy="469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180318" y="4083504"/>
          <a:ext cx="1796596" cy="77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7" imgW="799753" imgH="330057" progId="Equation.3">
                  <p:embed/>
                </p:oleObj>
              </mc:Choice>
              <mc:Fallback>
                <p:oleObj name="Equation" r:id="rId7" imgW="799753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18" y="4083504"/>
                        <a:ext cx="1796596" cy="779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/>
          <p:nvPr/>
        </p:nvGrpSpPr>
        <p:grpSpPr>
          <a:xfrm>
            <a:off x="7921590" y="5160736"/>
            <a:ext cx="4012442" cy="1514901"/>
            <a:chOff x="4804010" y="5022377"/>
            <a:chExt cx="3985146" cy="1514901"/>
          </a:xfrm>
        </p:grpSpPr>
        <p:sp>
          <p:nvSpPr>
            <p:cNvPr id="8" name="Rectangle 7"/>
            <p:cNvSpPr/>
            <p:nvPr/>
          </p:nvSpPr>
          <p:spPr bwMode="auto">
            <a:xfrm>
              <a:off x="4804010" y="5022377"/>
              <a:ext cx="3985146" cy="1514901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Arial" charset="0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867150" y="5164138"/>
            <a:ext cx="3705127" cy="12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6" name="Equation" r:id="rId9" imgW="2171700" imgH="673100" progId="Equation.3">
                    <p:embed/>
                  </p:oleObj>
                </mc:Choice>
                <mc:Fallback>
                  <p:oleObj name="Equation" r:id="rId9" imgW="2171700" imgH="673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150" y="5164138"/>
                          <a:ext cx="3705127" cy="1211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2158093" y="5160736"/>
          <a:ext cx="3503609" cy="77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11" imgW="1663700" imgH="368300" progId="Equation.3">
                  <p:embed/>
                </p:oleObj>
              </mc:Choice>
              <mc:Fallback>
                <p:oleObj name="Equation" r:id="rId11" imgW="1663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093" y="5160736"/>
                        <a:ext cx="3503609" cy="77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33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Transconductance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46363" y="1389064"/>
          <a:ext cx="213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389064"/>
                        <a:ext cx="2133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706236" y="2159000"/>
          <a:ext cx="20335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" name="Equation" r:id="rId5" imgW="850531" imgH="330057" progId="Equation.3">
                  <p:embed/>
                </p:oleObj>
              </mc:Choice>
              <mc:Fallback>
                <p:oleObj name="Equation" r:id="rId5" imgW="850531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236" y="2159000"/>
                        <a:ext cx="203358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49803" y="4132943"/>
          <a:ext cx="2841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3" name="Equation" r:id="rId7" imgW="1193800" imgH="330200" progId="Equation.3">
                  <p:embed/>
                </p:oleObj>
              </mc:Choice>
              <mc:Fallback>
                <p:oleObj name="Equation" r:id="rId7" imgW="1193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803" y="4132943"/>
                        <a:ext cx="2841625" cy="774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 descr="se06F3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6310470" y="1219201"/>
            <a:ext cx="4120920" cy="431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51316" y="3245162"/>
          <a:ext cx="29448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4" name="Equation" r:id="rId10" imgW="1231366" imgH="330057" progId="Equation.3">
                  <p:embed/>
                </p:oleObj>
              </mc:Choice>
              <mc:Fallback>
                <p:oleObj name="Equation" r:id="rId10" imgW="1231366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316" y="3245162"/>
                        <a:ext cx="29448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004685" y="5148037"/>
          <a:ext cx="26892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5" name="Equation" r:id="rId12" imgW="1129810" imgH="330057" progId="Equation.3">
                  <p:embed/>
                </p:oleObj>
              </mc:Choice>
              <mc:Fallback>
                <p:oleObj name="Equation" r:id="rId12" imgW="1129810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685" y="5148037"/>
                        <a:ext cx="26892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Callout 8"/>
          <p:cNvSpPr/>
          <p:nvPr/>
        </p:nvSpPr>
        <p:spPr bwMode="auto">
          <a:xfrm rot="5400000">
            <a:off x="3565657" y="4134604"/>
            <a:ext cx="1400559" cy="1202829"/>
          </a:xfrm>
          <a:prstGeom prst="rightArrowCallout">
            <a:avLst>
              <a:gd name="adj1" fmla="val 12030"/>
              <a:gd name="adj2" fmla="val 13328"/>
              <a:gd name="adj3" fmla="val 25000"/>
              <a:gd name="adj4" fmla="val 6497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1" y="199571"/>
            <a:ext cx="4151086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Transconductance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38211" y="1901372"/>
          <a:ext cx="2317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7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211" y="1901372"/>
                        <a:ext cx="23177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24001" y="2939370"/>
          <a:ext cx="26892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8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939370"/>
                        <a:ext cx="2689225" cy="117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439535" y="932543"/>
          <a:ext cx="2314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9" name="Equation" r:id="rId7" imgW="952087" imgH="330057" progId="Equation.3">
                  <p:embed/>
                </p:oleObj>
              </mc:Choice>
              <mc:Fallback>
                <p:oleObj name="Equation" r:id="rId7" imgW="95208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535" y="932543"/>
                        <a:ext cx="23145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6099" y="3938136"/>
          <a:ext cx="348456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0" name="Equation" r:id="rId9" imgW="1371600" imgH="431800" progId="Equation.3">
                  <p:embed/>
                </p:oleObj>
              </mc:Choice>
              <mc:Fallback>
                <p:oleObj name="Equation" r:id="rId9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099" y="3938136"/>
                        <a:ext cx="3484562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834017" y="4883604"/>
          <a:ext cx="483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1" name="Equation" r:id="rId11" imgW="1904174" imgH="177723" progId="Equation.3">
                  <p:embed/>
                </p:oleObj>
              </mc:Choice>
              <mc:Fallback>
                <p:oleObj name="Equation" r:id="rId11" imgW="1904174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017" y="4883604"/>
                        <a:ext cx="483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/>
          <p:nvPr/>
        </p:nvGrpSpPr>
        <p:grpSpPr>
          <a:xfrm>
            <a:off x="5260977" y="2991900"/>
            <a:ext cx="1626370" cy="1119122"/>
            <a:chOff x="6407606" y="2483900"/>
            <a:chExt cx="1626370" cy="1119122"/>
          </a:xfrm>
        </p:grpSpPr>
        <p:grpSp>
          <p:nvGrpSpPr>
            <p:cNvPr id="6" name="Group 4"/>
            <p:cNvGrpSpPr/>
            <p:nvPr/>
          </p:nvGrpSpPr>
          <p:grpSpPr>
            <a:xfrm>
              <a:off x="6407606" y="2756860"/>
              <a:ext cx="395787" cy="846162"/>
              <a:chOff x="7199190" y="2047164"/>
              <a:chExt cx="395787" cy="846162"/>
            </a:xfrm>
          </p:grpSpPr>
          <p:sp>
            <p:nvSpPr>
              <p:cNvPr id="2" name="Notched Right Arrow 1"/>
              <p:cNvSpPr/>
              <p:nvPr/>
            </p:nvSpPr>
            <p:spPr bwMode="auto">
              <a:xfrm rot="5400000">
                <a:off x="7144600" y="2442950"/>
                <a:ext cx="504967" cy="395786"/>
              </a:xfrm>
              <a:prstGeom prst="notch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199190" y="2047164"/>
                <a:ext cx="3957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617715" y="2483900"/>
              <a:ext cx="416261" cy="887108"/>
              <a:chOff x="7617715" y="2483900"/>
              <a:chExt cx="416261" cy="88710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638189" y="2483900"/>
                <a:ext cx="3957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13" name="Notched Right Arrow 12"/>
              <p:cNvSpPr/>
              <p:nvPr/>
            </p:nvSpPr>
            <p:spPr bwMode="auto">
              <a:xfrm rot="5400000">
                <a:off x="7563124" y="2920632"/>
                <a:ext cx="504967" cy="395786"/>
              </a:xfrm>
              <a:prstGeom prst="notchedRightArrow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Arial" charset="0"/>
                </a:endParaRPr>
              </a:p>
            </p:txBody>
          </p:sp>
        </p:grpSp>
      </p:grp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1790927" y="2470379"/>
          <a:ext cx="4591794" cy="50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2" name="Equation" r:id="rId13" imgW="1854200" imgH="203200" progId="Equation.3">
                  <p:embed/>
                </p:oleObj>
              </mc:Choice>
              <mc:Fallback>
                <p:oleObj name="Equation" r:id="rId13" imgW="1854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927" y="2470379"/>
                        <a:ext cx="4591794" cy="50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7" descr="se06F36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7092219" y="406400"/>
            <a:ext cx="3256467" cy="34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8186058" y="3692071"/>
          <a:ext cx="1172935" cy="9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3" name="Equation" r:id="rId16" imgW="545863" imgH="431613" progId="Equation.3">
                  <p:embed/>
                </p:oleObj>
              </mc:Choice>
              <mc:Fallback>
                <p:oleObj name="Equation" r:id="rId16" imgW="54586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058" y="3692071"/>
                        <a:ext cx="1172935" cy="9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5406570" y="5404756"/>
          <a:ext cx="1632858" cy="99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4" name="Equation" r:id="rId18" imgW="710891" imgH="431613" progId="Equation.3">
                  <p:embed/>
                </p:oleObj>
              </mc:Choice>
              <mc:Fallback>
                <p:oleObj name="Equation" r:id="rId18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70" y="5404756"/>
                        <a:ext cx="1632858" cy="99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>
            <a:off x="7213600" y="3541486"/>
            <a:ext cx="0" cy="33165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344230" y="4572002"/>
            <a:ext cx="332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the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“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transconductance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7793946" y="5572127"/>
          <a:ext cx="1806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" name="Equation" r:id="rId20" imgW="787400" imgH="228600" progId="Equation.3">
                  <p:embed/>
                </p:oleObj>
              </mc:Choice>
              <mc:Fallback>
                <p:oleObj name="Equation" r:id="rId20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946" y="5572127"/>
                        <a:ext cx="1806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Notched Right Arrow 21">
            <a:hlinkClick r:id="" action="ppaction://noaction"/>
          </p:cNvPr>
          <p:cNvSpPr/>
          <p:nvPr/>
        </p:nvSpPr>
        <p:spPr>
          <a:xfrm>
            <a:off x="9677400" y="6248400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7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06F3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 bwMode="auto">
          <a:xfrm>
            <a:off x="1837509" y="1525042"/>
            <a:ext cx="5134476" cy="44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929294" y="811845"/>
          <a:ext cx="4262773" cy="105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4" imgW="1993900" imgH="508000" progId="Equation.3">
                  <p:embed/>
                </p:oleObj>
              </mc:Choice>
              <mc:Fallback>
                <p:oleObj name="Equation" r:id="rId4" imgW="1993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294" y="811845"/>
                        <a:ext cx="4262773" cy="105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2630" y="335633"/>
            <a:ext cx="3698605" cy="5003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Transconductance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1326" y="5602515"/>
            <a:ext cx="430638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varies with variation of   Q   point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9087" y="2786743"/>
            <a:ext cx="3468914" cy="1477328"/>
          </a:xfrm>
          <a:prstGeom prst="rect">
            <a:avLst/>
          </a:prstGeom>
          <a:solidFill>
            <a:srgbClr val="FFFF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2"/>
                </a:solidFill>
              </a:rPr>
              <a:t>The signal amplitude  should be small enough that </a:t>
            </a:r>
            <a:r>
              <a:rPr lang="en-US" i="1" dirty="0">
                <a:solidFill>
                  <a:schemeClr val="accent2"/>
                </a:solidFill>
              </a:rPr>
              <a:t>operation is restricted to an almost linear segment of the</a:t>
            </a:r>
          </a:p>
          <a:p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err="1">
                <a:solidFill>
                  <a:schemeClr val="accent2"/>
                </a:solidFill>
              </a:rPr>
              <a:t>-</a:t>
            </a:r>
            <a:r>
              <a:rPr lang="en-US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i="1" dirty="0">
                <a:solidFill>
                  <a:schemeClr val="accent2"/>
                </a:solidFill>
              </a:rPr>
              <a:t> exponential curve</a:t>
            </a:r>
          </a:p>
        </p:txBody>
      </p:sp>
    </p:spTree>
    <p:extLst>
      <p:ext uri="{BB962C8B-B14F-4D97-AF65-F5344CB8AC3E}">
        <p14:creationId xmlns:p14="http://schemas.microsoft.com/office/powerpoint/2010/main" val="3377716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8" b="20913"/>
          <a:stretch/>
        </p:blipFill>
        <p:spPr bwMode="auto">
          <a:xfrm>
            <a:off x="1764639" y="1283833"/>
            <a:ext cx="2079459" cy="255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33600" y="71836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Base Current and Input Resistance</a:t>
            </a:r>
          </a:p>
        </p:txBody>
      </p:sp>
      <p:pic>
        <p:nvPicPr>
          <p:cNvPr id="7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8"/>
          <a:stretch/>
        </p:blipFill>
        <p:spPr bwMode="auto">
          <a:xfrm>
            <a:off x="1764639" y="1283832"/>
            <a:ext cx="2079459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540025" y="983343"/>
          <a:ext cx="2255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9" name="Equation" r:id="rId4" imgW="1066800" imgH="431800" progId="Equation.3">
                  <p:embed/>
                </p:oleObj>
              </mc:Choice>
              <mc:Fallback>
                <p:oleObj name="Equation" r:id="rId4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025" y="983343"/>
                        <a:ext cx="22558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110580" y="4008551"/>
          <a:ext cx="2936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0" name="Equation" r:id="rId6" imgW="1333500" imgH="419100" progId="Equation.3">
                  <p:embed/>
                </p:oleObj>
              </mc:Choice>
              <mc:Fallback>
                <p:oleObj name="Equation" r:id="rId6" imgW="133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580" y="4008551"/>
                        <a:ext cx="2936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23898" y="4893128"/>
          <a:ext cx="46910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1" name="Equation" r:id="rId8" imgW="2133600" imgH="431800" progId="Equation.3">
                  <p:embed/>
                </p:oleObj>
              </mc:Choice>
              <mc:Fallback>
                <p:oleObj name="Equation" r:id="rId8" imgW="213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898" y="4893128"/>
                        <a:ext cx="46910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6254" y="5744027"/>
          <a:ext cx="21510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2" name="Equation" r:id="rId10" imgW="977900" imgH="431800" progId="Equation.3">
                  <p:embed/>
                </p:oleObj>
              </mc:Choice>
              <mc:Fallback>
                <p:oleObj name="Equation" r:id="rId10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254" y="5744027"/>
                        <a:ext cx="215106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754524" y="1860547"/>
          <a:ext cx="3878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3" name="Equation" r:id="rId12" imgW="1828800" imgH="431800" progId="Equation.3">
                  <p:embed/>
                </p:oleObj>
              </mc:Choice>
              <mc:Fallback>
                <p:oleObj name="Equation" r:id="rId12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524" y="1860547"/>
                        <a:ext cx="38782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216231" y="3169461"/>
          <a:ext cx="5203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Equation" r:id="rId14" imgW="2362200" imgH="431800" progId="Equation.3">
                  <p:embed/>
                </p:oleObj>
              </mc:Choice>
              <mc:Fallback>
                <p:oleObj name="Equation" r:id="rId14" imgW="236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231" y="3169461"/>
                        <a:ext cx="5203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Callout 9"/>
          <p:cNvSpPr/>
          <p:nvPr/>
        </p:nvSpPr>
        <p:spPr bwMode="auto">
          <a:xfrm>
            <a:off x="8429768" y="1869745"/>
            <a:ext cx="1419367" cy="1282890"/>
          </a:xfrm>
          <a:prstGeom prst="downArrowCallou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988020" y="4893128"/>
          <a:ext cx="1642594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Equation" r:id="rId16" imgW="825500" imgH="863600" progId="Equation.3">
                  <p:embed/>
                </p:oleObj>
              </mc:Choice>
              <mc:Fallback>
                <p:oleObj name="Equation" r:id="rId16" imgW="825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020" y="4893128"/>
                        <a:ext cx="1642594" cy="1719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66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b="20226"/>
          <a:stretch/>
        </p:blipFill>
        <p:spPr bwMode="auto">
          <a:xfrm>
            <a:off x="1800206" y="1160146"/>
            <a:ext cx="1874743" cy="257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se06F3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79221" r="11790" b="531"/>
          <a:stretch/>
        </p:blipFill>
        <p:spPr bwMode="auto">
          <a:xfrm>
            <a:off x="1945346" y="3730172"/>
            <a:ext cx="1291340" cy="6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48115" y="22364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Emitter Current and Input Resistance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54539" y="970643"/>
          <a:ext cx="2255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3" name="Equation" r:id="rId4" imgW="1066800" imgH="431800" progId="Equation.3">
                  <p:embed/>
                </p:oleObj>
              </mc:Choice>
              <mc:Fallback>
                <p:oleObj name="Equation" r:id="rId4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9" y="970643"/>
                        <a:ext cx="22558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24553" y="3803196"/>
          <a:ext cx="2936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4" name="Equation" r:id="rId6" imgW="1333500" imgH="393700" progId="Equation.3">
                  <p:embed/>
                </p:oleObj>
              </mc:Choice>
              <mc:Fallback>
                <p:oleObj name="Equation" r:id="rId6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553" y="3803196"/>
                        <a:ext cx="2936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45443" y="4499429"/>
          <a:ext cx="46116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5" name="Equation" r:id="rId8" imgW="2095500" imgH="431800" progId="Equation.3">
                  <p:embed/>
                </p:oleObj>
              </mc:Choice>
              <mc:Fallback>
                <p:oleObj name="Equation" r:id="rId8" imgW="209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443" y="4499429"/>
                        <a:ext cx="46116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684385" y="5604328"/>
          <a:ext cx="2097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6" name="Equation" r:id="rId10" imgW="952087" imgH="431613" progId="Equation.3">
                  <p:embed/>
                </p:oleObj>
              </mc:Choice>
              <mc:Fallback>
                <p:oleObj name="Equation" r:id="rId10" imgW="95208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385" y="5604328"/>
                        <a:ext cx="20970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754524" y="1860547"/>
          <a:ext cx="3878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7" name="Equation" r:id="rId12" imgW="1828800" imgH="431800" progId="Equation.3">
                  <p:embed/>
                </p:oleObj>
              </mc:Choice>
              <mc:Fallback>
                <p:oleObj name="Equation" r:id="rId12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524" y="1860547"/>
                        <a:ext cx="38782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245202" y="2967039"/>
          <a:ext cx="5175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Equation" r:id="rId14" imgW="2349500" imgH="431800" progId="Equation.3">
                  <p:embed/>
                </p:oleObj>
              </mc:Choice>
              <mc:Fallback>
                <p:oleObj name="Equation" r:id="rId14" imgW="2349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202" y="2967039"/>
                        <a:ext cx="51752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Callout 11"/>
          <p:cNvSpPr/>
          <p:nvPr/>
        </p:nvSpPr>
        <p:spPr bwMode="auto">
          <a:xfrm>
            <a:off x="8429768" y="1869745"/>
            <a:ext cx="1419367" cy="1282890"/>
          </a:xfrm>
          <a:prstGeom prst="downArrowCallou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graphicFrame>
        <p:nvGraphicFramePr>
          <p:cNvPr id="179209" name="Object 9"/>
          <p:cNvGraphicFramePr>
            <a:graphicFrameLocks noChangeAspect="1"/>
          </p:cNvGraphicFramePr>
          <p:nvPr>
            <p:extLst/>
          </p:nvPr>
        </p:nvGraphicFramePr>
        <p:xfrm>
          <a:off x="2536439" y="5219472"/>
          <a:ext cx="1695838" cy="153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9" name="Equation" r:id="rId16" imgW="812447" imgH="837836" progId="Equation.3">
                  <p:embed/>
                </p:oleObj>
              </mc:Choice>
              <mc:Fallback>
                <p:oleObj name="Equation" r:id="rId16" imgW="812447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439" y="5219472"/>
                        <a:ext cx="1695838" cy="1532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993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3268" y="648438"/>
          <a:ext cx="5873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68" y="648438"/>
                        <a:ext cx="58737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666219" y="1449389"/>
          <a:ext cx="4194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5" imgW="1905000" imgH="457200" progId="Equation.3">
                  <p:embed/>
                </p:oleObj>
              </mc:Choice>
              <mc:Fallback>
                <p:oleObj name="Equation" r:id="rId5" imgW="190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219" y="1449389"/>
                        <a:ext cx="41941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 descr="se06F3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/>
          <a:stretch/>
        </p:blipFill>
        <p:spPr bwMode="auto">
          <a:xfrm>
            <a:off x="7888694" y="2513074"/>
            <a:ext cx="1552071" cy="26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se06F3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8"/>
          <a:stretch/>
        </p:blipFill>
        <p:spPr bwMode="auto">
          <a:xfrm>
            <a:off x="2478988" y="2423468"/>
            <a:ext cx="1780941" cy="27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943269" y="6052595"/>
            <a:ext cx="990830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sz="2400" b="1" i="1" dirty="0" smtClean="0">
                <a:solidFill>
                  <a:srgbClr val="0000CC"/>
                </a:solidFill>
                <a:latin typeface="Verdana" pitchFamily="34" charset="0"/>
                <a:cs typeface="Times New Roman" charset="0"/>
              </a:rPr>
              <a:t>Also Do </a:t>
            </a:r>
            <a:r>
              <a:rPr lang="en-US" sz="2400" b="1" i="1" dirty="0">
                <a:solidFill>
                  <a:srgbClr val="0000CC"/>
                </a:solidFill>
                <a:latin typeface="Verdana" pitchFamily="34" charset="0"/>
                <a:cs typeface="Times New Roman" charset="0"/>
              </a:rPr>
              <a:t>Exercise 6.36 and </a:t>
            </a:r>
            <a:r>
              <a:rPr lang="en-US" sz="2400" b="1" i="1" dirty="0" smtClean="0">
                <a:solidFill>
                  <a:srgbClr val="0000CC"/>
                </a:solidFill>
                <a:latin typeface="Verdana" pitchFamily="34" charset="0"/>
                <a:cs typeface="Times New Roman" charset="0"/>
              </a:rPr>
              <a:t>6.37 as part of assignment </a:t>
            </a:r>
            <a:endParaRPr lang="en-US" sz="2400" b="1" i="1" dirty="0">
              <a:solidFill>
                <a:srgbClr val="0000CC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8305800" y="1371600"/>
            <a:ext cx="1752600" cy="914400"/>
          </a:xfrm>
          <a:prstGeom prst="wedgeRectCallout">
            <a:avLst>
              <a:gd name="adj1" fmla="val -92042"/>
              <a:gd name="adj2" fmla="val 3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Did we use  such eq. before? </a:t>
            </a:r>
          </a:p>
        </p:txBody>
      </p:sp>
    </p:spTree>
    <p:extLst>
      <p:ext uri="{BB962C8B-B14F-4D97-AF65-F5344CB8AC3E}">
        <p14:creationId xmlns:p14="http://schemas.microsoft.com/office/powerpoint/2010/main" val="3697200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Callout 12"/>
          <p:cNvSpPr/>
          <p:nvPr/>
        </p:nvSpPr>
        <p:spPr bwMode="auto">
          <a:xfrm>
            <a:off x="3802744" y="3323771"/>
            <a:ext cx="1161143" cy="566058"/>
          </a:xfrm>
          <a:prstGeom prst="wedgeEllipseCallout">
            <a:avLst>
              <a:gd name="adj1" fmla="val 170417"/>
              <a:gd name="adj2" fmla="val 167628"/>
            </a:avLst>
          </a:prstGeom>
          <a:solidFill>
            <a:srgbClr val="FFFF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Voltage Gain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400508" y="1241284"/>
          <a:ext cx="2471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8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508" y="1241284"/>
                        <a:ext cx="247173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44738" y="1943100"/>
          <a:ext cx="3325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1943100"/>
                        <a:ext cx="332581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9176" y="2664182"/>
          <a:ext cx="3768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0" name="Equation" r:id="rId7" imgW="1549400" imgH="228600" progId="Equation.3">
                  <p:embed/>
                </p:oleObj>
              </mc:Choice>
              <mc:Fallback>
                <p:oleObj name="Equation" r:id="rId7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2664182"/>
                        <a:ext cx="37687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811339" y="4495800"/>
          <a:ext cx="7185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1" name="Equation" r:id="rId9" imgW="3022600" imgH="228600" progId="Equation.3">
                  <p:embed/>
                </p:oleObj>
              </mc:Choice>
              <mc:Fallback>
                <p:oleObj name="Equation" r:id="rId9" imgW="302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9" y="4495800"/>
                        <a:ext cx="7185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76036" y="3299467"/>
          <a:ext cx="2409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2" name="Equation" r:id="rId11" imgW="990600" imgH="228600" progId="Equation.3">
                  <p:embed/>
                </p:oleObj>
              </mc:Choice>
              <mc:Fallback>
                <p:oleObj name="Equation" r:id="rId11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36" y="3299467"/>
                        <a:ext cx="24098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01888" y="5257800"/>
          <a:ext cx="60563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3" name="Equation" r:id="rId13" imgW="2552700" imgH="431800" progId="Equation.3">
                  <p:embed/>
                </p:oleObj>
              </mc:Choice>
              <mc:Fallback>
                <p:oleObj name="Equation" r:id="rId13" imgW="255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257800"/>
                        <a:ext cx="6056312" cy="10414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412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 descr="se06F33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7506463" y="453958"/>
            <a:ext cx="3045410" cy="39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645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19085" y="75465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Separating the DC &amp; Signal Quantities</a:t>
            </a:r>
          </a:p>
        </p:txBody>
      </p:sp>
      <p:pic>
        <p:nvPicPr>
          <p:cNvPr id="13" name="Picture 7" descr="se06F3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0" b="7652"/>
          <a:stretch/>
        </p:blipFill>
        <p:spPr bwMode="auto">
          <a:xfrm>
            <a:off x="1743620" y="1030515"/>
            <a:ext cx="3588106" cy="375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68371" y="1508886"/>
            <a:ext cx="4494662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The total DC and Small signal circuit is shown.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The DC analysis yield the currents and voltages based on the relevant equations.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DC sources do no change their values when the signal is applied.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1485" y="4976951"/>
            <a:ext cx="7148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600"/>
              </a:spcBef>
              <a:buClr>
                <a:schemeClr val="tx2"/>
              </a:buClr>
              <a:buSzPct val="80000"/>
            </a:pP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We can replace  DC voltages by short circuits and current sources by open circuits respectively to get the Small Signal Model.</a:t>
            </a:r>
          </a:p>
        </p:txBody>
      </p:sp>
    </p:spTree>
    <p:extLst>
      <p:ext uri="{BB962C8B-B14F-4D97-AF65-F5344CB8AC3E}">
        <p14:creationId xmlns:p14="http://schemas.microsoft.com/office/powerpoint/2010/main" val="2860151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4" descr="se06F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46" y="957944"/>
            <a:ext cx="392748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20537" y="215537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Separating the DC &amp; Signal Quantities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697400" y="1668542"/>
            <a:ext cx="4494662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b="1" dirty="0">
                <a:latin typeface="+mj-lt"/>
                <a:cs typeface="Times New Roman" charset="0"/>
              </a:rPr>
              <a:t>The Small signal circuit is shown.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Times New Roman" charset="0"/>
              </a:rPr>
              <a:t>This circuit is useful only to analyze signal voltages and currents.</a:t>
            </a:r>
          </a:p>
          <a:p>
            <a:pPr marL="285750" indent="-285750" algn="just">
              <a:spcBef>
                <a:spcPts val="1200"/>
              </a:spcBef>
              <a:buClr>
                <a:schemeClr val="tx2"/>
              </a:buClr>
              <a:buSzPct val="80000"/>
              <a:buFont typeface="Wingdings" pitchFamily="2" charset="2"/>
              <a:buChar char="Ø"/>
            </a:pPr>
            <a:r>
              <a:rPr lang="en-US" sz="2000" dirty="0">
                <a:latin typeface="+mj-lt"/>
                <a:cs typeface="Times New Roman" charset="0"/>
              </a:rPr>
              <a:t>This is not an actual amplifier circuit.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8171" y="5304136"/>
            <a:ext cx="6785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buClr>
                <a:schemeClr val="tx2"/>
              </a:buClr>
              <a:buSzPct val="80000"/>
            </a:pPr>
            <a:r>
              <a:rPr lang="en-US" dirty="0">
                <a:solidFill>
                  <a:srgbClr val="002060"/>
                </a:solidFill>
                <a:cs typeface="Times New Roman" charset="0"/>
              </a:rPr>
              <a:t>This circuit shows all the incremental currents and voltages that occur due to applied small signal at the base.</a:t>
            </a:r>
          </a:p>
        </p:txBody>
      </p:sp>
    </p:spTree>
    <p:extLst>
      <p:ext uri="{BB962C8B-B14F-4D97-AF65-F5344CB8AC3E}">
        <p14:creationId xmlns:p14="http://schemas.microsoft.com/office/powerpoint/2010/main" val="35370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82" y="218364"/>
            <a:ext cx="8567758" cy="648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se06F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32"/>
          <a:stretch/>
        </p:blipFill>
        <p:spPr bwMode="auto">
          <a:xfrm>
            <a:off x="9583635" y="218364"/>
            <a:ext cx="2461151" cy="294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304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5" descr="se06F4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0848"/>
          <a:stretch/>
        </p:blipFill>
        <p:spPr bwMode="auto">
          <a:xfrm>
            <a:off x="1998453" y="1162968"/>
            <a:ext cx="4260163" cy="25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06F4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b="11542"/>
          <a:stretch/>
        </p:blipFill>
        <p:spPr bwMode="auto">
          <a:xfrm>
            <a:off x="6233064" y="1168579"/>
            <a:ext cx="3898451" cy="28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0057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Hybrid –</a:t>
            </a:r>
            <a:r>
              <a:rPr lang="el-GR" sz="40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4000" dirty="0"/>
              <a:t> Model of BJT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179412" y="3815443"/>
          <a:ext cx="4157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Equation" r:id="rId4" imgW="1955800" imgH="431800" progId="Equation.3">
                  <p:embed/>
                </p:oleObj>
              </mc:Choice>
              <mc:Fallback>
                <p:oleObj name="Equation" r:id="rId4" imgW="195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412" y="3815443"/>
                        <a:ext cx="4157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406424" y="4831897"/>
          <a:ext cx="35290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6" imgW="1816100" imgH="431800" progId="Equation.3">
                  <p:embed/>
                </p:oleObj>
              </mc:Choice>
              <mc:Fallback>
                <p:oleObj name="Equation" r:id="rId6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424" y="4831897"/>
                        <a:ext cx="352901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073275" y="5638120"/>
          <a:ext cx="1221468" cy="1038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Equation" r:id="rId8" imgW="508000" imgH="431800" progId="Equation.3">
                  <p:embed/>
                </p:oleObj>
              </mc:Choice>
              <mc:Fallback>
                <p:oleObj name="Equation" r:id="rId8" imgW="50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5638120"/>
                        <a:ext cx="1221468" cy="1038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6400" y="2971800"/>
          <a:ext cx="142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10" imgW="609480" imgH="228600" progId="Equation.3">
                  <p:embed/>
                </p:oleObj>
              </mc:Choice>
              <mc:Fallback>
                <p:oleObj name="Equation" r:id="rId10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1422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62600" y="4343400"/>
            <a:ext cx="3581400" cy="2133600"/>
            <a:chOff x="4038600" y="4343400"/>
            <a:chExt cx="3581400" cy="2133600"/>
          </a:xfrm>
        </p:grpSpPr>
        <p:sp>
          <p:nvSpPr>
            <p:cNvPr id="10" name="Rectangular Callout 9"/>
            <p:cNvSpPr/>
            <p:nvPr/>
          </p:nvSpPr>
          <p:spPr>
            <a:xfrm>
              <a:off x="5257800" y="4343400"/>
              <a:ext cx="2362200" cy="609600"/>
            </a:xfrm>
            <a:prstGeom prst="wedgeRectCallout">
              <a:avLst>
                <a:gd name="adj1" fmla="val -81577"/>
                <a:gd name="adj2" fmla="val 855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Ie</a:t>
              </a:r>
              <a:r>
                <a:rPr lang="en-US" dirty="0"/>
                <a:t> in terms of base resistance</a:t>
              </a: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4038600" y="5867400"/>
              <a:ext cx="2362200" cy="609600"/>
            </a:xfrm>
            <a:prstGeom prst="wedgeRectCallout">
              <a:avLst>
                <a:gd name="adj1" fmla="val -143513"/>
                <a:gd name="adj2" fmla="val -90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Ie</a:t>
              </a:r>
              <a:r>
                <a:rPr lang="en-US" dirty="0"/>
                <a:t> in terms of emitter resistance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35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5" descr="se06F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 b="8373"/>
          <a:stretch/>
        </p:blipFill>
        <p:spPr bwMode="auto">
          <a:xfrm>
            <a:off x="1806501" y="504910"/>
            <a:ext cx="3257534" cy="33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06F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8" b="8425"/>
          <a:stretch/>
        </p:blipFill>
        <p:spPr bwMode="auto">
          <a:xfrm>
            <a:off x="7663543" y="661666"/>
            <a:ext cx="1589920" cy="315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228600"/>
            <a:ext cx="7848600" cy="762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/>
              <a:t>The T-Model of BJT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3851594" y="3369810"/>
          <a:ext cx="397192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6" imgW="1866900" imgH="1371600" progId="Equation.3">
                  <p:embed/>
                </p:oleObj>
              </mc:Choice>
              <mc:Fallback>
                <p:oleObj name="Equation" r:id="rId6" imgW="18669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94" y="3369810"/>
                        <a:ext cx="3971925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35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Small-Signal Models Accounting for the Early Effect</a:t>
            </a:r>
          </a:p>
        </p:txBody>
      </p:sp>
      <p:pic>
        <p:nvPicPr>
          <p:cNvPr id="5" name="Picture 7" descr="se06F47"/>
          <p:cNvPicPr>
            <a:picLocks noChangeAspect="1" noChangeArrowheads="1"/>
          </p:cNvPicPr>
          <p:nvPr/>
        </p:nvPicPr>
        <p:blipFill>
          <a:blip r:embed="rId3" cstate="print"/>
          <a:srcRect r="377" b="63309"/>
          <a:stretch>
            <a:fillRect/>
          </a:stretch>
        </p:blipFill>
        <p:spPr bwMode="auto">
          <a:xfrm>
            <a:off x="1706879" y="1729741"/>
            <a:ext cx="4023360" cy="19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e06F47"/>
          <p:cNvPicPr>
            <a:picLocks noChangeAspect="1" noChangeArrowheads="1"/>
          </p:cNvPicPr>
          <p:nvPr/>
        </p:nvPicPr>
        <p:blipFill>
          <a:blip r:embed="rId3" cstate="print"/>
          <a:srcRect l="539" t="48525" r="-1455" b="6219"/>
          <a:stretch>
            <a:fillRect/>
          </a:stretch>
        </p:blipFill>
        <p:spPr bwMode="auto">
          <a:xfrm>
            <a:off x="6069876" y="1505856"/>
            <a:ext cx="4075611" cy="236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729164" y="3760788"/>
          <a:ext cx="244633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4" imgW="1180800" imgH="711000" progId="Equation.3">
                  <p:embed/>
                </p:oleObj>
              </mc:Choice>
              <mc:Fallback>
                <p:oleObj name="Equation" r:id="rId4" imgW="1180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3760788"/>
                        <a:ext cx="2446337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able 6"/>
          <p:cNvPicPr>
            <a:picLocks noChangeAspect="1" noChangeArrowheads="1"/>
          </p:cNvPicPr>
          <p:nvPr/>
        </p:nvPicPr>
        <p:blipFill rotWithShape="1">
          <a:blip r:embed="rId6" cstate="print"/>
          <a:srcRect l="57607" t="44098" r="14410"/>
          <a:stretch/>
        </p:blipFill>
        <p:spPr bwMode="auto">
          <a:xfrm>
            <a:off x="7696200" y="3874770"/>
            <a:ext cx="1725930" cy="287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able 6"/>
          <p:cNvPicPr>
            <a:picLocks noChangeAspect="1" noChangeArrowheads="1"/>
          </p:cNvPicPr>
          <p:nvPr/>
        </p:nvPicPr>
        <p:blipFill rotWithShape="1">
          <a:blip r:embed="rId6" cstate="print"/>
          <a:srcRect l="6027" t="41134" r="63210"/>
          <a:stretch/>
        </p:blipFill>
        <p:spPr bwMode="auto">
          <a:xfrm>
            <a:off x="1821179" y="3699510"/>
            <a:ext cx="1897380" cy="30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4495800" y="5562600"/>
            <a:ext cx="2743200" cy="838200"/>
          </a:xfrm>
          <a:prstGeom prst="wedgeRectCallout">
            <a:avLst>
              <a:gd name="adj1" fmla="val 15577"/>
              <a:gd name="adj2" fmla="val -83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gain will be reduced, depending upon </a:t>
            </a:r>
            <a:r>
              <a:rPr lang="en-US" dirty="0" err="1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56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1" y="443984"/>
            <a:ext cx="143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 6.14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4020" y="813317"/>
            <a:ext cx="8275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Analyze the transistor amplifier shown in the Figure to determine its voltage gain </a:t>
            </a:r>
            <a:r>
              <a:rPr lang="en-US" i="1" dirty="0" err="1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i="1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/v</a:t>
            </a:r>
            <a:r>
              <a:rPr lang="en-US" i="1" baseline="-25000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l-GR" i="1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l-GR" dirty="0">
                <a:solidFill>
                  <a:schemeClr val="accent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l-GR" dirty="0">
                <a:solidFill>
                  <a:schemeClr val="accent1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2510"/>
            <a:ext cx="2343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17135" y="1357313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 Determine the operating point. For this purpose.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 and obtain the dc circuit.</a:t>
            </a:r>
          </a:p>
          <a:p>
            <a:pPr marL="342900" indent="-342900">
              <a:spcBef>
                <a:spcPts val="1200"/>
              </a:spcBef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dc currents and voltage will be: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3643313"/>
            <a:ext cx="2228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1" y="3501390"/>
            <a:ext cx="1857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43" y="4686299"/>
            <a:ext cx="2362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7" y="5097780"/>
            <a:ext cx="201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81150" y="57725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0.7 V is less than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transistor is operating in the active mode</a:t>
            </a:r>
          </a:p>
        </p:txBody>
      </p:sp>
    </p:spTree>
    <p:extLst>
      <p:ext uri="{BB962C8B-B14F-4D97-AF65-F5344CB8AC3E}">
        <p14:creationId xmlns:p14="http://schemas.microsoft.com/office/powerpoint/2010/main" val="2371840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040" y="449164"/>
            <a:ext cx="5337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/>
              </a:rPr>
              <a:t>2. Determine the small-signal model parameters:</a:t>
            </a:r>
            <a:endParaRPr lang="en-US" dirty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8" y="837247"/>
            <a:ext cx="3617391" cy="69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7" y="1535340"/>
            <a:ext cx="3376230" cy="53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7" y="2001277"/>
            <a:ext cx="3020840" cy="54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22817" y="2595904"/>
            <a:ext cx="5566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Replace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short circuits.</a:t>
            </a:r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79" y="3951924"/>
            <a:ext cx="24860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78" y="837247"/>
            <a:ext cx="2343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4050" y="29652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/>
            <a:r>
              <a:rPr lang="en-US" dirty="0">
                <a:latin typeface="Times New Roman" pitchFamily="18" charset="0"/>
                <a:cs typeface="Times New Roman" pitchFamily="18" charset="0"/>
              </a:rPr>
              <a:t>4. Replace the transistor in the circuit by hybrid-π, equivalent-circuit model</a:t>
            </a:r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57" y="3951924"/>
            <a:ext cx="3657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80149" y="5680955"/>
            <a:ext cx="3486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 Analyze of the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3859044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4" y="4521683"/>
            <a:ext cx="3160934" cy="71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40" y="5442634"/>
            <a:ext cx="2324985" cy="58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39" y="3054331"/>
            <a:ext cx="2507848" cy="120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24" y="1069767"/>
            <a:ext cx="4457626" cy="182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29678" y="1525643"/>
            <a:ext cx="3486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 Analyze of the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796105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Steps for the Small-Signal Equivalent Circuits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7" y="914400"/>
            <a:ext cx="11030856" cy="5715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Eliminate the signal source and determine the dc operating point of the BJT and in particular the dc collector current </a:t>
            </a:r>
            <a:r>
              <a:rPr lang="en-US" i="1" dirty="0" smtClean="0"/>
              <a:t>IC.</a:t>
            </a:r>
          </a:p>
          <a:p>
            <a:pPr marL="514350" indent="-514350">
              <a:buAutoNum type="arabicPeriod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2. Calculate the values of the small-signal model parameters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Eliminate the dc sources by replacing each dc voltage source with a short circuit and each dc current source with an open circuit.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Replace the BJT with one of its small-signal equivalent circuit models.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Analyze the resulting circuit to determine the required quantities (e.g., voltage gain, input resistance.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649073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15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DC analysis the signal source is removed</a:t>
            </a: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505200"/>
            <a:ext cx="3733800" cy="328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4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151" y="609600"/>
            <a:ext cx="894784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59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715962"/>
          </a:xfrm>
        </p:spPr>
        <p:txBody>
          <a:bodyPr>
            <a:normAutofit/>
          </a:bodyPr>
          <a:lstStyle/>
          <a:p>
            <a:r>
              <a:rPr lang="en-US" b="1" u="sng" dirty="0" err="1" smtClean="0"/>
              <a:t>Transconductance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3820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study so far shows that the bipolar transistor acts as a voltage-dependent current source, when operating in the forward active region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752601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But how we can quantify the performance of such a device, that is the measure of the goodness of a voltage dependent current 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63027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Recalling the first lecture, the device becomes stronger as K increases, because as K is increased , results in larger output current thus larger output voltage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59306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 we concentrate on the voltage –to-current conversion property of the transistor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2304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a signal changes the base-emitter voltage of a transistor by a small amount, how much change is produced in the collector current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52694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strength of the device can be represented by ∆</a:t>
            </a:r>
            <a:r>
              <a:rPr lang="en-US" b="1" dirty="0" err="1"/>
              <a:t>Ic</a:t>
            </a:r>
            <a:r>
              <a:rPr lang="en-US" b="1" dirty="0"/>
              <a:t>/ ∆</a:t>
            </a:r>
            <a:r>
              <a:rPr lang="en-US" b="1" dirty="0" err="1"/>
              <a:t>Vbe</a:t>
            </a:r>
            <a:r>
              <a:rPr lang="en-US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90687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ratio ∆</a:t>
            </a:r>
            <a:r>
              <a:rPr lang="en-US" b="1" dirty="0" err="1"/>
              <a:t>Ic</a:t>
            </a:r>
            <a:r>
              <a:rPr lang="en-US" b="1" dirty="0"/>
              <a:t>/ ∆</a:t>
            </a:r>
            <a:r>
              <a:rPr lang="en-US" b="1" dirty="0" err="1"/>
              <a:t>Vbe</a:t>
            </a:r>
            <a:r>
              <a:rPr lang="en-US" b="1" dirty="0"/>
              <a:t> approaches </a:t>
            </a:r>
            <a:r>
              <a:rPr lang="en-US" b="1" dirty="0" err="1"/>
              <a:t>dIc</a:t>
            </a:r>
            <a:r>
              <a:rPr lang="en-US" b="1" dirty="0"/>
              <a:t>/</a:t>
            </a:r>
            <a:r>
              <a:rPr lang="en-US" b="1" dirty="0" err="1"/>
              <a:t>dVbe</a:t>
            </a:r>
            <a:r>
              <a:rPr lang="en-US" b="1" dirty="0"/>
              <a:t> for very small changes in the limit, is called the “ </a:t>
            </a:r>
            <a:r>
              <a:rPr lang="en-US" b="1" dirty="0" err="1"/>
              <a:t>Transconductance</a:t>
            </a:r>
            <a:r>
              <a:rPr lang="en-US" b="1" dirty="0"/>
              <a:t> , gm </a:t>
            </a:r>
          </a:p>
        </p:txBody>
      </p:sp>
    </p:spTree>
    <p:extLst>
      <p:ext uri="{BB962C8B-B14F-4D97-AF65-F5344CB8AC3E}">
        <p14:creationId xmlns:p14="http://schemas.microsoft.com/office/powerpoint/2010/main" val="796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51" y="259308"/>
            <a:ext cx="8649442" cy="6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7105934" y="1064526"/>
            <a:ext cx="3302759" cy="1145275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charset="0"/>
              </a:rPr>
              <a:t>Note :As we increase I</a:t>
            </a:r>
            <a:r>
              <a:rPr lang="en-US" sz="1400" b="1" dirty="0">
                <a:latin typeface="Arial" charset="0"/>
              </a:rPr>
              <a:t>B </a:t>
            </a:r>
            <a:r>
              <a:rPr lang="en-US" dirty="0">
                <a:latin typeface="Arial" charset="0"/>
              </a:rPr>
              <a:t>The Q point moves upward, that is closer to saturation region </a:t>
            </a:r>
            <a:endParaRPr 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2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t="63889"/>
          <a:stretch>
            <a:fillRect/>
          </a:stretch>
        </p:blipFill>
        <p:spPr bwMode="auto">
          <a:xfrm>
            <a:off x="7799592" y="228600"/>
            <a:ext cx="28684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 l="35436" t="40336" r="33423"/>
          <a:stretch>
            <a:fillRect/>
          </a:stretch>
        </p:blipFill>
        <p:spPr bwMode="auto">
          <a:xfrm>
            <a:off x="4343400" y="4416972"/>
            <a:ext cx="3614670" cy="221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38889" b="30555"/>
          <a:stretch>
            <a:fillRect/>
          </a:stretch>
        </p:blipFill>
        <p:spPr bwMode="auto">
          <a:xfrm>
            <a:off x="4876800" y="304800"/>
            <a:ext cx="28684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b="61111"/>
          <a:stretch>
            <a:fillRect/>
          </a:stretch>
        </p:blipFill>
        <p:spPr bwMode="auto">
          <a:xfrm>
            <a:off x="2057400" y="76200"/>
            <a:ext cx="286840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12954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above equation reveals that as </a:t>
            </a:r>
            <a:r>
              <a:rPr lang="en-US" sz="2400" b="1" dirty="0" err="1"/>
              <a:t>Ic</a:t>
            </a:r>
            <a:r>
              <a:rPr lang="en-US" sz="2400" b="1" dirty="0"/>
              <a:t> increase, the transistor becomes a better amplifying device by producing larger collector excursions in response to a given signal level applied between the base and emitter  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1752600" y="3048001"/>
            <a:ext cx="8763000" cy="461665"/>
            <a:chOff x="228600" y="3048000"/>
            <a:chExt cx="876300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228600" y="3048000"/>
              <a:ext cx="876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The </a:t>
              </a:r>
              <a:r>
                <a:rPr lang="en-US" sz="2400" b="1" dirty="0" err="1"/>
                <a:t>transconductance</a:t>
              </a:r>
              <a:r>
                <a:rPr lang="en-US" sz="2400" b="1" dirty="0"/>
                <a:t> may be expressed in           or “</a:t>
              </a:r>
              <a:r>
                <a:rPr lang="en-US" sz="2400" b="1" dirty="0" err="1"/>
                <a:t>siemens</a:t>
              </a:r>
              <a:r>
                <a:rPr lang="en-US" sz="2400" b="1" dirty="0"/>
                <a:t>”    S.   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5867400" y="3048000"/>
            <a:ext cx="457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Equation" r:id="rId5" imgW="253800" imgH="190440" progId="Equation.3">
                    <p:embed/>
                  </p:oleObj>
                </mc:Choice>
                <mc:Fallback>
                  <p:oleObj name="Equation" r:id="rId5" imgW="2538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048000"/>
                          <a:ext cx="457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752600" y="37338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example if </a:t>
            </a:r>
            <a:r>
              <a:rPr lang="en-US" sz="2400" b="1" dirty="0" err="1"/>
              <a:t>Ic</a:t>
            </a:r>
            <a:r>
              <a:rPr lang="en-US" sz="2400" b="1" dirty="0"/>
              <a:t> =1 </a:t>
            </a:r>
            <a:r>
              <a:rPr lang="en-US" sz="2400" b="1" dirty="0" err="1"/>
              <a:t>mA</a:t>
            </a:r>
            <a:r>
              <a:rPr lang="en-US" sz="2400" b="1" dirty="0"/>
              <a:t>, then with </a:t>
            </a:r>
            <a:r>
              <a:rPr lang="en-US" sz="2400" b="1" dirty="0" err="1"/>
              <a:t>Vt</a:t>
            </a:r>
            <a:r>
              <a:rPr lang="en-US" sz="2400" b="1" dirty="0"/>
              <a:t> =26 </a:t>
            </a:r>
            <a:r>
              <a:rPr lang="en-US" sz="2400" b="1" dirty="0" err="1"/>
              <a:t>mv</a:t>
            </a:r>
            <a:r>
              <a:rPr lang="en-US" sz="2400" b="1" dirty="0"/>
              <a:t> , we have </a:t>
            </a:r>
          </a:p>
        </p:txBody>
      </p:sp>
    </p:spTree>
    <p:extLst>
      <p:ext uri="{BB962C8B-B14F-4D97-AF65-F5344CB8AC3E}">
        <p14:creationId xmlns:p14="http://schemas.microsoft.com/office/powerpoint/2010/main" val="8774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"/>
            <a:ext cx="6858000" cy="493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5181601"/>
            <a:ext cx="899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          experiences a small perturbation   ± ∆ V  around                                   then the collector current displays a change of             × ∆ V        around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686801" y="5638800"/>
          <a:ext cx="5820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Equation" r:id="rId4" imgW="317160" imgH="228600" progId="Equation.3">
                  <p:embed/>
                </p:oleObj>
              </mc:Choice>
              <mc:Fallback>
                <p:oleObj name="Equation" r:id="rId4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5638800"/>
                        <a:ext cx="58208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1" y="5257800"/>
          <a:ext cx="461309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Equation" r:id="rId6" imgW="241200" imgH="215640" progId="Equation.3">
                  <p:embed/>
                </p:oleObj>
              </mc:Choice>
              <mc:Fallback>
                <p:oleObj name="Equation" r:id="rId6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257800"/>
                        <a:ext cx="461309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19401" y="6096000"/>
          <a:ext cx="52281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Equation" r:id="rId8" imgW="241200" imgH="228600" progId="Equation.3">
                  <p:embed/>
                </p:oleObj>
              </mc:Choice>
              <mc:Fallback>
                <p:oleObj name="Equation" r:id="rId8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096000"/>
                        <a:ext cx="52281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753600" y="5105400"/>
          <a:ext cx="66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10" imgW="304560" imgH="228600" progId="Equation.3">
                  <p:embed/>
                </p:oleObj>
              </mc:Choice>
              <mc:Fallback>
                <p:oleObj name="Equation" r:id="rId10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5105400"/>
                        <a:ext cx="660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Notched Right Arrow 9">
            <a:hlinkClick r:id="rId12" action="ppaction://hlinksldjump"/>
          </p:cNvPr>
          <p:cNvSpPr/>
          <p:nvPr/>
        </p:nvSpPr>
        <p:spPr>
          <a:xfrm>
            <a:off x="9144000" y="6248400"/>
            <a:ext cx="838200" cy="609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381001"/>
            <a:ext cx="25050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28600"/>
            <a:ext cx="25717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1" y="3505201"/>
            <a:ext cx="27146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0552" y="3581400"/>
            <a:ext cx="527436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609600"/>
            <a:ext cx="25146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While considering the small signal notice the output is across </a:t>
            </a:r>
            <a:r>
              <a:rPr lang="en-US" dirty="0" err="1"/>
              <a:t>Rc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2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Performing small signal analysis directly on the circuit</a:t>
            </a:r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62094"/>
            <a:ext cx="7620000" cy="47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1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48" y="114549"/>
            <a:ext cx="11072751" cy="1059914"/>
          </a:xfrm>
        </p:spPr>
        <p:txBody>
          <a:bodyPr>
            <a:normAutofit/>
          </a:bodyPr>
          <a:lstStyle/>
          <a:p>
            <a:r>
              <a:rPr lang="en-US" dirty="0" smtClean="0"/>
              <a:t>Small signal equivalent model with Early Effect</a:t>
            </a:r>
            <a:endParaRPr lang="en-US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619" y="1329679"/>
            <a:ext cx="6892636" cy="341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058712"/>
            <a:ext cx="8063654" cy="16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52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e06F3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 bwMode="auto">
          <a:xfrm>
            <a:off x="125681" y="28755"/>
            <a:ext cx="4042130" cy="35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8955" y="0"/>
            <a:ext cx="4501738" cy="323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se06F3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0" b="17824"/>
          <a:stretch/>
        </p:blipFill>
        <p:spPr bwMode="auto">
          <a:xfrm>
            <a:off x="7116286" y="3662315"/>
            <a:ext cx="5056907" cy="31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se06F3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6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446" r="66130" b="4157"/>
          <a:stretch/>
        </p:blipFill>
        <p:spPr bwMode="auto">
          <a:xfrm>
            <a:off x="918359" y="4335547"/>
            <a:ext cx="1919844" cy="250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2346" y="882145"/>
                <a:ext cx="14825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46" y="882145"/>
                <a:ext cx="1482521" cy="518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8679" y="385947"/>
                <a:ext cx="10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79" y="385947"/>
                <a:ext cx="102322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762" r="-47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6386" y="1583620"/>
                <a:ext cx="2306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Trans-conductance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86" y="1583620"/>
                <a:ext cx="23067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694" t="-28889" r="-60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2714578" y="4284307"/>
          <a:ext cx="4382833" cy="70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3" name="Equation" r:id="rId10" imgW="2819400" imgH="457200" progId="Equation.3">
                  <p:embed/>
                </p:oleObj>
              </mc:Choice>
              <mc:Fallback>
                <p:oleObj name="Equation" r:id="rId10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578" y="4284307"/>
                        <a:ext cx="4382833" cy="70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655257" y="5173253"/>
          <a:ext cx="4377851" cy="81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4" name="Equation" r:id="rId12" imgW="2603500" imgH="482600" progId="Equation.3">
                  <p:embed/>
                </p:oleObj>
              </mc:Choice>
              <mc:Fallback>
                <p:oleObj name="Equation" r:id="rId12" imgW="260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257" y="5173253"/>
                        <a:ext cx="4377851" cy="8113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/>
          </p:nvPr>
        </p:nvGraphicFramePr>
        <p:xfrm>
          <a:off x="4201558" y="5984562"/>
          <a:ext cx="2772228" cy="70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5" name="Equation" r:id="rId14" imgW="1905000" imgH="482600" progId="Equation.3">
                  <p:embed/>
                </p:oleObj>
              </mc:Choice>
              <mc:Fallback>
                <p:oleObj name="Equation" r:id="rId14" imgW="1905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58" y="5984562"/>
                        <a:ext cx="2772228" cy="7018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0909" y="2168599"/>
                <a:ext cx="1666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9" y="2168599"/>
                <a:ext cx="166641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555" r="-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249382" y="3558696"/>
            <a:ext cx="11447813" cy="2375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067" y="4671794"/>
            <a:ext cx="14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VTC- Method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4067" y="2548812"/>
                <a:ext cx="1755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b="1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 smtClean="0"/>
                  <a:t>  Methd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7" y="2548812"/>
                <a:ext cx="1755568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284" y="838200"/>
            <a:ext cx="861879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94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25" y="58511"/>
            <a:ext cx="8297839" cy="680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7638197" y="914400"/>
            <a:ext cx="2743200" cy="914400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With increasing R the slope decreases</a:t>
            </a:r>
          </a:p>
        </p:txBody>
      </p:sp>
    </p:spTree>
    <p:extLst>
      <p:ext uri="{BB962C8B-B14F-4D97-AF65-F5344CB8AC3E}">
        <p14:creationId xmlns:p14="http://schemas.microsoft.com/office/powerpoint/2010/main" val="1188868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08" y="95535"/>
            <a:ext cx="8743380" cy="661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8225052" y="2688610"/>
            <a:ext cx="2210937" cy="1091821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What is observation Here?</a:t>
            </a:r>
          </a:p>
        </p:txBody>
      </p:sp>
    </p:spTree>
    <p:extLst>
      <p:ext uri="{BB962C8B-B14F-4D97-AF65-F5344CB8AC3E}">
        <p14:creationId xmlns:p14="http://schemas.microsoft.com/office/powerpoint/2010/main" val="1183097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915" y="2560934"/>
            <a:ext cx="10987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6.4 Applying the BJT in Amplifier Design</a:t>
            </a:r>
          </a:p>
          <a:p>
            <a:pPr lvl="1"/>
            <a:r>
              <a:rPr lang="en-US" sz="4000" b="1" dirty="0"/>
              <a:t>6.4.2 The Voltage Transfer Characteristic (VTC)</a:t>
            </a:r>
          </a:p>
          <a:p>
            <a:pPr lvl="1"/>
            <a:r>
              <a:rPr lang="en-US" sz="4000" b="1" dirty="0"/>
              <a:t>6.4.4 The Small-Signal Voltage Gain</a:t>
            </a:r>
          </a:p>
        </p:txBody>
      </p:sp>
    </p:spTree>
    <p:extLst>
      <p:ext uri="{BB962C8B-B14F-4D97-AF65-F5344CB8AC3E}">
        <p14:creationId xmlns:p14="http://schemas.microsoft.com/office/powerpoint/2010/main" val="34510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971" y="1543278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BJT as Amplifier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24360</TotalTime>
  <Words>1557</Words>
  <Application>Microsoft Office PowerPoint</Application>
  <PresentationFormat>Widescreen</PresentationFormat>
  <Paragraphs>166</Paragraphs>
  <Slides>56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 Math</vt:lpstr>
      <vt:lpstr>Times</vt:lpstr>
      <vt:lpstr>Times New Roman</vt:lpstr>
      <vt:lpstr>Verdana</vt:lpstr>
      <vt:lpstr>Wingdings</vt:lpstr>
      <vt:lpstr>Office Theme</vt:lpstr>
      <vt:lpstr>Equation</vt:lpstr>
      <vt:lpstr> Dr. Usman covered chapter 6 until 6.5.1: the collector current and its transconductance</vt:lpstr>
      <vt:lpstr>Some of the graphs to be kept in mind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BJT as Amplifier</vt:lpstr>
      <vt:lpstr>BJT as Amplifier</vt:lpstr>
      <vt:lpstr>PowerPoint Presentation</vt:lpstr>
      <vt:lpstr>The Voltage Transfer Characteristic (VTC)</vt:lpstr>
      <vt:lpstr>PowerPoint Presentation</vt:lpstr>
      <vt:lpstr>PowerPoint Presentation</vt:lpstr>
      <vt:lpstr>PowerPoint Presentation</vt:lpstr>
      <vt:lpstr>Biasing the BJT to Obtain Linear Amplification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6.13</vt:lpstr>
      <vt:lpstr>PowerPoint Presentation</vt:lpstr>
      <vt:lpstr>PowerPoint Presentation</vt:lpstr>
      <vt:lpstr>PowerPoint Presentation</vt:lpstr>
      <vt:lpstr>PowerPoint Presentation</vt:lpstr>
      <vt:lpstr>Small-Signal Operation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Hybrid –π Model of BJT</vt:lpstr>
      <vt:lpstr>PowerPoint Presentation</vt:lpstr>
      <vt:lpstr>Small-Signal Models Accounting for the Early Effect</vt:lpstr>
      <vt:lpstr>PowerPoint Presentation</vt:lpstr>
      <vt:lpstr>PowerPoint Presentation</vt:lpstr>
      <vt:lpstr>PowerPoint Presentation</vt:lpstr>
      <vt:lpstr>Steps for the Small-Signal Equivalent Circuits</vt:lpstr>
      <vt:lpstr>PowerPoint Presentation</vt:lpstr>
      <vt:lpstr>PowerPoint Presentation</vt:lpstr>
      <vt:lpstr>Transconductance</vt:lpstr>
      <vt:lpstr>PowerPoint Presentation</vt:lpstr>
      <vt:lpstr>PowerPoint Presentation</vt:lpstr>
      <vt:lpstr>PowerPoint Presentation</vt:lpstr>
      <vt:lpstr>Performing small signal analysis directly on the circuit</vt:lpstr>
      <vt:lpstr>Small signal equivalent model with Early Effect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5 BJT</dc:title>
  <dc:creator>Abdul Basit Alvi</dc:creator>
  <cp:lastModifiedBy>Abdul Basit Alvi</cp:lastModifiedBy>
  <cp:revision>134</cp:revision>
  <dcterms:created xsi:type="dcterms:W3CDTF">2020-11-24T15:06:21Z</dcterms:created>
  <dcterms:modified xsi:type="dcterms:W3CDTF">2022-05-12T03:36:44Z</dcterms:modified>
</cp:coreProperties>
</file>