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4" Type="http://schemas.openxmlformats.org/officeDocument/2006/relationships/image" Target="../media/image38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4" Type="http://schemas.openxmlformats.org/officeDocument/2006/relationships/image" Target="../media/image47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Relationship Id="rId5" Type="http://schemas.openxmlformats.org/officeDocument/2006/relationships/image" Target="../media/image54.wmf"/><Relationship Id="rId4" Type="http://schemas.openxmlformats.org/officeDocument/2006/relationships/image" Target="../media/image53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3" Type="http://schemas.openxmlformats.org/officeDocument/2006/relationships/image" Target="../media/image57.wmf"/><Relationship Id="rId7" Type="http://schemas.openxmlformats.org/officeDocument/2006/relationships/image" Target="../media/image61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Relationship Id="rId6" Type="http://schemas.openxmlformats.org/officeDocument/2006/relationships/image" Target="../media/image60.wmf"/><Relationship Id="rId5" Type="http://schemas.openxmlformats.org/officeDocument/2006/relationships/image" Target="../media/image59.wmf"/><Relationship Id="rId4" Type="http://schemas.openxmlformats.org/officeDocument/2006/relationships/image" Target="../media/image58.wmf"/><Relationship Id="rId9" Type="http://schemas.openxmlformats.org/officeDocument/2006/relationships/image" Target="../media/image63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7" Type="http://schemas.openxmlformats.org/officeDocument/2006/relationships/image" Target="../media/image72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Relationship Id="rId6" Type="http://schemas.openxmlformats.org/officeDocument/2006/relationships/image" Target="../media/image71.wmf"/><Relationship Id="rId5" Type="http://schemas.openxmlformats.org/officeDocument/2006/relationships/image" Target="../media/image70.wmf"/><Relationship Id="rId4" Type="http://schemas.openxmlformats.org/officeDocument/2006/relationships/image" Target="../media/image69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.wmf"/><Relationship Id="rId7" Type="http://schemas.openxmlformats.org/officeDocument/2006/relationships/image" Target="../media/image80.wmf"/><Relationship Id="rId2" Type="http://schemas.openxmlformats.org/officeDocument/2006/relationships/image" Target="../media/image75.wmf"/><Relationship Id="rId1" Type="http://schemas.openxmlformats.org/officeDocument/2006/relationships/image" Target="../media/image74.wmf"/><Relationship Id="rId6" Type="http://schemas.openxmlformats.org/officeDocument/2006/relationships/image" Target="../media/image79.wmf"/><Relationship Id="rId5" Type="http://schemas.openxmlformats.org/officeDocument/2006/relationships/image" Target="../media/image78.wmf"/><Relationship Id="rId4" Type="http://schemas.openxmlformats.org/officeDocument/2006/relationships/image" Target="../media/image7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82.wmf"/><Relationship Id="rId1" Type="http://schemas.openxmlformats.org/officeDocument/2006/relationships/image" Target="../media/image81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5.wmf"/><Relationship Id="rId2" Type="http://schemas.openxmlformats.org/officeDocument/2006/relationships/image" Target="../media/image84.wmf"/><Relationship Id="rId1" Type="http://schemas.openxmlformats.org/officeDocument/2006/relationships/image" Target="../media/image83.wmf"/><Relationship Id="rId6" Type="http://schemas.openxmlformats.org/officeDocument/2006/relationships/image" Target="../media/image88.wmf"/><Relationship Id="rId5" Type="http://schemas.openxmlformats.org/officeDocument/2006/relationships/image" Target="../media/image87.wmf"/><Relationship Id="rId4" Type="http://schemas.openxmlformats.org/officeDocument/2006/relationships/image" Target="../media/image86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2.wmf"/><Relationship Id="rId2" Type="http://schemas.openxmlformats.org/officeDocument/2006/relationships/image" Target="../media/image91.wmf"/><Relationship Id="rId1" Type="http://schemas.openxmlformats.org/officeDocument/2006/relationships/image" Target="../media/image90.wmf"/><Relationship Id="rId4" Type="http://schemas.openxmlformats.org/officeDocument/2006/relationships/image" Target="../media/image93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5.wmf"/><Relationship Id="rId1" Type="http://schemas.openxmlformats.org/officeDocument/2006/relationships/image" Target="../media/image5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7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wmf"/><Relationship Id="rId2" Type="http://schemas.openxmlformats.org/officeDocument/2006/relationships/image" Target="../media/image130.wmf"/><Relationship Id="rId1" Type="http://schemas.openxmlformats.org/officeDocument/2006/relationships/image" Target="../media/image129.wmf"/><Relationship Id="rId6" Type="http://schemas.openxmlformats.org/officeDocument/2006/relationships/image" Target="../media/image134.wmf"/><Relationship Id="rId5" Type="http://schemas.openxmlformats.org/officeDocument/2006/relationships/image" Target="../media/image133.wmf"/><Relationship Id="rId4" Type="http://schemas.openxmlformats.org/officeDocument/2006/relationships/image" Target="../media/image132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wmf"/><Relationship Id="rId2" Type="http://schemas.openxmlformats.org/officeDocument/2006/relationships/image" Target="../media/image137.wmf"/><Relationship Id="rId1" Type="http://schemas.openxmlformats.org/officeDocument/2006/relationships/image" Target="../media/image136.wmf"/><Relationship Id="rId4" Type="http://schemas.openxmlformats.org/officeDocument/2006/relationships/image" Target="../media/image139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5.wmf"/><Relationship Id="rId1" Type="http://schemas.openxmlformats.org/officeDocument/2006/relationships/image" Target="../media/image144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wmf"/><Relationship Id="rId2" Type="http://schemas.openxmlformats.org/officeDocument/2006/relationships/image" Target="../media/image147.wmf"/><Relationship Id="rId1" Type="http://schemas.openxmlformats.org/officeDocument/2006/relationships/image" Target="../media/image144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wmf"/><Relationship Id="rId2" Type="http://schemas.openxmlformats.org/officeDocument/2006/relationships/image" Target="../media/image147.wmf"/><Relationship Id="rId1" Type="http://schemas.openxmlformats.org/officeDocument/2006/relationships/image" Target="../media/image14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2.wmf"/><Relationship Id="rId2" Type="http://schemas.openxmlformats.org/officeDocument/2006/relationships/image" Target="../media/image151.wmf"/><Relationship Id="rId1" Type="http://schemas.openxmlformats.org/officeDocument/2006/relationships/image" Target="../media/image150.wmf"/><Relationship Id="rId5" Type="http://schemas.openxmlformats.org/officeDocument/2006/relationships/image" Target="../media/image154.wmf"/><Relationship Id="rId4" Type="http://schemas.openxmlformats.org/officeDocument/2006/relationships/image" Target="../media/image15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4115C-C97D-4665-B876-5AEB6FBAFE47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567E7-8ECC-42F6-8B71-201EFD642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27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4115C-C97D-4665-B876-5AEB6FBAFE47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567E7-8ECC-42F6-8B71-201EFD642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721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4115C-C97D-4665-B876-5AEB6FBAFE47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567E7-8ECC-42F6-8B71-201EFD642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947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4115C-C97D-4665-B876-5AEB6FBAFE47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567E7-8ECC-42F6-8B71-201EFD642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52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4115C-C97D-4665-B876-5AEB6FBAFE47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567E7-8ECC-42F6-8B71-201EFD642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658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4115C-C97D-4665-B876-5AEB6FBAFE47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567E7-8ECC-42F6-8B71-201EFD642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712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4115C-C97D-4665-B876-5AEB6FBAFE47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567E7-8ECC-42F6-8B71-201EFD642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098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4115C-C97D-4665-B876-5AEB6FBAFE47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567E7-8ECC-42F6-8B71-201EFD642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445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4115C-C97D-4665-B876-5AEB6FBAFE47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567E7-8ECC-42F6-8B71-201EFD642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885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4115C-C97D-4665-B876-5AEB6FBAFE47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567E7-8ECC-42F6-8B71-201EFD642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598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4115C-C97D-4665-B876-5AEB6FBAFE47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567E7-8ECC-42F6-8B71-201EFD642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838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4115C-C97D-4665-B876-5AEB6FBAFE47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567E7-8ECC-42F6-8B71-201EFD642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80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3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15.jpeg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microsoft.com/office/2007/relationships/hdphoto" Target="../media/hdphoto1.wdp"/><Relationship Id="rId5" Type="http://schemas.openxmlformats.org/officeDocument/2006/relationships/image" Target="../media/image3.jpeg"/><Relationship Id="rId4" Type="http://schemas.microsoft.com/office/2007/relationships/hdphoto" Target="../media/hdphoto4.wdp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oleObject" Target="../embeddings/oleObject10.bin"/><Relationship Id="rId3" Type="http://schemas.openxmlformats.org/officeDocument/2006/relationships/image" Target="../media/image15.jpeg"/><Relationship Id="rId7" Type="http://schemas.openxmlformats.org/officeDocument/2006/relationships/oleObject" Target="../embeddings/oleObject7.bin"/><Relationship Id="rId12" Type="http://schemas.openxmlformats.org/officeDocument/2006/relationships/image" Target="../media/image19.wmf"/><Relationship Id="rId2" Type="http://schemas.openxmlformats.org/officeDocument/2006/relationships/slideLayout" Target="../slideLayouts/slideLayout7.xml"/><Relationship Id="rId16" Type="http://schemas.microsoft.com/office/2007/relationships/hdphoto" Target="../media/hdphoto1.wdp"/><Relationship Id="rId1" Type="http://schemas.openxmlformats.org/officeDocument/2006/relationships/vmlDrawing" Target="../drawings/vmlDrawing4.v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5" Type="http://schemas.openxmlformats.org/officeDocument/2006/relationships/image" Target="../media/image3.jpeg"/><Relationship Id="rId10" Type="http://schemas.openxmlformats.org/officeDocument/2006/relationships/image" Target="../media/image18.wmf"/><Relationship Id="rId4" Type="http://schemas.microsoft.com/office/2007/relationships/hdphoto" Target="../media/hdphoto4.wdp"/><Relationship Id="rId9" Type="http://schemas.openxmlformats.org/officeDocument/2006/relationships/oleObject" Target="../embeddings/oleObject8.bin"/><Relationship Id="rId14" Type="http://schemas.openxmlformats.org/officeDocument/2006/relationships/image" Target="../media/image20.wmf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3" Type="http://schemas.openxmlformats.org/officeDocument/2006/relationships/oleObject" Target="../embeddings/oleObject11.bin"/><Relationship Id="rId7" Type="http://schemas.openxmlformats.org/officeDocument/2006/relationships/image" Target="../media/image22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2.bin"/><Relationship Id="rId10" Type="http://schemas.microsoft.com/office/2007/relationships/hdphoto" Target="../media/hdphoto1.wdp"/><Relationship Id="rId4" Type="http://schemas.openxmlformats.org/officeDocument/2006/relationships/image" Target="../media/image16.wmf"/><Relationship Id="rId9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oleObject" Target="../embeddings/oleObject13.bin"/><Relationship Id="rId7" Type="http://schemas.openxmlformats.org/officeDocument/2006/relationships/image" Target="../media/image2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5.bin"/><Relationship Id="rId11" Type="http://schemas.microsoft.com/office/2007/relationships/hdphoto" Target="../media/hdphoto1.wdp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3.jpeg"/><Relationship Id="rId4" Type="http://schemas.openxmlformats.org/officeDocument/2006/relationships/image" Target="../media/image23.wmf"/><Relationship Id="rId9" Type="http://schemas.openxmlformats.org/officeDocument/2006/relationships/image" Target="../media/image25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17.bin"/><Relationship Id="rId4" Type="http://schemas.microsoft.com/office/2007/relationships/hdphoto" Target="../media/hdphoto3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18.bin"/><Relationship Id="rId4" Type="http://schemas.microsoft.com/office/2007/relationships/hdphoto" Target="../media/hdphoto3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3" Type="http://schemas.openxmlformats.org/officeDocument/2006/relationships/image" Target="../media/image8.jpeg"/><Relationship Id="rId7" Type="http://schemas.openxmlformats.org/officeDocument/2006/relationships/image" Target="../media/image22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19.bin"/><Relationship Id="rId4" Type="http://schemas.microsoft.com/office/2007/relationships/hdphoto" Target="../media/hdphoto3.wdp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13" Type="http://schemas.openxmlformats.org/officeDocument/2006/relationships/image" Target="../media/image26.wmf"/><Relationship Id="rId3" Type="http://schemas.openxmlformats.org/officeDocument/2006/relationships/image" Target="../media/image22.jpeg"/><Relationship Id="rId7" Type="http://schemas.openxmlformats.org/officeDocument/2006/relationships/oleObject" Target="../embeddings/oleObject21.bin"/><Relationship Id="rId12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7.wmf"/><Relationship Id="rId11" Type="http://schemas.openxmlformats.org/officeDocument/2006/relationships/image" Target="../media/image30.png"/><Relationship Id="rId5" Type="http://schemas.openxmlformats.org/officeDocument/2006/relationships/oleObject" Target="../embeddings/oleObject20.bin"/><Relationship Id="rId10" Type="http://schemas.openxmlformats.org/officeDocument/2006/relationships/image" Target="../media/image29.wmf"/><Relationship Id="rId4" Type="http://schemas.microsoft.com/office/2007/relationships/hdphoto" Target="../media/hdphoto5.wdp"/><Relationship Id="rId9" Type="http://schemas.openxmlformats.org/officeDocument/2006/relationships/oleObject" Target="../embeddings/oleObject22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3" Type="http://schemas.openxmlformats.org/officeDocument/2006/relationships/image" Target="../media/image34.png"/><Relationship Id="rId7" Type="http://schemas.openxmlformats.org/officeDocument/2006/relationships/image" Target="../media/image3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5.bin"/><Relationship Id="rId5" Type="http://schemas.openxmlformats.org/officeDocument/2006/relationships/image" Target="../media/image31.wmf"/><Relationship Id="rId4" Type="http://schemas.openxmlformats.org/officeDocument/2006/relationships/oleObject" Target="../embeddings/oleObject24.bin"/><Relationship Id="rId9" Type="http://schemas.openxmlformats.org/officeDocument/2006/relationships/image" Target="../media/image33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28.bin"/><Relationship Id="rId10" Type="http://schemas.openxmlformats.org/officeDocument/2006/relationships/image" Target="../media/image38.wmf"/><Relationship Id="rId4" Type="http://schemas.openxmlformats.org/officeDocument/2006/relationships/image" Target="../media/image35.wmf"/><Relationship Id="rId9" Type="http://schemas.openxmlformats.org/officeDocument/2006/relationships/oleObject" Target="../embeddings/oleObject30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39.w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3" Type="http://schemas.openxmlformats.org/officeDocument/2006/relationships/image" Target="../media/image48.jpeg"/><Relationship Id="rId7" Type="http://schemas.openxmlformats.org/officeDocument/2006/relationships/oleObject" Target="../embeddings/oleObject33.bin"/><Relationship Id="rId12" Type="http://schemas.openxmlformats.org/officeDocument/2006/relationships/image" Target="../media/image4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4.wmf"/><Relationship Id="rId11" Type="http://schemas.openxmlformats.org/officeDocument/2006/relationships/oleObject" Target="../embeddings/oleObject35.bin"/><Relationship Id="rId5" Type="http://schemas.openxmlformats.org/officeDocument/2006/relationships/oleObject" Target="../embeddings/oleObject32.bin"/><Relationship Id="rId10" Type="http://schemas.openxmlformats.org/officeDocument/2006/relationships/image" Target="../media/image46.wmf"/><Relationship Id="rId4" Type="http://schemas.openxmlformats.org/officeDocument/2006/relationships/image" Target="../media/image49.jpeg"/><Relationship Id="rId9" Type="http://schemas.openxmlformats.org/officeDocument/2006/relationships/oleObject" Target="../embeddings/oleObject34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13" Type="http://schemas.openxmlformats.org/officeDocument/2006/relationships/image" Target="../media/image54.wmf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12" Type="http://schemas.openxmlformats.org/officeDocument/2006/relationships/oleObject" Target="../embeddings/oleObject4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1.wmf"/><Relationship Id="rId11" Type="http://schemas.openxmlformats.org/officeDocument/2006/relationships/image" Target="../media/image53.wmf"/><Relationship Id="rId5" Type="http://schemas.openxmlformats.org/officeDocument/2006/relationships/oleObject" Target="../embeddings/oleObject37.bin"/><Relationship Id="rId10" Type="http://schemas.openxmlformats.org/officeDocument/2006/relationships/oleObject" Target="../embeddings/oleObject39.bin"/><Relationship Id="rId4" Type="http://schemas.openxmlformats.org/officeDocument/2006/relationships/image" Target="../media/image50.wmf"/><Relationship Id="rId9" Type="http://schemas.openxmlformats.org/officeDocument/2006/relationships/image" Target="../media/image49.jpe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13" Type="http://schemas.openxmlformats.org/officeDocument/2006/relationships/oleObject" Target="../embeddings/oleObject46.bin"/><Relationship Id="rId18" Type="http://schemas.openxmlformats.org/officeDocument/2006/relationships/oleObject" Target="../embeddings/oleObject48.bin"/><Relationship Id="rId3" Type="http://schemas.openxmlformats.org/officeDocument/2006/relationships/oleObject" Target="../embeddings/oleObject41.bin"/><Relationship Id="rId21" Type="http://schemas.openxmlformats.org/officeDocument/2006/relationships/image" Target="../media/image63.wmf"/><Relationship Id="rId7" Type="http://schemas.openxmlformats.org/officeDocument/2006/relationships/oleObject" Target="../embeddings/oleObject43.bin"/><Relationship Id="rId12" Type="http://schemas.openxmlformats.org/officeDocument/2006/relationships/image" Target="../media/image59.wmf"/><Relationship Id="rId17" Type="http://schemas.openxmlformats.org/officeDocument/2006/relationships/image" Target="../media/image61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7.bin"/><Relationship Id="rId20" Type="http://schemas.openxmlformats.org/officeDocument/2006/relationships/oleObject" Target="../embeddings/oleObject49.bin"/><Relationship Id="rId1" Type="http://schemas.openxmlformats.org/officeDocument/2006/relationships/vmlDrawing" Target="../drawings/vmlDrawing16.vml"/><Relationship Id="rId6" Type="http://schemas.openxmlformats.org/officeDocument/2006/relationships/image" Target="../media/image56.wmf"/><Relationship Id="rId11" Type="http://schemas.openxmlformats.org/officeDocument/2006/relationships/oleObject" Target="../embeddings/oleObject45.bin"/><Relationship Id="rId5" Type="http://schemas.openxmlformats.org/officeDocument/2006/relationships/oleObject" Target="../embeddings/oleObject42.bin"/><Relationship Id="rId15" Type="http://schemas.openxmlformats.org/officeDocument/2006/relationships/image" Target="../media/image49.jpeg"/><Relationship Id="rId10" Type="http://schemas.openxmlformats.org/officeDocument/2006/relationships/image" Target="../media/image58.wmf"/><Relationship Id="rId19" Type="http://schemas.openxmlformats.org/officeDocument/2006/relationships/image" Target="../media/image62.wmf"/><Relationship Id="rId4" Type="http://schemas.openxmlformats.org/officeDocument/2006/relationships/image" Target="../media/image55.wmf"/><Relationship Id="rId9" Type="http://schemas.openxmlformats.org/officeDocument/2006/relationships/oleObject" Target="../embeddings/oleObject44.bin"/><Relationship Id="rId14" Type="http://schemas.openxmlformats.org/officeDocument/2006/relationships/image" Target="../media/image60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64.wmf"/><Relationship Id="rId4" Type="http://schemas.openxmlformats.org/officeDocument/2006/relationships/oleObject" Target="../embeddings/oleObject50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3.bin"/><Relationship Id="rId13" Type="http://schemas.openxmlformats.org/officeDocument/2006/relationships/image" Target="../media/image70.wmf"/><Relationship Id="rId3" Type="http://schemas.openxmlformats.org/officeDocument/2006/relationships/image" Target="../media/image73.jpeg"/><Relationship Id="rId7" Type="http://schemas.openxmlformats.org/officeDocument/2006/relationships/image" Target="../media/image67.wmf"/><Relationship Id="rId12" Type="http://schemas.openxmlformats.org/officeDocument/2006/relationships/oleObject" Target="../embeddings/oleObject55.bin"/><Relationship Id="rId17" Type="http://schemas.openxmlformats.org/officeDocument/2006/relationships/image" Target="../media/image72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57.bin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52.bin"/><Relationship Id="rId11" Type="http://schemas.openxmlformats.org/officeDocument/2006/relationships/image" Target="../media/image69.wmf"/><Relationship Id="rId5" Type="http://schemas.openxmlformats.org/officeDocument/2006/relationships/image" Target="../media/image66.wmf"/><Relationship Id="rId15" Type="http://schemas.openxmlformats.org/officeDocument/2006/relationships/image" Target="../media/image71.wmf"/><Relationship Id="rId10" Type="http://schemas.openxmlformats.org/officeDocument/2006/relationships/oleObject" Target="../embeddings/oleObject54.bin"/><Relationship Id="rId4" Type="http://schemas.openxmlformats.org/officeDocument/2006/relationships/oleObject" Target="../embeddings/oleObject51.bin"/><Relationship Id="rId9" Type="http://schemas.openxmlformats.org/officeDocument/2006/relationships/image" Target="../media/image68.wmf"/><Relationship Id="rId14" Type="http://schemas.openxmlformats.org/officeDocument/2006/relationships/oleObject" Target="../embeddings/oleObject56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0.bin"/><Relationship Id="rId13" Type="http://schemas.openxmlformats.org/officeDocument/2006/relationships/image" Target="../media/image78.wmf"/><Relationship Id="rId3" Type="http://schemas.openxmlformats.org/officeDocument/2006/relationships/image" Target="../media/image73.jpeg"/><Relationship Id="rId7" Type="http://schemas.openxmlformats.org/officeDocument/2006/relationships/image" Target="../media/image75.wmf"/><Relationship Id="rId12" Type="http://schemas.openxmlformats.org/officeDocument/2006/relationships/oleObject" Target="../embeddings/oleObject62.bin"/><Relationship Id="rId17" Type="http://schemas.openxmlformats.org/officeDocument/2006/relationships/image" Target="../media/image80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64.bin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59.bin"/><Relationship Id="rId11" Type="http://schemas.openxmlformats.org/officeDocument/2006/relationships/image" Target="../media/image77.wmf"/><Relationship Id="rId5" Type="http://schemas.openxmlformats.org/officeDocument/2006/relationships/image" Target="../media/image74.wmf"/><Relationship Id="rId15" Type="http://schemas.openxmlformats.org/officeDocument/2006/relationships/image" Target="../media/image79.wmf"/><Relationship Id="rId10" Type="http://schemas.openxmlformats.org/officeDocument/2006/relationships/oleObject" Target="../embeddings/oleObject61.bin"/><Relationship Id="rId4" Type="http://schemas.openxmlformats.org/officeDocument/2006/relationships/oleObject" Target="../embeddings/oleObject58.bin"/><Relationship Id="rId9" Type="http://schemas.openxmlformats.org/officeDocument/2006/relationships/image" Target="../media/image76.wmf"/><Relationship Id="rId14" Type="http://schemas.openxmlformats.org/officeDocument/2006/relationships/oleObject" Target="../embeddings/oleObject63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5.bin"/><Relationship Id="rId7" Type="http://schemas.openxmlformats.org/officeDocument/2006/relationships/image" Target="../media/image73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82.wmf"/><Relationship Id="rId5" Type="http://schemas.openxmlformats.org/officeDocument/2006/relationships/oleObject" Target="../embeddings/oleObject66.bin"/><Relationship Id="rId4" Type="http://schemas.openxmlformats.org/officeDocument/2006/relationships/image" Target="../media/image81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wmf"/><Relationship Id="rId13" Type="http://schemas.openxmlformats.org/officeDocument/2006/relationships/oleObject" Target="../embeddings/oleObject72.bin"/><Relationship Id="rId3" Type="http://schemas.openxmlformats.org/officeDocument/2006/relationships/oleObject" Target="../embeddings/oleObject67.bin"/><Relationship Id="rId7" Type="http://schemas.openxmlformats.org/officeDocument/2006/relationships/oleObject" Target="../embeddings/oleObject69.bin"/><Relationship Id="rId12" Type="http://schemas.openxmlformats.org/officeDocument/2006/relationships/image" Target="../media/image8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84.wmf"/><Relationship Id="rId11" Type="http://schemas.openxmlformats.org/officeDocument/2006/relationships/oleObject" Target="../embeddings/oleObject71.bin"/><Relationship Id="rId5" Type="http://schemas.openxmlformats.org/officeDocument/2006/relationships/oleObject" Target="../embeddings/oleObject68.bin"/><Relationship Id="rId15" Type="http://schemas.openxmlformats.org/officeDocument/2006/relationships/image" Target="../media/image22.jpeg"/><Relationship Id="rId10" Type="http://schemas.openxmlformats.org/officeDocument/2006/relationships/image" Target="../media/image86.wmf"/><Relationship Id="rId4" Type="http://schemas.openxmlformats.org/officeDocument/2006/relationships/image" Target="../media/image83.wmf"/><Relationship Id="rId9" Type="http://schemas.openxmlformats.org/officeDocument/2006/relationships/oleObject" Target="../embeddings/oleObject70.bin"/><Relationship Id="rId14" Type="http://schemas.openxmlformats.org/officeDocument/2006/relationships/image" Target="../media/image88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image" Target="../media/image270.png"/><Relationship Id="rId3" Type="http://schemas.openxmlformats.org/officeDocument/2006/relationships/image" Target="../media/image7.jpeg"/><Relationship Id="rId7" Type="http://schemas.openxmlformats.org/officeDocument/2006/relationships/oleObject" Target="../embeddings/oleObject2.bin"/><Relationship Id="rId12" Type="http://schemas.openxmlformats.org/officeDocument/2006/relationships/image" Target="../media/image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3.bin"/><Relationship Id="rId5" Type="http://schemas.openxmlformats.org/officeDocument/2006/relationships/oleObject" Target="../embeddings/oleObject1.bin"/><Relationship Id="rId10" Type="http://schemas.microsoft.com/office/2007/relationships/hdphoto" Target="../media/hdphoto3.wdp"/><Relationship Id="rId4" Type="http://schemas.microsoft.com/office/2007/relationships/hdphoto" Target="../media/hdphoto2.wdp"/><Relationship Id="rId9" Type="http://schemas.openxmlformats.org/officeDocument/2006/relationships/image" Target="../media/image8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jpe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5.bin"/><Relationship Id="rId3" Type="http://schemas.openxmlformats.org/officeDocument/2006/relationships/image" Target="../media/image94.jpeg"/><Relationship Id="rId7" Type="http://schemas.openxmlformats.org/officeDocument/2006/relationships/image" Target="../media/image91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74.bin"/><Relationship Id="rId11" Type="http://schemas.openxmlformats.org/officeDocument/2006/relationships/image" Target="../media/image93.wmf"/><Relationship Id="rId5" Type="http://schemas.openxmlformats.org/officeDocument/2006/relationships/image" Target="../media/image90.wmf"/><Relationship Id="rId10" Type="http://schemas.openxmlformats.org/officeDocument/2006/relationships/oleObject" Target="../embeddings/oleObject76.bin"/><Relationship Id="rId4" Type="http://schemas.openxmlformats.org/officeDocument/2006/relationships/oleObject" Target="../embeddings/oleObject73.bin"/><Relationship Id="rId9" Type="http://schemas.openxmlformats.org/officeDocument/2006/relationships/image" Target="../media/image92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jpeg"/><Relationship Id="rId7" Type="http://schemas.openxmlformats.org/officeDocument/2006/relationships/image" Target="../media/image9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78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77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jpe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99.jpeg"/><Relationship Id="rId5" Type="http://schemas.openxmlformats.org/officeDocument/2006/relationships/image" Target="../media/image97.wmf"/><Relationship Id="rId4" Type="http://schemas.openxmlformats.org/officeDocument/2006/relationships/oleObject" Target="../embeddings/oleObject79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4.png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7" Type="http://schemas.openxmlformats.org/officeDocument/2006/relationships/image" Target="../media/image109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0.png"/><Relationship Id="rId5" Type="http://schemas.openxmlformats.org/officeDocument/2006/relationships/image" Target="../media/image108.png"/><Relationship Id="rId4" Type="http://schemas.openxmlformats.org/officeDocument/2006/relationships/image" Target="../media/image107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9.png"/><Relationship Id="rId4" Type="http://schemas.openxmlformats.org/officeDocument/2006/relationships/image" Target="../media/image112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microsoft.com/office/2007/relationships/hdphoto" Target="../media/hdphoto3.wdp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jpe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116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116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8.png"/><Relationship Id="rId4" Type="http://schemas.openxmlformats.org/officeDocument/2006/relationships/image" Target="../media/image51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116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9.png"/><Relationship Id="rId4" Type="http://schemas.openxmlformats.org/officeDocument/2006/relationships/image" Target="../media/image119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3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2.bin"/><Relationship Id="rId13" Type="http://schemas.openxmlformats.org/officeDocument/2006/relationships/image" Target="../media/image133.wmf"/><Relationship Id="rId3" Type="http://schemas.openxmlformats.org/officeDocument/2006/relationships/image" Target="../media/image135.jpeg"/><Relationship Id="rId7" Type="http://schemas.openxmlformats.org/officeDocument/2006/relationships/image" Target="../media/image130.wmf"/><Relationship Id="rId12" Type="http://schemas.openxmlformats.org/officeDocument/2006/relationships/oleObject" Target="../embeddings/oleObject84.bin"/><Relationship Id="rId17" Type="http://schemas.openxmlformats.org/officeDocument/2006/relationships/image" Target="../media/image1010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0.png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81.bin"/><Relationship Id="rId11" Type="http://schemas.openxmlformats.org/officeDocument/2006/relationships/image" Target="../media/image132.wmf"/><Relationship Id="rId5" Type="http://schemas.openxmlformats.org/officeDocument/2006/relationships/image" Target="../media/image129.wmf"/><Relationship Id="rId15" Type="http://schemas.openxmlformats.org/officeDocument/2006/relationships/image" Target="../media/image134.wmf"/><Relationship Id="rId10" Type="http://schemas.openxmlformats.org/officeDocument/2006/relationships/oleObject" Target="../embeddings/oleObject83.bin"/><Relationship Id="rId4" Type="http://schemas.openxmlformats.org/officeDocument/2006/relationships/oleObject" Target="../embeddings/oleObject80.bin"/><Relationship Id="rId9" Type="http://schemas.openxmlformats.org/officeDocument/2006/relationships/image" Target="../media/image131.wmf"/><Relationship Id="rId14" Type="http://schemas.openxmlformats.org/officeDocument/2006/relationships/oleObject" Target="../embeddings/oleObject85.bin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8.bin"/><Relationship Id="rId3" Type="http://schemas.openxmlformats.org/officeDocument/2006/relationships/image" Target="../media/image140.jpeg"/><Relationship Id="rId7" Type="http://schemas.openxmlformats.org/officeDocument/2006/relationships/image" Target="../media/image137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87.bin"/><Relationship Id="rId11" Type="http://schemas.openxmlformats.org/officeDocument/2006/relationships/image" Target="../media/image139.wmf"/><Relationship Id="rId5" Type="http://schemas.openxmlformats.org/officeDocument/2006/relationships/image" Target="../media/image136.wmf"/><Relationship Id="rId10" Type="http://schemas.openxmlformats.org/officeDocument/2006/relationships/oleObject" Target="../embeddings/oleObject89.bin"/><Relationship Id="rId4" Type="http://schemas.openxmlformats.org/officeDocument/2006/relationships/oleObject" Target="../embeddings/oleObject86.bin"/><Relationship Id="rId9" Type="http://schemas.openxmlformats.org/officeDocument/2006/relationships/image" Target="../media/image138.wmf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wmf"/><Relationship Id="rId3" Type="http://schemas.openxmlformats.org/officeDocument/2006/relationships/image" Target="../media/image146.jpeg"/><Relationship Id="rId7" Type="http://schemas.openxmlformats.org/officeDocument/2006/relationships/oleObject" Target="../embeddings/oleObject9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44.wmf"/><Relationship Id="rId5" Type="http://schemas.openxmlformats.org/officeDocument/2006/relationships/oleObject" Target="../embeddings/oleObject90.bin"/><Relationship Id="rId4" Type="http://schemas.microsoft.com/office/2007/relationships/hdphoto" Target="../media/hdphoto6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wmf"/><Relationship Id="rId3" Type="http://schemas.openxmlformats.org/officeDocument/2006/relationships/image" Target="../media/image146.jpeg"/><Relationship Id="rId7" Type="http://schemas.openxmlformats.org/officeDocument/2006/relationships/oleObject" Target="../embeddings/oleObject9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44.wmf"/><Relationship Id="rId5" Type="http://schemas.openxmlformats.org/officeDocument/2006/relationships/oleObject" Target="../embeddings/oleObject92.bin"/><Relationship Id="rId10" Type="http://schemas.openxmlformats.org/officeDocument/2006/relationships/image" Target="../media/image148.wmf"/><Relationship Id="rId4" Type="http://schemas.microsoft.com/office/2007/relationships/hdphoto" Target="../media/hdphoto6.wdp"/><Relationship Id="rId9" Type="http://schemas.openxmlformats.org/officeDocument/2006/relationships/oleObject" Target="../embeddings/oleObject94.bin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wmf"/><Relationship Id="rId3" Type="http://schemas.openxmlformats.org/officeDocument/2006/relationships/image" Target="../media/image146.jpeg"/><Relationship Id="rId7" Type="http://schemas.openxmlformats.org/officeDocument/2006/relationships/oleObject" Target="../embeddings/oleObject9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44.wmf"/><Relationship Id="rId5" Type="http://schemas.openxmlformats.org/officeDocument/2006/relationships/oleObject" Target="../embeddings/oleObject95.bin"/><Relationship Id="rId10" Type="http://schemas.openxmlformats.org/officeDocument/2006/relationships/image" Target="../media/image149.wmf"/><Relationship Id="rId4" Type="http://schemas.microsoft.com/office/2007/relationships/hdphoto" Target="../media/hdphoto6.wdp"/><Relationship Id="rId9" Type="http://schemas.openxmlformats.org/officeDocument/2006/relationships/oleObject" Target="../embeddings/oleObject97.bin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wmf"/><Relationship Id="rId13" Type="http://schemas.openxmlformats.org/officeDocument/2006/relationships/oleObject" Target="../embeddings/oleObject102.bin"/><Relationship Id="rId3" Type="http://schemas.openxmlformats.org/officeDocument/2006/relationships/image" Target="../media/image146.jpeg"/><Relationship Id="rId7" Type="http://schemas.openxmlformats.org/officeDocument/2006/relationships/oleObject" Target="../embeddings/oleObject99.bin"/><Relationship Id="rId12" Type="http://schemas.openxmlformats.org/officeDocument/2006/relationships/image" Target="../media/image15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50.wmf"/><Relationship Id="rId11" Type="http://schemas.openxmlformats.org/officeDocument/2006/relationships/oleObject" Target="../embeddings/oleObject101.bin"/><Relationship Id="rId5" Type="http://schemas.openxmlformats.org/officeDocument/2006/relationships/oleObject" Target="../embeddings/oleObject98.bin"/><Relationship Id="rId15" Type="http://schemas.openxmlformats.org/officeDocument/2006/relationships/image" Target="../media/image301.png"/><Relationship Id="rId10" Type="http://schemas.openxmlformats.org/officeDocument/2006/relationships/image" Target="../media/image152.wmf"/><Relationship Id="rId4" Type="http://schemas.microsoft.com/office/2007/relationships/hdphoto" Target="../media/hdphoto6.wdp"/><Relationship Id="rId9" Type="http://schemas.openxmlformats.org/officeDocument/2006/relationships/oleObject" Target="../embeddings/oleObject100.bin"/><Relationship Id="rId14" Type="http://schemas.openxmlformats.org/officeDocument/2006/relationships/image" Target="../media/image154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BJT-Lecture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386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4971" y="1543278"/>
            <a:ext cx="9144000" cy="2387600"/>
          </a:xfrm>
        </p:spPr>
        <p:txBody>
          <a:bodyPr/>
          <a:lstStyle/>
          <a:p>
            <a:r>
              <a:rPr lang="en-US" b="1" dirty="0" smtClean="0">
                <a:latin typeface="Arial Black" panose="020B0A04020102020204" pitchFamily="34" charset="0"/>
              </a:rPr>
              <a:t>BJT as Amplifier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07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114" y="0"/>
            <a:ext cx="8229600" cy="990600"/>
          </a:xfrm>
        </p:spPr>
        <p:txBody>
          <a:bodyPr/>
          <a:lstStyle/>
          <a:p>
            <a:r>
              <a:rPr lang="en-US" b="1" u="sng" dirty="0" smtClean="0">
                <a:latin typeface="Arial Black" panose="020B0A04020102020204" pitchFamily="34" charset="0"/>
              </a:rPr>
              <a:t>BJT as Amplifier</a:t>
            </a:r>
            <a:endParaRPr lang="en-US" b="1" u="sng" dirty="0">
              <a:latin typeface="Arial Black" panose="020B0A040201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6114" y="990600"/>
            <a:ext cx="1177108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when operated in the active mode, the BJT functions as a voltage-controlled current source: the base–emitter voltage controls the collector </a:t>
            </a:r>
            <a:r>
              <a:rPr lang="en-US" sz="3600" b="1" dirty="0" smtClean="0"/>
              <a:t>current</a:t>
            </a:r>
          </a:p>
          <a:p>
            <a:endParaRPr lang="en-US" sz="3600" b="1" dirty="0"/>
          </a:p>
          <a:p>
            <a:endParaRPr lang="en-US" sz="3600" b="1" dirty="0"/>
          </a:p>
          <a:p>
            <a:endParaRPr lang="en-US" sz="3600" b="1" dirty="0"/>
          </a:p>
          <a:p>
            <a:r>
              <a:rPr lang="en-US" sz="3600" b="1" dirty="0"/>
              <a:t> Although the control relationship is nonlinear (exponential), we will shortly devise a method for obtaining almost-linear amplification from this fundamentally nonlinear device.</a:t>
            </a:r>
          </a:p>
        </p:txBody>
      </p:sp>
    </p:spTree>
    <p:extLst>
      <p:ext uri="{BB962C8B-B14F-4D97-AF65-F5344CB8AC3E}">
        <p14:creationId xmlns:p14="http://schemas.microsoft.com/office/powerpoint/2010/main" val="110528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5142" y="990600"/>
            <a:ext cx="11901715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/>
              <a:t>A voltage-controlled current source can serve as a </a:t>
            </a:r>
            <a:r>
              <a:rPr lang="en-US" sz="4000" dirty="0" err="1"/>
              <a:t>transconductance</a:t>
            </a:r>
            <a:r>
              <a:rPr lang="en-US" sz="4000" dirty="0"/>
              <a:t> amplifier, that is, an amplifier whose input signal is a voltage and whose output signal is a current</a:t>
            </a:r>
          </a:p>
          <a:p>
            <a:endParaRPr lang="en-US" sz="4000" dirty="0"/>
          </a:p>
          <a:p>
            <a:r>
              <a:rPr lang="en-US" sz="4000" dirty="0"/>
              <a:t> A simple way to convert a </a:t>
            </a:r>
            <a:r>
              <a:rPr lang="en-US" sz="4000" dirty="0" err="1"/>
              <a:t>transconductance</a:t>
            </a:r>
            <a:r>
              <a:rPr lang="en-US" sz="4000" dirty="0"/>
              <a:t> amplifier to a voltage amplifier is to pass the output current through a resistor and take the voltage across the resistor as the output.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981200" y="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 u="sng">
                <a:latin typeface="+mj-lt"/>
                <a:ea typeface="+mj-ea"/>
                <a:cs typeface="+mj-cs"/>
              </a:rPr>
              <a:t>BJT as Amplifier</a:t>
            </a:r>
            <a:endParaRPr lang="en-US" sz="4400" b="1" u="sng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3441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60000"/>
              <a:lumOff val="40000"/>
            </a:schemeClr>
          </a:solidFill>
          <a:ln w="57150"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b="1" dirty="0"/>
              <a:t>The Voltage Transfer Characteristic (VTC)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20914" y="2317061"/>
            <a:ext cx="11146972" cy="3785652"/>
          </a:xfrm>
          <a:prstGeom prst="rect">
            <a:avLst/>
          </a:prstGeom>
          <a:solidFill>
            <a:srgbClr val="00FFFF"/>
          </a:solidFill>
          <a:ln w="762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4800" dirty="0"/>
              <a:t>A very useful tool that yields great insight into the operation of an amplifier circuit is its voltage transfer characteristic (VTC). This is simply a plot of the output voltage versus the input voltage.(              Graph)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5202320" y="5280483"/>
          <a:ext cx="1787359" cy="6994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3" imgW="583920" imgH="228600" progId="Equation.3">
                  <p:embed/>
                </p:oleObj>
              </mc:Choice>
              <mc:Fallback>
                <p:oleObj name="Equation" r:id="rId3" imgW="5839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2320" y="5280483"/>
                        <a:ext cx="1787359" cy="69940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2182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80" name="Picture 8" descr="se06F31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35000" contrast="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8077"/>
          <a:stretch/>
        </p:blipFill>
        <p:spPr bwMode="auto">
          <a:xfrm>
            <a:off x="290286" y="228600"/>
            <a:ext cx="2721429" cy="3147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 descr="se06F31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35000" contrast="7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3624"/>
          <a:stretch/>
        </p:blipFill>
        <p:spPr bwMode="auto">
          <a:xfrm>
            <a:off x="3011715" y="228599"/>
            <a:ext cx="6045876" cy="5199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882164" y="1245085"/>
            <a:ext cx="595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i="1" baseline="-25000" dirty="0" err="1">
                <a:latin typeface="Times New Roman" pitchFamily="18" charset="0"/>
                <a:cs typeface="Times New Roman" pitchFamily="18" charset="0"/>
              </a:rPr>
              <a:t>O</a:t>
            </a:r>
            <a:endParaRPr lang="en-US" sz="20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54626" name="Object 2"/>
          <p:cNvGraphicFramePr>
            <a:graphicFrameLocks noChangeAspect="1"/>
          </p:cNvGraphicFramePr>
          <p:nvPr>
            <p:extLst/>
          </p:nvPr>
        </p:nvGraphicFramePr>
        <p:xfrm>
          <a:off x="3311072" y="5609768"/>
          <a:ext cx="50038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7" imgW="2057400" imgH="457200" progId="Equation.3">
                  <p:embed/>
                </p:oleObj>
              </mc:Choice>
              <mc:Fallback>
                <p:oleObj name="Equation" r:id="rId7" imgW="20574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1072" y="5609768"/>
                        <a:ext cx="5003800" cy="1104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767677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4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58482" y="132427"/>
            <a:ext cx="798648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Note that the output voltage is taken between the collector and ground, rather than simply across </a:t>
            </a:r>
            <a:r>
              <a:rPr lang="en-US" sz="2800" dirty="0" err="1"/>
              <a:t>Rc</a:t>
            </a:r>
            <a:r>
              <a:rPr lang="en-US" sz="2800" dirty="0"/>
              <a:t>. This is done because of the need to maintain a ground reference throughout the circuit. The output voltage is given by</a:t>
            </a:r>
          </a:p>
        </p:txBody>
      </p:sp>
      <p:pic>
        <p:nvPicPr>
          <p:cNvPr id="3" name="Picture 8" descr="se06F31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35000" contrast="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8077"/>
          <a:stretch/>
        </p:blipFill>
        <p:spPr bwMode="auto">
          <a:xfrm>
            <a:off x="326572" y="204907"/>
            <a:ext cx="2411602" cy="2789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0178" name="Object 2"/>
          <p:cNvGraphicFramePr>
            <a:graphicFrameLocks noChangeAspect="1"/>
          </p:cNvGraphicFramePr>
          <p:nvPr/>
        </p:nvGraphicFramePr>
        <p:xfrm>
          <a:off x="5181600" y="2438401"/>
          <a:ext cx="3211512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5" imgW="1320800" imgH="228600" progId="Equation.3">
                  <p:embed/>
                </p:oleObj>
              </mc:Choice>
              <mc:Fallback>
                <p:oleObj name="Equation" r:id="rId5" imgW="13208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2438401"/>
                        <a:ext cx="3211512" cy="555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178300" y="3096889"/>
            <a:ext cx="558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The out put is 180 Deg. Phase shifted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76800" y="4038600"/>
            <a:ext cx="41910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74320">
              <a:spcAft>
                <a:spcPts val="1200"/>
              </a:spcAft>
              <a:buFont typeface="Wingdings" pitchFamily="2" charset="2"/>
              <a:buChar char="Ø"/>
            </a:pPr>
            <a:r>
              <a:rPr lang="en-US" i="1" dirty="0"/>
              <a:t>(x-y) For                          Cutoff mode and </a:t>
            </a:r>
          </a:p>
          <a:p>
            <a:pPr indent="-274320">
              <a:spcAft>
                <a:spcPts val="1200"/>
              </a:spcAft>
              <a:buFont typeface="Wingdings" pitchFamily="2" charset="2"/>
              <a:buChar char="Ø"/>
            </a:pPr>
            <a:r>
              <a:rPr lang="en-US" i="1" dirty="0"/>
              <a:t>(y-Z)  Active mode</a:t>
            </a:r>
          </a:p>
          <a:p>
            <a:pPr indent="-274320">
              <a:spcAft>
                <a:spcPts val="1200"/>
              </a:spcAft>
              <a:buFont typeface="Wingdings" pitchFamily="2" charset="2"/>
              <a:buChar char="Ø"/>
            </a:pPr>
            <a:r>
              <a:rPr lang="en-US" i="1" dirty="0"/>
              <a:t>Saturation mode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6164264" y="3962401"/>
          <a:ext cx="1150937" cy="4159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Equation" r:id="rId7" imgW="596880" imgH="215640" progId="Equation.3">
                  <p:embed/>
                </p:oleObj>
              </mc:Choice>
              <mc:Fallback>
                <p:oleObj name="Equation" r:id="rId7" imgW="5968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4264" y="3962401"/>
                        <a:ext cx="1150937" cy="41597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9128126" y="4000500"/>
          <a:ext cx="85407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Equation" r:id="rId9" imgW="393480" imgH="228600" progId="Equation.3">
                  <p:embed/>
                </p:oleObj>
              </mc:Choice>
              <mc:Fallback>
                <p:oleObj name="Equation" r:id="rId9" imgW="3934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28126" y="4000500"/>
                        <a:ext cx="854075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/>
          <p:cNvSpPr/>
          <p:nvPr/>
        </p:nvSpPr>
        <p:spPr>
          <a:xfrm>
            <a:off x="6781800" y="4876801"/>
            <a:ext cx="3733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For          greater than that at point Z,</a:t>
            </a:r>
          </a:p>
          <a:p>
            <a:r>
              <a:rPr lang="en-US" dirty="0"/>
              <a:t>the transistor operates in the saturation region and          decreases very slowly</a:t>
            </a: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7239000" y="4876800"/>
          <a:ext cx="425450" cy="380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Equation" r:id="rId11" imgW="241200" imgH="215640" progId="Equation.3">
                  <p:embed/>
                </p:oleObj>
              </mc:Choice>
              <mc:Fallback>
                <p:oleObj name="Equation" r:id="rId11" imgW="2412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4876800"/>
                        <a:ext cx="425450" cy="3806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/>
        </p:nvGraphicFramePr>
        <p:xfrm>
          <a:off x="8915400" y="5410200"/>
          <a:ext cx="419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Equation" r:id="rId13" imgW="228600" imgH="228600" progId="Equation.3">
                  <p:embed/>
                </p:oleObj>
              </mc:Choice>
              <mc:Fallback>
                <p:oleObj name="Equation" r:id="rId13" imgW="228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15400" y="5410200"/>
                        <a:ext cx="4191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8" descr="se06F31"/>
          <p:cNvPicPr>
            <a:picLocks noChangeAspect="1" noChangeArrowheads="1"/>
          </p:cNvPicPr>
          <p:nvPr/>
        </p:nvPicPr>
        <p:blipFill rotWithShape="1"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bright="-35000" contrast="7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3624"/>
          <a:stretch/>
        </p:blipFill>
        <p:spPr bwMode="auto">
          <a:xfrm>
            <a:off x="168249" y="3558554"/>
            <a:ext cx="3634989" cy="3126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655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600" y="106183"/>
            <a:ext cx="1177108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The VTC  indicates that the segment of greatest slope (and hence </a:t>
            </a:r>
            <a:r>
              <a:rPr lang="en-US" sz="2400" dirty="0" smtClean="0"/>
              <a:t>potentially the </a:t>
            </a:r>
            <a:r>
              <a:rPr lang="en-US" sz="2400" dirty="0"/>
              <a:t>largest amplifier gain) is that labeled YZ, which corresponds to operation in the active mode. An expression for the segment YZ can be obtained by</a:t>
            </a:r>
          </a:p>
        </p:txBody>
      </p:sp>
      <p:graphicFrame>
        <p:nvGraphicFramePr>
          <p:cNvPr id="52226" name="Object 2"/>
          <p:cNvGraphicFramePr>
            <a:graphicFrameLocks noChangeAspect="1"/>
          </p:cNvGraphicFramePr>
          <p:nvPr/>
        </p:nvGraphicFramePr>
        <p:xfrm>
          <a:off x="6629400" y="1752601"/>
          <a:ext cx="3211512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3" imgW="1320800" imgH="228600" progId="Equation.3">
                  <p:embed/>
                </p:oleObj>
              </mc:Choice>
              <mc:Fallback>
                <p:oleObj name="Equation" r:id="rId3" imgW="13208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1752601"/>
                        <a:ext cx="3211512" cy="555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7" name="Object 3"/>
          <p:cNvGraphicFramePr>
            <a:graphicFrameLocks noChangeAspect="1"/>
          </p:cNvGraphicFramePr>
          <p:nvPr/>
        </p:nvGraphicFramePr>
        <p:xfrm>
          <a:off x="6705601" y="2590801"/>
          <a:ext cx="3275013" cy="166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Equation" r:id="rId5" imgW="1346200" imgH="685800" progId="Equation.3">
                  <p:embed/>
                </p:oleObj>
              </mc:Choice>
              <mc:Fallback>
                <p:oleObj name="Equation" r:id="rId5" imgW="1346200" imgH="685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1" y="2590801"/>
                        <a:ext cx="3275013" cy="166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7" descr="se06F33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36000" contrast="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6446" r="66130" b="4157"/>
          <a:stretch/>
        </p:blipFill>
        <p:spPr bwMode="auto">
          <a:xfrm>
            <a:off x="1828800" y="3842844"/>
            <a:ext cx="2514600" cy="2862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4724400" y="4724401"/>
            <a:ext cx="735148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This is obviously a nonlinear relationship. </a:t>
            </a:r>
          </a:p>
          <a:p>
            <a:r>
              <a:rPr lang="en-US" sz="2800" dirty="0"/>
              <a:t> linear (or almost-linear) amplification can be obtained by using the technique of biasing the BJT.</a:t>
            </a:r>
          </a:p>
        </p:txBody>
      </p:sp>
      <p:pic>
        <p:nvPicPr>
          <p:cNvPr id="7" name="Picture 8" descr="se06F31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-35000" contrast="7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3624"/>
          <a:stretch/>
        </p:blipFill>
        <p:spPr bwMode="auto">
          <a:xfrm>
            <a:off x="1524000" y="1447800"/>
            <a:ext cx="3352800" cy="2593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1729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2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52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3153"/>
            <a:ext cx="12192000" cy="1190278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Arial Black" panose="020B0A04020102020204" pitchFamily="34" charset="0"/>
              </a:rPr>
              <a:t>Biasing the BJT to Obtain Linear Amplification</a:t>
            </a:r>
            <a:endParaRPr lang="en-US" sz="3600" dirty="0">
              <a:latin typeface="Arial Black" panose="020B0A040201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81200" y="1524000"/>
            <a:ext cx="8153400" cy="353943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800" dirty="0"/>
              <a:t>Biasing enables us to obtain almost-linear amplification from the BJT.</a:t>
            </a:r>
          </a:p>
          <a:p>
            <a:endParaRPr lang="en-US" sz="2800" dirty="0"/>
          </a:p>
          <a:p>
            <a:r>
              <a:rPr lang="en-US" sz="2800" dirty="0"/>
              <a:t> A dc voltage           is selected to obtain operation at a point Q on the segment YZ of the VTC.</a:t>
            </a:r>
          </a:p>
          <a:p>
            <a:endParaRPr lang="en-US" sz="2800" dirty="0"/>
          </a:p>
          <a:p>
            <a:r>
              <a:rPr lang="en-US" sz="2800" dirty="0"/>
              <a:t>observe that the coordinates of Q are the dc voltages                                     	 and             which are related by           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962400" y="2819400"/>
          <a:ext cx="533400" cy="4772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Equation" r:id="rId3" imgW="241200" imgH="215640" progId="Equation.3">
                  <p:embed/>
                </p:oleObj>
              </mc:Choice>
              <mc:Fallback>
                <p:oleObj name="Equation" r:id="rId3" imgW="2412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2819400"/>
                        <a:ext cx="533400" cy="47725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4" name="Object 4"/>
          <p:cNvGraphicFramePr>
            <a:graphicFrameLocks noChangeAspect="1"/>
          </p:cNvGraphicFramePr>
          <p:nvPr/>
        </p:nvGraphicFramePr>
        <p:xfrm>
          <a:off x="2209800" y="4495800"/>
          <a:ext cx="533400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Equation" r:id="rId5" imgW="241200" imgH="215640" progId="Equation.3">
                  <p:embed/>
                </p:oleObj>
              </mc:Choice>
              <mc:Fallback>
                <p:oleObj name="Equation" r:id="rId5" imgW="2412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495800"/>
                        <a:ext cx="533400" cy="477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3886200" y="4495801"/>
          <a:ext cx="577850" cy="547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Equation" r:id="rId6" imgW="241200" imgH="228600" progId="Equation.3">
                  <p:embed/>
                </p:oleObj>
              </mc:Choice>
              <mc:Fallback>
                <p:oleObj name="Equation" r:id="rId6" imgW="241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4495801"/>
                        <a:ext cx="577850" cy="547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6" name="Object 6"/>
          <p:cNvGraphicFramePr>
            <a:graphicFrameLocks noChangeAspect="1"/>
          </p:cNvGraphicFramePr>
          <p:nvPr>
            <p:extLst/>
          </p:nvPr>
        </p:nvGraphicFramePr>
        <p:xfrm>
          <a:off x="4267200" y="5520630"/>
          <a:ext cx="3510951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Equation" r:id="rId8" imgW="1371600" imgH="330200" progId="Equation.3">
                  <p:embed/>
                </p:oleObj>
              </mc:Choice>
              <mc:Fallback>
                <p:oleObj name="Equation" r:id="rId8" imgW="1371600" imgH="330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5520630"/>
                        <a:ext cx="3510951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 descr="se06F31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-35000" contrast="7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3624"/>
          <a:stretch/>
        </p:blipFill>
        <p:spPr bwMode="auto">
          <a:xfrm>
            <a:off x="9579533" y="4626429"/>
            <a:ext cx="2460067" cy="2115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493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5" name="Picture 4" descr="se06F3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35000" contrast="8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9332"/>
          <a:stretch/>
        </p:blipFill>
        <p:spPr bwMode="auto">
          <a:xfrm>
            <a:off x="1846992" y="1433015"/>
            <a:ext cx="2461151" cy="2949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2133600" y="228600"/>
            <a:ext cx="7848600" cy="762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2800" dirty="0"/>
              <a:t>Biasing BJT for Linear Amplification</a:t>
            </a:r>
          </a:p>
        </p:txBody>
      </p:sp>
      <p:grpSp>
        <p:nvGrpSpPr>
          <p:cNvPr id="2" name="Group 2"/>
          <p:cNvGrpSpPr/>
          <p:nvPr/>
        </p:nvGrpSpPr>
        <p:grpSpPr>
          <a:xfrm>
            <a:off x="5187569" y="1262611"/>
            <a:ext cx="4612944" cy="4433013"/>
            <a:chOff x="3663569" y="1262610"/>
            <a:chExt cx="4612944" cy="4433013"/>
          </a:xfrm>
        </p:grpSpPr>
        <p:pic>
          <p:nvPicPr>
            <p:cNvPr id="12" name="Picture 4" descr="se06F3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35000" contrast="8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788"/>
            <a:stretch/>
          </p:blipFill>
          <p:spPr bwMode="auto">
            <a:xfrm>
              <a:off x="3663569" y="1262610"/>
              <a:ext cx="4612944" cy="4305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Rectangle 12"/>
            <p:cNvSpPr/>
            <p:nvPr/>
          </p:nvSpPr>
          <p:spPr bwMode="auto">
            <a:xfrm>
              <a:off x="4304392" y="3539277"/>
              <a:ext cx="1965279" cy="35484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b="1">
                <a:latin typeface="Arial" charset="0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5682817" y="5286190"/>
              <a:ext cx="436728" cy="40943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b="1">
                <a:latin typeface="Arial" charset="0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3740265" y="3484686"/>
              <a:ext cx="436728" cy="40943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b="1">
                <a:latin typeface="Arial" charset="0"/>
              </a:endParaRPr>
            </a:p>
          </p:txBody>
        </p:sp>
        <p:pic>
          <p:nvPicPr>
            <p:cNvPr id="17" name="Picture 4" descr="se06F3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35000" contrast="8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162" t="34809" r="25667" b="47123"/>
            <a:stretch/>
          </p:blipFill>
          <p:spPr bwMode="auto">
            <a:xfrm>
              <a:off x="5710035" y="3252684"/>
              <a:ext cx="368490" cy="7779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Rectangle 15"/>
            <p:cNvSpPr/>
            <p:nvPr/>
          </p:nvSpPr>
          <p:spPr bwMode="auto">
            <a:xfrm>
              <a:off x="5792583" y="4003298"/>
              <a:ext cx="164080" cy="1228299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b="1">
                <a:latin typeface="Arial" charset="0"/>
              </a:endParaRPr>
            </a:p>
          </p:txBody>
        </p:sp>
      </p:grp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7316788" y="1162051"/>
          <a:ext cx="2819400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Equation" r:id="rId5" imgW="1371600" imgH="330200" progId="Equation.3">
                  <p:embed/>
                </p:oleObj>
              </mc:Choice>
              <mc:Fallback>
                <p:oleObj name="Equation" r:id="rId5" imgW="1371600" imgH="330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6788" y="1162051"/>
                        <a:ext cx="2819400" cy="677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61834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5" name="Picture 4" descr="se06F3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35000" contrast="8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9332"/>
          <a:stretch/>
        </p:blipFill>
        <p:spPr bwMode="auto">
          <a:xfrm>
            <a:off x="1846992" y="1433015"/>
            <a:ext cx="2461151" cy="2949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2133600" y="228600"/>
            <a:ext cx="7848600" cy="762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2800" dirty="0"/>
              <a:t>Biasing BJT for Linear Amplification</a:t>
            </a:r>
          </a:p>
        </p:txBody>
      </p:sp>
      <p:grpSp>
        <p:nvGrpSpPr>
          <p:cNvPr id="2" name="Group 2"/>
          <p:cNvGrpSpPr/>
          <p:nvPr/>
        </p:nvGrpSpPr>
        <p:grpSpPr>
          <a:xfrm>
            <a:off x="5187569" y="1262611"/>
            <a:ext cx="4612944" cy="4433013"/>
            <a:chOff x="3663569" y="1262610"/>
            <a:chExt cx="4612944" cy="4433013"/>
          </a:xfrm>
        </p:grpSpPr>
        <p:pic>
          <p:nvPicPr>
            <p:cNvPr id="12" name="Picture 4" descr="se06F3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35000" contrast="8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788"/>
            <a:stretch/>
          </p:blipFill>
          <p:spPr bwMode="auto">
            <a:xfrm>
              <a:off x="3663569" y="1262610"/>
              <a:ext cx="4612944" cy="4305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Rectangle 12"/>
            <p:cNvSpPr/>
            <p:nvPr/>
          </p:nvSpPr>
          <p:spPr bwMode="auto">
            <a:xfrm>
              <a:off x="4304392" y="3539277"/>
              <a:ext cx="1965279" cy="35484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b="1">
                <a:latin typeface="Arial" charset="0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5682817" y="5286190"/>
              <a:ext cx="436728" cy="40943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b="1">
                <a:latin typeface="Arial" charset="0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3740265" y="3484686"/>
              <a:ext cx="436728" cy="40943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b="1">
                <a:latin typeface="Arial" charset="0"/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5805647" y="4003299"/>
              <a:ext cx="109182" cy="1228299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b="1">
                <a:latin typeface="Arial" charset="0"/>
              </a:endParaRPr>
            </a:p>
          </p:txBody>
        </p:sp>
        <p:pic>
          <p:nvPicPr>
            <p:cNvPr id="17" name="Picture 4" descr="se06F3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35000" contrast="8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162" t="34809" r="25667" b="47123"/>
            <a:stretch/>
          </p:blipFill>
          <p:spPr bwMode="auto">
            <a:xfrm>
              <a:off x="5710035" y="3252684"/>
              <a:ext cx="368490" cy="7779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7" name="Picture 4" descr="se06F3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35000" contrast="8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788"/>
          <a:stretch/>
        </p:blipFill>
        <p:spPr bwMode="auto">
          <a:xfrm>
            <a:off x="5182688" y="1262584"/>
            <a:ext cx="4612944" cy="430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7316788" y="1162051"/>
          <a:ext cx="2819400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Equation" r:id="rId5" imgW="1371600" imgH="330200" progId="Equation.3">
                  <p:embed/>
                </p:oleObj>
              </mc:Choice>
              <mc:Fallback>
                <p:oleObj name="Equation" r:id="rId5" imgW="1371600" imgH="330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6788" y="1162051"/>
                        <a:ext cx="2819400" cy="677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412744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01486"/>
          </a:xfrm>
          <a:solidFill>
            <a:srgbClr val="FFFF00"/>
          </a:solidFill>
        </p:spPr>
        <p:txBody>
          <a:bodyPr>
            <a:normAutofit fontScale="90000"/>
          </a:bodyPr>
          <a:lstStyle/>
          <a:p>
            <a:r>
              <a:rPr lang="en-US" sz="3600" b="1" dirty="0"/>
              <a:t> </a:t>
            </a:r>
            <a:r>
              <a:rPr lang="en-US" sz="3600" b="1" dirty="0" smtClean="0"/>
              <a:t>Dr. Usman covered </a:t>
            </a:r>
            <a:r>
              <a:rPr lang="en-US" sz="3600" b="1" dirty="0"/>
              <a:t>chapter 6 until 6.5.1: the collector current and its </a:t>
            </a:r>
            <a:r>
              <a:rPr lang="en-US" sz="3600" b="1" dirty="0" err="1"/>
              <a:t>transconductance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99" y="1175657"/>
            <a:ext cx="11625943" cy="5573486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6.1 Device Structure and Physical Operation</a:t>
            </a:r>
          </a:p>
          <a:p>
            <a:pPr lvl="1"/>
            <a:r>
              <a:rPr lang="en-US" b="1" dirty="0">
                <a:solidFill>
                  <a:srgbClr val="00B050"/>
                </a:solidFill>
              </a:rPr>
              <a:t>6.1.1 Simplified Structure and Modes of </a:t>
            </a:r>
            <a:r>
              <a:rPr lang="en-US" b="1" dirty="0" smtClean="0">
                <a:solidFill>
                  <a:srgbClr val="00B050"/>
                </a:solidFill>
              </a:rPr>
              <a:t>Operation</a:t>
            </a:r>
          </a:p>
          <a:p>
            <a:pPr lvl="1"/>
            <a:r>
              <a:rPr lang="en-US" b="1" dirty="0">
                <a:solidFill>
                  <a:srgbClr val="00B050"/>
                </a:solidFill>
              </a:rPr>
              <a:t>6.1.2 Operation of the </a:t>
            </a:r>
            <a:r>
              <a:rPr lang="en-US" b="1" i="1" dirty="0" err="1">
                <a:solidFill>
                  <a:srgbClr val="00B050"/>
                </a:solidFill>
              </a:rPr>
              <a:t>npn</a:t>
            </a:r>
            <a:r>
              <a:rPr lang="en-US" b="1" i="1" dirty="0">
                <a:solidFill>
                  <a:srgbClr val="00B050"/>
                </a:solidFill>
              </a:rPr>
              <a:t> </a:t>
            </a:r>
            <a:r>
              <a:rPr lang="en-US" b="1" dirty="0">
                <a:solidFill>
                  <a:srgbClr val="00B050"/>
                </a:solidFill>
              </a:rPr>
              <a:t>Transistor in the Active </a:t>
            </a:r>
            <a:r>
              <a:rPr lang="en-US" b="1" dirty="0" smtClean="0">
                <a:solidFill>
                  <a:srgbClr val="00B050"/>
                </a:solidFill>
              </a:rPr>
              <a:t>Mode</a:t>
            </a:r>
          </a:p>
          <a:p>
            <a:pPr lvl="1"/>
            <a:r>
              <a:rPr lang="en-US" b="1" dirty="0">
                <a:solidFill>
                  <a:srgbClr val="00B050"/>
                </a:solidFill>
              </a:rPr>
              <a:t>6.1.3 Structure of Actual </a:t>
            </a:r>
            <a:r>
              <a:rPr lang="en-US" b="1" dirty="0" smtClean="0">
                <a:solidFill>
                  <a:srgbClr val="00B050"/>
                </a:solidFill>
              </a:rPr>
              <a:t>Transistors</a:t>
            </a:r>
          </a:p>
          <a:p>
            <a:pPr lvl="1"/>
            <a:r>
              <a:rPr lang="en-US" b="1" dirty="0">
                <a:solidFill>
                  <a:srgbClr val="00B050"/>
                </a:solidFill>
              </a:rPr>
              <a:t>6.1.4 Operation in the Saturation Mode</a:t>
            </a:r>
            <a:endParaRPr lang="en-US" b="1" dirty="0" smtClean="0">
              <a:solidFill>
                <a:srgbClr val="00B050"/>
              </a:solidFill>
            </a:endParaRPr>
          </a:p>
          <a:p>
            <a:r>
              <a:rPr lang="en-US" b="1" dirty="0">
                <a:solidFill>
                  <a:srgbClr val="00B050"/>
                </a:solidFill>
              </a:rPr>
              <a:t>6.2 Current–Voltage Characteristics</a:t>
            </a:r>
          </a:p>
          <a:p>
            <a:pPr lvl="1"/>
            <a:r>
              <a:rPr lang="en-US" b="1" dirty="0">
                <a:solidFill>
                  <a:srgbClr val="00B050"/>
                </a:solidFill>
              </a:rPr>
              <a:t>6.2.1 Circuit Symbols and </a:t>
            </a:r>
            <a:r>
              <a:rPr lang="en-US" b="1" dirty="0" smtClean="0">
                <a:solidFill>
                  <a:srgbClr val="00B050"/>
                </a:solidFill>
              </a:rPr>
              <a:t>Conventions</a:t>
            </a:r>
          </a:p>
          <a:p>
            <a:pPr lvl="1"/>
            <a:r>
              <a:rPr lang="en-US" b="1" dirty="0">
                <a:solidFill>
                  <a:srgbClr val="00B050"/>
                </a:solidFill>
              </a:rPr>
              <a:t>6.2.3 Dependence of </a:t>
            </a:r>
            <a:r>
              <a:rPr lang="en-US" b="1" i="1" dirty="0" err="1">
                <a:solidFill>
                  <a:srgbClr val="00B050"/>
                </a:solidFill>
              </a:rPr>
              <a:t>i</a:t>
            </a:r>
            <a:r>
              <a:rPr lang="en-US" b="1" dirty="0" err="1">
                <a:solidFill>
                  <a:srgbClr val="00B050"/>
                </a:solidFill>
              </a:rPr>
              <a:t>C</a:t>
            </a:r>
            <a:r>
              <a:rPr lang="en-US" b="1" dirty="0">
                <a:solidFill>
                  <a:srgbClr val="00B050"/>
                </a:solidFill>
              </a:rPr>
              <a:t> on the Collector Voltage—The Early Effect</a:t>
            </a:r>
            <a:endParaRPr lang="en-US" b="1" dirty="0" smtClean="0">
              <a:solidFill>
                <a:srgbClr val="00B050"/>
              </a:solidFill>
            </a:endParaRPr>
          </a:p>
          <a:p>
            <a:r>
              <a:rPr lang="en-US" b="1" dirty="0">
                <a:solidFill>
                  <a:srgbClr val="00B050"/>
                </a:solidFill>
              </a:rPr>
              <a:t>6.3 BJT Circuits at </a:t>
            </a:r>
            <a:r>
              <a:rPr lang="en-US" b="1" dirty="0" smtClean="0">
                <a:solidFill>
                  <a:srgbClr val="00B050"/>
                </a:solidFill>
              </a:rPr>
              <a:t>DC</a:t>
            </a:r>
          </a:p>
          <a:p>
            <a:r>
              <a:rPr lang="en-US" b="1" dirty="0"/>
              <a:t>6.4 Applying the BJT in Amplifier </a:t>
            </a:r>
            <a:r>
              <a:rPr lang="en-US" b="1" dirty="0" smtClean="0"/>
              <a:t>Design</a:t>
            </a:r>
          </a:p>
          <a:p>
            <a:pPr lvl="1"/>
            <a:r>
              <a:rPr lang="en-US" b="1" dirty="0"/>
              <a:t>6.4.2 The Voltage Transfer Characteristic (VTC</a:t>
            </a:r>
            <a:r>
              <a:rPr lang="en-US" b="1" dirty="0" smtClean="0"/>
              <a:t>)</a:t>
            </a:r>
          </a:p>
          <a:p>
            <a:pPr lvl="1"/>
            <a:r>
              <a:rPr lang="en-US" b="1" dirty="0"/>
              <a:t>6.4.4 The Small-Signal Voltage Gain</a:t>
            </a:r>
            <a:endParaRPr lang="en-US" b="1" dirty="0" smtClean="0"/>
          </a:p>
          <a:p>
            <a:r>
              <a:rPr lang="en-US" b="1" dirty="0" smtClean="0"/>
              <a:t>6.5 </a:t>
            </a:r>
            <a:r>
              <a:rPr lang="en-US" b="1" dirty="0"/>
              <a:t>Small-Signal Operation and </a:t>
            </a:r>
            <a:r>
              <a:rPr lang="en-US" b="1" dirty="0" smtClean="0"/>
              <a:t>Models</a:t>
            </a:r>
          </a:p>
          <a:p>
            <a:pPr lvl="1"/>
            <a:r>
              <a:rPr lang="en-US" b="1" dirty="0"/>
              <a:t>6.5.1 The Collector Current and the </a:t>
            </a:r>
            <a:r>
              <a:rPr lang="en-US" b="1" dirty="0" err="1" smtClean="0"/>
              <a:t>Transconductance</a:t>
            </a:r>
            <a:endParaRPr lang="en-US" b="1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21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2133600" y="228600"/>
            <a:ext cx="7848600" cy="762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2800" dirty="0"/>
              <a:t>Biasing BJT for Linear Amplification</a:t>
            </a:r>
          </a:p>
        </p:txBody>
      </p:sp>
      <p:pic>
        <p:nvPicPr>
          <p:cNvPr id="7" name="Picture 4" descr="se06F3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35000" contrast="8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788"/>
          <a:stretch/>
        </p:blipFill>
        <p:spPr bwMode="auto">
          <a:xfrm>
            <a:off x="4949584" y="1203512"/>
            <a:ext cx="4612944" cy="430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6345216" y="1162051"/>
          <a:ext cx="4151689" cy="74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Equation" r:id="rId5" imgW="1828800" imgH="330200" progId="Equation.3">
                  <p:embed/>
                </p:oleObj>
              </mc:Choice>
              <mc:Fallback>
                <p:oleObj name="Equation" r:id="rId5" imgW="1828800" imgH="330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5216" y="1162051"/>
                        <a:ext cx="4151689" cy="748637"/>
                      </a:xfrm>
                      <a:prstGeom prst="rect">
                        <a:avLst/>
                      </a:prstGeom>
                      <a:noFill/>
                      <a:ln w="476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7" descr="se06F33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36000" contrast="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6446" r="66130" b="4157"/>
          <a:stretch/>
        </p:blipFill>
        <p:spPr bwMode="auto">
          <a:xfrm>
            <a:off x="2010545" y="1271753"/>
            <a:ext cx="2837605" cy="3700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41794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8" name="Picture 7" descr="se06F3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36000" contrast="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500" b="17824"/>
          <a:stretch/>
        </p:blipFill>
        <p:spPr bwMode="auto">
          <a:xfrm>
            <a:off x="3505201" y="1905001"/>
            <a:ext cx="6704877" cy="420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7" descr="se06F3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36000" contrast="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6446" r="66130" b="4157"/>
          <a:stretch/>
        </p:blipFill>
        <p:spPr bwMode="auto">
          <a:xfrm>
            <a:off x="1524000" y="2286000"/>
            <a:ext cx="2230224" cy="2908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752600" y="206514"/>
            <a:ext cx="868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Next the signal to be amplified             a function of time  t  is superimposed on the bias voltage             . Thus the total instantaneous value of            becomes 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5159191" y="76200"/>
          <a:ext cx="47413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Equation" r:id="rId5" imgW="203040" imgH="228600" progId="Equation.3">
                  <p:embed/>
                </p:oleObj>
              </mc:Choice>
              <mc:Fallback>
                <p:oleObj name="Equation" r:id="rId5" imgW="2030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9191" y="76200"/>
                        <a:ext cx="47413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3200401" y="533400"/>
          <a:ext cx="510989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name="Equation" r:id="rId7" imgW="241200" imgH="215640" progId="Equation.3">
                  <p:embed/>
                </p:oleObj>
              </mc:Choice>
              <mc:Fallback>
                <p:oleObj name="Equation" r:id="rId7" imgW="2412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1" y="533400"/>
                        <a:ext cx="510989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7848600" y="381000"/>
          <a:ext cx="564776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" name="Equation" r:id="rId9" imgW="228600" imgH="215640" progId="Equation.3">
                  <p:embed/>
                </p:oleObj>
              </mc:Choice>
              <mc:Fallback>
                <p:oleObj name="Equation" r:id="rId9" imgW="2286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381000"/>
                        <a:ext cx="564776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6328" name="Picture 8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419600" y="1066800"/>
            <a:ext cx="3213463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6329" name="Object 9"/>
          <p:cNvGraphicFramePr>
            <a:graphicFrameLocks noChangeAspect="1"/>
          </p:cNvGraphicFramePr>
          <p:nvPr/>
        </p:nvGraphicFramePr>
        <p:xfrm>
          <a:off x="7086600" y="6172200"/>
          <a:ext cx="3426372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" name="Equation" r:id="rId12" imgW="1828800" imgH="330200" progId="Equation.3">
                  <p:embed/>
                </p:oleObj>
              </mc:Choice>
              <mc:Fallback>
                <p:oleObj name="Equation" r:id="rId12" imgW="1828800" imgH="330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6172200"/>
                        <a:ext cx="3426372" cy="609600"/>
                      </a:xfrm>
                      <a:prstGeom prst="rect">
                        <a:avLst/>
                      </a:prstGeom>
                      <a:noFill/>
                      <a:ln w="476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114961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3" cstate="print"/>
          <a:srcRect b="73842"/>
          <a:stretch>
            <a:fillRect/>
          </a:stretch>
        </p:blipFill>
        <p:spPr bwMode="auto">
          <a:xfrm>
            <a:off x="159657" y="720430"/>
            <a:ext cx="11669486" cy="1489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 l="37413" t="23706" r="38178" b="61035"/>
          <a:stretch>
            <a:fillRect/>
          </a:stretch>
        </p:blipFill>
        <p:spPr bwMode="auto">
          <a:xfrm>
            <a:off x="4648200" y="2209800"/>
            <a:ext cx="2819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3924300" y="121010"/>
            <a:ext cx="61257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u="sng" dirty="0">
                <a:latin typeface="Arial Black" panose="020B0A04020102020204" pitchFamily="34" charset="0"/>
              </a:rPr>
              <a:t>The Small-Signal Voltage Gain</a:t>
            </a:r>
            <a:endParaRPr lang="en-US" sz="2800" u="sng" dirty="0">
              <a:latin typeface="Arial Black" panose="020B0A04020102020204" pitchFamily="34" charset="0"/>
            </a:endParaRPr>
          </a:p>
        </p:txBody>
      </p:sp>
      <p:graphicFrame>
        <p:nvGraphicFramePr>
          <p:cNvPr id="68611" name="Object 3"/>
          <p:cNvGraphicFramePr>
            <a:graphicFrameLocks noChangeAspect="1"/>
          </p:cNvGraphicFramePr>
          <p:nvPr/>
        </p:nvGraphicFramePr>
        <p:xfrm>
          <a:off x="1905000" y="3276600"/>
          <a:ext cx="42799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Equation" r:id="rId4" imgW="1816100" imgH="330200" progId="Equation.3">
                  <p:embed/>
                </p:oleObj>
              </mc:Choice>
              <mc:Fallback>
                <p:oleObj name="Equation" r:id="rId4" imgW="1816100" imgH="330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276600"/>
                        <a:ext cx="4279900" cy="77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2" name="Object 4"/>
          <p:cNvGraphicFramePr>
            <a:graphicFrameLocks noChangeAspect="1"/>
          </p:cNvGraphicFramePr>
          <p:nvPr/>
        </p:nvGraphicFramePr>
        <p:xfrm>
          <a:off x="1981200" y="4038600"/>
          <a:ext cx="38862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" name="Equation" r:id="rId6" imgW="1651000" imgH="330200" progId="Equation.3">
                  <p:embed/>
                </p:oleObj>
              </mc:Choice>
              <mc:Fallback>
                <p:oleObj name="Equation" r:id="rId6" imgW="1651000" imgH="330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038600"/>
                        <a:ext cx="3886200" cy="77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3" name="Object 5"/>
          <p:cNvGraphicFramePr>
            <a:graphicFrameLocks noChangeAspect="1"/>
          </p:cNvGraphicFramePr>
          <p:nvPr/>
        </p:nvGraphicFramePr>
        <p:xfrm>
          <a:off x="2057400" y="5181600"/>
          <a:ext cx="64643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" name="Equation" r:id="rId8" imgW="2819400" imgH="457200" progId="Equation.3">
                  <p:embed/>
                </p:oleObj>
              </mc:Choice>
              <mc:Fallback>
                <p:oleObj name="Equation" r:id="rId8" imgW="28194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181600"/>
                        <a:ext cx="6464300" cy="1041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37263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8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8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/>
          <p:cNvGraphicFramePr>
            <a:graphicFrameLocks noChangeAspect="1"/>
          </p:cNvGraphicFramePr>
          <p:nvPr>
            <p:extLst/>
          </p:nvPr>
        </p:nvGraphicFramePr>
        <p:xfrm>
          <a:off x="1834057" y="1264105"/>
          <a:ext cx="7184532" cy="13314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Equation" r:id="rId3" imgW="2603500" imgH="482600" progId="Equation.3">
                  <p:embed/>
                </p:oleObj>
              </mc:Choice>
              <mc:Fallback>
                <p:oleObj name="Equation" r:id="rId3" imgW="26035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4057" y="1264105"/>
                        <a:ext cx="7184532" cy="133145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0" name="Object 6"/>
          <p:cNvGraphicFramePr>
            <a:graphicFrameLocks noChangeAspect="1"/>
          </p:cNvGraphicFramePr>
          <p:nvPr/>
        </p:nvGraphicFramePr>
        <p:xfrm>
          <a:off x="2514600" y="3200400"/>
          <a:ext cx="30480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" name="Equation" r:id="rId5" imgW="1333500" imgH="431800" progId="Equation.3">
                  <p:embed/>
                </p:oleObj>
              </mc:Choice>
              <mc:Fallback>
                <p:oleObj name="Equation" r:id="rId5" imgW="13335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200400"/>
                        <a:ext cx="3048000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1" name="Object 7"/>
          <p:cNvGraphicFramePr>
            <a:graphicFrameLocks noChangeAspect="1"/>
          </p:cNvGraphicFramePr>
          <p:nvPr>
            <p:extLst/>
          </p:nvPr>
        </p:nvGraphicFramePr>
        <p:xfrm>
          <a:off x="2359025" y="4423450"/>
          <a:ext cx="3203575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" name="Equation" r:id="rId7" imgW="1358900" imgH="228600" progId="Equation.3">
                  <p:embed/>
                </p:oleObj>
              </mc:Choice>
              <mc:Fallback>
                <p:oleObj name="Equation" r:id="rId7" imgW="13589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9025" y="4423450"/>
                        <a:ext cx="3203575" cy="538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2" name="Object 8"/>
          <p:cNvGraphicFramePr>
            <a:graphicFrameLocks noChangeAspect="1"/>
          </p:cNvGraphicFramePr>
          <p:nvPr>
            <p:extLst/>
          </p:nvPr>
        </p:nvGraphicFramePr>
        <p:xfrm>
          <a:off x="4412343" y="5262092"/>
          <a:ext cx="4370388" cy="110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" name="Equation" r:id="rId9" imgW="1905000" imgH="482600" progId="Equation.3">
                  <p:embed/>
                </p:oleObj>
              </mc:Choice>
              <mc:Fallback>
                <p:oleObj name="Equation" r:id="rId9" imgW="19050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2343" y="5262092"/>
                        <a:ext cx="4370388" cy="1106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/>
          <p:cNvSpPr/>
          <p:nvPr/>
        </p:nvSpPr>
        <p:spPr>
          <a:xfrm>
            <a:off x="2844800" y="0"/>
            <a:ext cx="69765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u="sng" dirty="0">
                <a:latin typeface="Arial Black" panose="020B0A04020102020204" pitchFamily="34" charset="0"/>
              </a:rPr>
              <a:t>The Small-Signal Voltage Gain</a:t>
            </a:r>
            <a:endParaRPr lang="en-US" sz="3200" u="sng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21088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7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7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7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5600" y="279399"/>
            <a:ext cx="118364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/>
              <a:t>We make the following observations on this expression for the voltage gain:</a:t>
            </a:r>
          </a:p>
          <a:p>
            <a:endParaRPr lang="en-US" sz="4400" dirty="0"/>
          </a:p>
          <a:p>
            <a:pPr marL="514350" indent="-514350">
              <a:buAutoNum type="arabicPeriod"/>
            </a:pPr>
            <a:r>
              <a:rPr lang="en-US" sz="4400" dirty="0"/>
              <a:t>The gain is negative, which signifies that the amplifier is inverting; that is, there is a 180 phase shift between the input and the output</a:t>
            </a:r>
          </a:p>
          <a:p>
            <a:pPr marL="514350" indent="-514350">
              <a:buAutoNum type="arabicPeriod"/>
            </a:pPr>
            <a:endParaRPr lang="en-US" sz="4400" dirty="0"/>
          </a:p>
          <a:p>
            <a:r>
              <a:rPr lang="en-US" sz="4400" dirty="0"/>
              <a:t>2. The gain is proportional to the collector bias current and to the load resistance</a:t>
            </a:r>
          </a:p>
        </p:txBody>
      </p:sp>
    </p:spTree>
    <p:extLst>
      <p:ext uri="{BB962C8B-B14F-4D97-AF65-F5344CB8AC3E}">
        <p14:creationId xmlns:p14="http://schemas.microsoft.com/office/powerpoint/2010/main" val="304152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3200" y="157993"/>
            <a:ext cx="11727543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Times" panose="02020603050405020304" pitchFamily="18" charset="0"/>
              </a:rPr>
              <a:t>The simple expression </a:t>
            </a:r>
            <a:r>
              <a:rPr lang="en-US" sz="2800" dirty="0" smtClean="0">
                <a:latin typeface="Times" panose="02020603050405020304" pitchFamily="18" charset="0"/>
              </a:rPr>
              <a:t>shows </a:t>
            </a:r>
            <a:r>
              <a:rPr lang="en-US" sz="2800" dirty="0">
                <a:latin typeface="Times" panose="02020603050405020304" pitchFamily="18" charset="0"/>
              </a:rPr>
              <a:t>that to maximize the voltage gain we should use as large a voltage drop across </a:t>
            </a:r>
            <a:r>
              <a:rPr lang="en-US" sz="2800" i="1" dirty="0" smtClean="0">
                <a:latin typeface="TimesNewRoman,Italic"/>
              </a:rPr>
              <a:t>R</a:t>
            </a:r>
            <a:r>
              <a:rPr lang="en-US" sz="1050" i="1" dirty="0" smtClean="0">
                <a:latin typeface="TimesNewRoman,Italic"/>
              </a:rPr>
              <a:t>C </a:t>
            </a:r>
            <a:r>
              <a:rPr lang="en-US" sz="2800" dirty="0" smtClean="0">
                <a:latin typeface="Times" panose="02020603050405020304" pitchFamily="18" charset="0"/>
              </a:rPr>
              <a:t>as </a:t>
            </a:r>
            <a:r>
              <a:rPr lang="en-US" sz="2800" dirty="0">
                <a:latin typeface="Times" panose="02020603050405020304" pitchFamily="18" charset="0"/>
              </a:rPr>
              <a:t>possible. </a:t>
            </a:r>
            <a:endParaRPr lang="en-US" sz="2800" dirty="0" smtClean="0">
              <a:latin typeface="Times" panose="02020603050405020304" pitchFamily="18" charset="0"/>
            </a:endParaRPr>
          </a:p>
          <a:p>
            <a:endParaRPr lang="en-US" sz="2800" dirty="0" smtClean="0">
              <a:latin typeface="Times" panose="02020603050405020304" pitchFamily="18" charset="0"/>
            </a:endParaRPr>
          </a:p>
          <a:p>
            <a:endParaRPr lang="en-US" sz="2800" dirty="0" smtClean="0">
              <a:latin typeface="Times" panose="02020603050405020304" pitchFamily="18" charset="0"/>
            </a:endParaRPr>
          </a:p>
          <a:p>
            <a:r>
              <a:rPr lang="en-US" sz="2800" dirty="0" smtClean="0">
                <a:latin typeface="Times" panose="02020603050405020304" pitchFamily="18" charset="0"/>
              </a:rPr>
              <a:t>For </a:t>
            </a:r>
            <a:r>
              <a:rPr lang="en-US" sz="2800" dirty="0">
                <a:latin typeface="Times" panose="02020603050405020304" pitchFamily="18" charset="0"/>
              </a:rPr>
              <a:t>a given value of </a:t>
            </a:r>
            <a:r>
              <a:rPr lang="en-US" sz="2800" i="1" dirty="0">
                <a:latin typeface="TimesNewRoman,Italic"/>
              </a:rPr>
              <a:t>V</a:t>
            </a:r>
            <a:r>
              <a:rPr lang="en-US" sz="1050" i="1" dirty="0">
                <a:latin typeface="TimesNewRoman,Italic"/>
              </a:rPr>
              <a:t>CC</a:t>
            </a:r>
            <a:r>
              <a:rPr lang="en-US" sz="2800" dirty="0">
                <a:latin typeface="Times" panose="02020603050405020304" pitchFamily="18" charset="0"/>
              </a:rPr>
              <a:t>, Eq. (6.32) indicates that to increase </a:t>
            </a:r>
            <a:r>
              <a:rPr lang="en-US" sz="2800" i="1" dirty="0">
                <a:latin typeface="TimesNewRoman,Italic"/>
              </a:rPr>
              <a:t>V</a:t>
            </a:r>
            <a:r>
              <a:rPr lang="en-US" sz="1050" i="1" dirty="0">
                <a:latin typeface="TimesNewRoman,Italic"/>
              </a:rPr>
              <a:t>RC </a:t>
            </a:r>
            <a:r>
              <a:rPr lang="en-US" sz="2800" dirty="0">
                <a:latin typeface="Times" panose="02020603050405020304" pitchFamily="18" charset="0"/>
              </a:rPr>
              <a:t>we have </a:t>
            </a:r>
            <a:r>
              <a:rPr lang="en-US" sz="2800" dirty="0" smtClean="0">
                <a:latin typeface="Times" panose="02020603050405020304" pitchFamily="18" charset="0"/>
              </a:rPr>
              <a:t>to operate </a:t>
            </a:r>
            <a:r>
              <a:rPr lang="en-US" sz="2800" dirty="0">
                <a:latin typeface="Times" panose="02020603050405020304" pitchFamily="18" charset="0"/>
              </a:rPr>
              <a:t>at a lower </a:t>
            </a:r>
            <a:r>
              <a:rPr lang="en-US" sz="2800" i="1" dirty="0">
                <a:latin typeface="TimesNewRoman,Italic"/>
              </a:rPr>
              <a:t>V</a:t>
            </a:r>
            <a:r>
              <a:rPr lang="en-US" sz="1050" i="1" dirty="0">
                <a:latin typeface="TimesNewRoman,Italic"/>
              </a:rPr>
              <a:t>CE</a:t>
            </a:r>
            <a:r>
              <a:rPr lang="en-US" sz="2800" dirty="0">
                <a:latin typeface="Times" panose="02020603050405020304" pitchFamily="18" charset="0"/>
              </a:rPr>
              <a:t>. However, </a:t>
            </a:r>
            <a:r>
              <a:rPr lang="en-US" sz="2800" dirty="0" smtClean="0">
                <a:latin typeface="Times" panose="02020603050405020304" pitchFamily="18" charset="0"/>
              </a:rPr>
              <a:t>a </a:t>
            </a:r>
            <a:r>
              <a:rPr lang="en-US" sz="2800" dirty="0">
                <a:latin typeface="Times" panose="02020603050405020304" pitchFamily="18" charset="0"/>
              </a:rPr>
              <a:t>lower </a:t>
            </a:r>
            <a:r>
              <a:rPr lang="en-US" sz="2800" i="1" dirty="0">
                <a:latin typeface="TimesNewRoman,Italic"/>
              </a:rPr>
              <a:t>V</a:t>
            </a:r>
            <a:r>
              <a:rPr lang="en-US" sz="1050" i="1" dirty="0">
                <a:latin typeface="TimesNewRoman,Italic"/>
              </a:rPr>
              <a:t>CE </a:t>
            </a:r>
            <a:r>
              <a:rPr lang="en-US" sz="2800" dirty="0">
                <a:latin typeface="Times" panose="02020603050405020304" pitchFamily="18" charset="0"/>
              </a:rPr>
              <a:t>means </a:t>
            </a:r>
            <a:r>
              <a:rPr lang="en-US" sz="2800" dirty="0" smtClean="0">
                <a:latin typeface="Times" panose="02020603050405020304" pitchFamily="18" charset="0"/>
              </a:rPr>
              <a:t>a bias </a:t>
            </a:r>
            <a:r>
              <a:rPr lang="en-US" sz="2800" dirty="0">
                <a:latin typeface="Times" panose="02020603050405020304" pitchFamily="18" charset="0"/>
              </a:rPr>
              <a:t>point Q close to the end of the active-region segment, which might not leave </a:t>
            </a:r>
            <a:r>
              <a:rPr lang="en-US" sz="2800" dirty="0" smtClean="0">
                <a:latin typeface="Times" panose="02020603050405020304" pitchFamily="18" charset="0"/>
              </a:rPr>
              <a:t>sufficient room </a:t>
            </a:r>
            <a:r>
              <a:rPr lang="en-US" sz="2800" dirty="0">
                <a:latin typeface="Times" panose="02020603050405020304" pitchFamily="18" charset="0"/>
              </a:rPr>
              <a:t>for the negative-output signal swing without the amplifier entering the </a:t>
            </a:r>
            <a:r>
              <a:rPr lang="en-US" sz="2800" dirty="0" smtClean="0">
                <a:latin typeface="Times" panose="02020603050405020304" pitchFamily="18" charset="0"/>
              </a:rPr>
              <a:t>saturation region</a:t>
            </a:r>
            <a:r>
              <a:rPr lang="en-US" sz="2800" dirty="0">
                <a:latin typeface="Times" panose="02020603050405020304" pitchFamily="18" charset="0"/>
              </a:rPr>
              <a:t>. </a:t>
            </a:r>
            <a:r>
              <a:rPr lang="en-US" sz="2800" dirty="0" smtClean="0">
                <a:latin typeface="Times" panose="02020603050405020304" pitchFamily="18" charset="0"/>
              </a:rPr>
              <a:t>If </a:t>
            </a:r>
            <a:r>
              <a:rPr lang="en-US" sz="2800" dirty="0">
                <a:latin typeface="Times" panose="02020603050405020304" pitchFamily="18" charset="0"/>
              </a:rPr>
              <a:t>this happens, the negative peaks of the waveform of </a:t>
            </a:r>
            <a:r>
              <a:rPr lang="en-US" sz="2000" i="1" dirty="0" err="1">
                <a:latin typeface="NewBaskervilleITCbyBT-Italic"/>
              </a:rPr>
              <a:t>v</a:t>
            </a:r>
            <a:r>
              <a:rPr lang="en-US" sz="1050" i="1" dirty="0" err="1">
                <a:latin typeface="TimesNewRoman,Italic"/>
              </a:rPr>
              <a:t>ce</a:t>
            </a:r>
            <a:r>
              <a:rPr lang="en-US" sz="1050" i="1" dirty="0">
                <a:latin typeface="TimesNewRoman,Italic"/>
              </a:rPr>
              <a:t> </a:t>
            </a:r>
            <a:r>
              <a:rPr lang="en-US" sz="2800" dirty="0">
                <a:latin typeface="Times" panose="02020603050405020304" pitchFamily="18" charset="0"/>
              </a:rPr>
              <a:t>will be flattened. </a:t>
            </a:r>
            <a:endParaRPr lang="en-US" sz="2800" dirty="0" smtClean="0">
              <a:latin typeface="Times" panose="02020603050405020304" pitchFamily="18" charset="0"/>
            </a:endParaRPr>
          </a:p>
          <a:p>
            <a:endParaRPr lang="en-US" sz="2800" dirty="0" smtClean="0">
              <a:latin typeface="Times" panose="02020603050405020304" pitchFamily="18" charset="0"/>
            </a:endParaRPr>
          </a:p>
          <a:p>
            <a:endParaRPr lang="en-US" sz="2800" dirty="0">
              <a:latin typeface="Times" panose="02020603050405020304" pitchFamily="18" charset="0"/>
            </a:endParaRPr>
          </a:p>
          <a:p>
            <a:r>
              <a:rPr lang="en-US" sz="2800" dirty="0" smtClean="0">
                <a:latin typeface="Times" panose="02020603050405020304" pitchFamily="18" charset="0"/>
              </a:rPr>
              <a:t>Placing </a:t>
            </a:r>
            <a:r>
              <a:rPr lang="en-US" sz="2800" dirty="0">
                <a:latin typeface="Times" panose="02020603050405020304" pitchFamily="18" charset="0"/>
              </a:rPr>
              <a:t>Q too high on this segment not only results in reduced gain (because </a:t>
            </a:r>
            <a:r>
              <a:rPr lang="en-US" sz="2800" i="1" dirty="0">
                <a:latin typeface="TimesNewRoman,Italic"/>
              </a:rPr>
              <a:t>V</a:t>
            </a:r>
            <a:r>
              <a:rPr lang="en-US" sz="1050" i="1" dirty="0">
                <a:latin typeface="TimesNewRoman,Italic"/>
              </a:rPr>
              <a:t>RC </a:t>
            </a:r>
            <a:r>
              <a:rPr lang="en-US" sz="2800" dirty="0">
                <a:latin typeface="Times" panose="02020603050405020304" pitchFamily="18" charset="0"/>
              </a:rPr>
              <a:t>is lower</a:t>
            </a:r>
            <a:r>
              <a:rPr lang="en-US" sz="2800" dirty="0" smtClean="0">
                <a:latin typeface="Times" panose="02020603050405020304" pitchFamily="18" charset="0"/>
              </a:rPr>
              <a:t>) but </a:t>
            </a:r>
            <a:r>
              <a:rPr lang="en-US" sz="2800" dirty="0">
                <a:latin typeface="Times" panose="02020603050405020304" pitchFamily="18" charset="0"/>
              </a:rPr>
              <a:t>could possibly limit the available range of positive signal swing. At the positive end, </a:t>
            </a:r>
            <a:r>
              <a:rPr lang="en-US" sz="2800" dirty="0" smtClean="0">
                <a:latin typeface="Times" panose="02020603050405020304" pitchFamily="18" charset="0"/>
              </a:rPr>
              <a:t>the limitation </a:t>
            </a:r>
            <a:r>
              <a:rPr lang="en-US" sz="2800" dirty="0">
                <a:latin typeface="Times" panose="02020603050405020304" pitchFamily="18" charset="0"/>
              </a:rPr>
              <a:t>is imposed by the BJT cutting off, in which event the positive-output peaks </a:t>
            </a:r>
            <a:r>
              <a:rPr lang="en-US" sz="2800" dirty="0" smtClean="0">
                <a:latin typeface="Times" panose="02020603050405020304" pitchFamily="18" charset="0"/>
              </a:rPr>
              <a:t>would be </a:t>
            </a:r>
            <a:r>
              <a:rPr lang="en-US" sz="2800" dirty="0">
                <a:latin typeface="Times" panose="02020603050405020304" pitchFamily="18" charset="0"/>
              </a:rPr>
              <a:t>clipped off at a level equal to </a:t>
            </a:r>
            <a:r>
              <a:rPr lang="en-US" sz="2800" i="1" dirty="0">
                <a:latin typeface="TimesNewRoman,Italic"/>
              </a:rPr>
              <a:t>V</a:t>
            </a:r>
            <a:r>
              <a:rPr lang="en-US" sz="1050" i="1" dirty="0">
                <a:latin typeface="TimesNewRoman,Italic"/>
              </a:rPr>
              <a:t>CC</a:t>
            </a:r>
            <a:r>
              <a:rPr lang="en-US" sz="2800" dirty="0">
                <a:latin typeface="Times" panose="02020603050405020304" pitchFamily="18" charset="0"/>
              </a:rPr>
              <a:t>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09812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3952"/>
            <a:ext cx="4151086" cy="7159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 Black" panose="020B0A04020102020204" pitchFamily="34" charset="0"/>
              </a:rPr>
              <a:t>Example 6.13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119086" y="1066800"/>
            <a:ext cx="809171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Consider an amplifier circuit using a BJT </a:t>
            </a:r>
            <a:r>
              <a:rPr lang="en-US" sz="2000" dirty="0" smtClean="0"/>
              <a:t>having  </a:t>
            </a:r>
            <a:r>
              <a:rPr lang="en-US" sz="2000" i="1" dirty="0"/>
              <a:t>IS =                A, </a:t>
            </a:r>
            <a:r>
              <a:rPr lang="en-US" sz="2000" i="1" dirty="0" smtClean="0"/>
              <a:t> a </a:t>
            </a:r>
            <a:r>
              <a:rPr lang="en-US" sz="2000" i="1" dirty="0"/>
              <a:t>collector resistance RC = 6.8 </a:t>
            </a:r>
            <a:r>
              <a:rPr lang="en-US" sz="2000" i="1" dirty="0" err="1"/>
              <a:t>kΩ</a:t>
            </a:r>
            <a:r>
              <a:rPr lang="en-US" sz="2000" i="1" dirty="0"/>
              <a:t>, and a </a:t>
            </a:r>
            <a:r>
              <a:rPr lang="en-US" sz="2000" dirty="0"/>
              <a:t>power supply </a:t>
            </a:r>
            <a:r>
              <a:rPr lang="en-US" sz="2000" i="1" dirty="0"/>
              <a:t>VCC = 10 V.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246743" y="1988460"/>
            <a:ext cx="1194525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lphaLcParenBoth"/>
            </a:pPr>
            <a:r>
              <a:rPr lang="en-US" sz="2400" dirty="0"/>
              <a:t>Determine the value of the bias voltage </a:t>
            </a:r>
            <a:r>
              <a:rPr lang="en-US" sz="2400" i="1" dirty="0"/>
              <a:t>VBE required to operate the transistor </a:t>
            </a:r>
            <a:endParaRPr lang="en-US" sz="2400" i="1" dirty="0" smtClean="0"/>
          </a:p>
          <a:p>
            <a:r>
              <a:rPr lang="en-US" sz="2400" i="1" dirty="0" smtClean="0"/>
              <a:t>at </a:t>
            </a:r>
            <a:r>
              <a:rPr lang="en-US" sz="2400" i="1" dirty="0"/>
              <a:t>VCE = 3.2 V. What is </a:t>
            </a:r>
            <a:r>
              <a:rPr lang="en-US" sz="2400" dirty="0"/>
              <a:t>the corresponding value of </a:t>
            </a:r>
            <a:r>
              <a:rPr lang="en-US" sz="2400" i="1" dirty="0"/>
              <a:t>IC?</a:t>
            </a:r>
          </a:p>
          <a:p>
            <a:pPr marL="457200" indent="-457200">
              <a:buAutoNum type="alphaLcParenBoth"/>
            </a:pPr>
            <a:endParaRPr lang="en-US" sz="2400" i="1" dirty="0"/>
          </a:p>
          <a:p>
            <a:r>
              <a:rPr lang="en-US" sz="2400" dirty="0"/>
              <a:t>(b) Find the voltage gain </a:t>
            </a:r>
            <a:r>
              <a:rPr lang="en-US" sz="2400" i="1" dirty="0"/>
              <a:t>Av at this bias point. If an input sine-wave signal of 5-mV peak amplitude is </a:t>
            </a:r>
            <a:r>
              <a:rPr lang="en-US" sz="2400" dirty="0"/>
              <a:t>superimposed on </a:t>
            </a:r>
            <a:r>
              <a:rPr lang="en-US" sz="2400" i="1" dirty="0"/>
              <a:t>VBE, find the amplitude of the output sine-wave signal (assume linear operation).</a:t>
            </a:r>
          </a:p>
          <a:p>
            <a:endParaRPr lang="en-US" sz="2400" i="1" dirty="0"/>
          </a:p>
          <a:p>
            <a:r>
              <a:rPr lang="en-US" sz="2400" dirty="0"/>
              <a:t>(c) Find the positive increment in </a:t>
            </a:r>
            <a:r>
              <a:rPr lang="en-US" sz="2400" i="1" dirty="0" err="1"/>
              <a:t>vBE</a:t>
            </a:r>
            <a:r>
              <a:rPr lang="en-US" sz="2400" i="1" dirty="0"/>
              <a:t> (above VBE) that drives the transistor to the edge of saturation</a:t>
            </a:r>
            <a:r>
              <a:rPr lang="en-US" sz="2400" i="1" dirty="0" smtClean="0"/>
              <a:t>, </a:t>
            </a:r>
            <a:r>
              <a:rPr lang="en-US" sz="2400" dirty="0" smtClean="0"/>
              <a:t>where </a:t>
            </a:r>
            <a:r>
              <a:rPr lang="en-US" sz="2400" i="1" dirty="0" err="1"/>
              <a:t>vCE</a:t>
            </a:r>
            <a:r>
              <a:rPr lang="en-US" sz="2400" i="1" dirty="0"/>
              <a:t> = 0.3 V.</a:t>
            </a:r>
          </a:p>
          <a:p>
            <a:endParaRPr lang="en-US" sz="2400" i="1" dirty="0"/>
          </a:p>
          <a:p>
            <a:r>
              <a:rPr lang="en-US" sz="2400" dirty="0"/>
              <a:t>(d) Find the negative increment in </a:t>
            </a:r>
            <a:r>
              <a:rPr lang="en-US" sz="2400" i="1" dirty="0" err="1"/>
              <a:t>vBE</a:t>
            </a:r>
            <a:r>
              <a:rPr lang="en-US" sz="2400" i="1" dirty="0"/>
              <a:t> that drives the transistor to within 1% of cutoff (i.e., to </a:t>
            </a:r>
            <a:r>
              <a:rPr lang="en-US" sz="2400" i="1" dirty="0" err="1"/>
              <a:t>vCE</a:t>
            </a:r>
            <a:r>
              <a:rPr lang="en-US" sz="2400" i="1" dirty="0"/>
              <a:t> = 0.99VCC).</a:t>
            </a:r>
            <a:endParaRPr lang="en-US" sz="24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7543801" y="1066801"/>
          <a:ext cx="619123" cy="3809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name="Equation" r:id="rId3" imgW="330120" imgH="203040" progId="Equation.3">
                  <p:embed/>
                </p:oleObj>
              </mc:Choice>
              <mc:Fallback>
                <p:oleObj name="Equation" r:id="rId3" imgW="3301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1" y="1066801"/>
                        <a:ext cx="619123" cy="38099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5081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 t="43413" b="30337"/>
          <a:stretch>
            <a:fillRect/>
          </a:stretch>
        </p:blipFill>
        <p:spPr bwMode="auto">
          <a:xfrm>
            <a:off x="2133601" y="3955134"/>
            <a:ext cx="7502769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 l="59487" b="58606"/>
          <a:stretch>
            <a:fillRect/>
          </a:stretch>
        </p:blipFill>
        <p:spPr bwMode="auto">
          <a:xfrm>
            <a:off x="4306494" y="1669127"/>
            <a:ext cx="3373238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 t="69663"/>
          <a:stretch>
            <a:fillRect/>
          </a:stretch>
        </p:blipFill>
        <p:spPr bwMode="auto">
          <a:xfrm>
            <a:off x="2133601" y="5326741"/>
            <a:ext cx="7719024" cy="1449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282471" y="164386"/>
            <a:ext cx="112050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lphaLcParenBoth"/>
            </a:pPr>
            <a:r>
              <a:rPr lang="en-US" sz="2400" b="1" dirty="0"/>
              <a:t>Determine the value of the bias voltage </a:t>
            </a:r>
            <a:r>
              <a:rPr lang="en-US" sz="2400" b="1" i="1" dirty="0"/>
              <a:t>VBE required to operate the transistor </a:t>
            </a:r>
          </a:p>
          <a:p>
            <a:r>
              <a:rPr lang="en-US" sz="2400" b="1" i="1" dirty="0"/>
              <a:t>at VCE = 3.2 V. What is </a:t>
            </a:r>
            <a:r>
              <a:rPr lang="en-US" sz="2400" b="1" dirty="0"/>
              <a:t>the corresponding value of </a:t>
            </a:r>
            <a:r>
              <a:rPr lang="en-US" sz="2400" b="1" i="1" dirty="0"/>
              <a:t>IC?</a:t>
            </a:r>
          </a:p>
        </p:txBody>
      </p:sp>
    </p:spTree>
    <p:extLst>
      <p:ext uri="{BB962C8B-B14F-4D97-AF65-F5344CB8AC3E}">
        <p14:creationId xmlns:p14="http://schemas.microsoft.com/office/powerpoint/2010/main" val="313111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61549" y="0"/>
            <a:ext cx="8430451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61549" y="3127828"/>
            <a:ext cx="8382000" cy="3571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ular Callout 3"/>
          <p:cNvSpPr/>
          <p:nvPr/>
        </p:nvSpPr>
        <p:spPr>
          <a:xfrm>
            <a:off x="4024085" y="800100"/>
            <a:ext cx="3352800" cy="914400"/>
          </a:xfrm>
          <a:prstGeom prst="wedgeRectCallout">
            <a:avLst>
              <a:gd name="adj1" fmla="val 78608"/>
              <a:gd name="adj2" fmla="val 655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Voltage gain X input Voltage= Output voltage 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36576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(b) Find the voltage gain </a:t>
            </a:r>
            <a:r>
              <a:rPr lang="en-US" sz="2400" i="1" dirty="0"/>
              <a:t>Av at this bias point. If an input sine-wave signal of 5-mV peak amplitude is </a:t>
            </a:r>
            <a:r>
              <a:rPr lang="en-US" sz="2400" dirty="0"/>
              <a:t>superimposed on </a:t>
            </a:r>
            <a:r>
              <a:rPr lang="en-US" sz="2400" i="1" dirty="0"/>
              <a:t>VBE, find the amplitude of the output sine-wave signal (assume linear operation).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3979530"/>
            <a:ext cx="390434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(c) Find the positive increment in </a:t>
            </a:r>
            <a:r>
              <a:rPr lang="en-US" sz="2400" i="1" dirty="0" err="1"/>
              <a:t>vBE</a:t>
            </a:r>
            <a:r>
              <a:rPr lang="en-US" sz="2400" i="1" dirty="0"/>
              <a:t> (above VBE) that drives the transistor to the edge of saturation, </a:t>
            </a:r>
            <a:r>
              <a:rPr lang="en-US" sz="2400" dirty="0"/>
              <a:t>where </a:t>
            </a:r>
            <a:r>
              <a:rPr lang="en-US" sz="2400" i="1" dirty="0" err="1"/>
              <a:t>vCE</a:t>
            </a:r>
            <a:r>
              <a:rPr lang="en-US" sz="2400" i="1" dirty="0"/>
              <a:t> = 0.3 V.</a:t>
            </a:r>
          </a:p>
        </p:txBody>
      </p:sp>
    </p:spTree>
    <p:extLst>
      <p:ext uri="{BB962C8B-B14F-4D97-AF65-F5344CB8AC3E}">
        <p14:creationId xmlns:p14="http://schemas.microsoft.com/office/powerpoint/2010/main" val="819329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17627" y="2819400"/>
            <a:ext cx="8894934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-1" y="115892"/>
            <a:ext cx="1206137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(d) Find the negative increment in </a:t>
            </a:r>
            <a:r>
              <a:rPr lang="en-US" sz="2800" i="1" dirty="0" err="1"/>
              <a:t>vBE</a:t>
            </a:r>
            <a:r>
              <a:rPr lang="en-US" sz="2800" i="1" dirty="0"/>
              <a:t> that drives the transistor to within 1% of cutoff (i.e., to </a:t>
            </a:r>
            <a:r>
              <a:rPr lang="en-US" sz="2800" i="1" dirty="0" err="1"/>
              <a:t>vCE</a:t>
            </a:r>
            <a:r>
              <a:rPr lang="en-US" sz="2800" i="1" dirty="0"/>
              <a:t> = 0.99VCC).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0947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325563"/>
          </a:xfrm>
        </p:spPr>
        <p:txBody>
          <a:bodyPr/>
          <a:lstStyle/>
          <a:p>
            <a:pPr algn="ctr"/>
            <a:r>
              <a:rPr lang="en-US" dirty="0" smtClean="0">
                <a:latin typeface="Arial Black" panose="020B0A04020102020204" pitchFamily="34" charset="0"/>
              </a:rPr>
              <a:t>Some of the graphs to be kept in mind</a:t>
            </a:r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5" name="Picture 8" descr="Mutual Characteristi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439886"/>
            <a:ext cx="2568245" cy="2219840"/>
          </a:xfrm>
          <a:prstGeom prst="rect">
            <a:avLst/>
          </a:prstGeom>
          <a:noFill/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2503" y="2714171"/>
            <a:ext cx="5055588" cy="2886478"/>
          </a:xfrm>
          <a:prstGeom prst="rect">
            <a:avLst/>
          </a:prstGeom>
        </p:spPr>
      </p:pic>
      <p:pic>
        <p:nvPicPr>
          <p:cNvPr id="8" name="Picture 8" descr="se06F31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35000" contrast="7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3624"/>
          <a:stretch/>
        </p:blipFill>
        <p:spPr bwMode="auto">
          <a:xfrm>
            <a:off x="8014297" y="2303296"/>
            <a:ext cx="3902608" cy="3356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3405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80344" y="885372"/>
            <a:ext cx="730068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Assignment # </a:t>
            </a:r>
            <a:r>
              <a:rPr lang="en-US" sz="4000" dirty="0" smtClean="0"/>
              <a:t>4</a:t>
            </a:r>
            <a:endParaRPr lang="en-US" sz="4000" dirty="0"/>
          </a:p>
          <a:p>
            <a:pPr algn="ctr"/>
            <a:endParaRPr lang="en-US" sz="4000" dirty="0"/>
          </a:p>
          <a:p>
            <a:r>
              <a:rPr lang="en-US" sz="4000" dirty="0"/>
              <a:t>    Example :6.14 and </a:t>
            </a:r>
          </a:p>
          <a:p>
            <a:pPr algn="ctr"/>
            <a:r>
              <a:rPr lang="en-US" sz="4000" dirty="0"/>
              <a:t>Problems:  </a:t>
            </a:r>
            <a:r>
              <a:rPr lang="en-US" sz="4000" dirty="0">
                <a:solidFill>
                  <a:srgbClr val="C00000"/>
                </a:solidFill>
              </a:rPr>
              <a:t>6.28,    6.29,   6.39</a:t>
            </a:r>
          </a:p>
          <a:p>
            <a:pPr algn="ctr"/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2925921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057" y="2656432"/>
            <a:ext cx="10334171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 Black" panose="020B0A04020102020204" pitchFamily="34" charset="0"/>
              </a:rPr>
              <a:t>Small-Signal Operation and Models</a:t>
            </a:r>
            <a:endParaRPr 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948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300" name="Picture 7" descr="se06F36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81" b="7652"/>
          <a:stretch/>
        </p:blipFill>
        <p:spPr bwMode="auto">
          <a:xfrm>
            <a:off x="6300717" y="1562101"/>
            <a:ext cx="3241747" cy="3446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464456" y="130323"/>
            <a:ext cx="10624457" cy="762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3600" b="1" dirty="0">
                <a:solidFill>
                  <a:schemeClr val="tx1"/>
                </a:solidFill>
                <a:latin typeface="Arial Black" panose="020B0A04020102020204" pitchFamily="34" charset="0"/>
              </a:rPr>
              <a:t>Small Signal Operation and Models</a:t>
            </a:r>
          </a:p>
        </p:txBody>
      </p:sp>
      <p:pic>
        <p:nvPicPr>
          <p:cNvPr id="10" name="Picture 7" descr="se06F36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210" b="7652"/>
          <a:stretch/>
        </p:blipFill>
        <p:spPr bwMode="auto">
          <a:xfrm>
            <a:off x="2147421" y="1040994"/>
            <a:ext cx="1896675" cy="1984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3437320" y="3241453"/>
          <a:ext cx="2062469" cy="4697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" name="Equation" r:id="rId5" imgW="1054100" imgH="228600" progId="Equation.3">
                  <p:embed/>
                </p:oleObj>
              </mc:Choice>
              <mc:Fallback>
                <p:oleObj name="Equation" r:id="rId5" imgW="10541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7320" y="3241453"/>
                        <a:ext cx="2062469" cy="46973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/>
          </p:nvPr>
        </p:nvGraphicFramePr>
        <p:xfrm>
          <a:off x="2180318" y="4083504"/>
          <a:ext cx="1796596" cy="779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9" name="Equation" r:id="rId7" imgW="799753" imgH="330057" progId="Equation.3">
                  <p:embed/>
                </p:oleObj>
              </mc:Choice>
              <mc:Fallback>
                <p:oleObj name="Equation" r:id="rId7" imgW="799753" imgH="33005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0318" y="4083504"/>
                        <a:ext cx="1796596" cy="7798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0"/>
          <p:cNvGrpSpPr/>
          <p:nvPr/>
        </p:nvGrpSpPr>
        <p:grpSpPr>
          <a:xfrm>
            <a:off x="7921590" y="5160736"/>
            <a:ext cx="4012442" cy="1514901"/>
            <a:chOff x="4804010" y="5022377"/>
            <a:chExt cx="3985146" cy="1514901"/>
          </a:xfrm>
        </p:grpSpPr>
        <p:sp>
          <p:nvSpPr>
            <p:cNvPr id="8" name="Rectangle 7"/>
            <p:cNvSpPr/>
            <p:nvPr/>
          </p:nvSpPr>
          <p:spPr bwMode="auto">
            <a:xfrm>
              <a:off x="4804010" y="5022377"/>
              <a:ext cx="3985146" cy="1514901"/>
            </a:xfrm>
            <a:prstGeom prst="rect">
              <a:avLst/>
            </a:prstGeom>
            <a:solidFill>
              <a:srgbClr val="FFFF00"/>
            </a:solidFill>
            <a:ln w="38100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b="1">
                <a:latin typeface="Arial" charset="0"/>
              </a:endParaRPr>
            </a:p>
          </p:txBody>
        </p:sp>
        <p:graphicFrame>
          <p:nvGraphicFramePr>
            <p:cNvPr id="7" name="Object 6"/>
            <p:cNvGraphicFramePr>
              <a:graphicFrameLocks noChangeAspect="1"/>
            </p:cNvGraphicFramePr>
            <p:nvPr>
              <p:extLst/>
            </p:nvPr>
          </p:nvGraphicFramePr>
          <p:xfrm>
            <a:off x="4867150" y="5164138"/>
            <a:ext cx="3705127" cy="1211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40" name="Equation" r:id="rId9" imgW="2171700" imgH="673100" progId="Equation.3">
                    <p:embed/>
                  </p:oleObj>
                </mc:Choice>
                <mc:Fallback>
                  <p:oleObj name="Equation" r:id="rId9" imgW="2171700" imgH="6731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67150" y="5164138"/>
                          <a:ext cx="3705127" cy="12112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73061" name="Object 5"/>
          <p:cNvGraphicFramePr>
            <a:graphicFrameLocks noChangeAspect="1"/>
          </p:cNvGraphicFramePr>
          <p:nvPr/>
        </p:nvGraphicFramePr>
        <p:xfrm>
          <a:off x="2158093" y="5160736"/>
          <a:ext cx="3503609" cy="7756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1" name="Equation" r:id="rId11" imgW="1663700" imgH="368300" progId="Equation.3">
                  <p:embed/>
                </p:oleObj>
              </mc:Choice>
              <mc:Fallback>
                <p:oleObj name="Equation" r:id="rId11" imgW="1663700" imgH="368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8093" y="5160736"/>
                        <a:ext cx="3503609" cy="7756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759081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53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53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5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2133600" y="228600"/>
            <a:ext cx="7848600" cy="762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2800" dirty="0"/>
              <a:t>Transconductance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2646363" y="1389064"/>
          <a:ext cx="213360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" name="Equation" r:id="rId3" imgW="952087" imgH="228501" progId="Equation.3">
                  <p:embed/>
                </p:oleObj>
              </mc:Choice>
              <mc:Fallback>
                <p:oleObj name="Equation" r:id="rId3" imgW="952087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6363" y="1389064"/>
                        <a:ext cx="2133600" cy="511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2706236" y="2159000"/>
          <a:ext cx="2033587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3" name="Equation" r:id="rId5" imgW="850531" imgH="330057" progId="Equation.3">
                  <p:embed/>
                </p:oleObj>
              </mc:Choice>
              <mc:Fallback>
                <p:oleObj name="Equation" r:id="rId5" imgW="850531" imgH="33005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6236" y="2159000"/>
                        <a:ext cx="2033587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2949803" y="4132943"/>
          <a:ext cx="2841625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4" name="Equation" r:id="rId7" imgW="1193800" imgH="330200" progId="Equation.3">
                  <p:embed/>
                </p:oleObj>
              </mc:Choice>
              <mc:Fallback>
                <p:oleObj name="Equation" r:id="rId7" imgW="1193800" imgH="330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9803" y="4132943"/>
                        <a:ext cx="2841625" cy="7747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7" descr="se06F36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210" b="7652"/>
          <a:stretch/>
        </p:blipFill>
        <p:spPr bwMode="auto">
          <a:xfrm>
            <a:off x="6310470" y="1219201"/>
            <a:ext cx="4120920" cy="4310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" name="Object 7"/>
          <p:cNvGraphicFramePr>
            <a:graphicFrameLocks noChangeAspect="1"/>
          </p:cNvGraphicFramePr>
          <p:nvPr>
            <p:extLst/>
          </p:nvPr>
        </p:nvGraphicFramePr>
        <p:xfrm>
          <a:off x="2351316" y="3245162"/>
          <a:ext cx="2944813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5" name="Equation" r:id="rId10" imgW="1231366" imgH="330057" progId="Equation.3">
                  <p:embed/>
                </p:oleObj>
              </mc:Choice>
              <mc:Fallback>
                <p:oleObj name="Equation" r:id="rId10" imgW="1231366" imgH="33005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316" y="3245162"/>
                        <a:ext cx="2944813" cy="790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3004685" y="5148037"/>
          <a:ext cx="2689225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6" name="Equation" r:id="rId12" imgW="1129810" imgH="330057" progId="Equation.3">
                  <p:embed/>
                </p:oleObj>
              </mc:Choice>
              <mc:Fallback>
                <p:oleObj name="Equation" r:id="rId12" imgW="1129810" imgH="33005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4685" y="5148037"/>
                        <a:ext cx="2689225" cy="784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ight Arrow Callout 8"/>
          <p:cNvSpPr/>
          <p:nvPr/>
        </p:nvSpPr>
        <p:spPr bwMode="auto">
          <a:xfrm rot="5400000">
            <a:off x="3565657" y="4134604"/>
            <a:ext cx="1400559" cy="1202829"/>
          </a:xfrm>
          <a:prstGeom prst="rightArrowCallout">
            <a:avLst>
              <a:gd name="adj1" fmla="val 12030"/>
              <a:gd name="adj2" fmla="val 13328"/>
              <a:gd name="adj3" fmla="val 25000"/>
              <a:gd name="adj4" fmla="val 6497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81270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1524001" y="199571"/>
            <a:ext cx="4151086" cy="762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2800" dirty="0"/>
              <a:t>Transconductance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2738211" y="1901372"/>
          <a:ext cx="231775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6" name="Equation" r:id="rId3" imgW="952087" imgH="228501" progId="Equation.3">
                  <p:embed/>
                </p:oleObj>
              </mc:Choice>
              <mc:Fallback>
                <p:oleObj name="Equation" r:id="rId3" imgW="952087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8211" y="1901372"/>
                        <a:ext cx="2317750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/>
          </p:nvPr>
        </p:nvGraphicFramePr>
        <p:xfrm>
          <a:off x="1524001" y="2939370"/>
          <a:ext cx="2689225" cy="1173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7" name="Equation" r:id="rId5" imgW="1104900" imgH="482600" progId="Equation.3">
                  <p:embed/>
                </p:oleObj>
              </mc:Choice>
              <mc:Fallback>
                <p:oleObj name="Equation" r:id="rId5" imgW="11049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1" y="2939370"/>
                        <a:ext cx="2689225" cy="1173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/>
          </p:nvPr>
        </p:nvGraphicFramePr>
        <p:xfrm>
          <a:off x="2439535" y="932543"/>
          <a:ext cx="2314575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8" name="Equation" r:id="rId7" imgW="952087" imgH="330057" progId="Equation.3">
                  <p:embed/>
                </p:oleObj>
              </mc:Choice>
              <mc:Fallback>
                <p:oleObj name="Equation" r:id="rId7" imgW="952087" imgH="33005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9535" y="932543"/>
                        <a:ext cx="2314575" cy="800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/>
          </p:nvPr>
        </p:nvGraphicFramePr>
        <p:xfrm>
          <a:off x="3616099" y="3938136"/>
          <a:ext cx="3484562" cy="1049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9" name="Equation" r:id="rId9" imgW="1371600" imgH="431800" progId="Equation.3">
                  <p:embed/>
                </p:oleObj>
              </mc:Choice>
              <mc:Fallback>
                <p:oleObj name="Equation" r:id="rId9" imgW="13716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6099" y="3938136"/>
                        <a:ext cx="3484562" cy="1049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/>
          </p:nvPr>
        </p:nvGraphicFramePr>
        <p:xfrm>
          <a:off x="1834017" y="4883604"/>
          <a:ext cx="4838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0" name="Equation" r:id="rId11" imgW="1904174" imgH="177723" progId="Equation.3">
                  <p:embed/>
                </p:oleObj>
              </mc:Choice>
              <mc:Fallback>
                <p:oleObj name="Equation" r:id="rId11" imgW="1904174" imgH="1777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4017" y="4883604"/>
                        <a:ext cx="48387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14"/>
          <p:cNvGrpSpPr/>
          <p:nvPr/>
        </p:nvGrpSpPr>
        <p:grpSpPr>
          <a:xfrm>
            <a:off x="5260977" y="2991900"/>
            <a:ext cx="1626370" cy="1119122"/>
            <a:chOff x="6407606" y="2483900"/>
            <a:chExt cx="1626370" cy="1119122"/>
          </a:xfrm>
        </p:grpSpPr>
        <p:grpSp>
          <p:nvGrpSpPr>
            <p:cNvPr id="6" name="Group 4"/>
            <p:cNvGrpSpPr/>
            <p:nvPr/>
          </p:nvGrpSpPr>
          <p:grpSpPr>
            <a:xfrm>
              <a:off x="6407606" y="2756860"/>
              <a:ext cx="395787" cy="846162"/>
              <a:chOff x="7199190" y="2047164"/>
              <a:chExt cx="395787" cy="846162"/>
            </a:xfrm>
          </p:grpSpPr>
          <p:sp>
            <p:nvSpPr>
              <p:cNvPr id="2" name="Notched Right Arrow 1"/>
              <p:cNvSpPr/>
              <p:nvPr/>
            </p:nvSpPr>
            <p:spPr bwMode="auto">
              <a:xfrm rot="5400000">
                <a:off x="7144600" y="2442950"/>
                <a:ext cx="504967" cy="395786"/>
              </a:xfrm>
              <a:prstGeom prst="notchedRightArrow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b="1">
                  <a:latin typeface="Arial" charset="0"/>
                </a:endParaRPr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7199190" y="2047164"/>
                <a:ext cx="39578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/>
                  <a:t>DC</a:t>
                </a: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7617715" y="2483900"/>
              <a:ext cx="416261" cy="887108"/>
              <a:chOff x="7617715" y="2483900"/>
              <a:chExt cx="416261" cy="887108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7638189" y="2483900"/>
                <a:ext cx="395787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/>
                  <a:t>SS</a:t>
                </a:r>
              </a:p>
            </p:txBody>
          </p:sp>
          <p:sp>
            <p:nvSpPr>
              <p:cNvPr id="13" name="Notched Right Arrow 12"/>
              <p:cNvSpPr/>
              <p:nvPr/>
            </p:nvSpPr>
            <p:spPr bwMode="auto">
              <a:xfrm rot="5400000">
                <a:off x="7563124" y="2920632"/>
                <a:ext cx="504967" cy="395786"/>
              </a:xfrm>
              <a:prstGeom prst="notchedRightArrow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b="1">
                  <a:latin typeface="Arial" charset="0"/>
                </a:endParaRPr>
              </a:p>
            </p:txBody>
          </p:sp>
        </p:grpSp>
      </p:grpSp>
      <p:graphicFrame>
        <p:nvGraphicFramePr>
          <p:cNvPr id="175111" name="Object 7"/>
          <p:cNvGraphicFramePr>
            <a:graphicFrameLocks noChangeAspect="1"/>
          </p:cNvGraphicFramePr>
          <p:nvPr/>
        </p:nvGraphicFramePr>
        <p:xfrm>
          <a:off x="1790927" y="2470379"/>
          <a:ext cx="4591794" cy="5050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1" name="Equation" r:id="rId13" imgW="1854200" imgH="203200" progId="Equation.3">
                  <p:embed/>
                </p:oleObj>
              </mc:Choice>
              <mc:Fallback>
                <p:oleObj name="Equation" r:id="rId13" imgW="18542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0927" y="2470379"/>
                        <a:ext cx="4591794" cy="5050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Picture 7" descr="se06F36"/>
          <p:cNvPicPr>
            <a:picLocks noChangeAspect="1" noChangeArrowheads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210" b="7652"/>
          <a:stretch/>
        </p:blipFill>
        <p:spPr bwMode="auto">
          <a:xfrm>
            <a:off x="7092219" y="406400"/>
            <a:ext cx="3256467" cy="3406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75112" name="Object 8"/>
          <p:cNvGraphicFramePr>
            <a:graphicFrameLocks noChangeAspect="1"/>
          </p:cNvGraphicFramePr>
          <p:nvPr/>
        </p:nvGraphicFramePr>
        <p:xfrm>
          <a:off x="8186058" y="3692071"/>
          <a:ext cx="1172935" cy="927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2" name="Equation" r:id="rId16" imgW="545863" imgH="431613" progId="Equation.3">
                  <p:embed/>
                </p:oleObj>
              </mc:Choice>
              <mc:Fallback>
                <p:oleObj name="Equation" r:id="rId16" imgW="545863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86058" y="3692071"/>
                        <a:ext cx="1172935" cy="927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113" name="Object 9"/>
          <p:cNvGraphicFramePr>
            <a:graphicFrameLocks noChangeAspect="1"/>
          </p:cNvGraphicFramePr>
          <p:nvPr/>
        </p:nvGraphicFramePr>
        <p:xfrm>
          <a:off x="5406570" y="5404756"/>
          <a:ext cx="1632858" cy="9913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3" name="Equation" r:id="rId18" imgW="710891" imgH="431613" progId="Equation.3">
                  <p:embed/>
                </p:oleObj>
              </mc:Choice>
              <mc:Fallback>
                <p:oleObj name="Equation" r:id="rId18" imgW="710891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6570" y="5404756"/>
                        <a:ext cx="1632858" cy="9913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0" name="Straight Connector 19"/>
          <p:cNvCxnSpPr/>
          <p:nvPr/>
        </p:nvCxnSpPr>
        <p:spPr bwMode="auto">
          <a:xfrm>
            <a:off x="7213600" y="3541486"/>
            <a:ext cx="0" cy="331651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7344230" y="4572002"/>
            <a:ext cx="33237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400" i="1" baseline="-2500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is the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“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transconductance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”</a:t>
            </a:r>
          </a:p>
        </p:txBody>
      </p:sp>
      <p:graphicFrame>
        <p:nvGraphicFramePr>
          <p:cNvPr id="175114" name="Object 10"/>
          <p:cNvGraphicFramePr>
            <a:graphicFrameLocks noChangeAspect="1"/>
          </p:cNvGraphicFramePr>
          <p:nvPr/>
        </p:nvGraphicFramePr>
        <p:xfrm>
          <a:off x="7793946" y="5572127"/>
          <a:ext cx="1806575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4" name="Equation" r:id="rId20" imgW="787400" imgH="228600" progId="Equation.3">
                  <p:embed/>
                </p:oleObj>
              </mc:Choice>
              <mc:Fallback>
                <p:oleObj name="Equation" r:id="rId20" imgW="787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93946" y="5572127"/>
                        <a:ext cx="1806575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Notched Right Arrow 21">
            <a:hlinkClick r:id="" action="ppaction://noaction"/>
          </p:cNvPr>
          <p:cNvSpPr/>
          <p:nvPr/>
        </p:nvSpPr>
        <p:spPr>
          <a:xfrm>
            <a:off x="9677400" y="6248400"/>
            <a:ext cx="762000" cy="5334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5033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75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75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75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75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se06F37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414"/>
          <a:stretch/>
        </p:blipFill>
        <p:spPr bwMode="auto">
          <a:xfrm>
            <a:off x="1837509" y="1525042"/>
            <a:ext cx="5134476" cy="4483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5929294" y="811845"/>
          <a:ext cx="4262773" cy="10598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0" name="Equation" r:id="rId4" imgW="1993900" imgH="508000" progId="Equation.3">
                  <p:embed/>
                </p:oleObj>
              </mc:Choice>
              <mc:Fallback>
                <p:oleObj name="Equation" r:id="rId4" imgW="1993900" imgH="508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9294" y="811845"/>
                        <a:ext cx="4262773" cy="10598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822630" y="335633"/>
            <a:ext cx="3698605" cy="50039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2800" dirty="0"/>
              <a:t>Transconductance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71326" y="5602515"/>
            <a:ext cx="4306388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000" i="1" baseline="-2500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varies with variation of   Q   point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99087" y="2786743"/>
            <a:ext cx="3468914" cy="1477328"/>
          </a:xfrm>
          <a:prstGeom prst="rect">
            <a:avLst/>
          </a:prstGeom>
          <a:solidFill>
            <a:srgbClr val="FFFF66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accent2"/>
                </a:solidFill>
              </a:rPr>
              <a:t>The signal amplitude  should be small enough that </a:t>
            </a:r>
            <a:r>
              <a:rPr lang="en-US" i="1" dirty="0">
                <a:solidFill>
                  <a:schemeClr val="accent2"/>
                </a:solidFill>
              </a:rPr>
              <a:t>operation is restricted to an almost linear segment of the</a:t>
            </a:r>
          </a:p>
          <a:p>
            <a:r>
              <a:rPr lang="en-US" i="1" dirty="0">
                <a:solidFill>
                  <a:schemeClr val="accent2"/>
                </a:solidFill>
              </a:rPr>
              <a:t> </a:t>
            </a:r>
            <a:r>
              <a:rPr lang="en-US" i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i="1" baseline="-25000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i="1" dirty="0" err="1">
                <a:solidFill>
                  <a:schemeClr val="accent2"/>
                </a:solidFill>
              </a:rPr>
              <a:t>-</a:t>
            </a:r>
            <a:r>
              <a:rPr lang="en-US" i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i="1" baseline="-25000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i="1" dirty="0">
                <a:solidFill>
                  <a:schemeClr val="accent2"/>
                </a:solidFill>
              </a:rPr>
              <a:t> exponential curve</a:t>
            </a:r>
          </a:p>
        </p:txBody>
      </p:sp>
    </p:spTree>
    <p:extLst>
      <p:ext uri="{BB962C8B-B14F-4D97-AF65-F5344CB8AC3E}">
        <p14:creationId xmlns:p14="http://schemas.microsoft.com/office/powerpoint/2010/main" val="1299461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9" name="Picture 4" descr="se06F38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678" b="20913"/>
          <a:stretch/>
        </p:blipFill>
        <p:spPr bwMode="auto">
          <a:xfrm>
            <a:off x="1764639" y="1283833"/>
            <a:ext cx="2079459" cy="2551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2133600" y="71836"/>
            <a:ext cx="7848600" cy="762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2800" dirty="0">
                <a:solidFill>
                  <a:schemeClr val="tx1"/>
                </a:solidFill>
                <a:latin typeface="Arial Black" panose="020B0A04020102020204" pitchFamily="34" charset="0"/>
              </a:rPr>
              <a:t>Base Current and Input Resistance</a:t>
            </a:r>
          </a:p>
        </p:txBody>
      </p:sp>
      <p:pic>
        <p:nvPicPr>
          <p:cNvPr id="7" name="Picture 4" descr="se06F38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678"/>
          <a:stretch/>
        </p:blipFill>
        <p:spPr bwMode="auto">
          <a:xfrm>
            <a:off x="1764639" y="1283832"/>
            <a:ext cx="2079459" cy="322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4540025" y="983343"/>
          <a:ext cx="2255837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4" name="Equation" r:id="rId4" imgW="1066800" imgH="431800" progId="Equation.3">
                  <p:embed/>
                </p:oleObj>
              </mc:Choice>
              <mc:Fallback>
                <p:oleObj name="Equation" r:id="rId4" imgW="10668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0025" y="983343"/>
                        <a:ext cx="2255837" cy="876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4110580" y="4008551"/>
          <a:ext cx="2936875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5" name="Equation" r:id="rId6" imgW="1333500" imgH="419100" progId="Equation.3">
                  <p:embed/>
                </p:oleObj>
              </mc:Choice>
              <mc:Fallback>
                <p:oleObj name="Equation" r:id="rId6" imgW="13335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0580" y="4008551"/>
                        <a:ext cx="2936875" cy="885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4323898" y="4893128"/>
          <a:ext cx="4691063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6" name="Equation" r:id="rId8" imgW="2133600" imgH="431800" progId="Equation.3">
                  <p:embed/>
                </p:oleObj>
              </mc:Choice>
              <mc:Fallback>
                <p:oleObj name="Equation" r:id="rId8" imgW="21336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3898" y="4893128"/>
                        <a:ext cx="4691063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/>
          </p:nvPr>
        </p:nvGraphicFramePr>
        <p:xfrm>
          <a:off x="4496254" y="5744027"/>
          <a:ext cx="2151063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7" name="Equation" r:id="rId10" imgW="977900" imgH="431800" progId="Equation.3">
                  <p:embed/>
                </p:oleObj>
              </mc:Choice>
              <mc:Fallback>
                <p:oleObj name="Equation" r:id="rId10" imgW="9779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6254" y="5744027"/>
                        <a:ext cx="2151063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/>
          </p:nvPr>
        </p:nvGraphicFramePr>
        <p:xfrm>
          <a:off x="5754524" y="1860547"/>
          <a:ext cx="3878263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8" name="Equation" r:id="rId12" imgW="1828800" imgH="431800" progId="Equation.3">
                  <p:embed/>
                </p:oleObj>
              </mc:Choice>
              <mc:Fallback>
                <p:oleObj name="Equation" r:id="rId12" imgW="18288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4524" y="1860547"/>
                        <a:ext cx="3878263" cy="876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/>
          </p:nvPr>
        </p:nvGraphicFramePr>
        <p:xfrm>
          <a:off x="4216231" y="3169461"/>
          <a:ext cx="5203825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9" name="Equation" r:id="rId14" imgW="2362200" imgH="431800" progId="Equation.3">
                  <p:embed/>
                </p:oleObj>
              </mc:Choice>
              <mc:Fallback>
                <p:oleObj name="Equation" r:id="rId14" imgW="23622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6231" y="3169461"/>
                        <a:ext cx="5203825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17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Down Arrow Callout 9"/>
          <p:cNvSpPr/>
          <p:nvPr/>
        </p:nvSpPr>
        <p:spPr bwMode="auto">
          <a:xfrm>
            <a:off x="8429768" y="1869745"/>
            <a:ext cx="1419367" cy="1282890"/>
          </a:xfrm>
          <a:prstGeom prst="downArrowCallout">
            <a:avLst/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>
              <a:latin typeface="Arial" charset="0"/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/>
          </p:nvPr>
        </p:nvGraphicFramePr>
        <p:xfrm>
          <a:off x="346641" y="5765458"/>
          <a:ext cx="3563938" cy="85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0" name="Equation" r:id="rId16" imgW="1790640" imgH="431640" progId="Equation.DSMT4">
                  <p:embed/>
                </p:oleObj>
              </mc:Choice>
              <mc:Fallback>
                <p:oleObj name="Equation" r:id="rId16" imgW="179064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641" y="5765458"/>
                        <a:ext cx="3563938" cy="85883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5277026" y="4893128"/>
            <a:ext cx="3591203" cy="1752599"/>
            <a:chOff x="5277026" y="4893128"/>
            <a:chExt cx="3591203" cy="1752599"/>
          </a:xfrm>
        </p:grpSpPr>
        <p:sp>
          <p:nvSpPr>
            <p:cNvPr id="11" name="Rectangle 10"/>
            <p:cNvSpPr/>
            <p:nvPr/>
          </p:nvSpPr>
          <p:spPr>
            <a:xfrm>
              <a:off x="7693655" y="4893128"/>
              <a:ext cx="1174574" cy="850899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277026" y="5794828"/>
              <a:ext cx="1174574" cy="850899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1560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9" name="Picture 4" descr="se06F38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46" b="20226"/>
          <a:stretch/>
        </p:blipFill>
        <p:spPr bwMode="auto">
          <a:xfrm>
            <a:off x="1800206" y="1160146"/>
            <a:ext cx="1874743" cy="2573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4" descr="se06F38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46" t="79221" r="11790" b="531"/>
          <a:stretch/>
        </p:blipFill>
        <p:spPr bwMode="auto">
          <a:xfrm>
            <a:off x="1945346" y="3730172"/>
            <a:ext cx="1291340" cy="653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2148115" y="22364"/>
            <a:ext cx="7848600" cy="762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2800" dirty="0">
                <a:solidFill>
                  <a:schemeClr val="tx1"/>
                </a:solidFill>
                <a:latin typeface="Arial Black" panose="020B0A04020102020204" pitchFamily="34" charset="0"/>
              </a:rPr>
              <a:t>Emitter Current and Input Resistance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4554539" y="970643"/>
          <a:ext cx="2255837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8" name="Equation" r:id="rId4" imgW="1066800" imgH="431800" progId="Equation.3">
                  <p:embed/>
                </p:oleObj>
              </mc:Choice>
              <mc:Fallback>
                <p:oleObj name="Equation" r:id="rId4" imgW="10668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4539" y="970643"/>
                        <a:ext cx="2255837" cy="876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4124553" y="3803196"/>
          <a:ext cx="2936875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9" name="Equation" r:id="rId6" imgW="1333500" imgH="393700" progId="Equation.3">
                  <p:embed/>
                </p:oleObj>
              </mc:Choice>
              <mc:Fallback>
                <p:oleObj name="Equation" r:id="rId6" imgW="13335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4553" y="3803196"/>
                        <a:ext cx="2936875" cy="83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4345443" y="4499429"/>
          <a:ext cx="4611687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0" name="Equation" r:id="rId8" imgW="2095500" imgH="431800" progId="Equation.3">
                  <p:embed/>
                </p:oleObj>
              </mc:Choice>
              <mc:Fallback>
                <p:oleObj name="Equation" r:id="rId8" imgW="20955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5443" y="4499429"/>
                        <a:ext cx="4611687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/>
          </p:nvPr>
        </p:nvGraphicFramePr>
        <p:xfrm>
          <a:off x="5684385" y="5604328"/>
          <a:ext cx="2097087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1" name="Equation" r:id="rId10" imgW="952087" imgH="431613" progId="Equation.3">
                  <p:embed/>
                </p:oleObj>
              </mc:Choice>
              <mc:Fallback>
                <p:oleObj name="Equation" r:id="rId10" imgW="952087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4385" y="5604328"/>
                        <a:ext cx="2097087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/>
          </p:nvPr>
        </p:nvGraphicFramePr>
        <p:xfrm>
          <a:off x="5754524" y="1860547"/>
          <a:ext cx="3878263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2" name="Equation" r:id="rId12" imgW="1828800" imgH="431800" progId="Equation.3">
                  <p:embed/>
                </p:oleObj>
              </mc:Choice>
              <mc:Fallback>
                <p:oleObj name="Equation" r:id="rId12" imgW="18288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4524" y="1860547"/>
                        <a:ext cx="3878263" cy="876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/>
          </p:nvPr>
        </p:nvGraphicFramePr>
        <p:xfrm>
          <a:off x="4245202" y="2967039"/>
          <a:ext cx="5175250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3" name="Equation" r:id="rId14" imgW="2349500" imgH="431800" progId="Equation.3">
                  <p:embed/>
                </p:oleObj>
              </mc:Choice>
              <mc:Fallback>
                <p:oleObj name="Equation" r:id="rId14" imgW="23495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5202" y="2967039"/>
                        <a:ext cx="5175250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17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Down Arrow Callout 11"/>
          <p:cNvSpPr/>
          <p:nvPr/>
        </p:nvSpPr>
        <p:spPr bwMode="auto">
          <a:xfrm>
            <a:off x="8429768" y="1869745"/>
            <a:ext cx="1419367" cy="1282890"/>
          </a:xfrm>
          <a:prstGeom prst="downArrowCallout">
            <a:avLst/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>
              <a:latin typeface="Arial" charset="0"/>
            </a:endParaRPr>
          </a:p>
        </p:txBody>
      </p:sp>
      <p:graphicFrame>
        <p:nvGraphicFramePr>
          <p:cNvPr id="179209" name="Object 9"/>
          <p:cNvGraphicFramePr>
            <a:graphicFrameLocks noChangeAspect="1"/>
          </p:cNvGraphicFramePr>
          <p:nvPr>
            <p:extLst/>
          </p:nvPr>
        </p:nvGraphicFramePr>
        <p:xfrm>
          <a:off x="2536439" y="5219472"/>
          <a:ext cx="1695838" cy="15328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4" name="Equation" r:id="rId16" imgW="812447" imgH="837836" progId="Equation.3">
                  <p:embed/>
                </p:oleObj>
              </mc:Choice>
              <mc:Fallback>
                <p:oleObj name="Equation" r:id="rId16" imgW="812447" imgH="8378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6439" y="5219472"/>
                        <a:ext cx="1695838" cy="153286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926673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79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133600" y="228600"/>
            <a:ext cx="7848600" cy="762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1943268" y="648438"/>
          <a:ext cx="587375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2" name="Equation" r:id="rId3" imgW="2667000" imgH="228600" progId="Equation.3">
                  <p:embed/>
                </p:oleObj>
              </mc:Choice>
              <mc:Fallback>
                <p:oleObj name="Equation" r:id="rId3" imgW="2667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3268" y="648438"/>
                        <a:ext cx="587375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/>
          </p:nvPr>
        </p:nvGraphicFramePr>
        <p:xfrm>
          <a:off x="3666219" y="1449389"/>
          <a:ext cx="4194175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3" name="Equation" r:id="rId5" imgW="1905000" imgH="457200" progId="Equation.3">
                  <p:embed/>
                </p:oleObj>
              </mc:Choice>
              <mc:Fallback>
                <p:oleObj name="Equation" r:id="rId5" imgW="19050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6219" y="1449389"/>
                        <a:ext cx="4194175" cy="968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4" descr="se06F38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46"/>
          <a:stretch/>
        </p:blipFill>
        <p:spPr bwMode="auto">
          <a:xfrm>
            <a:off x="7888694" y="2513074"/>
            <a:ext cx="1552071" cy="2670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4" descr="se06F38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678"/>
          <a:stretch/>
        </p:blipFill>
        <p:spPr bwMode="auto">
          <a:xfrm>
            <a:off x="2478988" y="2423468"/>
            <a:ext cx="1780941" cy="2762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1943269" y="6052595"/>
            <a:ext cx="9908306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/>
          <a:p>
            <a:pPr marL="285750" indent="-285750"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en-US" sz="2400" b="1" i="1" dirty="0" smtClean="0">
                <a:solidFill>
                  <a:srgbClr val="0000CC"/>
                </a:solidFill>
                <a:latin typeface="Verdana" pitchFamily="34" charset="0"/>
                <a:cs typeface="Times New Roman" charset="0"/>
              </a:rPr>
              <a:t>Also Do </a:t>
            </a:r>
            <a:r>
              <a:rPr lang="en-US" sz="2400" b="1" i="1" dirty="0">
                <a:solidFill>
                  <a:srgbClr val="0000CC"/>
                </a:solidFill>
                <a:latin typeface="Verdana" pitchFamily="34" charset="0"/>
                <a:cs typeface="Times New Roman" charset="0"/>
              </a:rPr>
              <a:t>Exercise 6.36 and </a:t>
            </a:r>
            <a:r>
              <a:rPr lang="en-US" sz="2400" b="1" i="1" dirty="0" smtClean="0">
                <a:solidFill>
                  <a:srgbClr val="0000CC"/>
                </a:solidFill>
                <a:latin typeface="Verdana" pitchFamily="34" charset="0"/>
                <a:cs typeface="Times New Roman" charset="0"/>
              </a:rPr>
              <a:t>6.37 as part of assignment </a:t>
            </a:r>
            <a:endParaRPr lang="en-US" sz="2400" b="1" i="1" dirty="0">
              <a:solidFill>
                <a:srgbClr val="0000CC"/>
              </a:solidFill>
              <a:latin typeface="Verdana" pitchFamily="34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84386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Callout 12"/>
          <p:cNvSpPr/>
          <p:nvPr/>
        </p:nvSpPr>
        <p:spPr bwMode="auto">
          <a:xfrm>
            <a:off x="3802744" y="3323771"/>
            <a:ext cx="1161143" cy="566058"/>
          </a:xfrm>
          <a:prstGeom prst="wedgeEllipseCallout">
            <a:avLst>
              <a:gd name="adj1" fmla="val 170417"/>
              <a:gd name="adj2" fmla="val 167628"/>
            </a:avLst>
          </a:prstGeom>
          <a:solidFill>
            <a:srgbClr val="FFFF00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>
              <a:latin typeface="Arial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2133600" y="228600"/>
            <a:ext cx="7848600" cy="762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2800" dirty="0">
                <a:solidFill>
                  <a:schemeClr val="tx1"/>
                </a:solidFill>
                <a:latin typeface="Arial Black" panose="020B0A04020102020204" pitchFamily="34" charset="0"/>
              </a:rPr>
              <a:t>Voltage Gain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2400508" y="1241284"/>
          <a:ext cx="2471737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6" name="Equation" r:id="rId3" imgW="1016000" imgH="228600" progId="Equation.3">
                  <p:embed/>
                </p:oleObj>
              </mc:Choice>
              <mc:Fallback>
                <p:oleObj name="Equation" r:id="rId3" imgW="1016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0508" y="1241284"/>
                        <a:ext cx="2471737" cy="555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2344738" y="1943100"/>
          <a:ext cx="3325812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7" name="Equation" r:id="rId5" imgW="1371600" imgH="228600" progId="Equation.3">
                  <p:embed/>
                </p:oleObj>
              </mc:Choice>
              <mc:Fallback>
                <p:oleObj name="Equation" r:id="rId5" imgW="1371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4738" y="1943100"/>
                        <a:ext cx="3325812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2289176" y="2664182"/>
          <a:ext cx="3768725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8" name="Equation" r:id="rId7" imgW="1549400" imgH="228600" progId="Equation.3">
                  <p:embed/>
                </p:oleObj>
              </mc:Choice>
              <mc:Fallback>
                <p:oleObj name="Equation" r:id="rId7" imgW="1549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9176" y="2664182"/>
                        <a:ext cx="3768725" cy="555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1811339" y="4495800"/>
          <a:ext cx="7185025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9" name="Equation" r:id="rId9" imgW="3022600" imgH="228600" progId="Equation.3">
                  <p:embed/>
                </p:oleObj>
              </mc:Choice>
              <mc:Fallback>
                <p:oleObj name="Equation" r:id="rId9" imgW="3022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1339" y="4495800"/>
                        <a:ext cx="7185025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4127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2376036" y="3299467"/>
          <a:ext cx="2409825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0" name="Equation" r:id="rId11" imgW="990600" imgH="228600" progId="Equation.3">
                  <p:embed/>
                </p:oleObj>
              </mc:Choice>
              <mc:Fallback>
                <p:oleObj name="Equation" r:id="rId11" imgW="990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6036" y="3299467"/>
                        <a:ext cx="2409825" cy="555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/>
          </p:nvPr>
        </p:nvGraphicFramePr>
        <p:xfrm>
          <a:off x="2401888" y="5257800"/>
          <a:ext cx="6056312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1" name="Equation" r:id="rId13" imgW="2552700" imgH="431800" progId="Equation.3">
                  <p:embed/>
                </p:oleObj>
              </mc:Choice>
              <mc:Fallback>
                <p:oleObj name="Equation" r:id="rId13" imgW="25527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1888" y="5257800"/>
                        <a:ext cx="6056312" cy="1041400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 w="412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7" descr="se06F33"/>
          <p:cNvPicPr>
            <a:picLocks noChangeAspect="1" noChangeArrowheads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46" r="66130" b="4157"/>
          <a:stretch/>
        </p:blipFill>
        <p:spPr bwMode="auto">
          <a:xfrm>
            <a:off x="7506463" y="453958"/>
            <a:ext cx="3045410" cy="3971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44157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3" name="Picture 4" descr="se06F3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35000" contrast="8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868" y="1476104"/>
            <a:ext cx="6973888" cy="421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2133600" y="228600"/>
            <a:ext cx="7848600" cy="762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2800" dirty="0"/>
              <a:t>Graphical Analysis: Locating Bias Point</a:t>
            </a:r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2906712" y="2181888"/>
            <a:ext cx="0" cy="344212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05473" name="Object 1"/>
          <p:cNvGraphicFramePr>
            <a:graphicFrameLocks noChangeAspect="1"/>
          </p:cNvGraphicFramePr>
          <p:nvPr/>
        </p:nvGraphicFramePr>
        <p:xfrm>
          <a:off x="7779295" y="973183"/>
          <a:ext cx="2254250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5" imgW="1282700" imgH="482600" progId="Equation.3">
                  <p:embed/>
                </p:oleObj>
              </mc:Choice>
              <mc:Fallback>
                <p:oleObj name="Equation" r:id="rId5" imgW="12827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9295" y="973183"/>
                        <a:ext cx="2254250" cy="846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6038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7" imgW="114151" imgH="215619" progId="Equation.3">
                  <p:embed/>
                </p:oleObj>
              </mc:Choice>
              <mc:Fallback>
                <p:oleObj name="Equation" r:id="rId7" imgW="114151" imgH="21561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8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4" descr="se06F32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-35000" contrast="8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9332"/>
          <a:stretch/>
        </p:blipFill>
        <p:spPr bwMode="auto">
          <a:xfrm>
            <a:off x="7803655" y="2138409"/>
            <a:ext cx="2461151" cy="2949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860869" y="5960797"/>
            <a:ext cx="4506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Point  Y   :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dirty="0"/>
              <a:t> = 0.5</a:t>
            </a:r>
          </a:p>
          <a:p>
            <a:r>
              <a:rPr lang="en-US" dirty="0"/>
              <a:t>Point  Z   : BJT leave the active mode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5486401" y="914400"/>
            <a:ext cx="4776203" cy="3999214"/>
            <a:chOff x="3962400" y="914400"/>
            <a:chExt cx="4776203" cy="3999214"/>
          </a:xfrm>
        </p:grpSpPr>
        <p:sp>
          <p:nvSpPr>
            <p:cNvPr id="11" name="Oval 10"/>
            <p:cNvSpPr/>
            <p:nvPr/>
          </p:nvSpPr>
          <p:spPr>
            <a:xfrm rot="20586638">
              <a:off x="7519403" y="1941814"/>
              <a:ext cx="1219200" cy="29718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ular Callout 11"/>
            <p:cNvSpPr/>
            <p:nvPr/>
          </p:nvSpPr>
          <p:spPr>
            <a:xfrm>
              <a:off x="3962400" y="914400"/>
              <a:ext cx="1828800" cy="609600"/>
            </a:xfrm>
            <a:prstGeom prst="wedgeRectCallout">
              <a:avLst>
                <a:gd name="adj1" fmla="val 137221"/>
                <a:gd name="adj2" fmla="val 26557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Determine Load Line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743200" y="3429000"/>
            <a:ext cx="6096000" cy="2819400"/>
            <a:chOff x="1219200" y="3429000"/>
            <a:chExt cx="6096000" cy="2819400"/>
          </a:xfrm>
        </p:grpSpPr>
        <p:sp>
          <p:nvSpPr>
            <p:cNvPr id="10" name="Oval 9"/>
            <p:cNvSpPr/>
            <p:nvPr/>
          </p:nvSpPr>
          <p:spPr>
            <a:xfrm>
              <a:off x="6172200" y="3429000"/>
              <a:ext cx="1143000" cy="17526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ular Callout 12"/>
            <p:cNvSpPr/>
            <p:nvPr/>
          </p:nvSpPr>
          <p:spPr>
            <a:xfrm>
              <a:off x="1219200" y="5791200"/>
              <a:ext cx="2667000" cy="457200"/>
            </a:xfrm>
            <a:prstGeom prst="wedgeRectCallout">
              <a:avLst>
                <a:gd name="adj1" fmla="val 142344"/>
                <a:gd name="adj2" fmla="val -30980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Which point on Load line </a:t>
              </a:r>
            </a:p>
          </p:txBody>
        </p:sp>
      </p:grpSp>
      <p:graphicFrame>
        <p:nvGraphicFramePr>
          <p:cNvPr id="16" name="Object 15"/>
          <p:cNvGraphicFramePr>
            <a:graphicFrameLocks noChangeAspect="1"/>
          </p:cNvGraphicFramePr>
          <p:nvPr/>
        </p:nvGraphicFramePr>
        <p:xfrm>
          <a:off x="1524000" y="2133600"/>
          <a:ext cx="77724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11" imgW="457200" imgH="380880" progId="Equation.3">
                  <p:embed/>
                </p:oleObj>
              </mc:Choice>
              <mc:Fallback>
                <p:oleObj name="Equation" r:id="rId11" imgW="45720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133600"/>
                        <a:ext cx="777240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ular Callout 1"/>
              <p:cNvSpPr/>
              <p:nvPr/>
            </p:nvSpPr>
            <p:spPr>
              <a:xfrm>
                <a:off x="0" y="0"/>
                <a:ext cx="3280229" cy="990600"/>
              </a:xfrm>
              <a:prstGeom prst="wedgeRectCallout">
                <a:avLst>
                  <a:gd name="adj1" fmla="val 92752"/>
                  <a:gd name="adj2" fmla="val 179167"/>
                </a:avLst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Set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sub>
                    </m:sSub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−</m:t>
                    </m:r>
                    <m:sSub>
                      <m:sSub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𝑪𝑬</m:t>
                        </m:r>
                      </m:sub>
                    </m:sSub>
                  </m:oMath>
                </a14:m>
                <a:r>
                  <a:rPr lang="en-US" b="1" dirty="0" smtClean="0">
                    <a:solidFill>
                      <a:schemeClr val="tx1"/>
                    </a:solidFill>
                  </a:rPr>
                  <a:t> Graphs</a:t>
                </a:r>
              </a:p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Note that we have set of graphs corresponding to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𝑩𝑬</m:t>
                        </m:r>
                      </m:sub>
                    </m:sSub>
                  </m:oMath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Rectangular Callout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3280229" cy="990600"/>
              </a:xfrm>
              <a:prstGeom prst="wedgeRectCallout">
                <a:avLst>
                  <a:gd name="adj1" fmla="val 92752"/>
                  <a:gd name="adj2" fmla="val 179167"/>
                </a:avLst>
              </a:prstGeom>
              <a:blipFill rotWithShape="0">
                <a:blip r:embed="rId13"/>
                <a:stretch>
                  <a:fillRect l="-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61917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2119085" y="75465"/>
            <a:ext cx="7848600" cy="762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2800" dirty="0">
                <a:solidFill>
                  <a:schemeClr val="tx1"/>
                </a:solidFill>
                <a:latin typeface="Arial Black" panose="020B0A04020102020204" pitchFamily="34" charset="0"/>
              </a:rPr>
              <a:t>Separating the DC &amp; Signal Quantities</a:t>
            </a:r>
          </a:p>
        </p:txBody>
      </p:sp>
      <p:pic>
        <p:nvPicPr>
          <p:cNvPr id="13" name="Picture 7" descr="se06F36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210" b="7652"/>
          <a:stretch/>
        </p:blipFill>
        <p:spPr bwMode="auto">
          <a:xfrm>
            <a:off x="1743620" y="1030515"/>
            <a:ext cx="3588106" cy="3753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668371" y="1508886"/>
            <a:ext cx="4494662" cy="255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/>
          <a:p>
            <a:pPr marL="285750" indent="-285750" algn="just">
              <a:spcBef>
                <a:spcPts val="1200"/>
              </a:spcBef>
              <a:buClr>
                <a:schemeClr val="tx2"/>
              </a:buClr>
              <a:buSzPct val="80000"/>
              <a:buFont typeface="Wingdings" pitchFamily="2" charset="2"/>
              <a:buChar char="Ø"/>
            </a:pPr>
            <a:r>
              <a:rPr lang="en-US" sz="2000" b="1" dirty="0">
                <a:cs typeface="Times New Roman" pitchFamily="18" charset="0"/>
              </a:rPr>
              <a:t>The total DC and Small signal circuit is shown.</a:t>
            </a:r>
          </a:p>
          <a:p>
            <a:pPr marL="285750" indent="-285750" algn="just">
              <a:spcBef>
                <a:spcPts val="1200"/>
              </a:spcBef>
              <a:buClr>
                <a:schemeClr val="tx2"/>
              </a:buClr>
              <a:buSzPct val="80000"/>
              <a:buFont typeface="Wingdings" pitchFamily="2" charset="2"/>
              <a:buChar char="Ø"/>
            </a:pPr>
            <a:r>
              <a:rPr lang="en-US" sz="2000" dirty="0">
                <a:solidFill>
                  <a:srgbClr val="C00000"/>
                </a:solidFill>
                <a:cs typeface="Times New Roman" pitchFamily="18" charset="0"/>
              </a:rPr>
              <a:t>The DC analysis yield the currents and voltages based on the relevant equations.</a:t>
            </a:r>
          </a:p>
          <a:p>
            <a:pPr marL="285750" indent="-285750" algn="just">
              <a:spcBef>
                <a:spcPts val="1200"/>
              </a:spcBef>
              <a:buClr>
                <a:schemeClr val="tx2"/>
              </a:buClr>
              <a:buSzPct val="80000"/>
              <a:buFont typeface="Wingdings" pitchFamily="2" charset="2"/>
              <a:buChar char="Ø"/>
            </a:pPr>
            <a:r>
              <a:rPr lang="en-US" sz="2000" dirty="0">
                <a:cs typeface="Times New Roman" pitchFamily="18" charset="0"/>
              </a:rPr>
              <a:t>The DC sources do no change their values when the signal is applied.</a:t>
            </a:r>
          </a:p>
        </p:txBody>
      </p:sp>
      <p:sp>
        <p:nvSpPr>
          <p:cNvPr id="6" name="Rectangle 5"/>
          <p:cNvSpPr/>
          <p:nvPr/>
        </p:nvSpPr>
        <p:spPr>
          <a:xfrm>
            <a:off x="2271485" y="4976951"/>
            <a:ext cx="71482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3600"/>
              </a:spcBef>
              <a:buClr>
                <a:schemeClr val="tx2"/>
              </a:buClr>
              <a:buSzPct val="80000"/>
            </a:pPr>
            <a:r>
              <a:rPr lang="en-US" dirty="0">
                <a:solidFill>
                  <a:srgbClr val="002060"/>
                </a:solidFill>
                <a:cs typeface="Times New Roman" pitchFamily="18" charset="0"/>
              </a:rPr>
              <a:t>We can replace  DC voltages by short circuits and current sources by open circuits respectively to get the Small Signal Model.</a:t>
            </a:r>
          </a:p>
        </p:txBody>
      </p:sp>
    </p:spTree>
    <p:extLst>
      <p:ext uri="{BB962C8B-B14F-4D97-AF65-F5344CB8AC3E}">
        <p14:creationId xmlns:p14="http://schemas.microsoft.com/office/powerpoint/2010/main" val="13684787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3" name="Picture 4" descr="se06F3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046" y="957944"/>
            <a:ext cx="3927480" cy="386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2120537" y="215537"/>
            <a:ext cx="7848600" cy="762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2800" dirty="0">
                <a:solidFill>
                  <a:schemeClr val="tx1"/>
                </a:solidFill>
                <a:latin typeface="Arial Black" panose="020B0A04020102020204" pitchFamily="34" charset="0"/>
              </a:rPr>
              <a:t>Separating the DC &amp; Signal Quantities</a:t>
            </a: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5697400" y="1668542"/>
            <a:ext cx="4494662" cy="1631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/>
          <a:p>
            <a:pPr marL="285750" indent="-285750" algn="just">
              <a:spcBef>
                <a:spcPts val="1200"/>
              </a:spcBef>
              <a:buClr>
                <a:schemeClr val="tx2"/>
              </a:buClr>
              <a:buSzPct val="80000"/>
              <a:buFont typeface="Wingdings" pitchFamily="2" charset="2"/>
              <a:buChar char="Ø"/>
            </a:pPr>
            <a:r>
              <a:rPr lang="en-US" sz="2000" b="1" dirty="0">
                <a:latin typeface="+mj-lt"/>
                <a:cs typeface="Times New Roman" charset="0"/>
              </a:rPr>
              <a:t>The Small signal circuit is shown.</a:t>
            </a:r>
          </a:p>
          <a:p>
            <a:pPr marL="285750" indent="-285750" algn="just">
              <a:spcBef>
                <a:spcPts val="1200"/>
              </a:spcBef>
              <a:buClr>
                <a:schemeClr val="tx2"/>
              </a:buClr>
              <a:buSzPct val="80000"/>
              <a:buFont typeface="Wingdings" pitchFamily="2" charset="2"/>
              <a:buChar char="Ø"/>
            </a:pPr>
            <a:r>
              <a:rPr lang="en-US" sz="2000" dirty="0">
                <a:solidFill>
                  <a:srgbClr val="C00000"/>
                </a:solidFill>
                <a:latin typeface="+mj-lt"/>
                <a:cs typeface="Times New Roman" charset="0"/>
              </a:rPr>
              <a:t>This circuit is useful only to analyze signal voltages and currents.</a:t>
            </a:r>
          </a:p>
          <a:p>
            <a:pPr marL="285750" indent="-285750" algn="just">
              <a:spcBef>
                <a:spcPts val="1200"/>
              </a:spcBef>
              <a:buClr>
                <a:schemeClr val="tx2"/>
              </a:buClr>
              <a:buSzPct val="80000"/>
              <a:buFont typeface="Wingdings" pitchFamily="2" charset="2"/>
              <a:buChar char="Ø"/>
            </a:pPr>
            <a:r>
              <a:rPr lang="en-US" sz="2000" dirty="0">
                <a:latin typeface="+mj-lt"/>
                <a:cs typeface="Times New Roman" charset="0"/>
              </a:rPr>
              <a:t>This is not an actual amplifier circuit.</a:t>
            </a:r>
          </a:p>
        </p:txBody>
      </p:sp>
      <p:sp>
        <p:nvSpPr>
          <p:cNvPr id="5" name="Rectangle 4"/>
          <p:cNvSpPr/>
          <p:nvPr/>
        </p:nvSpPr>
        <p:spPr>
          <a:xfrm>
            <a:off x="2968171" y="5304136"/>
            <a:ext cx="67854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1200"/>
              </a:spcBef>
              <a:buClr>
                <a:schemeClr val="tx2"/>
              </a:buClr>
              <a:buSzPct val="80000"/>
            </a:pPr>
            <a:r>
              <a:rPr lang="en-US" dirty="0">
                <a:solidFill>
                  <a:srgbClr val="002060"/>
                </a:solidFill>
                <a:cs typeface="Times New Roman" charset="0"/>
              </a:rPr>
              <a:t>This circuit shows all the incremental currents and voltages that occur due to applied small signal at the base.</a:t>
            </a:r>
          </a:p>
        </p:txBody>
      </p:sp>
    </p:spTree>
    <p:extLst>
      <p:ext uri="{BB962C8B-B14F-4D97-AF65-F5344CB8AC3E}">
        <p14:creationId xmlns:p14="http://schemas.microsoft.com/office/powerpoint/2010/main" val="31521828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6" name="Picture 5" descr="se06F40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10848"/>
          <a:stretch/>
        </p:blipFill>
        <p:spPr bwMode="auto">
          <a:xfrm>
            <a:off x="1998453" y="1162968"/>
            <a:ext cx="4260163" cy="2589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se06F40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80" b="11542"/>
          <a:stretch/>
        </p:blipFill>
        <p:spPr bwMode="auto">
          <a:xfrm>
            <a:off x="6233064" y="1168579"/>
            <a:ext cx="3898451" cy="2804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981200" y="274639"/>
            <a:ext cx="8229600" cy="600573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The Hybrid –</a:t>
            </a:r>
            <a:r>
              <a:rPr lang="el-GR" sz="4000" dirty="0">
                <a:latin typeface="Times New Roman" pitchFamily="18" charset="0"/>
                <a:cs typeface="Times New Roman" pitchFamily="18" charset="0"/>
              </a:rPr>
              <a:t>π</a:t>
            </a:r>
            <a:r>
              <a:rPr lang="en-US" sz="4000" dirty="0"/>
              <a:t> Model of BJT</a:t>
            </a:r>
          </a:p>
        </p:txBody>
      </p:sp>
      <p:graphicFrame>
        <p:nvGraphicFramePr>
          <p:cNvPr id="146435" name="Object 3"/>
          <p:cNvGraphicFramePr>
            <a:graphicFrameLocks noChangeAspect="1"/>
          </p:cNvGraphicFramePr>
          <p:nvPr/>
        </p:nvGraphicFramePr>
        <p:xfrm>
          <a:off x="2179412" y="3815443"/>
          <a:ext cx="415766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0" name="Equation" r:id="rId4" imgW="1955800" imgH="431800" progId="Equation.3">
                  <p:embed/>
                </p:oleObj>
              </mc:Choice>
              <mc:Fallback>
                <p:oleObj name="Equation" r:id="rId4" imgW="19558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9412" y="3815443"/>
                        <a:ext cx="4157663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76" name="Object 4"/>
          <p:cNvGraphicFramePr>
            <a:graphicFrameLocks noChangeAspect="1"/>
          </p:cNvGraphicFramePr>
          <p:nvPr/>
        </p:nvGraphicFramePr>
        <p:xfrm>
          <a:off x="2406424" y="4831897"/>
          <a:ext cx="3529012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1" name="Equation" r:id="rId6" imgW="1816100" imgH="431800" progId="Equation.3">
                  <p:embed/>
                </p:oleObj>
              </mc:Choice>
              <mc:Fallback>
                <p:oleObj name="Equation" r:id="rId6" imgW="18161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6424" y="4831897"/>
                        <a:ext cx="3529012" cy="839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77" name="Object 5"/>
          <p:cNvGraphicFramePr>
            <a:graphicFrameLocks noChangeAspect="1"/>
          </p:cNvGraphicFramePr>
          <p:nvPr/>
        </p:nvGraphicFramePr>
        <p:xfrm>
          <a:off x="2073275" y="5638120"/>
          <a:ext cx="1221468" cy="10388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2" name="Equation" r:id="rId8" imgW="508000" imgH="431800" progId="Equation.3">
                  <p:embed/>
                </p:oleObj>
              </mc:Choice>
              <mc:Fallback>
                <p:oleObj name="Equation" r:id="rId8" imgW="5080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3275" y="5638120"/>
                        <a:ext cx="1221468" cy="10388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1676400" y="2971800"/>
          <a:ext cx="1422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3" name="Equation" r:id="rId10" imgW="609480" imgH="228600" progId="Equation.3">
                  <p:embed/>
                </p:oleObj>
              </mc:Choice>
              <mc:Fallback>
                <p:oleObj name="Equation" r:id="rId10" imgW="6094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971800"/>
                        <a:ext cx="14224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5562600" y="4343400"/>
            <a:ext cx="3581400" cy="2133600"/>
            <a:chOff x="4038600" y="4343400"/>
            <a:chExt cx="3581400" cy="2133600"/>
          </a:xfrm>
        </p:grpSpPr>
        <p:sp>
          <p:nvSpPr>
            <p:cNvPr id="10" name="Rectangular Callout 9"/>
            <p:cNvSpPr/>
            <p:nvPr/>
          </p:nvSpPr>
          <p:spPr>
            <a:xfrm>
              <a:off x="5257800" y="4343400"/>
              <a:ext cx="2362200" cy="609600"/>
            </a:xfrm>
            <a:prstGeom prst="wedgeRectCallout">
              <a:avLst>
                <a:gd name="adj1" fmla="val -81577"/>
                <a:gd name="adj2" fmla="val 8557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Ie</a:t>
              </a:r>
              <a:r>
                <a:rPr lang="en-US" dirty="0"/>
                <a:t> in terms of base resistance</a:t>
              </a:r>
            </a:p>
          </p:txBody>
        </p:sp>
        <p:sp>
          <p:nvSpPr>
            <p:cNvPr id="11" name="Rectangular Callout 10"/>
            <p:cNvSpPr/>
            <p:nvPr/>
          </p:nvSpPr>
          <p:spPr>
            <a:xfrm>
              <a:off x="4038600" y="5867400"/>
              <a:ext cx="2362200" cy="609600"/>
            </a:xfrm>
            <a:prstGeom prst="wedgeRectCallout">
              <a:avLst>
                <a:gd name="adj1" fmla="val -143513"/>
                <a:gd name="adj2" fmla="val -903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Ie</a:t>
              </a:r>
              <a:r>
                <a:rPr lang="en-US" dirty="0"/>
                <a:t> in terms of emitter resistance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98819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46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82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82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20" name="Picture 5" descr="se06F41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651" b="8373"/>
          <a:stretch/>
        </p:blipFill>
        <p:spPr bwMode="auto">
          <a:xfrm>
            <a:off x="1806501" y="504910"/>
            <a:ext cx="3257534" cy="33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se06F41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088" b="8425"/>
          <a:stretch/>
        </p:blipFill>
        <p:spPr bwMode="auto">
          <a:xfrm>
            <a:off x="7663543" y="661666"/>
            <a:ext cx="1589920" cy="3154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2133600" y="228600"/>
            <a:ext cx="7848600" cy="762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2800" dirty="0"/>
              <a:t>The T-Model of BJT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6038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4" name="Equation" r:id="rId4" imgW="114151" imgH="215619" progId="Equation.3">
                  <p:embed/>
                </p:oleObj>
              </mc:Choice>
              <mc:Fallback>
                <p:oleObj name="Equation" r:id="rId4" imgW="114151" imgH="21561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8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459" name="Object 3"/>
          <p:cNvGraphicFramePr>
            <a:graphicFrameLocks noChangeAspect="1"/>
          </p:cNvGraphicFramePr>
          <p:nvPr/>
        </p:nvGraphicFramePr>
        <p:xfrm>
          <a:off x="3851594" y="3369810"/>
          <a:ext cx="3971925" cy="291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5" name="Equation" r:id="rId6" imgW="1866900" imgH="1371600" progId="Equation.3">
                  <p:embed/>
                </p:oleObj>
              </mc:Choice>
              <mc:Fallback>
                <p:oleObj name="Equation" r:id="rId6" imgW="1866900" imgH="1371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594" y="3369810"/>
                        <a:ext cx="3971925" cy="291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257146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Small-Signal Models Accounting for the Early Effect</a:t>
            </a:r>
          </a:p>
        </p:txBody>
      </p:sp>
      <p:pic>
        <p:nvPicPr>
          <p:cNvPr id="5" name="Picture 7" descr="se06F47"/>
          <p:cNvPicPr>
            <a:picLocks noChangeAspect="1" noChangeArrowheads="1"/>
          </p:cNvPicPr>
          <p:nvPr/>
        </p:nvPicPr>
        <p:blipFill>
          <a:blip r:embed="rId3" cstate="print"/>
          <a:srcRect r="377" b="63309"/>
          <a:stretch>
            <a:fillRect/>
          </a:stretch>
        </p:blipFill>
        <p:spPr bwMode="auto">
          <a:xfrm>
            <a:off x="1706879" y="1729741"/>
            <a:ext cx="4023360" cy="191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7" descr="se06F47"/>
          <p:cNvPicPr>
            <a:picLocks noChangeAspect="1" noChangeArrowheads="1"/>
          </p:cNvPicPr>
          <p:nvPr/>
        </p:nvPicPr>
        <p:blipFill>
          <a:blip r:embed="rId3" cstate="print"/>
          <a:srcRect l="539" t="48525" r="-1455" b="6219"/>
          <a:stretch>
            <a:fillRect/>
          </a:stretch>
        </p:blipFill>
        <p:spPr bwMode="auto">
          <a:xfrm>
            <a:off x="6069876" y="1505856"/>
            <a:ext cx="4075611" cy="2365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4729164" y="3760788"/>
          <a:ext cx="2446337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8" name="Equation" r:id="rId4" imgW="1180800" imgH="711000" progId="Equation.3">
                  <p:embed/>
                </p:oleObj>
              </mc:Choice>
              <mc:Fallback>
                <p:oleObj name="Equation" r:id="rId4" imgW="118080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9164" y="3760788"/>
                        <a:ext cx="2446337" cy="147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 descr="Table 6"/>
          <p:cNvPicPr>
            <a:picLocks noChangeAspect="1" noChangeArrowheads="1"/>
          </p:cNvPicPr>
          <p:nvPr/>
        </p:nvPicPr>
        <p:blipFill rotWithShape="1">
          <a:blip r:embed="rId6" cstate="print"/>
          <a:srcRect l="57607" t="44098" r="14410"/>
          <a:stretch/>
        </p:blipFill>
        <p:spPr bwMode="auto">
          <a:xfrm>
            <a:off x="7696200" y="3874770"/>
            <a:ext cx="1725930" cy="2873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Table 6"/>
          <p:cNvPicPr>
            <a:picLocks noChangeAspect="1" noChangeArrowheads="1"/>
          </p:cNvPicPr>
          <p:nvPr/>
        </p:nvPicPr>
        <p:blipFill rotWithShape="1">
          <a:blip r:embed="rId6" cstate="print"/>
          <a:srcRect l="6027" t="41134" r="63210"/>
          <a:stretch/>
        </p:blipFill>
        <p:spPr bwMode="auto">
          <a:xfrm>
            <a:off x="1821179" y="3699510"/>
            <a:ext cx="1897380" cy="3026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ular Callout 9"/>
          <p:cNvSpPr/>
          <p:nvPr/>
        </p:nvSpPr>
        <p:spPr>
          <a:xfrm>
            <a:off x="4495800" y="5562600"/>
            <a:ext cx="2743200" cy="838200"/>
          </a:xfrm>
          <a:prstGeom prst="wedgeRectCallout">
            <a:avLst>
              <a:gd name="adj1" fmla="val 15577"/>
              <a:gd name="adj2" fmla="val -835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gain will be reduced, depending upon </a:t>
            </a:r>
            <a:r>
              <a:rPr lang="en-US" dirty="0" err="1"/>
              <a:t>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1957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1" y="443984"/>
            <a:ext cx="14388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Example 6.14</a:t>
            </a:r>
          </a:p>
        </p:txBody>
      </p:sp>
      <p:sp>
        <p:nvSpPr>
          <p:cNvPr id="5" name="Rectangle 4"/>
          <p:cNvSpPr/>
          <p:nvPr/>
        </p:nvSpPr>
        <p:spPr>
          <a:xfrm>
            <a:off x="1684020" y="813317"/>
            <a:ext cx="82753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Analyze the transistor amplifier shown in the Figure to determine its voltage gain </a:t>
            </a:r>
            <a:r>
              <a:rPr lang="en-US" i="1" dirty="0" err="1">
                <a:solidFill>
                  <a:schemeClr val="accent1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i="1" baseline="-25000" dirty="0" err="1">
                <a:solidFill>
                  <a:schemeClr val="accent1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i="1" dirty="0">
                <a:solidFill>
                  <a:schemeClr val="accent1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/v</a:t>
            </a:r>
            <a:r>
              <a:rPr lang="en-US" i="1" baseline="-25000" dirty="0">
                <a:solidFill>
                  <a:schemeClr val="accent1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>
                <a:solidFill>
                  <a:schemeClr val="accent1">
                    <a:lumMod val="25000"/>
                  </a:schemeClr>
                </a:solidFill>
              </a:rPr>
              <a:t>.</a:t>
            </a:r>
          </a:p>
          <a:p>
            <a:r>
              <a:rPr lang="en-US" dirty="0">
                <a:solidFill>
                  <a:schemeClr val="accent1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Assume </a:t>
            </a:r>
            <a:r>
              <a:rPr lang="el-GR" i="1" dirty="0">
                <a:solidFill>
                  <a:schemeClr val="accent1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β</a:t>
            </a:r>
            <a:r>
              <a:rPr lang="el-GR" dirty="0">
                <a:solidFill>
                  <a:schemeClr val="accent1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= 100</a:t>
            </a:r>
            <a:r>
              <a:rPr lang="el-GR" dirty="0">
                <a:solidFill>
                  <a:schemeClr val="accent1">
                    <a:lumMod val="25000"/>
                  </a:schemeClr>
                </a:solidFill>
              </a:rPr>
              <a:t>.</a:t>
            </a:r>
            <a:endParaRPr lang="en-US" dirty="0">
              <a:solidFill>
                <a:schemeClr val="accent1">
                  <a:lumMod val="25000"/>
                </a:schemeClr>
              </a:solidFill>
            </a:endParaRPr>
          </a:p>
        </p:txBody>
      </p:sp>
      <p:pic>
        <p:nvPicPr>
          <p:cNvPr id="1853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502510"/>
            <a:ext cx="2343150" cy="265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4217135" y="1357313"/>
            <a:ext cx="4572000" cy="200054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Solution: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1. Determine the operating point. For this purpose.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+mj-lt"/>
              <a:buAutoNum type="alphaL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assume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8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 0 and obtain the dc circuit.</a:t>
            </a:r>
          </a:p>
          <a:p>
            <a:pPr marL="342900" indent="-342900">
              <a:spcBef>
                <a:spcPts val="1200"/>
              </a:spcBef>
              <a:buFont typeface="+mj-lt"/>
              <a:buAutoNum type="alphaL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dc currents and voltage will be:</a:t>
            </a:r>
          </a:p>
        </p:txBody>
      </p:sp>
      <p:pic>
        <p:nvPicPr>
          <p:cNvPr id="18534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9150" y="3643313"/>
            <a:ext cx="2228850" cy="265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534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6351" y="3501390"/>
            <a:ext cx="1857375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534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443" y="4686299"/>
            <a:ext cx="236220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5350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387" y="5097780"/>
            <a:ext cx="20193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1581150" y="577256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Since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 0.7 V is less than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the transistor is operating in the active mode</a:t>
            </a:r>
          </a:p>
        </p:txBody>
      </p:sp>
    </p:spTree>
    <p:extLst>
      <p:ext uri="{BB962C8B-B14F-4D97-AF65-F5344CB8AC3E}">
        <p14:creationId xmlns:p14="http://schemas.microsoft.com/office/powerpoint/2010/main" val="31364617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853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5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5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85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185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185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44040" y="449164"/>
            <a:ext cx="53378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"/>
              </a:rPr>
              <a:t>2. Determine the small-signal model parameters:</a:t>
            </a:r>
            <a:endParaRPr lang="en-US" dirty="0"/>
          </a:p>
        </p:txBody>
      </p:sp>
      <p:pic>
        <p:nvPicPr>
          <p:cNvPr id="1863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7328" y="837247"/>
            <a:ext cx="3617391" cy="698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637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7327" y="1535340"/>
            <a:ext cx="3376230" cy="533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637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7327" y="2001277"/>
            <a:ext cx="3020840" cy="545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1922817" y="2595904"/>
            <a:ext cx="55664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3. Replace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BB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CC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with short circuits.</a:t>
            </a:r>
          </a:p>
        </p:txBody>
      </p:sp>
      <p:pic>
        <p:nvPicPr>
          <p:cNvPr id="186373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4779" y="3951924"/>
            <a:ext cx="2486025" cy="265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4778" y="837247"/>
            <a:ext cx="2343150" cy="265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1924050" y="296523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indent="-228600"/>
            <a:r>
              <a:rPr lang="en-US" dirty="0">
                <a:latin typeface="Times New Roman" pitchFamily="18" charset="0"/>
                <a:cs typeface="Times New Roman" pitchFamily="18" charset="0"/>
              </a:rPr>
              <a:t>4. Replace the transistor in the circuit by hybrid-π, equivalent-circuit model</a:t>
            </a:r>
          </a:p>
        </p:txBody>
      </p:sp>
      <p:pic>
        <p:nvPicPr>
          <p:cNvPr id="186374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5957" y="3951924"/>
            <a:ext cx="3657600" cy="149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1980149" y="5680955"/>
            <a:ext cx="34869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5.  Analyze of the equivalent circuit</a:t>
            </a:r>
          </a:p>
        </p:txBody>
      </p:sp>
    </p:spTree>
    <p:extLst>
      <p:ext uri="{BB962C8B-B14F-4D97-AF65-F5344CB8AC3E}">
        <p14:creationId xmlns:p14="http://schemas.microsoft.com/office/powerpoint/2010/main" val="2186411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86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86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86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86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86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3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0974" y="4521683"/>
            <a:ext cx="3160934" cy="7183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739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1040" y="5442634"/>
            <a:ext cx="2324985" cy="58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1039" y="3054331"/>
            <a:ext cx="2507848" cy="1201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6024" y="1069767"/>
            <a:ext cx="4457626" cy="1822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1829678" y="1525643"/>
            <a:ext cx="34869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5.  Analyze of the equivalent circuit</a:t>
            </a:r>
          </a:p>
        </p:txBody>
      </p:sp>
    </p:spTree>
    <p:extLst>
      <p:ext uri="{BB962C8B-B14F-4D97-AF65-F5344CB8AC3E}">
        <p14:creationId xmlns:p14="http://schemas.microsoft.com/office/powerpoint/2010/main" val="16512723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87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87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0"/>
            <a:ext cx="8686800" cy="990600"/>
          </a:xfrm>
        </p:spPr>
        <p:txBody>
          <a:bodyPr>
            <a:normAutofit/>
          </a:bodyPr>
          <a:lstStyle/>
          <a:p>
            <a:r>
              <a:rPr lang="en-US" sz="3600" b="1" u="sng" dirty="0"/>
              <a:t>Steps for the Small-Signal Equivalent Circuits</a:t>
            </a:r>
            <a:endParaRPr lang="en-US" sz="36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487" y="914400"/>
            <a:ext cx="11030856" cy="5715000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US" dirty="0" smtClean="0"/>
              <a:t>Eliminate the signal source and determine the dc operating point of the BJT and in particular the dc collector current </a:t>
            </a:r>
            <a:r>
              <a:rPr lang="en-US" i="1" dirty="0" smtClean="0"/>
              <a:t>IC.</a:t>
            </a:r>
          </a:p>
          <a:p>
            <a:pPr marL="514350" indent="-514350">
              <a:buAutoNum type="arabicPeriod"/>
            </a:pPr>
            <a:endParaRPr lang="en-US" i="1" dirty="0" smtClean="0"/>
          </a:p>
          <a:p>
            <a:pPr>
              <a:buNone/>
            </a:pPr>
            <a:r>
              <a:rPr lang="en-US" dirty="0" smtClean="0"/>
              <a:t>2. Calculate the values of the small-signal model parameters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3. Eliminate the dc sources by replacing each dc voltage source with a short circuit and each dc current source with an open circuit.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4. Replace the BJT with one of its small-signal equivalent circuit models.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5. Analyze the resulting circuit to determine the required quantities (e.g., voltage gain, input resistance.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097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304800"/>
            <a:ext cx="6490734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514600" y="152400"/>
            <a:ext cx="556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DC analysis the signal source is removed</a:t>
            </a:r>
          </a:p>
        </p:txBody>
      </p:sp>
      <p:pic>
        <p:nvPicPr>
          <p:cNvPr id="1402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6600" y="3505200"/>
            <a:ext cx="3733800" cy="3288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5758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582" y="218364"/>
            <a:ext cx="8567758" cy="6485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4" descr="se06F3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35000" contrast="8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9332"/>
          <a:stretch/>
        </p:blipFill>
        <p:spPr bwMode="auto">
          <a:xfrm>
            <a:off x="9583635" y="218364"/>
            <a:ext cx="2461151" cy="2949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555483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20151" y="609600"/>
            <a:ext cx="8947849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8622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Grp="1" noChangeArrowheads="1"/>
          </p:cNvSpPr>
          <p:nvPr>
            <p:ph type="title"/>
          </p:nvPr>
        </p:nvSpPr>
        <p:spPr>
          <a:xfrm>
            <a:off x="742950" y="2716213"/>
            <a:ext cx="10515600" cy="132556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4000" b="1" dirty="0">
                <a:solidFill>
                  <a:schemeClr val="tx1"/>
                </a:solidFill>
                <a:latin typeface="Arial Black" panose="020B0A04020102020204" pitchFamily="34" charset="0"/>
              </a:rPr>
              <a:t>Three Basic </a:t>
            </a:r>
            <a:r>
              <a:rPr lang="en-US" sz="4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Configurations of BJT Amplifier</a:t>
            </a:r>
            <a:endParaRPr lang="en-US" sz="4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5996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e06F48"/>
          <p:cNvPicPr>
            <a:picLocks noChangeAspect="1" noChangeArrowheads="1"/>
          </p:cNvPicPr>
          <p:nvPr/>
        </p:nvPicPr>
        <p:blipFill>
          <a:blip r:embed="rId2" cstate="print"/>
          <a:srcRect t="48154" r="47765"/>
          <a:stretch>
            <a:fillRect/>
          </a:stretch>
        </p:blipFill>
        <p:spPr bwMode="auto">
          <a:xfrm>
            <a:off x="3648784" y="3683358"/>
            <a:ext cx="3437817" cy="3013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524000" y="199571"/>
            <a:ext cx="5094514" cy="762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l"/>
            <a:r>
              <a:rPr lang="en-US" sz="2800" dirty="0"/>
              <a:t>Three Basic Configurations</a:t>
            </a:r>
          </a:p>
        </p:txBody>
      </p:sp>
      <p:pic>
        <p:nvPicPr>
          <p:cNvPr id="7" name="Picture 6" descr="se06F48"/>
          <p:cNvPicPr>
            <a:picLocks noChangeAspect="1" noChangeArrowheads="1"/>
          </p:cNvPicPr>
          <p:nvPr/>
        </p:nvPicPr>
        <p:blipFill>
          <a:blip r:embed="rId2" cstate="print"/>
          <a:srcRect r="46616" b="56618"/>
          <a:stretch>
            <a:fillRect/>
          </a:stretch>
        </p:blipFill>
        <p:spPr bwMode="auto">
          <a:xfrm>
            <a:off x="1639107" y="1001485"/>
            <a:ext cx="3513465" cy="2521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se06F48"/>
          <p:cNvPicPr>
            <a:picLocks noChangeAspect="1" noChangeArrowheads="1"/>
          </p:cNvPicPr>
          <p:nvPr/>
        </p:nvPicPr>
        <p:blipFill>
          <a:blip r:embed="rId2" cstate="print"/>
          <a:srcRect l="59642" t="12870" b="22925"/>
          <a:stretch>
            <a:fillRect/>
          </a:stretch>
        </p:blipFill>
        <p:spPr bwMode="auto">
          <a:xfrm>
            <a:off x="7086601" y="152401"/>
            <a:ext cx="2656115" cy="3732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4892879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b="1" dirty="0" smtClean="0">
                <a:latin typeface="Arial Black" panose="020B0A04020102020204" pitchFamily="34" charset="0"/>
              </a:rPr>
              <a:t>General Characteristics of  each configuration</a:t>
            </a:r>
            <a:endParaRPr lang="en-US" b="1" dirty="0">
              <a:latin typeface="Arial Black" panose="020B0A04020102020204" pitchFamily="34" charset="0"/>
            </a:endParaRPr>
          </a:p>
        </p:txBody>
      </p:sp>
      <p:pic>
        <p:nvPicPr>
          <p:cNvPr id="3" name="Picture 2" descr="se06F48"/>
          <p:cNvPicPr>
            <a:picLocks noChangeAspect="1" noChangeArrowheads="1"/>
          </p:cNvPicPr>
          <p:nvPr/>
        </p:nvPicPr>
        <p:blipFill>
          <a:blip r:embed="rId2" cstate="print"/>
          <a:srcRect r="46616" b="56618"/>
          <a:stretch>
            <a:fillRect/>
          </a:stretch>
        </p:blipFill>
        <p:spPr bwMode="auto">
          <a:xfrm>
            <a:off x="1496603" y="2741901"/>
            <a:ext cx="3513465" cy="2521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127668" y="1456540"/>
                <a:ext cx="3542508" cy="5216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𝑉𝑜𝑙𝑡𝑎𝑔𝑒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𝑔𝑎𝑖𝑛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d>
                        <m:dPr>
                          <m:begChr m:val="‖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7668" y="1456540"/>
                <a:ext cx="3542508" cy="52168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127668" y="2392712"/>
                <a:ext cx="2355004" cy="5634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𝐶𝑢𝑟𝑟𝑒𝑛𝑡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𝑔𝑎𝑖𝑛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7668" y="2392712"/>
                <a:ext cx="2355004" cy="56348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127668" y="3497283"/>
                <a:ext cx="24103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𝑖𝑛𝑝𝑢𝑡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𝑖𝑚𝑝𝑒𝑑𝑒𝑛𝑐𝑒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7668" y="3497283"/>
                <a:ext cx="2410340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263" t="-444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127668" y="4386145"/>
                <a:ext cx="2991460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𝑂𝑢𝑡𝑝𝑢𝑡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𝑖𝑚𝑝𝑒𝑑𝑒𝑛𝑐𝑒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d>
                        <m:dPr>
                          <m:begChr m:val="‖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7668" y="4386145"/>
                <a:ext cx="2991460" cy="312650"/>
              </a:xfrm>
              <a:prstGeom prst="rect">
                <a:avLst/>
              </a:prstGeom>
              <a:blipFill rotWithShape="0">
                <a:blip r:embed="rId6"/>
                <a:stretch>
                  <a:fillRect l="-204" t="-217647" r="-14460" b="-3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1686296" y="5828263"/>
            <a:ext cx="83483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/>
              <a:t>Power Amplifier as both current and voltage is amplified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/>
              <a:t>Input from base and Output from collector 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/>
              <a:t>Output is 180 degree out of phase with respect to input </a:t>
            </a:r>
            <a:endParaRPr lang="en-US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03762" y="1997869"/>
            <a:ext cx="4606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1. </a:t>
            </a:r>
            <a:r>
              <a:rPr lang="en-US" sz="2400" b="1" u="sng" dirty="0" smtClean="0"/>
              <a:t>Common-Emitter Amplifier - CE</a:t>
            </a:r>
            <a:endParaRPr lang="en-US" sz="2400" b="1" u="sng" dirty="0"/>
          </a:p>
        </p:txBody>
      </p:sp>
    </p:spTree>
    <p:extLst>
      <p:ext uri="{BB962C8B-B14F-4D97-AF65-F5344CB8AC3E}">
        <p14:creationId xmlns:p14="http://schemas.microsoft.com/office/powerpoint/2010/main" val="280667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e06F48"/>
          <p:cNvPicPr>
            <a:picLocks noChangeAspect="1" noChangeArrowheads="1"/>
          </p:cNvPicPr>
          <p:nvPr/>
        </p:nvPicPr>
        <p:blipFill>
          <a:blip r:embed="rId2" cstate="print"/>
          <a:srcRect l="59642" t="12870" b="22925"/>
          <a:stretch>
            <a:fillRect/>
          </a:stretch>
        </p:blipFill>
        <p:spPr bwMode="auto">
          <a:xfrm>
            <a:off x="495796" y="544287"/>
            <a:ext cx="2656115" cy="3732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127668" y="1456540"/>
                <a:ext cx="2355581" cy="5216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𝑉𝑜𝑙𝑡𝑎𝑔𝑒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𝑔𝑎𝑖𝑛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7668" y="1456540"/>
                <a:ext cx="2355581" cy="52168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127668" y="2392712"/>
                <a:ext cx="2758960" cy="5634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𝐶𝑢𝑟𝑟𝑒𝑛𝑡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𝑔𝑎𝑖𝑛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7668" y="2392712"/>
                <a:ext cx="2758960" cy="56348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127668" y="3497283"/>
                <a:ext cx="24103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𝑖𝑛𝑝𝑢𝑡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𝑖𝑚𝑝𝑒𝑑𝑒𝑛𝑐𝑒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7668" y="3497283"/>
                <a:ext cx="2410340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263" t="-444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2481943" y="4868883"/>
            <a:ext cx="66976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Only gives amplified current, voltage is unchanged</a:t>
            </a:r>
          </a:p>
          <a:p>
            <a:r>
              <a:rPr lang="en-US" sz="2400" b="1" dirty="0" smtClean="0"/>
              <a:t>Input from base output from emitter</a:t>
            </a:r>
          </a:p>
          <a:p>
            <a:r>
              <a:rPr lang="en-US" sz="2400" b="1" dirty="0" smtClean="0"/>
              <a:t>Output is  in- phase with respect to input </a:t>
            </a:r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17904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e06F48"/>
          <p:cNvPicPr>
            <a:picLocks noChangeAspect="1" noChangeArrowheads="1"/>
          </p:cNvPicPr>
          <p:nvPr/>
        </p:nvPicPr>
        <p:blipFill>
          <a:blip r:embed="rId2" cstate="print"/>
          <a:srcRect t="48154" r="47765"/>
          <a:stretch>
            <a:fillRect/>
          </a:stretch>
        </p:blipFill>
        <p:spPr bwMode="auto">
          <a:xfrm>
            <a:off x="0" y="180137"/>
            <a:ext cx="3437817" cy="3013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127668" y="1456540"/>
                <a:ext cx="3542508" cy="5216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𝑉𝑜𝑙𝑡𝑎𝑔𝑒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𝑔𝑎𝑖𝑛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d>
                        <m:dPr>
                          <m:begChr m:val="‖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7668" y="1456540"/>
                <a:ext cx="3542508" cy="52168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127668" y="2392712"/>
                <a:ext cx="2344360" cy="5634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𝐶𝑢𝑟𝑟𝑒𝑛𝑡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𝑔𝑎𝑖𝑛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7668" y="2392712"/>
                <a:ext cx="2344360" cy="56348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127668" y="3497283"/>
                <a:ext cx="23129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𝑖𝑛𝑝𝑢𝑡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𝑖𝑚𝑝𝑒𝑑𝑒𝑛𝑐𝑒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7668" y="3497283"/>
                <a:ext cx="2312941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3158" t="-444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127668" y="4386145"/>
                <a:ext cx="2950167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𝑂𝑢𝑡𝑝𝑢𝑡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𝑖𝑚𝑝𝑒𝑑𝑒𝑛𝑐𝑒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d>
                        <m:dPr>
                          <m:begChr m:val="‖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7668" y="4386145"/>
                <a:ext cx="2950167" cy="312650"/>
              </a:xfrm>
              <a:prstGeom prst="rect">
                <a:avLst/>
              </a:prstGeom>
              <a:blipFill rotWithShape="0">
                <a:blip r:embed="rId6"/>
                <a:stretch>
                  <a:fillRect l="-1033" t="-217647" r="-15496" b="-3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1686296" y="5828263"/>
            <a:ext cx="83483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/>
              <a:t>Input from Emitter  and Output from collector 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/>
              <a:t>Output is  in- phase with respect to input 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221894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/>
          <a:lstStyle/>
          <a:p>
            <a:r>
              <a:rPr lang="en-US" b="1" dirty="0" smtClean="0"/>
              <a:t>CE-Amplifier</a:t>
            </a:r>
            <a:endParaRPr lang="en-US" b="1" dirty="0"/>
          </a:p>
        </p:txBody>
      </p:sp>
      <p:pic>
        <p:nvPicPr>
          <p:cNvPr id="159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990600"/>
            <a:ext cx="3486150" cy="203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97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43201" y="3886201"/>
            <a:ext cx="6505575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97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67401" y="1676400"/>
            <a:ext cx="380480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210795" y="3015791"/>
                <a:ext cx="2547877" cy="5216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</m:den>
                      </m:f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"/>
                          <m:endChr m:val="‖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0795" y="3015791"/>
                <a:ext cx="2547877" cy="52161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0134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CB-Amplifier</a:t>
            </a:r>
            <a:endParaRPr lang="en-US" dirty="0"/>
          </a:p>
        </p:txBody>
      </p:sp>
      <p:pic>
        <p:nvPicPr>
          <p:cNvPr id="1617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9652" y="1525979"/>
            <a:ext cx="8592695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ular Callout 2"/>
              <p:cNvSpPr/>
              <p:nvPr/>
            </p:nvSpPr>
            <p:spPr>
              <a:xfrm>
                <a:off x="9429008" y="4785756"/>
                <a:ext cx="2434442" cy="1318161"/>
              </a:xfrm>
              <a:prstGeom prst="wedgeRectCallout">
                <a:avLst>
                  <a:gd name="adj1" fmla="val -77906"/>
                  <a:gd name="adj2" fmla="val -130293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Note we preferred T-model as there was an external-resistor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𝑠𝑖𝑔</m:t>
                        </m:r>
                      </m:sub>
                    </m:sSub>
                  </m:oMath>
                </a14:m>
                <a:r>
                  <a:rPr lang="en-US" dirty="0" smtClean="0"/>
                  <a:t> in the emitter</a:t>
                </a:r>
                <a:endParaRPr lang="en-US" dirty="0"/>
              </a:p>
            </p:txBody>
          </p:sp>
        </mc:Choice>
        <mc:Fallback xmlns="">
          <p:sp>
            <p:nvSpPr>
              <p:cNvPr id="3" name="Rectangular Callout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9008" y="4785756"/>
                <a:ext cx="2434442" cy="1318161"/>
              </a:xfrm>
              <a:prstGeom prst="wedgeRectCallout">
                <a:avLst>
                  <a:gd name="adj1" fmla="val -77906"/>
                  <a:gd name="adj2" fmla="val -130293"/>
                </a:avLst>
              </a:prstGeom>
              <a:blipFill rotWithShape="0">
                <a:blip r:embed="rId3"/>
                <a:stretch>
                  <a:fillRect r="-2124" b="-17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160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8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6629039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28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34864" y="559548"/>
            <a:ext cx="5067132" cy="5461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up 5"/>
          <p:cNvGrpSpPr/>
          <p:nvPr/>
        </p:nvGrpSpPr>
        <p:grpSpPr>
          <a:xfrm>
            <a:off x="6721434" y="249382"/>
            <a:ext cx="2553195" cy="2500279"/>
            <a:chOff x="6721434" y="249382"/>
            <a:chExt cx="2553195" cy="250027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8523575" y="2431351"/>
              <a:ext cx="382918" cy="318310"/>
            </a:xfrm>
            <a:prstGeom prst="rect">
              <a:avLst/>
            </a:prstGeom>
          </p:spPr>
        </p:pic>
        <p:sp>
          <p:nvSpPr>
            <p:cNvPr id="3" name="Rectangular Callout 2"/>
            <p:cNvSpPr/>
            <p:nvPr/>
          </p:nvSpPr>
          <p:spPr>
            <a:xfrm>
              <a:off x="6721434" y="249382"/>
              <a:ext cx="2553195" cy="736270"/>
            </a:xfrm>
            <a:prstGeom prst="wedgeRectCallout">
              <a:avLst>
                <a:gd name="adj1" fmla="val 19632"/>
                <a:gd name="adj2" fmla="val 20927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What source sees</a:t>
              </a:r>
              <a:endParaRPr lang="en-US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9931437" y="1498765"/>
            <a:ext cx="2260563" cy="2426493"/>
            <a:chOff x="9931437" y="1498765"/>
            <a:chExt cx="2260563" cy="242649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6027145" flipH="1">
              <a:off x="9899133" y="3574644"/>
              <a:ext cx="382918" cy="318310"/>
            </a:xfrm>
            <a:prstGeom prst="rect">
              <a:avLst/>
            </a:prstGeom>
          </p:spPr>
        </p:pic>
        <p:sp>
          <p:nvSpPr>
            <p:cNvPr id="7" name="Rectangular Callout 6"/>
            <p:cNvSpPr/>
            <p:nvPr/>
          </p:nvSpPr>
          <p:spPr>
            <a:xfrm>
              <a:off x="10826663" y="1498765"/>
              <a:ext cx="1365337" cy="736270"/>
            </a:xfrm>
            <a:prstGeom prst="wedgeRectCallout">
              <a:avLst>
                <a:gd name="adj1" fmla="val -89959"/>
                <a:gd name="adj2" fmla="val 23346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What Load sees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01048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cc circuit </a:t>
            </a:r>
            <a:endParaRPr lang="en-US" dirty="0"/>
          </a:p>
        </p:txBody>
      </p:sp>
      <p:pic>
        <p:nvPicPr>
          <p:cNvPr id="1638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34584" y="2571750"/>
            <a:ext cx="9050761" cy="253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036735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9251" y="259308"/>
            <a:ext cx="8649442" cy="637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ular Callout 1"/>
          <p:cNvSpPr/>
          <p:nvPr/>
        </p:nvSpPr>
        <p:spPr bwMode="auto">
          <a:xfrm>
            <a:off x="7105934" y="1064526"/>
            <a:ext cx="3302759" cy="1145275"/>
          </a:xfrm>
          <a:prstGeom prst="wedgeRectCallou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latin typeface="Arial" charset="0"/>
              </a:rPr>
              <a:t>Note :As we increase I</a:t>
            </a:r>
            <a:r>
              <a:rPr lang="en-US" sz="1400" b="1" dirty="0">
                <a:latin typeface="Arial" charset="0"/>
              </a:rPr>
              <a:t>B </a:t>
            </a:r>
            <a:r>
              <a:rPr lang="en-US" dirty="0">
                <a:latin typeface="Arial" charset="0"/>
              </a:rPr>
              <a:t>The Q point moves upward, that is closer to saturation region </a:t>
            </a:r>
            <a:endParaRPr lang="en-US" sz="14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75499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8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71690" y="152401"/>
            <a:ext cx="7127883" cy="5105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48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2800" y="5791200"/>
            <a:ext cx="5521234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0256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BJT Configurations</a:t>
            </a:r>
            <a:endParaRPr lang="en-US" dirty="0"/>
          </a:p>
        </p:txBody>
      </p:sp>
      <p:pic>
        <p:nvPicPr>
          <p:cNvPr id="1658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9902" y="1676400"/>
            <a:ext cx="8474685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770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8242" y="246600"/>
            <a:ext cx="9144000" cy="2387600"/>
          </a:xfrm>
        </p:spPr>
        <p:txBody>
          <a:bodyPr/>
          <a:lstStyle/>
          <a:p>
            <a:r>
              <a:rPr lang="en-US" dirty="0" smtClean="0">
                <a:latin typeface="Arial Black" panose="020B0A04020102020204" pitchFamily="34" charset="0"/>
              </a:rPr>
              <a:t>Lecture No 13</a:t>
            </a:r>
            <a:br>
              <a:rPr lang="en-US" dirty="0" smtClean="0">
                <a:latin typeface="Arial Black" panose="020B0A04020102020204" pitchFamily="34" charset="0"/>
              </a:rPr>
            </a:b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39910" y="4198514"/>
            <a:ext cx="9144000" cy="2060619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rial Black" panose="020B0A04020102020204" pitchFamily="34" charset="0"/>
              </a:rPr>
              <a:t>Input/output Impedances </a:t>
            </a:r>
          </a:p>
          <a:p>
            <a:r>
              <a:rPr lang="en-US" sz="3600" dirty="0" smtClean="0">
                <a:latin typeface="Arial Black" panose="020B0A04020102020204" pitchFamily="34" charset="0"/>
              </a:rPr>
              <a:t>&amp; </a:t>
            </a:r>
          </a:p>
          <a:p>
            <a:r>
              <a:rPr lang="en-US" sz="3600" dirty="0" smtClean="0">
                <a:latin typeface="Arial Black" panose="020B0A04020102020204" pitchFamily="34" charset="0"/>
              </a:rPr>
              <a:t>Transistor Configuration</a:t>
            </a:r>
            <a:endParaRPr lang="en-US" sz="3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656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52600" y="274638"/>
            <a:ext cx="8610600" cy="944562"/>
          </a:xfrm>
          <a:solidFill>
            <a:srgbClr val="51E6ED"/>
          </a:solidFill>
        </p:spPr>
        <p:txBody>
          <a:bodyPr>
            <a:normAutofit fontScale="90000"/>
          </a:bodyPr>
          <a:lstStyle/>
          <a:p>
            <a:r>
              <a:rPr lang="en-US" b="1" dirty="0" smtClean="0"/>
              <a:t>General Characteristics of an Amplifier 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81200" y="1371600"/>
            <a:ext cx="8229600" cy="5181600"/>
          </a:xfrm>
        </p:spPr>
        <p:txBody>
          <a:bodyPr/>
          <a:lstStyle/>
          <a:p>
            <a:r>
              <a:rPr lang="en-US" dirty="0" smtClean="0"/>
              <a:t>Gain</a:t>
            </a:r>
          </a:p>
          <a:p>
            <a:r>
              <a:rPr lang="en-US" dirty="0" smtClean="0"/>
              <a:t>Input /output impedance</a:t>
            </a:r>
          </a:p>
          <a:p>
            <a:r>
              <a:rPr lang="en-US" dirty="0" smtClean="0"/>
              <a:t>Frequency response </a:t>
            </a:r>
          </a:p>
          <a:p>
            <a:r>
              <a:rPr lang="en-US" dirty="0" smtClean="0"/>
              <a:t>Bandwidth</a:t>
            </a:r>
          </a:p>
          <a:p>
            <a:r>
              <a:rPr lang="en-US" dirty="0" smtClean="0"/>
              <a:t>Efficiency </a:t>
            </a:r>
          </a:p>
          <a:p>
            <a:r>
              <a:rPr lang="en-US" dirty="0" smtClean="0"/>
              <a:t>Immunity to Noise/ Temperature variation</a:t>
            </a:r>
          </a:p>
          <a:p>
            <a:r>
              <a:rPr lang="en-US" dirty="0" smtClean="0"/>
              <a:t>Immunity to differences due to manufacture processes</a:t>
            </a:r>
          </a:p>
          <a:p>
            <a:r>
              <a:rPr lang="en-US" dirty="0" smtClean="0"/>
              <a:t>Cost, rigidness , reliability (MTBF)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22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3746" y="838200"/>
            <a:ext cx="8821854" cy="5191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9494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se06E4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97482" y="616668"/>
            <a:ext cx="3251200" cy="3204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1763485" y="932882"/>
            <a:ext cx="6698345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The transistor shown in the Figure is biased with a constant current source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I = 1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mA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and has β = 100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= 100 V.</a:t>
            </a:r>
          </a:p>
          <a:p>
            <a:pPr>
              <a:spcBef>
                <a:spcPts val="600"/>
              </a:spcBef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(a) Find the dc voltages at the base, emitter, and collector.</a:t>
            </a:r>
          </a:p>
          <a:p>
            <a:pPr>
              <a:spcBef>
                <a:spcPts val="600"/>
              </a:spcBef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(b) Find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π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, and r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4000" y="319315"/>
            <a:ext cx="1752600" cy="523220"/>
          </a:xfrm>
          <a:prstGeom prst="rect">
            <a:avLst/>
          </a:prstGeom>
          <a:solidFill>
            <a:schemeClr val="accent1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/>
              <a:t>Example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2138135" y="2837542"/>
          <a:ext cx="3364943" cy="12409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2" name="Equation" r:id="rId4" imgW="1790640" imgH="660240" progId="Equation.3">
                  <p:embed/>
                </p:oleObj>
              </mc:Choice>
              <mc:Fallback>
                <p:oleObj name="Equation" r:id="rId4" imgW="1790640" imgH="660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8135" y="2837542"/>
                        <a:ext cx="3364943" cy="124097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396" name="Object 4"/>
          <p:cNvGraphicFramePr>
            <a:graphicFrameLocks noChangeAspect="1"/>
          </p:cNvGraphicFramePr>
          <p:nvPr>
            <p:extLst/>
          </p:nvPr>
        </p:nvGraphicFramePr>
        <p:xfrm>
          <a:off x="2138135" y="5324246"/>
          <a:ext cx="2625725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3" name="Equation" r:id="rId6" imgW="1396800" imgH="215640" progId="Equation.3">
                  <p:embed/>
                </p:oleObj>
              </mc:Choice>
              <mc:Fallback>
                <p:oleObj name="Equation" r:id="rId6" imgW="13968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8135" y="5324246"/>
                        <a:ext cx="2625725" cy="404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4"/>
          <p:cNvGraphicFramePr>
            <a:graphicFrameLocks noChangeAspect="1"/>
          </p:cNvGraphicFramePr>
          <p:nvPr>
            <p:extLst/>
          </p:nvPr>
        </p:nvGraphicFramePr>
        <p:xfrm>
          <a:off x="2061028" y="5899858"/>
          <a:ext cx="3006725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4" name="Equation" r:id="rId8" imgW="1600200" imgH="457200" progId="Equation.3">
                  <p:embed/>
                </p:oleObj>
              </mc:Choice>
              <mc:Fallback>
                <p:oleObj name="Equation" r:id="rId8" imgW="16002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1028" y="5899858"/>
                        <a:ext cx="3006725" cy="857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524001" y="2380343"/>
            <a:ext cx="2380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Solution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24000" y="3033486"/>
            <a:ext cx="537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cxnSp>
        <p:nvCxnSpPr>
          <p:cNvPr id="15" name="Straight Connector 14"/>
          <p:cNvCxnSpPr/>
          <p:nvPr/>
        </p:nvCxnSpPr>
        <p:spPr bwMode="auto">
          <a:xfrm>
            <a:off x="5718629" y="2989944"/>
            <a:ext cx="14514" cy="386805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5812971" y="3026228"/>
            <a:ext cx="537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graphicFrame>
        <p:nvGraphicFramePr>
          <p:cNvPr id="17" name="Object 4"/>
          <p:cNvGraphicFramePr>
            <a:graphicFrameLocks noChangeAspect="1"/>
          </p:cNvGraphicFramePr>
          <p:nvPr/>
        </p:nvGraphicFramePr>
        <p:xfrm>
          <a:off x="6071735" y="3756707"/>
          <a:ext cx="3962400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5" name="Equation" r:id="rId10" imgW="2108160" imgH="431640" progId="Equation.3">
                  <p:embed/>
                </p:oleObj>
              </mc:Choice>
              <mc:Fallback>
                <p:oleObj name="Equation" r:id="rId10" imgW="21081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1735" y="3756707"/>
                        <a:ext cx="3962400" cy="809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399" name="Object 7"/>
          <p:cNvGraphicFramePr>
            <a:graphicFrameLocks noChangeAspect="1"/>
          </p:cNvGraphicFramePr>
          <p:nvPr/>
        </p:nvGraphicFramePr>
        <p:xfrm>
          <a:off x="6138635" y="4693785"/>
          <a:ext cx="2768600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6" name="Equation" r:id="rId12" imgW="1473120" imgH="431640" progId="Equation.3">
                  <p:embed/>
                </p:oleObj>
              </mc:Choice>
              <mc:Fallback>
                <p:oleObj name="Equation" r:id="rId12" imgW="14731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8635" y="4693785"/>
                        <a:ext cx="2768600" cy="809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400" name="Object 8"/>
          <p:cNvGraphicFramePr>
            <a:graphicFrameLocks noChangeAspect="1"/>
          </p:cNvGraphicFramePr>
          <p:nvPr/>
        </p:nvGraphicFramePr>
        <p:xfrm>
          <a:off x="6329364" y="5572126"/>
          <a:ext cx="2840037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7" name="Equation" r:id="rId14" imgW="1511280" imgH="431640" progId="Equation.3">
                  <p:embed/>
                </p:oleObj>
              </mc:Choice>
              <mc:Fallback>
                <p:oleObj name="Equation" r:id="rId14" imgW="15112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9364" y="5572126"/>
                        <a:ext cx="2840037" cy="809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153059" y="4267225"/>
                <a:ext cx="207935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𝐵𝐸</m:t>
                          </m:r>
                        </m:sub>
                      </m:sSub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3059" y="4267225"/>
                <a:ext cx="2079352" cy="369332"/>
              </a:xfrm>
              <a:prstGeom prst="rect">
                <a:avLst/>
              </a:prstGeom>
              <a:blipFill rotWithShape="0">
                <a:blip r:embed="rId16"/>
                <a:stretch>
                  <a:fillRect l="-2933" r="-293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138135" y="4784114"/>
                <a:ext cx="201202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𝐵𝐸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8135" y="4784114"/>
                <a:ext cx="2012026" cy="369332"/>
              </a:xfrm>
              <a:prstGeom prst="rect">
                <a:avLst/>
              </a:prstGeom>
              <a:blipFill rotWithShape="0">
                <a:blip r:embed="rId17"/>
                <a:stretch>
                  <a:fillRect l="-3333" r="-606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9325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87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187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87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6" grpId="0"/>
      <p:bldP spid="2" grpId="0"/>
      <p:bldP spid="3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7" name="Picture 4" descr="se01F1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1" y="1447800"/>
            <a:ext cx="7781925" cy="245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8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Cascaded Amplifier</a:t>
            </a:r>
          </a:p>
        </p:txBody>
      </p:sp>
      <p:sp>
        <p:nvSpPr>
          <p:cNvPr id="8199" name="TextBox 6"/>
          <p:cNvSpPr txBox="1">
            <a:spLocks noChangeArrowheads="1"/>
          </p:cNvSpPr>
          <p:nvPr/>
        </p:nvSpPr>
        <p:spPr bwMode="auto">
          <a:xfrm>
            <a:off x="7086600" y="5983070"/>
            <a:ext cx="3519488" cy="646331"/>
          </a:xfrm>
          <a:prstGeom prst="rect">
            <a:avLst/>
          </a:prstGeom>
          <a:solidFill>
            <a:srgbClr val="00206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Why did we use different stages of amplifier?</a:t>
            </a:r>
          </a:p>
        </p:txBody>
      </p:sp>
      <p:graphicFrame>
        <p:nvGraphicFramePr>
          <p:cNvPr id="8194" name="Object 1"/>
          <p:cNvGraphicFramePr>
            <a:graphicFrameLocks noChangeAspect="1"/>
          </p:cNvGraphicFramePr>
          <p:nvPr/>
        </p:nvGraphicFramePr>
        <p:xfrm>
          <a:off x="2286000" y="4316413"/>
          <a:ext cx="1219200" cy="164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6" name="Equation" r:id="rId4" imgW="507960" imgH="685800" progId="Equation.3">
                  <p:embed/>
                </p:oleObj>
              </mc:Choice>
              <mc:Fallback>
                <p:oleObj name="Equation" r:id="rId4" imgW="507960" imgH="685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316413"/>
                        <a:ext cx="1219200" cy="1644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2"/>
          <p:cNvGraphicFramePr>
            <a:graphicFrameLocks noChangeAspect="1"/>
          </p:cNvGraphicFramePr>
          <p:nvPr/>
        </p:nvGraphicFramePr>
        <p:xfrm>
          <a:off x="4572000" y="4572001"/>
          <a:ext cx="2439988" cy="1497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7" name="Equation" r:id="rId6" imgW="1244520" imgH="761760" progId="Equation.3">
                  <p:embed/>
                </p:oleObj>
              </mc:Choice>
              <mc:Fallback>
                <p:oleObj name="Equation" r:id="rId6" imgW="1244520" imgH="761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572001"/>
                        <a:ext cx="2439988" cy="1497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6045200" y="3302000"/>
          <a:ext cx="1016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8" name="Equation" r:id="rId8" imgW="101520" imgH="253800" progId="Equation.3">
                  <p:embed/>
                </p:oleObj>
              </mc:Choice>
              <mc:Fallback>
                <p:oleObj name="Equation" r:id="rId8" imgW="10152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5200" y="3302000"/>
                        <a:ext cx="1016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2"/>
          <p:cNvGraphicFramePr>
            <a:graphicFrameLocks noChangeAspect="1"/>
          </p:cNvGraphicFramePr>
          <p:nvPr/>
        </p:nvGraphicFramePr>
        <p:xfrm>
          <a:off x="7503240" y="4516701"/>
          <a:ext cx="2409381" cy="6830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9" name="Equation" r:id="rId10" imgW="736560" imgH="380880" progId="Equation.3">
                  <p:embed/>
                </p:oleObj>
              </mc:Choice>
              <mc:Fallback>
                <p:oleObj name="Equation" r:id="rId10" imgW="73656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3240" y="4516701"/>
                        <a:ext cx="2409381" cy="68309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410200" y="0"/>
            <a:ext cx="3200400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000" b="1" dirty="0"/>
              <a:t>Example from Chapter No 1 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1676400" y="304800"/>
            <a:ext cx="8839200" cy="3162350"/>
            <a:chOff x="152400" y="304800"/>
            <a:chExt cx="8839200" cy="3162350"/>
          </a:xfrm>
        </p:grpSpPr>
        <p:grpSp>
          <p:nvGrpSpPr>
            <p:cNvPr id="18" name="Group 17"/>
            <p:cNvGrpSpPr/>
            <p:nvPr/>
          </p:nvGrpSpPr>
          <p:grpSpPr>
            <a:xfrm>
              <a:off x="969732" y="1257350"/>
              <a:ext cx="7488082" cy="2209800"/>
              <a:chOff x="969732" y="1257350"/>
              <a:chExt cx="7488082" cy="2209800"/>
            </a:xfrm>
          </p:grpSpPr>
          <p:sp>
            <p:nvSpPr>
              <p:cNvPr id="12" name="Oval 11"/>
              <p:cNvSpPr/>
              <p:nvPr/>
            </p:nvSpPr>
            <p:spPr>
              <a:xfrm rot="19034551">
                <a:off x="969732" y="1257350"/>
                <a:ext cx="1214461" cy="22098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 rot="18087458">
                <a:off x="6713610" y="1233754"/>
                <a:ext cx="1278608" cy="22098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" name="Group 17"/>
            <p:cNvGrpSpPr/>
            <p:nvPr/>
          </p:nvGrpSpPr>
          <p:grpSpPr>
            <a:xfrm>
              <a:off x="152400" y="304800"/>
              <a:ext cx="8839200" cy="533400"/>
              <a:chOff x="152400" y="304800"/>
              <a:chExt cx="8839200" cy="533400"/>
            </a:xfrm>
          </p:grpSpPr>
          <p:sp>
            <p:nvSpPr>
              <p:cNvPr id="16" name="Rectangular Callout 15"/>
              <p:cNvSpPr/>
              <p:nvPr/>
            </p:nvSpPr>
            <p:spPr>
              <a:xfrm>
                <a:off x="152400" y="304800"/>
                <a:ext cx="1981200" cy="457200"/>
              </a:xfrm>
              <a:prstGeom prst="wedgeRectCallout">
                <a:avLst>
                  <a:gd name="adj1" fmla="val -3925"/>
                  <a:gd name="adj2" fmla="val 173611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High </a:t>
                </a:r>
                <a:r>
                  <a:rPr lang="en-US" dirty="0" err="1"/>
                  <a:t>i</a:t>
                </a:r>
                <a:r>
                  <a:rPr lang="en-US" dirty="0"/>
                  <a:t>/p impedance</a:t>
                </a:r>
              </a:p>
            </p:txBody>
          </p:sp>
          <p:sp>
            <p:nvSpPr>
              <p:cNvPr id="17" name="Rectangular Callout 16"/>
              <p:cNvSpPr/>
              <p:nvPr/>
            </p:nvSpPr>
            <p:spPr>
              <a:xfrm>
                <a:off x="7010400" y="381000"/>
                <a:ext cx="1981200" cy="457200"/>
              </a:xfrm>
              <a:prstGeom prst="wedgeRectCallout">
                <a:avLst>
                  <a:gd name="adj1" fmla="val -27368"/>
                  <a:gd name="adj2" fmla="val 12281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Low  o/p impedance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7721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770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53308" b="48635"/>
          <a:stretch/>
        </p:blipFill>
        <p:spPr bwMode="auto">
          <a:xfrm>
            <a:off x="6472242" y="790349"/>
            <a:ext cx="387731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895600" y="304801"/>
            <a:ext cx="6324600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Another Example to show effect of Impedances 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r="54129" b="48635"/>
          <a:stretch/>
        </p:blipFill>
        <p:spPr bwMode="auto">
          <a:xfrm>
            <a:off x="1752601" y="766465"/>
            <a:ext cx="3809071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2"/>
          <p:cNvGrpSpPr/>
          <p:nvPr/>
        </p:nvGrpSpPr>
        <p:grpSpPr>
          <a:xfrm>
            <a:off x="2690107" y="3962400"/>
            <a:ext cx="6735587" cy="2876104"/>
            <a:chOff x="2690107" y="3962400"/>
            <a:chExt cx="6735587" cy="2876104"/>
          </a:xfrm>
        </p:grpSpPr>
        <p:pic>
          <p:nvPicPr>
            <p:cNvPr id="4" name="Picture 2"/>
            <p:cNvPicPr>
              <a:picLocks noChangeAspect="1" noChangeArrowheads="1"/>
            </p:cNvPicPr>
            <p:nvPr/>
          </p:nvPicPr>
          <p:blipFill rotWithShape="1">
            <a:blip r:embed="rId2" cstate="print"/>
            <a:srcRect t="51365" r="18887"/>
            <a:stretch/>
          </p:blipFill>
          <p:spPr bwMode="auto">
            <a:xfrm>
              <a:off x="2690107" y="3962400"/>
              <a:ext cx="6735587" cy="2453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" name="TextBox 1"/>
            <p:cNvSpPr txBox="1"/>
            <p:nvPr/>
          </p:nvSpPr>
          <p:spPr>
            <a:xfrm>
              <a:off x="4752304" y="6376839"/>
              <a:ext cx="2833352" cy="46166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/>
                <a:t>Voltage Buffer</a:t>
              </a:r>
              <a:endParaRPr 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022540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0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 descr="http://wiki.analog.com/_media/university/courses/electronics/text/chptr9-f1.png?w=500&amp;tok=49b00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18939" y="304800"/>
            <a:ext cx="8595732" cy="2819400"/>
          </a:xfrm>
          <a:prstGeom prst="rect">
            <a:avLst/>
          </a:prstGeom>
          <a:noFill/>
        </p:spPr>
      </p:pic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93041" y="3352800"/>
            <a:ext cx="7615445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42896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4" name="Picture 7" descr="se06F49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35000" contrast="8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5519" b="72278"/>
          <a:stretch/>
        </p:blipFill>
        <p:spPr bwMode="auto">
          <a:xfrm>
            <a:off x="3624795" y="1378426"/>
            <a:ext cx="4832219" cy="1811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133600" y="228600"/>
            <a:ext cx="7848600" cy="762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2800" dirty="0"/>
              <a:t>Amplifier Characteristics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5058759" y="1224165"/>
            <a:ext cx="2306472" cy="192433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>
              <a:latin typeface="Arial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082116" y="4192177"/>
            <a:ext cx="2408794" cy="1819281"/>
            <a:chOff x="6237055" y="3728152"/>
            <a:chExt cx="2408794" cy="1819281"/>
          </a:xfrm>
        </p:grpSpPr>
        <p:pic>
          <p:nvPicPr>
            <p:cNvPr id="11" name="Picture 7" descr="se06F49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35000" contrast="82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277" r="39899" b="72278"/>
            <a:stretch/>
          </p:blipFill>
          <p:spPr bwMode="auto">
            <a:xfrm>
              <a:off x="6523630" y="3732249"/>
              <a:ext cx="1705970" cy="18110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7" descr="se06F49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35000" contrast="82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488" r="15519" b="72278"/>
            <a:stretch/>
          </p:blipFill>
          <p:spPr bwMode="auto">
            <a:xfrm>
              <a:off x="8188649" y="3736416"/>
              <a:ext cx="457200" cy="18110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7" descr="se06F49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35000" contrast="82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268" r="69483" b="72278"/>
            <a:stretch/>
          </p:blipFill>
          <p:spPr bwMode="auto">
            <a:xfrm>
              <a:off x="6237055" y="3728152"/>
              <a:ext cx="300251" cy="18110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aphicFrame>
        <p:nvGraphicFramePr>
          <p:cNvPr id="16" name="Object 15"/>
          <p:cNvGraphicFramePr>
            <a:graphicFrameLocks noChangeAspect="1"/>
          </p:cNvGraphicFramePr>
          <p:nvPr>
            <p:extLst/>
          </p:nvPr>
        </p:nvGraphicFramePr>
        <p:xfrm>
          <a:off x="2754842" y="4094235"/>
          <a:ext cx="969962" cy="8346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0" name="Equation" r:id="rId5" imgW="508000" imgH="431800" progId="Equation.3">
                  <p:embed/>
                </p:oleObj>
              </mc:Choice>
              <mc:Fallback>
                <p:oleObj name="Equation" r:id="rId5" imgW="5080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4842" y="4094235"/>
                        <a:ext cx="969962" cy="83460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/>
          </p:nvPr>
        </p:nvGraphicFramePr>
        <p:xfrm>
          <a:off x="8229317" y="4365672"/>
          <a:ext cx="1604963" cy="101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1" name="Equation" r:id="rId7" imgW="812520" imgH="507960" progId="Equation.3">
                  <p:embed/>
                </p:oleObj>
              </mc:Choice>
              <mc:Fallback>
                <p:oleObj name="Equation" r:id="rId7" imgW="81252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9317" y="4365672"/>
                        <a:ext cx="1604963" cy="1017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Line Callout 1 17"/>
          <p:cNvSpPr/>
          <p:nvPr/>
        </p:nvSpPr>
        <p:spPr bwMode="auto">
          <a:xfrm>
            <a:off x="8047631" y="1828800"/>
            <a:ext cx="1934570" cy="2879679"/>
          </a:xfrm>
          <a:prstGeom prst="borderCallout1">
            <a:avLst>
              <a:gd name="adj1" fmla="val 11715"/>
              <a:gd name="adj2" fmla="val -225"/>
              <a:gd name="adj3" fmla="val 85023"/>
              <a:gd name="adj4" fmla="val -94266"/>
            </a:avLst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>
              <a:latin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165444" y="5363570"/>
            <a:ext cx="2183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May affected by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56683280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025" y="58511"/>
            <a:ext cx="8297839" cy="6808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ular Callout 1"/>
          <p:cNvSpPr/>
          <p:nvPr/>
        </p:nvSpPr>
        <p:spPr bwMode="auto">
          <a:xfrm>
            <a:off x="7638197" y="914400"/>
            <a:ext cx="2743200" cy="914400"/>
          </a:xfrm>
          <a:prstGeom prst="wedgeRectCallou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latin typeface="Arial" charset="0"/>
              </a:rPr>
              <a:t>With increasing R the slope decreases</a:t>
            </a:r>
          </a:p>
        </p:txBody>
      </p:sp>
    </p:spTree>
    <p:extLst>
      <p:ext uri="{BB962C8B-B14F-4D97-AF65-F5344CB8AC3E}">
        <p14:creationId xmlns:p14="http://schemas.microsoft.com/office/powerpoint/2010/main" val="344207446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4" name="Picture 7" descr="se06F49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35000" contrast="8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5519" b="72278"/>
          <a:stretch/>
        </p:blipFill>
        <p:spPr bwMode="auto">
          <a:xfrm>
            <a:off x="2587577" y="1419369"/>
            <a:ext cx="4832219" cy="1811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133600" y="228600"/>
            <a:ext cx="7848600" cy="762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2800" dirty="0"/>
              <a:t>Amplifier Characteristics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3994247" y="1292404"/>
            <a:ext cx="2306472" cy="192433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>
              <a:latin typeface="Arial" charset="0"/>
            </a:endParaRPr>
          </a:p>
        </p:txBody>
      </p:sp>
      <p:pic>
        <p:nvPicPr>
          <p:cNvPr id="6" name="Picture 7" descr="se06F49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35000" contrast="8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7076" r="28607" b="2920"/>
          <a:stretch/>
        </p:blipFill>
        <p:spPr bwMode="auto">
          <a:xfrm>
            <a:off x="3257215" y="4351985"/>
            <a:ext cx="4353636" cy="2089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Object 18"/>
          <p:cNvGraphicFramePr>
            <a:graphicFrameLocks noChangeAspect="1"/>
          </p:cNvGraphicFramePr>
          <p:nvPr>
            <p:extLst/>
          </p:nvPr>
        </p:nvGraphicFramePr>
        <p:xfrm>
          <a:off x="2054258" y="4853612"/>
          <a:ext cx="969962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4" name="Equation" r:id="rId5" imgW="508000" imgH="431800" progId="Equation.3">
                  <p:embed/>
                </p:oleObj>
              </mc:Choice>
              <mc:Fallback>
                <p:oleObj name="Equation" r:id="rId5" imgW="5080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4258" y="4853612"/>
                        <a:ext cx="969962" cy="823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/>
          </p:nvPr>
        </p:nvGraphicFramePr>
        <p:xfrm>
          <a:off x="4701923" y="3380600"/>
          <a:ext cx="1579562" cy="1004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5" name="Equation" r:id="rId7" imgW="800100" imgH="508000" progId="Equation.3">
                  <p:embed/>
                </p:oleObj>
              </mc:Choice>
              <mc:Fallback>
                <p:oleObj name="Equation" r:id="rId7" imgW="800100" imgH="508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1923" y="3380600"/>
                        <a:ext cx="1579562" cy="1004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Line Callout 1 20"/>
          <p:cNvSpPr/>
          <p:nvPr/>
        </p:nvSpPr>
        <p:spPr bwMode="auto">
          <a:xfrm>
            <a:off x="7742832" y="1524000"/>
            <a:ext cx="1934570" cy="2002972"/>
          </a:xfrm>
          <a:prstGeom prst="borderCallout1">
            <a:avLst>
              <a:gd name="adj1" fmla="val 11715"/>
              <a:gd name="adj2" fmla="val -225"/>
              <a:gd name="adj3" fmla="val 13284"/>
              <a:gd name="adj4" fmla="val 1016"/>
            </a:avLst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>
              <a:latin typeface="Arial" charset="0"/>
            </a:endParaRPr>
          </a:p>
        </p:txBody>
      </p:sp>
      <p:graphicFrame>
        <p:nvGraphicFramePr>
          <p:cNvPr id="22" name="Object 21"/>
          <p:cNvGraphicFramePr>
            <a:graphicFrameLocks noChangeAspect="1"/>
          </p:cNvGraphicFramePr>
          <p:nvPr>
            <p:extLst/>
          </p:nvPr>
        </p:nvGraphicFramePr>
        <p:xfrm>
          <a:off x="8299950" y="5121489"/>
          <a:ext cx="1003300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6" name="Equation" r:id="rId9" imgW="507960" imgH="431640" progId="Equation.3">
                  <p:embed/>
                </p:oleObj>
              </mc:Choice>
              <mc:Fallback>
                <p:oleObj name="Equation" r:id="rId9" imgW="5079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99950" y="5121489"/>
                        <a:ext cx="1003300" cy="854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049001" y="2873713"/>
            <a:ext cx="3505199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For measuring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o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31775" indent="-231775">
              <a:spcBef>
                <a:spcPts val="600"/>
              </a:spcBef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Signal source is replaced with short circuit</a:t>
            </a:r>
          </a:p>
          <a:p>
            <a:pPr marL="231775" indent="-231775">
              <a:spcBef>
                <a:spcPts val="600"/>
              </a:spcBef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Test voltage </a:t>
            </a:r>
            <a:r>
              <a:rPr lang="en-US" i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i="1" baseline="-250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-25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is applied</a:t>
            </a:r>
          </a:p>
          <a:p>
            <a:pPr marL="231775" indent="-231775">
              <a:spcBef>
                <a:spcPts val="600"/>
              </a:spcBef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resultant current </a:t>
            </a:r>
            <a:r>
              <a:rPr lang="en-US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i="1" baseline="-25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is measured</a:t>
            </a:r>
          </a:p>
        </p:txBody>
      </p:sp>
    </p:spTree>
    <p:extLst>
      <p:ext uri="{BB962C8B-B14F-4D97-AF65-F5344CB8AC3E}">
        <p14:creationId xmlns:p14="http://schemas.microsoft.com/office/powerpoint/2010/main" val="104073895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4" name="Picture 7" descr="se06F49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35000" contrast="8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5519" b="72278"/>
          <a:stretch/>
        </p:blipFill>
        <p:spPr bwMode="auto">
          <a:xfrm>
            <a:off x="2028053" y="1228299"/>
            <a:ext cx="4313608" cy="1616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133600" y="228600"/>
            <a:ext cx="7848600" cy="762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2800" dirty="0"/>
              <a:t>Amplifier Characteristics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3276601" y="914400"/>
            <a:ext cx="2057400" cy="192433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>
              <a:latin typeface="Arial" charset="0"/>
            </a:endParaRPr>
          </a:p>
        </p:txBody>
      </p:sp>
      <p:grpSp>
        <p:nvGrpSpPr>
          <p:cNvPr id="3" name="Group 21"/>
          <p:cNvGrpSpPr/>
          <p:nvPr/>
        </p:nvGrpSpPr>
        <p:grpSpPr>
          <a:xfrm>
            <a:off x="8047631" y="1828800"/>
            <a:ext cx="1934570" cy="2842791"/>
            <a:chOff x="6523631" y="1828799"/>
            <a:chExt cx="1934570" cy="2842791"/>
          </a:xfrm>
        </p:grpSpPr>
        <p:grpSp>
          <p:nvGrpSpPr>
            <p:cNvPr id="4" name="Group 22"/>
            <p:cNvGrpSpPr/>
            <p:nvPr/>
          </p:nvGrpSpPr>
          <p:grpSpPr>
            <a:xfrm>
              <a:off x="6523631" y="1828799"/>
              <a:ext cx="1934570" cy="2842791"/>
              <a:chOff x="6523631" y="1828799"/>
              <a:chExt cx="1934570" cy="2842791"/>
            </a:xfrm>
          </p:grpSpPr>
          <p:graphicFrame>
            <p:nvGraphicFramePr>
              <p:cNvPr id="25" name="Object 24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6812776" y="1855653"/>
              <a:ext cx="969962" cy="8239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9698" name="Equation" r:id="rId5" imgW="508000" imgH="431800" progId="Equation.3">
                      <p:embed/>
                    </p:oleObj>
                  </mc:Choice>
                  <mc:Fallback>
                    <p:oleObj name="Equation" r:id="rId5" imgW="508000" imgH="4318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812776" y="1855653"/>
                            <a:ext cx="969962" cy="82391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6" name="Object 25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6812776" y="2661817"/>
              <a:ext cx="1579562" cy="10048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9699" name="Equation" r:id="rId7" imgW="800100" imgH="508000" progId="Equation.3">
                      <p:embed/>
                    </p:oleObj>
                  </mc:Choice>
                  <mc:Fallback>
                    <p:oleObj name="Equation" r:id="rId7" imgW="800100" imgH="5080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812776" y="2661817"/>
                            <a:ext cx="1579562" cy="100488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7" name="Line Callout 1 26"/>
              <p:cNvSpPr/>
              <p:nvPr/>
            </p:nvSpPr>
            <p:spPr bwMode="auto">
              <a:xfrm>
                <a:off x="6523631" y="1828799"/>
                <a:ext cx="1934570" cy="2842791"/>
              </a:xfrm>
              <a:prstGeom prst="borderCallout1">
                <a:avLst>
                  <a:gd name="adj1" fmla="val 11715"/>
                  <a:gd name="adj2" fmla="val -225"/>
                  <a:gd name="adj3" fmla="val 85023"/>
                  <a:gd name="adj4" fmla="val -94266"/>
                </a:avLst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b="1">
                  <a:latin typeface="Arial" charset="0"/>
                </a:endParaRPr>
              </a:p>
            </p:txBody>
          </p:sp>
        </p:grpSp>
        <p:graphicFrame>
          <p:nvGraphicFramePr>
            <p:cNvPr id="24" name="Object 23"/>
            <p:cNvGraphicFramePr>
              <a:graphicFrameLocks noChangeAspect="1"/>
            </p:cNvGraphicFramePr>
            <p:nvPr>
              <p:extLst/>
            </p:nvPr>
          </p:nvGraphicFramePr>
          <p:xfrm>
            <a:off x="6845541" y="3649663"/>
            <a:ext cx="1404938" cy="10048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00" name="Equation" r:id="rId9" imgW="711000" imgH="507960" progId="Equation.3">
                    <p:embed/>
                  </p:oleObj>
                </mc:Choice>
                <mc:Fallback>
                  <p:oleObj name="Equation" r:id="rId9" imgW="711000" imgH="5079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45541" y="3649663"/>
                          <a:ext cx="1404938" cy="10048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5"/>
          <p:cNvGrpSpPr/>
          <p:nvPr/>
        </p:nvGrpSpPr>
        <p:grpSpPr>
          <a:xfrm>
            <a:off x="2854623" y="2838734"/>
            <a:ext cx="3732663" cy="2688611"/>
            <a:chOff x="2854623" y="2838734"/>
            <a:chExt cx="3732663" cy="2688611"/>
          </a:xfrm>
        </p:grpSpPr>
        <p:pic>
          <p:nvPicPr>
            <p:cNvPr id="7" name="Picture 7" descr="se06F49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35000" contrast="82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216" t="32157" r="16225" b="38359"/>
            <a:stretch/>
          </p:blipFill>
          <p:spPr bwMode="auto">
            <a:xfrm>
              <a:off x="2854623" y="3343702"/>
              <a:ext cx="3732663" cy="21836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Down Arrow 4"/>
            <p:cNvSpPr/>
            <p:nvPr/>
          </p:nvSpPr>
          <p:spPr>
            <a:xfrm>
              <a:off x="4038600" y="2838734"/>
              <a:ext cx="838200" cy="59026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4644231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4" name="Picture 7" descr="se06F49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35000" contrast="8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5519" b="72278"/>
          <a:stretch/>
        </p:blipFill>
        <p:spPr bwMode="auto">
          <a:xfrm>
            <a:off x="1782386" y="1438795"/>
            <a:ext cx="4572922" cy="171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 descr="se06F49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35000" contrast="8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2157" b="38359"/>
          <a:stretch/>
        </p:blipFill>
        <p:spPr bwMode="auto">
          <a:xfrm>
            <a:off x="1604949" y="3600487"/>
            <a:ext cx="6005952" cy="2022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133600" y="228600"/>
            <a:ext cx="7848600" cy="762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2800" dirty="0"/>
              <a:t>Amplifier Characteristics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3625756" y="1323833"/>
            <a:ext cx="1760561" cy="18288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>
              <a:latin typeface="Arial" charset="0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/>
          </p:nvPr>
        </p:nvGraphicFramePr>
        <p:xfrm>
          <a:off x="7907709" y="1456812"/>
          <a:ext cx="2241648" cy="849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2" name="Equation" r:id="rId5" imgW="1104840" imgH="431640" progId="Equation.3">
                  <p:embed/>
                </p:oleObj>
              </mc:Choice>
              <mc:Fallback>
                <p:oleObj name="Equation" r:id="rId5" imgW="11048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07709" y="1456812"/>
                        <a:ext cx="2241648" cy="84924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Line Callout 1 12"/>
          <p:cNvSpPr/>
          <p:nvPr/>
        </p:nvSpPr>
        <p:spPr bwMode="auto">
          <a:xfrm>
            <a:off x="7822961" y="1228299"/>
            <a:ext cx="2408287" cy="5431808"/>
          </a:xfrm>
          <a:prstGeom prst="borderCallout1">
            <a:avLst>
              <a:gd name="adj1" fmla="val 11715"/>
              <a:gd name="adj2" fmla="val -225"/>
              <a:gd name="adj3" fmla="val 48834"/>
              <a:gd name="adj4" fmla="val -55730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>
              <a:latin typeface="Arial" charset="0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/>
          </p:nvPr>
        </p:nvGraphicFramePr>
        <p:xfrm>
          <a:off x="8450264" y="4340225"/>
          <a:ext cx="1152525" cy="87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3" name="Equation" r:id="rId7" imgW="583920" imgH="444240" progId="Equation.3">
                  <p:embed/>
                </p:oleObj>
              </mc:Choice>
              <mc:Fallback>
                <p:oleObj name="Equation" r:id="rId7" imgW="58392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50264" y="4340225"/>
                        <a:ext cx="1152525" cy="877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/>
          </p:nvPr>
        </p:nvGraphicFramePr>
        <p:xfrm>
          <a:off x="8017453" y="3330052"/>
          <a:ext cx="2019300" cy="8126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4" name="Equation" r:id="rId9" imgW="1041120" imgH="431640" progId="Equation.3">
                  <p:embed/>
                </p:oleObj>
              </mc:Choice>
              <mc:Fallback>
                <p:oleObj name="Equation" r:id="rId9" imgW="10411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17453" y="3330052"/>
                        <a:ext cx="2019300" cy="81260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/>
          </p:nvPr>
        </p:nvGraphicFramePr>
        <p:xfrm>
          <a:off x="8525453" y="2407738"/>
          <a:ext cx="1003300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5" name="Equation" r:id="rId11" imgW="507960" imgH="431640" progId="Equation.3">
                  <p:embed/>
                </p:oleObj>
              </mc:Choice>
              <mc:Fallback>
                <p:oleObj name="Equation" r:id="rId11" imgW="5079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25453" y="2407738"/>
                        <a:ext cx="1003300" cy="854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7980364" y="5354638"/>
          <a:ext cx="2092325" cy="836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6" name="Equation" r:id="rId13" imgW="1079280" imgH="444240" progId="Equation.3">
                  <p:embed/>
                </p:oleObj>
              </mc:Choice>
              <mc:Fallback>
                <p:oleObj name="Equation" r:id="rId13" imgW="107928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80364" y="5354638"/>
                        <a:ext cx="2092325" cy="836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1604949" y="76200"/>
            <a:ext cx="2463898" cy="914400"/>
          </a:xfrm>
          <a:prstGeom prst="roundRect">
            <a:avLst/>
          </a:prstGeom>
          <a:solidFill>
            <a:srgbClr val="51E6E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Triangle in blue = rectangle in blue below</a:t>
            </a:r>
          </a:p>
        </p:txBody>
      </p:sp>
      <p:sp>
        <p:nvSpPr>
          <p:cNvPr id="6" name="Rectangle 5"/>
          <p:cNvSpPr/>
          <p:nvPr/>
        </p:nvSpPr>
        <p:spPr>
          <a:xfrm>
            <a:off x="1604949" y="5867401"/>
            <a:ext cx="6005952" cy="7927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Can you identify and differentiate various gains  here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Vertical Scroll 8"/>
              <p:cNvSpPr/>
              <p:nvPr/>
            </p:nvSpPr>
            <p:spPr>
              <a:xfrm>
                <a:off x="10380372" y="1323833"/>
                <a:ext cx="1811628" cy="4394387"/>
              </a:xfrm>
              <a:prstGeom prst="verticalScroll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smtClean="0"/>
                  <a:t>Note the difference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; </m:t>
                    </m:r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sub>
                    </m:sSub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en-US" sz="2000" b="1" i="1" dirty="0" smtClean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𝒂𝒏𝒅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9" name="Vertical Scrol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0372" y="1323833"/>
                <a:ext cx="1811628" cy="4394387"/>
              </a:xfrm>
              <a:prstGeom prst="verticalScroll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8703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608" y="95535"/>
            <a:ext cx="8743380" cy="6618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ular Callout 1"/>
          <p:cNvSpPr/>
          <p:nvPr/>
        </p:nvSpPr>
        <p:spPr bwMode="auto">
          <a:xfrm>
            <a:off x="8225052" y="2688610"/>
            <a:ext cx="2210937" cy="1091821"/>
          </a:xfrm>
          <a:prstGeom prst="wedgeRectCallou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latin typeface="Arial" charset="0"/>
              </a:rPr>
              <a:t>What is observation Here?</a:t>
            </a:r>
          </a:p>
        </p:txBody>
      </p:sp>
    </p:spTree>
    <p:extLst>
      <p:ext uri="{BB962C8B-B14F-4D97-AF65-F5344CB8AC3E}">
        <p14:creationId xmlns:p14="http://schemas.microsoft.com/office/powerpoint/2010/main" val="415763819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28915" y="2560934"/>
            <a:ext cx="1098731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6.4 Applying the BJT in Amplifier Design</a:t>
            </a:r>
          </a:p>
          <a:p>
            <a:pPr lvl="1"/>
            <a:r>
              <a:rPr lang="en-US" sz="4000" b="1" dirty="0"/>
              <a:t>6.4.2 The Voltage Transfer Characteristic (VTC)</a:t>
            </a:r>
          </a:p>
          <a:p>
            <a:pPr lvl="1"/>
            <a:r>
              <a:rPr lang="en-US" sz="4000" b="1" dirty="0"/>
              <a:t>6.4.4 The Small-Signal Voltage Gain</a:t>
            </a:r>
          </a:p>
        </p:txBody>
      </p:sp>
    </p:spTree>
    <p:extLst>
      <p:ext uri="{BB962C8B-B14F-4D97-AF65-F5344CB8AC3E}">
        <p14:creationId xmlns:p14="http://schemas.microsoft.com/office/powerpoint/2010/main" val="244236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1883</Words>
  <Application>Microsoft Office PowerPoint</Application>
  <PresentationFormat>Widescreen</PresentationFormat>
  <Paragraphs>229</Paragraphs>
  <Slides>72</Slides>
  <Notes>0</Notes>
  <HiddenSlides>2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85" baseType="lpstr">
      <vt:lpstr>Arial</vt:lpstr>
      <vt:lpstr>Arial Black</vt:lpstr>
      <vt:lpstr>Calibri</vt:lpstr>
      <vt:lpstr>Calibri Light</vt:lpstr>
      <vt:lpstr>Cambria Math</vt:lpstr>
      <vt:lpstr>NewBaskervilleITCbyBT-Italic</vt:lpstr>
      <vt:lpstr>Times</vt:lpstr>
      <vt:lpstr>Times New Roman</vt:lpstr>
      <vt:lpstr>TimesNewRoman,Italic</vt:lpstr>
      <vt:lpstr>Verdana</vt:lpstr>
      <vt:lpstr>Wingdings</vt:lpstr>
      <vt:lpstr>Office Theme</vt:lpstr>
      <vt:lpstr>Equation</vt:lpstr>
      <vt:lpstr>BJT-Lecture</vt:lpstr>
      <vt:lpstr> Dr. Usman covered chapter 6 until 6.5.1: the collector current and its transconductance</vt:lpstr>
      <vt:lpstr>Some of the graphs to be kept in mind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BJT as Amplifier</vt:lpstr>
      <vt:lpstr>BJT as Amplifier</vt:lpstr>
      <vt:lpstr>PowerPoint Presentation</vt:lpstr>
      <vt:lpstr>The Voltage Transfer Characteristic (VTC)</vt:lpstr>
      <vt:lpstr>PowerPoint Presentation</vt:lpstr>
      <vt:lpstr>PowerPoint Presentation</vt:lpstr>
      <vt:lpstr>PowerPoint Presentation</vt:lpstr>
      <vt:lpstr>Biasing the BJT to Obtain Linear Amplification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 6.13</vt:lpstr>
      <vt:lpstr>PowerPoint Presentation</vt:lpstr>
      <vt:lpstr>PowerPoint Presentation</vt:lpstr>
      <vt:lpstr>PowerPoint Presentation</vt:lpstr>
      <vt:lpstr>PowerPoint Presentation</vt:lpstr>
      <vt:lpstr>Small-Signal Operation and Models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Hybrid –π Model of BJT</vt:lpstr>
      <vt:lpstr>PowerPoint Presentation</vt:lpstr>
      <vt:lpstr>Small-Signal Models Accounting for the Early Effect</vt:lpstr>
      <vt:lpstr>PowerPoint Presentation</vt:lpstr>
      <vt:lpstr>PowerPoint Presentation</vt:lpstr>
      <vt:lpstr>PowerPoint Presentation</vt:lpstr>
      <vt:lpstr>Steps for the Small-Signal Equivalent Circuits</vt:lpstr>
      <vt:lpstr>PowerPoint Presentation</vt:lpstr>
      <vt:lpstr>PowerPoint Presentation</vt:lpstr>
      <vt:lpstr>Three Basic Configurations of BJT Amplifier</vt:lpstr>
      <vt:lpstr>PowerPoint Presentation</vt:lpstr>
      <vt:lpstr>General Characteristics of  each configuration</vt:lpstr>
      <vt:lpstr>PowerPoint Presentation</vt:lpstr>
      <vt:lpstr>PowerPoint Presentation</vt:lpstr>
      <vt:lpstr>CE-Amplifier</vt:lpstr>
      <vt:lpstr>CB-Amplifier</vt:lpstr>
      <vt:lpstr>PowerPoint Presentation</vt:lpstr>
      <vt:lpstr>Simple cc circuit </vt:lpstr>
      <vt:lpstr>PowerPoint Presentation</vt:lpstr>
      <vt:lpstr>Summary of BJT Configurations</vt:lpstr>
      <vt:lpstr>Lecture No 13 </vt:lpstr>
      <vt:lpstr>General Characteristics of an Amplifier </vt:lpstr>
      <vt:lpstr>PowerPoint Presentation</vt:lpstr>
      <vt:lpstr>PowerPoint Presentation</vt:lpstr>
      <vt:lpstr>Cascaded Amplifier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BJT-Lecture</dc:title>
  <dc:creator>Abdul Basit Alvi</dc:creator>
  <cp:lastModifiedBy>Abdul Basit Alvi</cp:lastModifiedBy>
  <cp:revision>1</cp:revision>
  <dcterms:created xsi:type="dcterms:W3CDTF">2022-05-18T03:05:17Z</dcterms:created>
  <dcterms:modified xsi:type="dcterms:W3CDTF">2022-05-18T03:05:37Z</dcterms:modified>
</cp:coreProperties>
</file>