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8" r:id="rId2"/>
    <p:sldId id="460" r:id="rId3"/>
    <p:sldId id="461" r:id="rId4"/>
    <p:sldId id="462" r:id="rId5"/>
    <p:sldId id="466" r:id="rId6"/>
    <p:sldId id="467" r:id="rId7"/>
    <p:sldId id="468" r:id="rId8"/>
    <p:sldId id="469" r:id="rId9"/>
    <p:sldId id="474" r:id="rId10"/>
    <p:sldId id="475" r:id="rId11"/>
    <p:sldId id="477" r:id="rId12"/>
    <p:sldId id="481" r:id="rId13"/>
    <p:sldId id="556" r:id="rId14"/>
    <p:sldId id="495" r:id="rId15"/>
    <p:sldId id="497" r:id="rId16"/>
    <p:sldId id="500" r:id="rId17"/>
    <p:sldId id="501" r:id="rId18"/>
    <p:sldId id="499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20" r:id="rId32"/>
    <p:sldId id="521" r:id="rId33"/>
    <p:sldId id="522" r:id="rId34"/>
    <p:sldId id="523" r:id="rId35"/>
    <p:sldId id="557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40" r:id="rId46"/>
    <p:sldId id="541" r:id="rId47"/>
    <p:sldId id="542" r:id="rId48"/>
    <p:sldId id="543" r:id="rId49"/>
    <p:sldId id="546" r:id="rId50"/>
    <p:sldId id="55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8.emf"/><Relationship Id="rId4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emf"/><Relationship Id="rId4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8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4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12.emf"/><Relationship Id="rId4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C2553-EE6B-4945-80E8-EB7EC4CE291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4B1C-4E49-41CD-A4B8-AA24B26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554B-5CA3-48CF-8561-9699D70E1FF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554B-5CA3-48CF-8561-9699D70E1FF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554B-5CA3-48CF-8561-9699D70E1FF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554B-5CA3-48CF-8561-9699D70E1FF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5D28-3F1E-4A36-A6B6-32DB0A5FC9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9.jpe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microsoft.com/office/2007/relationships/hdphoto" Target="../media/hdphoto5.wdp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9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4.jpe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5.bin"/><Relationship Id="rId10" Type="http://schemas.microsoft.com/office/2007/relationships/hdphoto" Target="../media/hdphoto7.wdp"/><Relationship Id="rId4" Type="http://schemas.microsoft.com/office/2007/relationships/hdphoto" Target="../media/hdphoto6.wdp"/><Relationship Id="rId9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9" Type="http://schemas.openxmlformats.org/officeDocument/2006/relationships/image" Target="../media/image30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2.png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1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7" Type="http://schemas.openxmlformats.org/officeDocument/2006/relationships/image" Target="../media/image25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0.png"/><Relationship Id="rId5" Type="http://schemas.openxmlformats.org/officeDocument/2006/relationships/image" Target="../media/image2300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300.png"/><Relationship Id="rId5" Type="http://schemas.openxmlformats.org/officeDocument/2006/relationships/oleObject" Target="../embeddings/oleObject5.bin"/><Relationship Id="rId10" Type="http://schemas.microsoft.com/office/2007/relationships/hdphoto" Target="../media/hdphoto1.wdp"/><Relationship Id="rId4" Type="http://schemas.openxmlformats.org/officeDocument/2006/relationships/image" Target="../media/image5.wmf"/><Relationship Id="rId9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86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95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3.wdp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0.jpeg"/><Relationship Id="rId10" Type="http://schemas.openxmlformats.org/officeDocument/2006/relationships/image" Target="../media/image9.wmf"/><Relationship Id="rId4" Type="http://schemas.microsoft.com/office/2007/relationships/hdphoto" Target="../media/hdphoto1.wdp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111.wmf"/><Relationship Id="rId4" Type="http://schemas.openxmlformats.org/officeDocument/2006/relationships/image" Target="../media/image108.jpeg"/><Relationship Id="rId9" Type="http://schemas.openxmlformats.org/officeDocument/2006/relationships/oleObject" Target="../embeddings/oleObject8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15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8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9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23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97.bin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microsoft.com/office/2007/relationships/hdphoto" Target="../media/hdphoto4.wdp"/><Relationship Id="rId5" Type="http://schemas.openxmlformats.org/officeDocument/2006/relationships/image" Target="../media/image11.jpe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581.png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microsoft.com/office/2007/relationships/hdphoto" Target="../media/hdphoto4.wdp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5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640.png"/><Relationship Id="rId10" Type="http://schemas.openxmlformats.org/officeDocument/2006/relationships/image" Target="../media/image18.wmf"/><Relationship Id="rId4" Type="http://schemas.microsoft.com/office/2007/relationships/hdphoto" Target="../media/hdphoto4.wdp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609600"/>
            <a:ext cx="8382000" cy="5562600"/>
          </a:xfrm>
          <a:solidFill>
            <a:srgbClr val="51E6ED"/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b="1" dirty="0" smtClean="0"/>
              <a:t>Quick review of BJT amplifier configurations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24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1" name="Picture 4" descr="se06F5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370"/>
          <a:stretch/>
        </p:blipFill>
        <p:spPr bwMode="auto">
          <a:xfrm>
            <a:off x="0" y="852607"/>
            <a:ext cx="4441371" cy="25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se06F5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595" b="2918"/>
          <a:stretch/>
        </p:blipFill>
        <p:spPr bwMode="auto">
          <a:xfrm>
            <a:off x="4046915" y="990600"/>
            <a:ext cx="6329742" cy="54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CB Amplifier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81944" y="4033493"/>
            <a:ext cx="3352800" cy="2667000"/>
          </a:xfrm>
          <a:prstGeom prst="vertic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the currents relationship between input and output is with </a:t>
            </a:r>
            <a:r>
              <a:rPr lang="el-GR" dirty="0"/>
              <a:t>α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80401"/>
              </p:ext>
            </p:extLst>
          </p:nvPr>
        </p:nvGraphicFramePr>
        <p:xfrm>
          <a:off x="8105629" y="5486225"/>
          <a:ext cx="3275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5" imgW="1688760" imgH="431640" progId="Equation.3">
                  <p:embed/>
                </p:oleObj>
              </mc:Choice>
              <mc:Fallback>
                <p:oleObj name="Equation" r:id="rId5" imgW="1688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629" y="5486225"/>
                        <a:ext cx="3275012" cy="812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89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06F5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595" b="2918"/>
          <a:stretch/>
        </p:blipFill>
        <p:spPr bwMode="auto">
          <a:xfrm>
            <a:off x="1674125" y="990600"/>
            <a:ext cx="4540440" cy="388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CB Amplifier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799944" y="3799884"/>
          <a:ext cx="33988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Equation" r:id="rId5" imgW="1752480" imgH="507960" progId="Equation.3">
                  <p:embed/>
                </p:oleObj>
              </mc:Choice>
              <mc:Fallback>
                <p:oleObj name="Equation" r:id="rId5" imgW="1752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944" y="3799884"/>
                        <a:ext cx="3398837" cy="955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896100" y="1605646"/>
          <a:ext cx="2192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7" imgW="1130040" imgH="507960" progId="Equation.3">
                  <p:embed/>
                </p:oleObj>
              </mc:Choice>
              <mc:Fallback>
                <p:oleObj name="Equation" r:id="rId7" imgW="1130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1605646"/>
                        <a:ext cx="2192338" cy="955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832878" y="5086019"/>
          <a:ext cx="2190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9" imgW="1130040" imgH="507960" progId="Equation.3">
                  <p:embed/>
                </p:oleObj>
              </mc:Choice>
              <mc:Fallback>
                <p:oleObj name="Equation" r:id="rId9" imgW="1130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878" y="5086019"/>
                        <a:ext cx="2190750" cy="955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6624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CC Amplifier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87184"/>
              </p:ext>
            </p:extLst>
          </p:nvPr>
        </p:nvGraphicFramePr>
        <p:xfrm>
          <a:off x="9424195" y="2157277"/>
          <a:ext cx="21669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9" name="Equation" r:id="rId3" imgW="1117440" imgH="431640" progId="Equation.3">
                  <p:embed/>
                </p:oleObj>
              </mc:Choice>
              <mc:Fallback>
                <p:oleObj name="Equation" r:id="rId3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195" y="2157277"/>
                        <a:ext cx="2166938" cy="811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69906"/>
              </p:ext>
            </p:extLst>
          </p:nvPr>
        </p:nvGraphicFramePr>
        <p:xfrm>
          <a:off x="9424195" y="1372393"/>
          <a:ext cx="21828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195" y="1372393"/>
                        <a:ext cx="2182812" cy="3952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72858"/>
              </p:ext>
            </p:extLst>
          </p:nvPr>
        </p:nvGraphicFramePr>
        <p:xfrm>
          <a:off x="9424195" y="3605758"/>
          <a:ext cx="14033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Equation" r:id="rId7" imgW="723600" imgH="279360" progId="Equation.3">
                  <p:embed/>
                </p:oleObj>
              </mc:Choice>
              <mc:Fallback>
                <p:oleObj name="Equation" r:id="rId7" imgW="723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195" y="3605758"/>
                        <a:ext cx="1403350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se06F55"/>
          <p:cNvPicPr>
            <a:picLocks noChangeAspect="1" noChangeArrowheads="1"/>
          </p:cNvPicPr>
          <p:nvPr/>
        </p:nvPicPr>
        <p:blipFill>
          <a:blip r:embed="rId9" cstate="print"/>
          <a:srcRect l="52747" t="12190" b="35207"/>
          <a:stretch>
            <a:fillRect/>
          </a:stretch>
        </p:blipFill>
        <p:spPr bwMode="auto">
          <a:xfrm>
            <a:off x="3848719" y="832256"/>
            <a:ext cx="5261899" cy="58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se06F55"/>
          <p:cNvPicPr>
            <a:picLocks noChangeAspect="1" noChangeArrowheads="1"/>
          </p:cNvPicPr>
          <p:nvPr/>
        </p:nvPicPr>
        <p:blipFill>
          <a:blip r:embed="rId9" cstate="print"/>
          <a:srcRect r="50183" b="63763"/>
          <a:stretch>
            <a:fillRect/>
          </a:stretch>
        </p:blipFill>
        <p:spPr bwMode="auto">
          <a:xfrm>
            <a:off x="111759" y="228600"/>
            <a:ext cx="3736960" cy="27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61582"/>
              </p:ext>
            </p:extLst>
          </p:nvPr>
        </p:nvGraphicFramePr>
        <p:xfrm>
          <a:off x="9110618" y="5220925"/>
          <a:ext cx="28765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Equation" r:id="rId10" imgW="1676160" imgH="507960" progId="Equation.3">
                  <p:embed/>
                </p:oleObj>
              </mc:Choice>
              <mc:Fallback>
                <p:oleObj name="Equation" r:id="rId10" imgW="1676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618" y="5220925"/>
                        <a:ext cx="2876550" cy="846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8419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9955" y="1066800"/>
            <a:ext cx="893484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05000" y="5715001"/>
            <a:ext cx="83058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The CB stage displays a current gain of </a:t>
            </a:r>
            <a:r>
              <a:rPr lang="en-US" sz="2400" b="1" i="1" dirty="0"/>
              <a:t>unity because the current flowing </a:t>
            </a:r>
            <a:r>
              <a:rPr lang="en-US" sz="2400" b="1" dirty="0"/>
              <a:t>into the emitter simply emerges from the collector</a:t>
            </a:r>
          </a:p>
        </p:txBody>
      </p:sp>
    </p:spTree>
    <p:extLst>
      <p:ext uri="{BB962C8B-B14F-4D97-AF65-F5344CB8AC3E}">
        <p14:creationId xmlns:p14="http://schemas.microsoft.com/office/powerpoint/2010/main" val="2785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254226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Biasing The Transistor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43" y="3398200"/>
            <a:ext cx="3276600" cy="2985404"/>
          </a:xfrm>
          <a:prstGeom prst="rect">
            <a:avLst/>
          </a:prstGeom>
        </p:spPr>
      </p:pic>
      <p:pic>
        <p:nvPicPr>
          <p:cNvPr id="5" name="Picture 7" descr="se06F3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0" b="17824"/>
          <a:stretch/>
        </p:blipFill>
        <p:spPr bwMode="auto">
          <a:xfrm>
            <a:off x="6807201" y="228600"/>
            <a:ext cx="5056907" cy="31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32674" y="3658395"/>
                <a:ext cx="31895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This shifting would result in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and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/>
                  <a:t> thus more gain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674" y="3658395"/>
                <a:ext cx="3189515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3817" t="-2439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7"/>
          <p:cNvGrpSpPr/>
          <p:nvPr/>
        </p:nvGrpSpPr>
        <p:grpSpPr>
          <a:xfrm>
            <a:off x="545855" y="228600"/>
            <a:ext cx="4629150" cy="4400550"/>
            <a:chOff x="838200" y="457200"/>
            <a:chExt cx="6172200" cy="58674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38200" y="457200"/>
              <a:ext cx="0" cy="5257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5715000"/>
              <a:ext cx="61722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38200" y="5562600"/>
              <a:ext cx="25146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352800" y="609600"/>
              <a:ext cx="914400" cy="4953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38200" y="5638800"/>
              <a:ext cx="457200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10000" y="3048000"/>
              <a:ext cx="0" cy="2667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8200" y="3048000"/>
              <a:ext cx="2971800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8200" y="838200"/>
              <a:ext cx="3352800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67200" y="838200"/>
              <a:ext cx="0" cy="48768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295400" y="5791200"/>
              <a:ext cx="0" cy="533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200" y="5791200"/>
              <a:ext cx="0" cy="533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267200" y="5715000"/>
              <a:ext cx="0" cy="533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810000" y="5715000"/>
              <a:ext cx="0" cy="533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5705" y="1146602"/>
            <a:ext cx="3809257" cy="4682698"/>
            <a:chOff x="2914650" y="1995100"/>
            <a:chExt cx="3809257" cy="468269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914650" y="2133600"/>
              <a:ext cx="3486150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257800" y="4935956"/>
              <a:ext cx="0" cy="138864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76852" y="1995100"/>
                  <a:ext cx="247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852" y="1995100"/>
                  <a:ext cx="24705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951" r="-487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43500" y="6400799"/>
                  <a:ext cx="403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00" y="6400799"/>
                  <a:ext cx="40382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636" r="-454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22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4" descr="se06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8" y="1295401"/>
            <a:ext cx="6973888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1524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Significance of DC Biasing – Locating the Q-point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906712" y="2181888"/>
            <a:ext cx="0" cy="34421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7779295" y="973183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5" imgW="1282700" imgH="482600" progId="Equation.3">
                  <p:embed/>
                </p:oleObj>
              </mc:Choice>
              <mc:Fallback>
                <p:oleObj name="Equation" r:id="rId5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295" y="973183"/>
                        <a:ext cx="22542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se06F3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7803655" y="2138409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0869" y="5960796"/>
            <a:ext cx="4506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Point  Y   :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b="1" dirty="0"/>
              <a:t> = 0.5</a:t>
            </a:r>
          </a:p>
          <a:p>
            <a:r>
              <a:rPr lang="en-US" sz="2000" b="1" dirty="0"/>
              <a:t>Point  Z   : BJT leave the active mode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5486401" y="914400"/>
            <a:ext cx="4776203" cy="3999214"/>
            <a:chOff x="3962400" y="914400"/>
            <a:chExt cx="4776203" cy="3999214"/>
          </a:xfrm>
        </p:grpSpPr>
        <p:sp>
          <p:nvSpPr>
            <p:cNvPr id="11" name="Oval 10"/>
            <p:cNvSpPr/>
            <p:nvPr/>
          </p:nvSpPr>
          <p:spPr>
            <a:xfrm rot="20586638">
              <a:off x="7519403" y="1941814"/>
              <a:ext cx="1219200" cy="297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962400" y="914400"/>
              <a:ext cx="1828800" cy="609600"/>
            </a:xfrm>
            <a:prstGeom prst="wedgeRectCallout">
              <a:avLst>
                <a:gd name="adj1" fmla="val 137221"/>
                <a:gd name="adj2" fmla="val 26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Determine Load Line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743200" y="3429000"/>
            <a:ext cx="6096000" cy="2819400"/>
            <a:chOff x="1219200" y="3429000"/>
            <a:chExt cx="6096000" cy="2819400"/>
          </a:xfrm>
        </p:grpSpPr>
        <p:sp>
          <p:nvSpPr>
            <p:cNvPr id="10" name="Oval 9"/>
            <p:cNvSpPr/>
            <p:nvPr/>
          </p:nvSpPr>
          <p:spPr>
            <a:xfrm>
              <a:off x="6172200" y="3429000"/>
              <a:ext cx="1143000" cy="1752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1219200" y="5791200"/>
              <a:ext cx="2667000" cy="457200"/>
            </a:xfrm>
            <a:prstGeom prst="wedgeRectCallout">
              <a:avLst>
                <a:gd name="adj1" fmla="val 142344"/>
                <a:gd name="adj2" fmla="val -3098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Which point on Load line 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24000" y="2133600"/>
          <a:ext cx="7772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11" imgW="457200" imgH="381000" progId="Equation.3">
                  <p:embed/>
                </p:oleObj>
              </mc:Choice>
              <mc:Fallback>
                <p:oleObj name="Equation" r:id="rId11" imgW="457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77724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2161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40" y="0"/>
            <a:ext cx="3206338" cy="1143000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7656" y="1143000"/>
                <a:ext cx="4343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have seen that 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Change in </a:t>
                </a:r>
                <a:r>
                  <a:rPr lang="el-GR" dirty="0" smtClean="0"/>
                  <a:t>β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Temperature 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800" b="1" dirty="0" smtClean="0"/>
                  <a:t>Effects the operating point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7656" y="1143000"/>
                <a:ext cx="4343400" cy="4525963"/>
              </a:xfrm>
              <a:blipFill rotWithShape="0">
                <a:blip r:embed="rId2"/>
                <a:stretch>
                  <a:fillRect l="-252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0283" r="8455"/>
          <a:stretch/>
        </p:blipFill>
        <p:spPr bwMode="auto">
          <a:xfrm>
            <a:off x="9437859" y="2383936"/>
            <a:ext cx="2513995" cy="202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10333" r="10088" b="3485"/>
          <a:stretch/>
        </p:blipFill>
        <p:spPr bwMode="auto">
          <a:xfrm>
            <a:off x="9437859" y="4718949"/>
            <a:ext cx="2541486" cy="199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9530" r="7963"/>
          <a:stretch/>
        </p:blipFill>
        <p:spPr bwMode="auto">
          <a:xfrm>
            <a:off x="9451605" y="209400"/>
            <a:ext cx="2340262" cy="18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www.allaboutcircuits.com/uploads/articles/all-about-bjt-beta-understanding-variations_RK_AAC_imag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85" y="1636729"/>
            <a:ext cx="3107914" cy="22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38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Biasing in BJT Amplifier Circuits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Biasing is Establishing  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constant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current (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i="1" baseline="-25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i="1" baseline="-25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the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collector of the BJT</a:t>
                </a:r>
                <a:endParaRPr lang="en-US" i="1" baseline="-250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b="1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i="1" baseline="-25000" dirty="0" smtClean="0">
                    <a:solidFill>
                      <a:srgbClr val="0070C0"/>
                    </a:solidFill>
                  </a:rPr>
                  <a:t>C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should be  insensitive to variations in </a:t>
                </a:r>
                <a:r>
                  <a:rPr lang="en-US" dirty="0" smtClean="0">
                    <a:solidFill>
                      <a:srgbClr val="3333CC"/>
                    </a:solidFill>
                  </a:rPr>
                  <a:t>temperature</a:t>
                </a:r>
                <a:r>
                  <a:rPr lang="en-US" dirty="0" smtClean="0"/>
                  <a:t> and </a:t>
                </a:r>
                <a:r>
                  <a:rPr lang="el-GR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dirty="0" smtClean="0"/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Maximum signal swing by optimally placing the operating point in the </a:t>
                </a:r>
                <a:r>
                  <a:rPr lang="en-US" i="1" dirty="0" smtClean="0"/>
                  <a:t>i</a:t>
                </a:r>
                <a:r>
                  <a:rPr lang="en-US" i="1" baseline="-25000" dirty="0" smtClean="0"/>
                  <a:t>C</a:t>
                </a:r>
                <a:r>
                  <a:rPr lang="en-US" i="1" dirty="0" smtClean="0"/>
                  <a:t> –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CE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plane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Biasing determines at which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you are operating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It will also determine the mode of operation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78857" y="5606144"/>
            <a:ext cx="8610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Midpoint of the Load Line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To increase the range of allowable input signal without distortion</a:t>
            </a:r>
          </a:p>
        </p:txBody>
      </p:sp>
    </p:spTree>
    <p:extLst>
      <p:ext uri="{BB962C8B-B14F-4D97-AF65-F5344CB8AC3E}">
        <p14:creationId xmlns:p14="http://schemas.microsoft.com/office/powerpoint/2010/main" val="3036534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Biasing Arrangements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371601"/>
            <a:ext cx="7315200" cy="584775"/>
          </a:xfrm>
          <a:prstGeom prst="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Classical Discrete-Circuit Bias 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9743" y="3190557"/>
            <a:ext cx="7315200" cy="1077218"/>
          </a:xfrm>
          <a:prstGeom prst="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Biasing Using Collector-to-Base Feedback Resistor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743" y="5736772"/>
            <a:ext cx="7315200" cy="584775"/>
          </a:xfrm>
          <a:prstGeom prst="rect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Biasing Using a Constant-Current Source</a:t>
            </a:r>
          </a:p>
        </p:txBody>
      </p:sp>
    </p:spTree>
    <p:extLst>
      <p:ext uri="{BB962C8B-B14F-4D97-AF65-F5344CB8AC3E}">
        <p14:creationId xmlns:p14="http://schemas.microsoft.com/office/powerpoint/2010/main" val="3864462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03111" y="83775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CE Amplifier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642279" y="5079573"/>
          <a:ext cx="23891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3" imgW="1231560" imgH="253800" progId="Equation.3">
                  <p:embed/>
                </p:oleObj>
              </mc:Choice>
              <mc:Fallback>
                <p:oleObj name="Equation" r:id="rId3" imgW="1231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279" y="5079573"/>
                        <a:ext cx="238918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8031466" y="5655212"/>
          <a:ext cx="3743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tion" r:id="rId5" imgW="1930320" imgH="507960" progId="Equation.3">
                  <p:embed/>
                </p:oleObj>
              </mc:Choice>
              <mc:Fallback>
                <p:oleObj name="Equation" r:id="rId5" imgW="1930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466" y="5655212"/>
                        <a:ext cx="37433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870857" y="595086"/>
            <a:ext cx="9971314" cy="3954540"/>
            <a:chOff x="1153849" y="1740544"/>
            <a:chExt cx="7669654" cy="3409594"/>
          </a:xfrm>
        </p:grpSpPr>
        <p:pic>
          <p:nvPicPr>
            <p:cNvPr id="22" name="Picture 7" descr="se06F50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13" b="2924"/>
            <a:stretch/>
          </p:blipFill>
          <p:spPr bwMode="auto">
            <a:xfrm>
              <a:off x="1153849" y="1740544"/>
              <a:ext cx="7405003" cy="241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7648791" y="2269032"/>
              <a:ext cx="898786" cy="18907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24" name="Picture 7" descr="se06F50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70" t="61894" b="2924"/>
            <a:stretch/>
          </p:blipFill>
          <p:spPr bwMode="auto">
            <a:xfrm>
              <a:off x="7467808" y="3235867"/>
              <a:ext cx="853682" cy="191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7" descr="se06F50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29" t="52613" r="11823" b="2924"/>
            <a:stretch/>
          </p:blipFill>
          <p:spPr bwMode="auto">
            <a:xfrm>
              <a:off x="8175731" y="1746435"/>
              <a:ext cx="647772" cy="241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 bwMode="auto">
            <a:xfrm>
              <a:off x="7403321" y="2130280"/>
              <a:ext cx="1371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084572" y="2740626"/>
                  <a:ext cx="32299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572" y="2740626"/>
                  <a:ext cx="322997" cy="215444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5870" name="Object 30"/>
          <p:cNvGraphicFramePr>
            <a:graphicFrameLocks noChangeAspect="1"/>
          </p:cNvGraphicFramePr>
          <p:nvPr>
            <p:extLst/>
          </p:nvPr>
        </p:nvGraphicFramePr>
        <p:xfrm>
          <a:off x="3719315" y="4372307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name="Equation" r:id="rId10" imgW="1066337" imgH="253890" progId="Equation.3">
                  <p:embed/>
                </p:oleObj>
              </mc:Choice>
              <mc:Fallback>
                <p:oleObj name="Equation" r:id="rId10" imgW="106633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315" y="4372307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55260" y="3509802"/>
                <a:ext cx="32246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0" y="3509802"/>
                <a:ext cx="3224665" cy="397866"/>
              </a:xfrm>
              <a:prstGeom prst="rect">
                <a:avLst/>
              </a:prstGeom>
              <a:blipFill rotWithShape="0">
                <a:blip r:embed="rId12"/>
                <a:stretch>
                  <a:fillRect l="-945" r="-3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 descr="se06F5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21" r="25372" b="58865"/>
          <a:stretch/>
        </p:blipFill>
        <p:spPr bwMode="auto">
          <a:xfrm>
            <a:off x="76253" y="5079572"/>
            <a:ext cx="3081105" cy="17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767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Two Not Good Approaches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6324600" cy="5562600"/>
          </a:xfrm>
        </p:spPr>
        <p:txBody>
          <a:bodyPr>
            <a:normAutofit/>
          </a:bodyPr>
          <a:lstStyle/>
          <a:p>
            <a:r>
              <a:rPr lang="en-US" b="1" dirty="0"/>
              <a:t>bias the BJT by fixing the voltage </a:t>
            </a:r>
            <a:r>
              <a:rPr lang="en-US" b="1" i="1" dirty="0"/>
              <a:t>V</a:t>
            </a:r>
            <a:r>
              <a:rPr lang="en-US" sz="1600" b="1" i="1" dirty="0"/>
              <a:t>BE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very sharp exponential relationship     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sz="1100" i="1" dirty="0" err="1">
                <a:solidFill>
                  <a:srgbClr val="FF0000"/>
                </a:solidFill>
              </a:rPr>
              <a:t>C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–</a:t>
            </a:r>
            <a:r>
              <a:rPr lang="en-US" sz="3200" i="1" dirty="0" err="1">
                <a:solidFill>
                  <a:srgbClr val="FF0000"/>
                </a:solidFill>
              </a:rPr>
              <a:t>v</a:t>
            </a:r>
            <a:r>
              <a:rPr lang="en-US" sz="1100" i="1" dirty="0" err="1">
                <a:solidFill>
                  <a:srgbClr val="FF0000"/>
                </a:solidFill>
              </a:rPr>
              <a:t>BE</a:t>
            </a:r>
            <a:r>
              <a:rPr lang="en-US" sz="300" i="1" dirty="0">
                <a:solidFill>
                  <a:srgbClr val="FF0000"/>
                </a:solidFill>
              </a:rPr>
              <a:t>      </a:t>
            </a:r>
            <a:r>
              <a:rPr lang="en-US" i="1" dirty="0">
                <a:solidFill>
                  <a:srgbClr val="FF0000"/>
                </a:solidFill>
              </a:rPr>
              <a:t>means that any small and </a:t>
            </a:r>
            <a:r>
              <a:rPr lang="en-US" dirty="0">
                <a:solidFill>
                  <a:srgbClr val="FF0000"/>
                </a:solidFill>
              </a:rPr>
              <a:t>inevitable differences in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sz="1100" i="1" dirty="0">
                <a:solidFill>
                  <a:srgbClr val="FF0000"/>
                </a:solidFill>
              </a:rPr>
              <a:t>BE</a:t>
            </a:r>
            <a:r>
              <a:rPr lang="en-US" sz="700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from the desired value will result in large differences in I</a:t>
            </a:r>
            <a:r>
              <a:rPr lang="en-US" sz="1200" i="1" dirty="0">
                <a:solidFill>
                  <a:srgbClr val="FF0000"/>
                </a:solidFill>
              </a:rPr>
              <a:t>C</a:t>
            </a:r>
            <a:r>
              <a:rPr lang="en-US" sz="700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sz="1200" i="1" dirty="0">
                <a:solidFill>
                  <a:srgbClr val="FF0000"/>
                </a:solidFill>
              </a:rPr>
              <a:t>CE</a:t>
            </a:r>
            <a:endParaRPr lang="en-US" sz="4400" i="1" dirty="0">
              <a:solidFill>
                <a:srgbClr val="FF0000"/>
              </a:solidFill>
            </a:endParaRPr>
          </a:p>
          <a:p>
            <a:endParaRPr lang="en-US" sz="1800" i="1" dirty="0"/>
          </a:p>
          <a:p>
            <a:endParaRPr lang="en-US" sz="1800" i="1" dirty="0"/>
          </a:p>
          <a:p>
            <a:r>
              <a:rPr lang="en-US" b="1" dirty="0"/>
              <a:t>biasing the BJT by establishing a constant current in the base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 variations in the value of β will result in correspondingly large variations in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sz="1800" i="1" dirty="0">
                <a:solidFill>
                  <a:srgbClr val="FF0000"/>
                </a:solidFill>
              </a:rPr>
              <a:t>C</a:t>
            </a:r>
            <a:r>
              <a:rPr lang="en-US" i="1" dirty="0">
                <a:solidFill>
                  <a:srgbClr val="FF0000"/>
                </a:solidFill>
              </a:rPr>
              <a:t> and hence in V</a:t>
            </a:r>
            <a:r>
              <a:rPr lang="en-US" sz="1800" i="1" dirty="0">
                <a:solidFill>
                  <a:srgbClr val="FF0000"/>
                </a:solidFill>
              </a:rPr>
              <a:t>CE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762000"/>
            <a:ext cx="1714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886200"/>
            <a:ext cx="1695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143033">
            <a:off x="2504551" y="3057437"/>
            <a:ext cx="5932622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Variations in 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600" dirty="0"/>
              <a:t> and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600" i="1" baseline="-25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/>
              <a:t>will cause large variations in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48800" y="533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36576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Fixing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77453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9D5F0-3762-4727-9821-14ABA527844B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 generic dc load line.</a:t>
            </a:r>
            <a:endParaRPr lang="th-TH" altLang="en-US" sz="4000" dirty="0"/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895600" y="1600200"/>
          <a:ext cx="64008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Visio" r:id="rId3" imgW="1749247" imgH="1007059" progId="Visio.Drawing.6">
                  <p:embed/>
                </p:oleObj>
              </mc:Choice>
              <mc:Fallback>
                <p:oleObj name="Visio" r:id="rId3" imgW="1749247" imgH="10070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6400800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6096000" y="1600201"/>
          <a:ext cx="1752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5" imgW="927100" imgH="431800" progId="Equation.DSMT4">
                  <p:embed/>
                </p:oleObj>
              </mc:Choice>
              <mc:Fallback>
                <p:oleObj name="Equation" r:id="rId5" imgW="92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00201"/>
                        <a:ext cx="1752600" cy="81597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0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CA01E-A7AA-4676-990C-62F767B55A05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2209800" cy="762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Example </a:t>
            </a:r>
            <a:endParaRPr lang="th-TH" altLang="en-US" dirty="0" smtClean="0"/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1981200" y="2373314"/>
          <a:ext cx="82296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Visio" r:id="rId3" imgW="3435401" imgH="1713586" progId="Visio.Drawing.6">
                  <p:embed/>
                </p:oleObj>
              </mc:Choice>
              <mc:Fallback>
                <p:oleObj name="Visio" r:id="rId3" imgW="3435401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73314"/>
                        <a:ext cx="8229600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676400" y="622628"/>
            <a:ext cx="8839200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thaiDist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Plot the dc load line for the circuit shown in Fig. </a:t>
            </a:r>
            <a:endParaRPr lang="th-TH" alt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5800" y="1774032"/>
            <a:ext cx="1695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72600" y="1545432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Fixing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4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B834B-B164-4567-8CD7-04A3738D2B5E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136" y="-25400"/>
            <a:ext cx="2375065" cy="768529"/>
          </a:xfrm>
        </p:spPr>
        <p:txBody>
          <a:bodyPr/>
          <a:lstStyle/>
          <a:p>
            <a:pPr algn="l" eaLnBrk="1" hangingPunct="1"/>
            <a:r>
              <a:rPr lang="en-US" altLang="en-US" b="1" dirty="0" smtClean="0"/>
              <a:t> </a:t>
            </a:r>
            <a:r>
              <a:rPr lang="en-US" altLang="en-US" dirty="0" smtClean="0"/>
              <a:t>Example </a:t>
            </a:r>
            <a:endParaRPr lang="th-TH" altLang="en-US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4000" y="546100"/>
            <a:ext cx="914400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thaiDist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Plot the dc load line for the circuit shown in Fig.  Then, find the values of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CE</a:t>
            </a:r>
            <a:r>
              <a:rPr lang="en-US" altLang="en-US" sz="2000" dirty="0"/>
              <a:t> for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C</a:t>
            </a:r>
            <a:r>
              <a:rPr lang="en-US" altLang="en-US" sz="2000" dirty="0"/>
              <a:t> = 1, 2, 5 mA respectively.</a:t>
            </a:r>
            <a:endParaRPr lang="th-TH" altLang="en-US" sz="2000" dirty="0"/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>
            <p:extLst/>
          </p:nvPr>
        </p:nvGraphicFramePr>
        <p:xfrm>
          <a:off x="1828800" y="2971801"/>
          <a:ext cx="70104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Visio" r:id="rId3" imgW="3111398" imgH="1713586" progId="Visio.Drawing.6">
                  <p:embed/>
                </p:oleObj>
              </mc:Choice>
              <mc:Fallback>
                <p:oleObj name="Visio" r:id="rId3" imgW="3111398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1"/>
                        <a:ext cx="70104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Group 27"/>
          <p:cNvGraphicFramePr>
            <a:graphicFrameLocks noGrp="1"/>
          </p:cNvGraphicFramePr>
          <p:nvPr>
            <p:extLst/>
          </p:nvPr>
        </p:nvGraphicFramePr>
        <p:xfrm>
          <a:off x="7315200" y="4282784"/>
          <a:ext cx="2819400" cy="1584616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I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C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 (mA)</a:t>
                      </a:r>
                      <a:endParaRPr kumimoji="0" lang="th-TH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00"/>
                        </a:gs>
                        <a:gs pos="100000">
                          <a:srgbClr val="FFFF0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V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CE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 (V)</a:t>
                      </a:r>
                      <a:endParaRPr kumimoji="0" lang="th-TH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00"/>
                        </a:gs>
                        <a:gs pos="100000">
                          <a:srgbClr val="FFFF0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9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2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8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5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5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15" name="Object 28"/>
          <p:cNvGraphicFramePr>
            <a:graphicFrameLocks noChangeAspect="1"/>
          </p:cNvGraphicFramePr>
          <p:nvPr>
            <p:extLst/>
          </p:nvPr>
        </p:nvGraphicFramePr>
        <p:xfrm>
          <a:off x="7543800" y="3689350"/>
          <a:ext cx="2286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5" imgW="1040948" imgH="228501" progId="Equation.DSMT4">
                  <p:embed/>
                </p:oleObj>
              </mc:Choice>
              <mc:Fallback>
                <p:oleObj name="Equation" r:id="rId5" imgW="104094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689350"/>
                        <a:ext cx="2286000" cy="50165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4138" y="1103312"/>
            <a:ext cx="1695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530938" y="874712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Fixing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72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548E7-36D3-4C40-84F3-BC1439857F4A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233613" indent="-2233613"/>
            <a:r>
              <a:rPr lang="en-US" altLang="en-US" sz="4000" dirty="0"/>
              <a:t>Base bias (fixed bias).</a:t>
            </a:r>
            <a:endParaRPr lang="th-TH" altLang="en-US" sz="4000" dirty="0"/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7315200" y="1600201"/>
          <a:ext cx="1905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600201"/>
                        <a:ext cx="1905000" cy="8985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8"/>
          <p:cNvGraphicFramePr>
            <a:graphicFrameLocks noChangeAspect="1"/>
          </p:cNvGraphicFramePr>
          <p:nvPr/>
        </p:nvGraphicFramePr>
        <p:xfrm>
          <a:off x="7315200" y="2819400"/>
          <a:ext cx="121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5" imgW="533169" imgH="228501" progId="Equation.DSMT4">
                  <p:embed/>
                </p:oleObj>
              </mc:Choice>
              <mc:Fallback>
                <p:oleObj name="Equation" r:id="rId5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19400"/>
                        <a:ext cx="1219200" cy="5222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7315200" y="3810001"/>
          <a:ext cx="2362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7" imgW="1040948" imgH="228501" progId="Equation.DSMT4">
                  <p:embed/>
                </p:oleObj>
              </mc:Choice>
              <mc:Fallback>
                <p:oleObj name="Equation" r:id="rId7" imgW="104094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810001"/>
                        <a:ext cx="2362200" cy="51911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1752600" y="1239838"/>
          <a:ext cx="5334000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Visio" r:id="rId9" imgW="1797406" imgH="1713586" progId="Visio.Drawing.6">
                  <p:embed/>
                </p:oleObj>
              </mc:Choice>
              <mc:Fallback>
                <p:oleObj name="Visio" r:id="rId9" imgW="1797406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39838"/>
                        <a:ext cx="5334000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629400" y="4914901"/>
            <a:ext cx="36576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b</a:t>
            </a:r>
            <a:r>
              <a:rPr lang="en-US" altLang="en-US" sz="2400">
                <a:latin typeface="Arial" panose="020B0604020202020204" pitchFamily="34" charset="0"/>
              </a:rPr>
              <a:t> = dc current gain = </a:t>
            </a:r>
            <a:r>
              <a:rPr lang="en-US" altLang="en-US" sz="2400" i="1">
                <a:latin typeface="Arial" panose="020B0604020202020204" pitchFamily="34" charset="0"/>
              </a:rPr>
              <a:t>h</a:t>
            </a:r>
            <a:r>
              <a:rPr lang="en-US" altLang="en-US" sz="2400" i="1" baseline="-25000">
                <a:latin typeface="Arial" panose="020B0604020202020204" pitchFamily="34" charset="0"/>
              </a:rPr>
              <a:t>FE</a:t>
            </a:r>
            <a:endParaRPr lang="th-TH" altLang="en-US" sz="2400" i="1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D744C-C3B5-445A-B5F2-6C99BE949D6C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233613" indent="-2233613"/>
            <a:r>
              <a:rPr lang="en-US" altLang="en-US" sz="4000" dirty="0"/>
              <a:t>Example </a:t>
            </a:r>
            <a:endParaRPr lang="th-TH" altLang="en-US" sz="4000" dirty="0"/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1981201" y="1600200"/>
          <a:ext cx="44545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0" name="Visio" r:id="rId3" imgW="1519733" imgH="1689202" progId="Visio.Drawing.6">
                  <p:embed/>
                </p:oleObj>
              </mc:Choice>
              <mc:Fallback>
                <p:oleObj name="Visio" r:id="rId3" imgW="1519733" imgH="16892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600200"/>
                        <a:ext cx="44545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6629400" y="1600200"/>
          <a:ext cx="32766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1" name="Equation" r:id="rId5" imgW="1816100" imgH="660400" progId="Equation.DSMT4">
                  <p:embed/>
                </p:oleObj>
              </mc:Choice>
              <mc:Fallback>
                <p:oleObj name="Equation" r:id="rId5" imgW="18161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00200"/>
                        <a:ext cx="3276600" cy="118903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>
            <p:extLst/>
          </p:nvPr>
        </p:nvGraphicFramePr>
        <p:xfrm>
          <a:off x="6711951" y="3095626"/>
          <a:ext cx="32623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2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1" y="3095626"/>
                        <a:ext cx="3262313" cy="8096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/>
          <p:cNvGraphicFramePr>
            <a:graphicFrameLocks noChangeAspect="1"/>
          </p:cNvGraphicFramePr>
          <p:nvPr/>
        </p:nvGraphicFramePr>
        <p:xfrm>
          <a:off x="6629400" y="4267201"/>
          <a:ext cx="3352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3" name="Equation" r:id="rId9" imgW="1816100" imgH="673100" progId="Equation.DSMT4">
                  <p:embed/>
                </p:oleObj>
              </mc:Choice>
              <mc:Fallback>
                <p:oleObj name="Equation" r:id="rId9" imgW="18161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1"/>
                        <a:ext cx="3352800" cy="124301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6477000" y="5715001"/>
            <a:ext cx="36576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The circuit is midpoint biased.</a:t>
            </a:r>
            <a:endParaRPr lang="th-TH" altLang="en-US" sz="1800"/>
          </a:p>
        </p:txBody>
      </p:sp>
    </p:spTree>
    <p:extLst>
      <p:ext uri="{BB962C8B-B14F-4D97-AF65-F5344CB8AC3E}">
        <p14:creationId xmlns:p14="http://schemas.microsoft.com/office/powerpoint/2010/main" val="7251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A8122-35E0-498A-92B3-2B684E5F1BE6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086" y="32377"/>
            <a:ext cx="8763000" cy="1143000"/>
          </a:xfrm>
        </p:spPr>
        <p:txBody>
          <a:bodyPr/>
          <a:lstStyle/>
          <a:p>
            <a:pPr marL="2233613" indent="-2233613"/>
            <a:r>
              <a:rPr lang="en-US" altLang="en-US" sz="3200" dirty="0">
                <a:latin typeface="Arial Black" panose="020B0A04020102020204" pitchFamily="34" charset="0"/>
              </a:rPr>
              <a:t>Base bias characteristics. (1)</a:t>
            </a:r>
            <a:endParaRPr lang="th-TH" altLang="en-US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14340" name="Object 27"/>
          <p:cNvGraphicFramePr>
            <a:graphicFrameLocks noChangeAspect="1"/>
          </p:cNvGraphicFramePr>
          <p:nvPr/>
        </p:nvGraphicFramePr>
        <p:xfrm>
          <a:off x="1600200" y="1371601"/>
          <a:ext cx="4648200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Visio" r:id="rId3" imgW="1797406" imgH="1713586" progId="Visio.Drawing.6">
                  <p:embed/>
                </p:oleObj>
              </mc:Choice>
              <mc:Fallback>
                <p:oleObj name="Visio" r:id="rId3" imgW="1797406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1"/>
                        <a:ext cx="4648200" cy="44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28"/>
          <p:cNvSpPr txBox="1">
            <a:spLocks noChangeArrowheads="1"/>
          </p:cNvSpPr>
          <p:nvPr/>
        </p:nvSpPr>
        <p:spPr bwMode="auto">
          <a:xfrm>
            <a:off x="5181600" y="4175126"/>
            <a:ext cx="5334000" cy="1192213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Advantage:</a:t>
            </a:r>
            <a:r>
              <a:rPr lang="en-US" altLang="en-US" sz="1800"/>
              <a:t> Circuit simplicity.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Disadvantage:</a:t>
            </a:r>
            <a:r>
              <a:rPr lang="en-US" altLang="en-US" sz="1800"/>
              <a:t> Q-point shift with temp.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Applications:</a:t>
            </a:r>
            <a:r>
              <a:rPr lang="en-US" altLang="en-US" sz="1800"/>
              <a:t> Switching circuits only.</a:t>
            </a:r>
            <a:endParaRPr lang="th-TH" altLang="en-US" sz="1800"/>
          </a:p>
        </p:txBody>
      </p:sp>
      <p:sp>
        <p:nvSpPr>
          <p:cNvPr id="14342" name="Text Box 29"/>
          <p:cNvSpPr txBox="1">
            <a:spLocks noChangeArrowheads="1"/>
          </p:cNvSpPr>
          <p:nvPr/>
        </p:nvSpPr>
        <p:spPr bwMode="auto">
          <a:xfrm>
            <a:off x="5181600" y="1288143"/>
            <a:ext cx="5334000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/>
              <a:t>Circuit recognition:</a:t>
            </a:r>
            <a:r>
              <a:rPr lang="en-US" altLang="en-US" sz="2000" dirty="0"/>
              <a:t>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US" sz="2000" dirty="0"/>
              <a:t>A single resistor (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B</a:t>
            </a:r>
            <a:r>
              <a:rPr lang="en-US" altLang="en-US" sz="2000" dirty="0"/>
              <a:t>) between the base terminal and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CC</a:t>
            </a:r>
            <a:r>
              <a:rPr lang="en-US" altLang="en-US" sz="2000" dirty="0"/>
              <a:t>. 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No emitter resistor.</a:t>
            </a:r>
            <a:endParaRPr lang="th-TH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Classical Discrete-Circuit Bias Arrangement</a:t>
            </a:r>
          </a:p>
        </p:txBody>
      </p:sp>
      <p:pic>
        <p:nvPicPr>
          <p:cNvPr id="4" name="Picture 4" descr="se06F6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 bwMode="auto">
          <a:xfrm>
            <a:off x="1752601" y="3399312"/>
            <a:ext cx="641395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54678" y="628908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technique consists of supplying the base of the transistor with a fraction of the supply voltage </a:t>
            </a:r>
            <a:r>
              <a:rPr lang="en-US" sz="2000" b="1" i="1" dirty="0"/>
              <a:t>VCC through the voltage </a:t>
            </a:r>
            <a:r>
              <a:rPr lang="en-US" sz="2000" b="1" dirty="0"/>
              <a:t>divider </a:t>
            </a:r>
            <a:r>
              <a:rPr lang="en-US" sz="2000" b="1" i="1" dirty="0"/>
              <a:t>R1, R2. In </a:t>
            </a:r>
            <a:r>
              <a:rPr lang="en-US" sz="2400" b="1" i="1" dirty="0">
                <a:solidFill>
                  <a:srgbClr val="FF0000"/>
                </a:solidFill>
              </a:rPr>
              <a:t>addition, a resistor RE is connected to the emitter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648200" y="1767680"/>
            <a:ext cx="3352800" cy="594520"/>
          </a:xfrm>
          <a:prstGeom prst="wedgeRectCallout">
            <a:avLst>
              <a:gd name="adj1" fmla="val 68777"/>
              <a:gd name="adj2" fmla="val 88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difference from base biasing, previously discussed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1676400"/>
            <a:ext cx="1714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829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Classica</a:t>
            </a:r>
            <a:r>
              <a:rPr lang="en-US" dirty="0"/>
              <a:t>l Discrete-Circuit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Voltage divider Bias) </a:t>
            </a:r>
            <a:endParaRPr lang="en-US" dirty="0"/>
          </a:p>
        </p:txBody>
      </p:sp>
      <p:pic>
        <p:nvPicPr>
          <p:cNvPr id="4" name="Picture 4" descr="se06F6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4" b="12691"/>
          <a:stretch/>
        </p:blipFill>
        <p:spPr bwMode="auto">
          <a:xfrm>
            <a:off x="1600201" y="1524001"/>
            <a:ext cx="3725593" cy="36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239000" y="3581400"/>
          <a:ext cx="2730251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2730251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010400" y="1676400"/>
          <a:ext cx="2286000" cy="75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7" imgW="1307880" imgH="431640" progId="Equation.3">
                  <p:embed/>
                </p:oleObj>
              </mc:Choice>
              <mc:Fallback>
                <p:oleObj name="Equation" r:id="rId7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76400"/>
                        <a:ext cx="2286000" cy="75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667001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make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/>
              <a:t> insensitive to temperature and 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/>
              <a:t> variations, the two constraints should be satisfied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5257801"/>
            <a:ext cx="3048000" cy="14311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Increasing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dirty="0">
                <a:solidFill>
                  <a:schemeClr val="bg1"/>
                </a:solidFill>
              </a:rPr>
              <a:t> will reduce signal swing at collector</a:t>
            </a:r>
          </a:p>
          <a:p>
            <a:pPr marL="285750" indent="-285750">
              <a:spcAft>
                <a:spcPts val="18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Reduction in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results in lowering the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52578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Rule of thumb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dirty="0"/>
              <a:t> 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CB  </a:t>
            </a:r>
            <a:r>
              <a:rPr lang="en-US" dirty="0"/>
              <a:t>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endParaRPr lang="en-US" dirty="0"/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83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7640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There is a limit, however, on how large </a:t>
            </a:r>
            <a:r>
              <a:rPr lang="en-US" sz="2000" i="1" dirty="0"/>
              <a:t>V</a:t>
            </a:r>
            <a:r>
              <a:rPr lang="en-US" sz="1600" i="1" dirty="0"/>
              <a:t>BB</a:t>
            </a:r>
            <a:r>
              <a:rPr lang="en-US" sz="2000" i="1" dirty="0"/>
              <a:t> can be: </a:t>
            </a:r>
          </a:p>
          <a:p>
            <a:endParaRPr lang="en-US" sz="2000" i="1" dirty="0"/>
          </a:p>
          <a:p>
            <a:r>
              <a:rPr lang="en-US" sz="2000" i="1" dirty="0"/>
              <a:t>For a given value of the </a:t>
            </a:r>
            <a:r>
              <a:rPr lang="en-US" sz="2000" dirty="0"/>
              <a:t>supply voltage </a:t>
            </a:r>
            <a:r>
              <a:rPr lang="en-US" sz="2000" i="1" dirty="0"/>
              <a:t>V</a:t>
            </a:r>
            <a:r>
              <a:rPr lang="en-US" sz="1600" i="1" dirty="0"/>
              <a:t>CC</a:t>
            </a:r>
            <a:r>
              <a:rPr lang="en-US" sz="2000" i="1" dirty="0"/>
              <a:t>, the higher the value we use for V</a:t>
            </a:r>
            <a:r>
              <a:rPr lang="en-US" sz="1600" i="1" dirty="0"/>
              <a:t>BB</a:t>
            </a:r>
            <a:r>
              <a:rPr lang="en-US" sz="2000" i="1" dirty="0"/>
              <a:t>, the lower will be the sum of voltages </a:t>
            </a:r>
            <a:r>
              <a:rPr lang="en-US" sz="2000" dirty="0"/>
              <a:t>across </a:t>
            </a:r>
            <a:r>
              <a:rPr lang="en-US" sz="2000" i="1" dirty="0"/>
              <a:t>RC and the collector–base junction (VCB).</a:t>
            </a:r>
          </a:p>
          <a:p>
            <a:endParaRPr lang="en-US" sz="2000" i="1" dirty="0"/>
          </a:p>
          <a:p>
            <a:r>
              <a:rPr lang="en-US" sz="2000" i="1" dirty="0"/>
              <a:t>On the other hand, we want the voltage </a:t>
            </a:r>
            <a:r>
              <a:rPr lang="en-US" sz="2000" dirty="0"/>
              <a:t>across </a:t>
            </a:r>
            <a:r>
              <a:rPr lang="en-US" sz="2000" i="1" dirty="0"/>
              <a:t>RC to be large in order to obtain high voltage gain and large signal swing (before transistor </a:t>
            </a:r>
            <a:r>
              <a:rPr lang="en-US" sz="2000" dirty="0"/>
              <a:t>cutoff).</a:t>
            </a:r>
          </a:p>
          <a:p>
            <a:r>
              <a:rPr lang="en-US" sz="2000" dirty="0"/>
              <a:t> We also want </a:t>
            </a:r>
            <a:r>
              <a:rPr lang="en-US" sz="2000" i="1" dirty="0"/>
              <a:t>VCB (or V</a:t>
            </a:r>
            <a:r>
              <a:rPr lang="en-US" sz="1600" i="1" dirty="0"/>
              <a:t>CE</a:t>
            </a:r>
            <a:r>
              <a:rPr lang="en-US" sz="2000" i="1" dirty="0"/>
              <a:t>) to be large to provide a large signal swing (before </a:t>
            </a:r>
            <a:r>
              <a:rPr lang="en-US" sz="2000" dirty="0"/>
              <a:t>transistor saturation).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197142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Rule of thumb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dirty="0"/>
              <a:t> 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CB  </a:t>
            </a:r>
            <a:r>
              <a:rPr lang="en-US" dirty="0"/>
              <a:t>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endParaRPr lang="en-US" dirty="0"/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 =  1/3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b="59545"/>
          <a:stretch>
            <a:fillRect/>
          </a:stretch>
        </p:blipFill>
        <p:spPr bwMode="auto">
          <a:xfrm>
            <a:off x="1905000" y="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828800" y="762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above Condition ensures that small variations in </a:t>
            </a:r>
            <a:r>
              <a:rPr lang="en-US" sz="2000" i="1" dirty="0"/>
              <a:t>VBE ( 0.7 V) will be swamped by the </a:t>
            </a:r>
            <a:r>
              <a:rPr lang="en-US" sz="2000" dirty="0"/>
              <a:t>much larger </a:t>
            </a:r>
            <a:r>
              <a:rPr lang="en-US" sz="2000" i="1" dirty="0"/>
              <a:t>VBB.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53002" y="4572001"/>
            <a:ext cx="3533773" cy="2143125"/>
            <a:chOff x="3429001" y="4572000"/>
            <a:chExt cx="3533773" cy="2143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95975" y="5498873"/>
                  <a:ext cx="504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75" y="5498873"/>
                  <a:ext cx="5048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3429001" y="4572000"/>
              <a:ext cx="3533773" cy="2143125"/>
              <a:chOff x="3429001" y="4572000"/>
              <a:chExt cx="3533773" cy="214312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800" y="4572000"/>
                <a:ext cx="1400175" cy="21431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70683" y="4991457"/>
                    <a:ext cx="1292091" cy="761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83" y="4991457"/>
                    <a:ext cx="1292091" cy="76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429001" y="4732733"/>
                    <a:ext cx="1395412" cy="4848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𝐵𝐵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=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1" y="4732733"/>
                    <a:ext cx="1395412" cy="48487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8839200" y="6397471"/>
            <a:ext cx="1664686" cy="317655"/>
            <a:chOff x="7315200" y="6397470"/>
            <a:chExt cx="1664686" cy="317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15200" y="6397470"/>
                  <a:ext cx="16646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6397470"/>
                  <a:ext cx="166468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64" r="-73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534400" y="6397470"/>
              <a:ext cx="445486" cy="317655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9430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940986" y="4825263"/>
          <a:ext cx="24622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3" imgW="1269720" imgH="253800" progId="Equation.3">
                  <p:embed/>
                </p:oleObj>
              </mc:Choice>
              <mc:Fallback>
                <p:oleObj name="Equation" r:id="rId3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986" y="4825263"/>
                        <a:ext cx="246221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5134797" y="4163237"/>
            <a:ext cx="3568891" cy="1201003"/>
            <a:chOff x="3291882" y="3863178"/>
            <a:chExt cx="3568891" cy="1201003"/>
          </a:xfrm>
        </p:grpSpPr>
        <p:sp>
          <p:nvSpPr>
            <p:cNvPr id="12" name="Pentagon 11"/>
            <p:cNvSpPr/>
            <p:nvPr/>
          </p:nvSpPr>
          <p:spPr bwMode="auto">
            <a:xfrm flipH="1">
              <a:off x="3291882" y="3863178"/>
              <a:ext cx="3568891" cy="1201003"/>
            </a:xfrm>
            <a:prstGeom prst="homePlate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631177" y="4063983"/>
            <a:ext cx="3127375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6" name="Equation" r:id="rId5" imgW="1612800" imgH="431640" progId="Equation.3">
                    <p:embed/>
                  </p:oleObj>
                </mc:Choice>
                <mc:Fallback>
                  <p:oleObj name="Equation" r:id="rId5" imgW="1612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177" y="4063983"/>
                          <a:ext cx="3127375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599" y="86981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CE Amplifier (Alternate Gain Expressions)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1940986" y="5480140"/>
            <a:ext cx="8233827" cy="1143000"/>
            <a:chOff x="416986" y="5200651"/>
            <a:chExt cx="8233827" cy="1143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16986" y="5200651"/>
              <a:ext cx="8233827" cy="114300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84745" y="5367325"/>
            <a:ext cx="7481888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7" name="Equation" r:id="rId7" imgW="3860640" imgH="457200" progId="Equation.3">
                    <p:embed/>
                  </p:oleObj>
                </mc:Choice>
                <mc:Fallback>
                  <p:oleObj name="Equation" r:id="rId7" imgW="3860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745" y="5367325"/>
                          <a:ext cx="7481888" cy="860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/>
          <p:nvPr/>
        </p:nvGrpSpPr>
        <p:grpSpPr>
          <a:xfrm>
            <a:off x="2208746" y="609600"/>
            <a:ext cx="7669465" cy="3409594"/>
            <a:chOff x="1153849" y="1740544"/>
            <a:chExt cx="7669465" cy="3409594"/>
          </a:xfrm>
        </p:grpSpPr>
        <p:pic>
          <p:nvPicPr>
            <p:cNvPr id="20" name="Picture 7" descr="se06F5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13" b="2924"/>
            <a:stretch/>
          </p:blipFill>
          <p:spPr bwMode="auto">
            <a:xfrm>
              <a:off x="1153849" y="1740544"/>
              <a:ext cx="7405003" cy="241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648791" y="2269032"/>
              <a:ext cx="898786" cy="18907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22" name="Picture 7" descr="se06F5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70" t="61894" b="2924"/>
            <a:stretch/>
          </p:blipFill>
          <p:spPr bwMode="auto">
            <a:xfrm>
              <a:off x="7467808" y="3235867"/>
              <a:ext cx="853682" cy="191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7" descr="se06F5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29" t="52613" r="11823" b="2924"/>
            <a:stretch/>
          </p:blipFill>
          <p:spPr bwMode="auto">
            <a:xfrm>
              <a:off x="8175731" y="1747141"/>
              <a:ext cx="647583" cy="2418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 bwMode="auto">
            <a:xfrm>
              <a:off x="7403321" y="2130280"/>
              <a:ext cx="1371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84572" y="2740626"/>
                  <a:ext cx="32299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572" y="2740626"/>
                  <a:ext cx="322997" cy="215444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ular Callout 4"/>
          <p:cNvSpPr/>
          <p:nvPr/>
        </p:nvSpPr>
        <p:spPr>
          <a:xfrm>
            <a:off x="1752600" y="3062058"/>
            <a:ext cx="2971800" cy="1509942"/>
          </a:xfrm>
          <a:prstGeom prst="wedge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-gm X total resistance at the collector</a:t>
            </a:r>
          </a:p>
        </p:txBody>
      </p:sp>
    </p:spTree>
    <p:extLst>
      <p:ext uri="{BB962C8B-B14F-4D97-AF65-F5344CB8AC3E}">
        <p14:creationId xmlns:p14="http://schemas.microsoft.com/office/powerpoint/2010/main" val="1824083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914401"/>
            <a:ext cx="1676400" cy="71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205740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condition above makes I</a:t>
            </a:r>
            <a:r>
              <a:rPr lang="en-US" dirty="0"/>
              <a:t>E</a:t>
            </a:r>
            <a:r>
              <a:rPr lang="en-US" sz="2400" dirty="0"/>
              <a:t> insensitive to variation in  </a:t>
            </a:r>
            <a:r>
              <a:rPr lang="el-GR" sz="2400" dirty="0"/>
              <a:t>β</a:t>
            </a:r>
            <a:r>
              <a:rPr lang="en-US" sz="2400" dirty="0"/>
              <a:t> and could be satisfied by selecting RB small, this in turn is achieved by low values of R1 and R2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19100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Lower values for </a:t>
            </a:r>
            <a:r>
              <a:rPr lang="en-US" sz="2400" i="1" dirty="0"/>
              <a:t>R1 </a:t>
            </a:r>
            <a:r>
              <a:rPr lang="en-US" sz="2400" dirty="0"/>
              <a:t>and </a:t>
            </a:r>
            <a:r>
              <a:rPr lang="en-US" sz="2400" i="1" dirty="0"/>
              <a:t>R2, however, will mean a higher current drain from the power supply, and also will result in </a:t>
            </a:r>
            <a:r>
              <a:rPr lang="en-US" sz="2400" dirty="0"/>
              <a:t>a lowering of the input resistance of the amplifier</a:t>
            </a:r>
          </a:p>
        </p:txBody>
      </p:sp>
    </p:spTree>
    <p:extLst>
      <p:ext uri="{BB962C8B-B14F-4D97-AF65-F5344CB8AC3E}">
        <p14:creationId xmlns:p14="http://schemas.microsoft.com/office/powerpoint/2010/main" val="190356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991600" cy="762000"/>
          </a:xfrm>
        </p:spPr>
        <p:txBody>
          <a:bodyPr>
            <a:noAutofit/>
          </a:bodyPr>
          <a:lstStyle/>
          <a:p>
            <a:r>
              <a:rPr lang="en-US" sz="3200" u="sng" dirty="0"/>
              <a:t>Stability through Negative Feedback by Resistance R</a:t>
            </a:r>
            <a:r>
              <a:rPr lang="en-US" sz="2000" u="sng" dirty="0"/>
              <a:t>E</a:t>
            </a: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6115" y="838200"/>
                <a:ext cx="8548914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for some reason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increases </a:t>
                </a:r>
                <a:r>
                  <a:rPr lang="en-US" sz="2800" dirty="0"/>
                  <a:t>, The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/>
                  <a:t> will increase and so will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increase </a:t>
                </a:r>
                <a:r>
                  <a:rPr lang="en-US" sz="2800" dirty="0"/>
                  <a:t>accordingly </a:t>
                </a:r>
                <a:r>
                  <a:rPr lang="en-US" sz="2800" i="1" dirty="0"/>
                  <a:t> 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Now, if the base voltage is determined </a:t>
                </a:r>
                <a:r>
                  <a:rPr lang="en-US" sz="2800" dirty="0"/>
                  <a:t>primarily by the voltage divider </a:t>
                </a:r>
                <a:r>
                  <a:rPr lang="en-US" sz="2800" i="1" dirty="0"/>
                  <a:t>R1, R2, which is the case if RB is small, it will </a:t>
                </a:r>
                <a:r>
                  <a:rPr lang="en-US" sz="2800" i="1" dirty="0" smtClean="0"/>
                  <a:t>remain </a:t>
                </a:r>
                <a:r>
                  <a:rPr lang="en-US" sz="2800" dirty="0" smtClean="0"/>
                  <a:t>constant</a:t>
                </a:r>
                <a:r>
                  <a:rPr lang="en-US" sz="2800" dirty="0"/>
                  <a:t>, and </a:t>
                </a:r>
                <a:r>
                  <a:rPr lang="en-US" sz="2800" dirty="0">
                    <a:solidFill>
                      <a:srgbClr val="FF0000"/>
                    </a:solidFill>
                  </a:rPr>
                  <a:t>the increase in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 will result in a corresponding decrease in V</a:t>
                </a:r>
                <a:r>
                  <a:rPr lang="en-US" i="1" dirty="0">
                    <a:solidFill>
                      <a:srgbClr val="FF0000"/>
                    </a:solidFill>
                  </a:rPr>
                  <a:t>BE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FF0000"/>
                    </a:solidFill>
                  </a:rPr>
                  <a:t>This in turn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reduces the collector (and emitter) current</a:t>
                </a:r>
                <a:r>
                  <a:rPr lang="en-US" sz="2800" dirty="0"/>
                  <a:t>, a change opposite to that originally assumed. </a:t>
                </a: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Thus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R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 provides a negative feedback action </a:t>
                </a:r>
                <a:r>
                  <a:rPr lang="en-US" sz="2800" i="1" dirty="0"/>
                  <a:t>that stabilizes the bias current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838200"/>
                <a:ext cx="8548914" cy="5693866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071" r="-1926" b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e06F6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5" b="11765"/>
          <a:stretch/>
        </p:blipFill>
        <p:spPr bwMode="auto">
          <a:xfrm>
            <a:off x="9429750" y="1570523"/>
            <a:ext cx="2133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349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0428" y="140233"/>
            <a:ext cx="2057400" cy="318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0232"/>
            <a:ext cx="9960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voltage divider in which the base current is small compared to the current in </a:t>
            </a:r>
            <a:r>
              <a:rPr lang="en-US" sz="2000" i="1" dirty="0"/>
              <a:t>R2 </a:t>
            </a:r>
            <a:r>
              <a:rPr lang="en-US" sz="2000" dirty="0"/>
              <a:t>is said to be a </a:t>
            </a:r>
            <a:r>
              <a:rPr lang="en-US" sz="2000" b="1" dirty="0"/>
              <a:t>stiff voltage divider because the base voltage is relatively independent of </a:t>
            </a:r>
            <a:r>
              <a:rPr lang="en-US" sz="2000" dirty="0"/>
              <a:t>different transistors and temperature effects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14" y="1035895"/>
            <a:ext cx="7136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83429" y="4285733"/>
            <a:ext cx="87085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</a:rPr>
              <a:t>To make the base voltage independent of the value of </a:t>
            </a:r>
            <a:r>
              <a:rPr lang="el-GR" sz="2800" dirty="0">
                <a:latin typeface="Calibri" panose="020F0502020204030204" pitchFamily="34" charset="0"/>
              </a:rPr>
              <a:t>β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>
                <a:latin typeface="Times" panose="02020603050405020304" pitchFamily="18" charset="0"/>
              </a:rPr>
              <a:t>and determined solely by the voltage divider. is achieved if the current in the divider is made much larger than the base current. Typically one selects </a:t>
            </a:r>
            <a:r>
              <a:rPr lang="en-US" sz="2800" i="1" dirty="0">
                <a:latin typeface="TimesNewRoman,Italic"/>
              </a:rPr>
              <a:t>R</a:t>
            </a:r>
            <a:r>
              <a:rPr lang="en-US" sz="1050" dirty="0">
                <a:latin typeface="Times" panose="02020603050405020304" pitchFamily="18" charset="0"/>
              </a:rPr>
              <a:t>1 </a:t>
            </a:r>
            <a:r>
              <a:rPr lang="en-US" sz="2800" dirty="0">
                <a:latin typeface="Times" panose="02020603050405020304" pitchFamily="18" charset="0"/>
              </a:rPr>
              <a:t>and </a:t>
            </a:r>
            <a:r>
              <a:rPr lang="en-US" sz="2800" i="1" dirty="0">
                <a:latin typeface="TimesNewRoman,Italic"/>
              </a:rPr>
              <a:t>R</a:t>
            </a:r>
            <a:r>
              <a:rPr lang="en-US" sz="1050" dirty="0">
                <a:latin typeface="Times" panose="02020603050405020304" pitchFamily="18" charset="0"/>
              </a:rPr>
              <a:t>2 </a:t>
            </a:r>
            <a:r>
              <a:rPr lang="en-US" sz="2800" dirty="0">
                <a:latin typeface="Times" panose="02020603050405020304" pitchFamily="18" charset="0"/>
              </a:rPr>
              <a:t>such that their current is in the range of </a:t>
            </a:r>
            <a:r>
              <a:rPr lang="en-US" sz="2800" i="1" dirty="0">
                <a:latin typeface="TimesNewRoman,Italic"/>
              </a:rPr>
              <a:t>I</a:t>
            </a:r>
            <a:r>
              <a:rPr lang="en-US" sz="1050" i="1" dirty="0">
                <a:latin typeface="TimesNewRoman,Italic"/>
              </a:rPr>
              <a:t>E </a:t>
            </a:r>
            <a:r>
              <a:rPr lang="en-US" sz="2800" dirty="0">
                <a:latin typeface="Times" panose="02020603050405020304" pitchFamily="18" charset="0"/>
              </a:rPr>
              <a:t>to 0.1</a:t>
            </a:r>
            <a:r>
              <a:rPr lang="en-US" sz="2800" i="1" dirty="0">
                <a:latin typeface="TimesNewRoman,Italic"/>
              </a:rPr>
              <a:t>I</a:t>
            </a:r>
            <a:r>
              <a:rPr lang="en-US" sz="1050" i="1" dirty="0">
                <a:latin typeface="TimesNewRoman,Italic"/>
              </a:rPr>
              <a:t>E</a:t>
            </a:r>
            <a:r>
              <a:rPr lang="en-US" sz="2800" dirty="0">
                <a:latin typeface="Times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1811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6743" y="113230"/>
            <a:ext cx="1600200" cy="2748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52401"/>
            <a:ext cx="101454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"/>
              </a:rPr>
              <a:t>Q. Design </a:t>
            </a:r>
            <a:r>
              <a:rPr lang="en-US" dirty="0">
                <a:latin typeface="TimesNewRoman"/>
              </a:rPr>
              <a:t>the bias network of the amplifier in Fig. to establish a current </a:t>
            </a:r>
            <a:r>
              <a:rPr lang="en-US" i="1" dirty="0">
                <a:latin typeface="TimesNewRoman,Italic"/>
              </a:rPr>
              <a:t>I</a:t>
            </a:r>
            <a:r>
              <a:rPr lang="en-US" sz="800" i="1" dirty="0">
                <a:latin typeface="TimesNewRoman,Italic"/>
              </a:rPr>
              <a:t>E </a:t>
            </a:r>
            <a:r>
              <a:rPr lang="en-US" dirty="0">
                <a:latin typeface="Symbol" panose="05050102010706020507" pitchFamily="18" charset="2"/>
              </a:rPr>
              <a:t>= </a:t>
            </a:r>
            <a:r>
              <a:rPr lang="en-US" dirty="0">
                <a:latin typeface="TimesNewRoman"/>
              </a:rPr>
              <a:t>1 mA using a power supply </a:t>
            </a:r>
            <a:r>
              <a:rPr lang="en-US" i="1" dirty="0">
                <a:latin typeface="TimesNewRoman,Italic"/>
              </a:rPr>
              <a:t>V</a:t>
            </a:r>
            <a:r>
              <a:rPr lang="en-US" sz="800" i="1" dirty="0">
                <a:latin typeface="TimesNewRoman,Italic"/>
              </a:rPr>
              <a:t>CC </a:t>
            </a:r>
            <a:r>
              <a:rPr lang="en-US" dirty="0">
                <a:latin typeface="Symbol" panose="05050102010706020507" pitchFamily="18" charset="2"/>
              </a:rPr>
              <a:t>= +</a:t>
            </a:r>
            <a:r>
              <a:rPr lang="en-US" dirty="0">
                <a:latin typeface="TimesNewRoman"/>
              </a:rPr>
              <a:t>12 V. The transistor is specified to have a nominal </a:t>
            </a:r>
            <a:r>
              <a:rPr lang="el-GR" dirty="0">
                <a:latin typeface="Calibri" panose="020F0502020204030204" pitchFamily="34" charset="0"/>
              </a:rPr>
              <a:t>β</a:t>
            </a:r>
            <a:r>
              <a:rPr lang="en-US" dirty="0">
                <a:latin typeface="TimesNewRoman"/>
              </a:rPr>
              <a:t> </a:t>
            </a:r>
            <a:r>
              <a:rPr lang="en-US" sz="2000" dirty="0">
                <a:latin typeface="Symbol" panose="05050102010706020507" pitchFamily="18" charset="2"/>
              </a:rPr>
              <a:t> </a:t>
            </a:r>
            <a:r>
              <a:rPr lang="en-US" dirty="0">
                <a:latin typeface="TimesNewRoman"/>
              </a:rPr>
              <a:t>value of 100.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5500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TimesNewRoman"/>
              </a:rPr>
              <a:t>Solution :  </a:t>
            </a:r>
            <a:r>
              <a:rPr lang="en-US" sz="2000" dirty="0" smtClean="0">
                <a:latin typeface="TimesNewRoman"/>
              </a:rPr>
              <a:t>We </a:t>
            </a:r>
            <a:r>
              <a:rPr lang="en-US" sz="2000" dirty="0">
                <a:latin typeface="TimesNewRoman"/>
              </a:rPr>
              <a:t>shall allocate one-third of the supply voltage to </a:t>
            </a:r>
            <a:r>
              <a:rPr lang="en-US" sz="2000" dirty="0" smtClean="0">
                <a:latin typeface="TimesNewRoman"/>
              </a:rPr>
              <a:t>the voltage </a:t>
            </a:r>
            <a:r>
              <a:rPr lang="en-US" sz="2000" dirty="0">
                <a:latin typeface="TimesNewRoman"/>
              </a:rPr>
              <a:t>drop across </a:t>
            </a:r>
            <a:r>
              <a:rPr lang="en-US" sz="2400" i="1" dirty="0">
                <a:latin typeface="TimesNewRoman,Italic"/>
              </a:rPr>
              <a:t>R</a:t>
            </a:r>
            <a:r>
              <a:rPr lang="en-US" sz="1400" b="1" dirty="0">
                <a:latin typeface="TimesNewRoman"/>
              </a:rPr>
              <a:t>2</a:t>
            </a:r>
            <a:r>
              <a:rPr lang="en-US" sz="900" dirty="0">
                <a:latin typeface="TimesNewRoman"/>
              </a:rPr>
              <a:t> </a:t>
            </a:r>
            <a:r>
              <a:rPr lang="en-US" sz="2000" dirty="0">
                <a:latin typeface="TimesNewRoman"/>
              </a:rPr>
              <a:t>and another one-third to the voltage drop across </a:t>
            </a:r>
            <a:r>
              <a:rPr lang="en-US" sz="2400" i="1" dirty="0">
                <a:latin typeface="TimesNewRoman,Italic"/>
              </a:rPr>
              <a:t>R</a:t>
            </a:r>
            <a:r>
              <a:rPr lang="en-US" sz="1400" b="1" i="1" dirty="0">
                <a:latin typeface="TimesNewRoman,Italic"/>
              </a:rPr>
              <a:t>C</a:t>
            </a:r>
            <a:r>
              <a:rPr lang="en-US" sz="2000" dirty="0">
                <a:latin typeface="TimesNewRoman"/>
              </a:rPr>
              <a:t>, leaving one-third for possible negative signal swing at the collector. Thus,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85" y="3638491"/>
            <a:ext cx="2981678" cy="1142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14" y="5486400"/>
            <a:ext cx="86851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5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" y="0"/>
            <a:ext cx="12152979" cy="272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7743"/>
            <a:ext cx="12143718" cy="220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229" y="3236686"/>
            <a:ext cx="516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Solving the above two equations yields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2707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2143" cy="1944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9971"/>
            <a:ext cx="12117574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5629"/>
            <a:ext cx="12135113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58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B54DC-8FDC-4914-B0AC-7FCC069D7028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marL="2233613" indent="-2233613"/>
            <a:r>
              <a:rPr lang="en-US" altLang="en-US" sz="3600" dirty="0"/>
              <a:t>Voltage divider bias. (1)</a:t>
            </a:r>
            <a:endParaRPr lang="th-TH" altLang="en-US" sz="3600" dirty="0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1600200" y="1289050"/>
          <a:ext cx="51816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4" name="Visio" r:id="rId3" imgW="1817827" imgH="1713586" progId="Visio.Drawing.6">
                  <p:embed/>
                </p:oleObj>
              </mc:Choice>
              <mc:Fallback>
                <p:oleObj name="Visio" r:id="rId3" imgW="1817827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89050"/>
                        <a:ext cx="518160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6477000" y="1600200"/>
            <a:ext cx="365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Assume that </a:t>
            </a:r>
            <a:r>
              <a:rPr lang="en-US" altLang="en-US" sz="2400" i="1"/>
              <a:t>I</a:t>
            </a:r>
            <a:r>
              <a:rPr lang="en-US" altLang="en-US" sz="2400" baseline="-25000"/>
              <a:t>2</a:t>
            </a:r>
            <a:r>
              <a:rPr lang="en-US" altLang="en-US" sz="2000"/>
              <a:t> &gt; 10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B</a:t>
            </a:r>
            <a:r>
              <a:rPr lang="en-US" altLang="en-US" sz="2000"/>
              <a:t>.</a:t>
            </a:r>
            <a:endParaRPr lang="th-TH" altLang="en-US" sz="2000"/>
          </a:p>
        </p:txBody>
      </p:sp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7239000" y="2133601"/>
          <a:ext cx="1905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5" name="Equation" r:id="rId5" imgW="1016000" imgH="431800" progId="Equation.DSMT4">
                  <p:embed/>
                </p:oleObj>
              </mc:Choice>
              <mc:Fallback>
                <p:oleObj name="Equation" r:id="rId5" imgW="1016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1"/>
                        <a:ext cx="1905000" cy="8096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7239000" y="304800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6" name="Equation" r:id="rId7" imgW="939800" imgH="228600" progId="Equation.DSMT4">
                  <p:embed/>
                </p:oleObj>
              </mc:Choice>
              <mc:Fallback>
                <p:oleObj name="Equation" r:id="rId7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0"/>
                        <a:ext cx="1828800" cy="4445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2"/>
          <p:cNvGraphicFramePr>
            <a:graphicFrameLocks noChangeAspect="1"/>
          </p:cNvGraphicFramePr>
          <p:nvPr/>
        </p:nvGraphicFramePr>
        <p:xfrm>
          <a:off x="7239000" y="3581401"/>
          <a:ext cx="1066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7" name="Equation" r:id="rId9" imgW="545863" imgH="431613" progId="Equation.DSMT4">
                  <p:embed/>
                </p:oleObj>
              </mc:Choice>
              <mc:Fallback>
                <p:oleObj name="Equation" r:id="rId9" imgW="54586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1"/>
                        <a:ext cx="1066800" cy="8429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6477000" y="4572001"/>
            <a:ext cx="33528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Assume that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CQ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@</a:t>
            </a:r>
            <a:r>
              <a:rPr lang="en-US" altLang="en-US" sz="2000" dirty="0"/>
              <a:t>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E</a:t>
            </a:r>
            <a:r>
              <a:rPr lang="en-US" altLang="en-US" sz="2000" dirty="0"/>
              <a:t> (or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r>
              <a:rPr lang="en-US" altLang="en-US" sz="2000" dirty="0"/>
              <a:t> &gt;&gt; 1).  Then</a:t>
            </a:r>
            <a:endParaRPr lang="th-TH" altLang="en-US" sz="2000" dirty="0"/>
          </a:p>
        </p:txBody>
      </p:sp>
      <p:graphicFrame>
        <p:nvGraphicFramePr>
          <p:cNvPr id="16394" name="Object 14"/>
          <p:cNvGraphicFramePr>
            <a:graphicFrameLocks noChangeAspect="1"/>
          </p:cNvGraphicFramePr>
          <p:nvPr/>
        </p:nvGraphicFramePr>
        <p:xfrm>
          <a:off x="7239000" y="5448300"/>
          <a:ext cx="320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8" name="Equation" r:id="rId11" imgW="1637589" imgH="253890" progId="Equation.DSMT4">
                  <p:embed/>
                </p:oleObj>
              </mc:Choice>
              <mc:Fallback>
                <p:oleObj name="Equation" r:id="rId11" imgW="163758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48300"/>
                        <a:ext cx="3200400" cy="4953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5C9AE-0802-480E-9678-20752B40138D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marL="2233613" indent="-2233613"/>
            <a:r>
              <a:rPr lang="en-US" altLang="en-US" sz="4000" dirty="0"/>
              <a:t>Example  (1)</a:t>
            </a:r>
            <a:endParaRPr lang="th-TH" altLang="en-US" sz="40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28800" y="1371601"/>
            <a:ext cx="84582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Determine the values of </a:t>
            </a:r>
            <a:r>
              <a:rPr lang="en-US" altLang="en-US" sz="1800" i="1"/>
              <a:t>I</a:t>
            </a:r>
            <a:r>
              <a:rPr lang="en-US" altLang="en-US" sz="1800" i="1" baseline="-25000"/>
              <a:t>CQ</a:t>
            </a:r>
            <a:r>
              <a:rPr lang="en-US" altLang="en-US" sz="1800"/>
              <a:t> and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CEQ</a:t>
            </a:r>
            <a:r>
              <a:rPr lang="en-US" altLang="en-US" sz="1800"/>
              <a:t> for the circuit shown in Fig. 7.15.</a:t>
            </a:r>
            <a:endParaRPr lang="th-TH" altLang="en-US" sz="180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676400" y="1792288"/>
          <a:ext cx="4121150" cy="476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8" name="Visio" r:id="rId3" imgW="1483462" imgH="1713586" progId="Visio.Drawing.6">
                  <p:embed/>
                </p:oleObj>
              </mc:Choice>
              <mc:Fallback>
                <p:oleObj name="Visio" r:id="rId3" imgW="1483462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92288"/>
                        <a:ext cx="4121150" cy="476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477000" y="1828800"/>
          <a:ext cx="29718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name="Equation" r:id="rId5" imgW="1765300" imgH="838200" progId="Equation.DSMT4">
                  <p:embed/>
                </p:oleObj>
              </mc:Choice>
              <mc:Fallback>
                <p:oleObj name="Equation" r:id="rId5" imgW="17653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28800"/>
                        <a:ext cx="2971800" cy="14112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477000" y="3321051"/>
          <a:ext cx="2743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Equation" r:id="rId7" imgW="1701800" imgH="406400" progId="Equation.DSMT4">
                  <p:embed/>
                </p:oleObj>
              </mc:Choice>
              <mc:Fallback>
                <p:oleObj name="Equation" r:id="rId7" imgW="1701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21051"/>
                        <a:ext cx="2743200" cy="6572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096000" y="4191001"/>
            <a:ext cx="39624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Because </a:t>
            </a:r>
            <a:r>
              <a:rPr lang="en-US" altLang="en-US" sz="1800" i="1" dirty="0"/>
              <a:t>I</a:t>
            </a:r>
            <a:r>
              <a:rPr lang="en-US" altLang="en-US" sz="1800" i="1" baseline="-25000" dirty="0"/>
              <a:t>CQ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@</a:t>
            </a:r>
            <a:r>
              <a:rPr lang="en-US" altLang="en-US" sz="1800" dirty="0"/>
              <a:t> </a:t>
            </a:r>
            <a:r>
              <a:rPr lang="en-US" altLang="en-US" sz="1800" i="1" dirty="0"/>
              <a:t>I</a:t>
            </a:r>
            <a:r>
              <a:rPr lang="en-US" altLang="en-US" sz="1800" i="1" baseline="-25000" dirty="0"/>
              <a:t>E</a:t>
            </a:r>
            <a:r>
              <a:rPr lang="en-US" altLang="en-US" sz="1800" dirty="0"/>
              <a:t> (or </a:t>
            </a:r>
            <a:r>
              <a:rPr lang="el-GR" altLang="en-US" sz="1800" dirty="0">
                <a:latin typeface="Calibri" panose="020F0502020204030204" pitchFamily="34" charset="0"/>
              </a:rPr>
              <a:t>β</a:t>
            </a:r>
            <a:r>
              <a:rPr lang="en-US" altLang="en-US" sz="1800" dirty="0"/>
              <a:t> &gt;&gt; 1),</a:t>
            </a:r>
            <a:endParaRPr lang="th-TH" altLang="en-US" sz="1800" dirty="0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477000" y="4660900"/>
          <a:ext cx="2971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name="Equation" r:id="rId9" imgW="1790700" imgH="431800" progId="Equation.DSMT4">
                  <p:embed/>
                </p:oleObj>
              </mc:Choice>
              <mc:Fallback>
                <p:oleObj name="Equation" r:id="rId9" imgW="1790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60900"/>
                        <a:ext cx="2971800" cy="71755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477000" y="5470525"/>
          <a:ext cx="3886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name="Equation" r:id="rId11" imgW="2501900" imgH="508000" progId="Equation.DSMT4">
                  <p:embed/>
                </p:oleObj>
              </mc:Choice>
              <mc:Fallback>
                <p:oleObj name="Equation" r:id="rId11" imgW="2501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70525"/>
                        <a:ext cx="3886200" cy="7889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4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FE9E0-D90C-4B81-87C4-D09AB67842B0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marL="2233613" indent="-2233613"/>
            <a:r>
              <a:rPr lang="en-US" altLang="en-US" sz="4000" dirty="0"/>
              <a:t>Example (2)</a:t>
            </a:r>
            <a:endParaRPr lang="th-TH" altLang="en-US" sz="4000" dirty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638800" y="1371601"/>
            <a:ext cx="3200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Verify that </a:t>
            </a:r>
            <a:r>
              <a:rPr lang="en-US" altLang="en-US" sz="2000" i="1"/>
              <a:t>I</a:t>
            </a:r>
            <a:r>
              <a:rPr lang="en-US" altLang="en-US" sz="2000" baseline="-25000"/>
              <a:t>2</a:t>
            </a:r>
            <a:r>
              <a:rPr lang="en-US" altLang="en-US" sz="2000"/>
              <a:t> &gt; 10 </a:t>
            </a:r>
            <a:r>
              <a:rPr lang="en-US" altLang="en-US" sz="2000" i="1"/>
              <a:t>I</a:t>
            </a:r>
            <a:r>
              <a:rPr lang="en-US" altLang="en-US" sz="2000" i="1" baseline="-25000"/>
              <a:t>B</a:t>
            </a:r>
            <a:r>
              <a:rPr lang="en-US" altLang="en-US" sz="2000"/>
              <a:t>.</a:t>
            </a:r>
            <a:endParaRPr lang="th-TH" altLang="en-US" sz="200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676400" y="1792288"/>
          <a:ext cx="4121150" cy="476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Visio" r:id="rId3" imgW="1483462" imgH="1713586" progId="Visio.Drawing.6">
                  <p:embed/>
                </p:oleObj>
              </mc:Choice>
              <mc:Fallback>
                <p:oleObj name="Visio" r:id="rId3" imgW="1483462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92288"/>
                        <a:ext cx="4121150" cy="476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6096001" y="2095501"/>
          <a:ext cx="29067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Equation" r:id="rId5" imgW="1752600" imgH="431800" progId="Equation.DSMT4">
                  <p:embed/>
                </p:oleObj>
              </mc:Choice>
              <mc:Fallback>
                <p:oleObj name="Equation" r:id="rId5" imgW="1752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095501"/>
                        <a:ext cx="2906713" cy="7159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>
            <p:extLst/>
          </p:nvPr>
        </p:nvGraphicFramePr>
        <p:xfrm>
          <a:off x="6169026" y="2895601"/>
          <a:ext cx="22145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Equation" r:id="rId7" imgW="1320480" imgH="660240" progId="Equation.DSMT4">
                  <p:embed/>
                </p:oleObj>
              </mc:Choice>
              <mc:Fallback>
                <p:oleObj name="Equation" r:id="rId7" imgW="13204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6" y="2895601"/>
                        <a:ext cx="2214563" cy="110807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9"/>
          <p:cNvGraphicFramePr>
            <a:graphicFrameLocks noChangeAspect="1"/>
          </p:cNvGraphicFramePr>
          <p:nvPr/>
        </p:nvGraphicFramePr>
        <p:xfrm>
          <a:off x="6084889" y="4097338"/>
          <a:ext cx="12414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Equation" r:id="rId9" imgW="711200" imgH="228600" progId="Equation.DSMT4">
                  <p:embed/>
                </p:oleObj>
              </mc:Choice>
              <mc:Fallback>
                <p:oleObj name="Equation" r:id="rId9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9" y="4097338"/>
                        <a:ext cx="1241425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2090029" y="962194"/>
            <a:ext cx="7689578" cy="2800808"/>
            <a:chOff x="1001449" y="1276530"/>
            <a:chExt cx="7689578" cy="2800808"/>
          </a:xfrm>
        </p:grpSpPr>
        <p:grpSp>
          <p:nvGrpSpPr>
            <p:cNvPr id="4" name="Group 3"/>
            <p:cNvGrpSpPr/>
            <p:nvPr/>
          </p:nvGrpSpPr>
          <p:grpSpPr>
            <a:xfrm>
              <a:off x="1001449" y="1276530"/>
              <a:ext cx="7689578" cy="2580757"/>
              <a:chOff x="94584" y="2350811"/>
              <a:chExt cx="9308155" cy="2999103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94584" y="2350811"/>
                <a:ext cx="9308155" cy="2999103"/>
                <a:chOff x="94584" y="2350811"/>
                <a:chExt cx="9308155" cy="2999103"/>
              </a:xfrm>
            </p:grpSpPr>
            <p:pic>
              <p:nvPicPr>
                <p:cNvPr id="6" name="Picture 7" descr="se06F50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35000" contrast="8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613" b="2924"/>
                <a:stretch/>
              </p:blipFill>
              <p:spPr bwMode="auto">
                <a:xfrm>
                  <a:off x="94584" y="2538476"/>
                  <a:ext cx="8963680" cy="2811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Picture 4" descr="se06F51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-35000" contrast="8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336" t="86198" r="11239"/>
                <a:stretch/>
              </p:blipFill>
              <p:spPr bwMode="auto">
                <a:xfrm>
                  <a:off x="6977989" y="2350811"/>
                  <a:ext cx="2424750" cy="519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" name="Rectangle 2"/>
              <p:cNvSpPr/>
              <p:nvPr/>
            </p:nvSpPr>
            <p:spPr bwMode="auto">
              <a:xfrm>
                <a:off x="7956645" y="3152633"/>
                <a:ext cx="1087971" cy="21972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</p:grpSp>
        <p:pic>
          <p:nvPicPr>
            <p:cNvPr id="15" name="Picture 7" descr="se06F50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70" t="61894" b="2924"/>
            <a:stretch/>
          </p:blipFill>
          <p:spPr bwMode="auto">
            <a:xfrm>
              <a:off x="7383648" y="2163067"/>
              <a:ext cx="853682" cy="191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3"/>
          <p:cNvGrpSpPr/>
          <p:nvPr/>
        </p:nvGrpSpPr>
        <p:grpSpPr>
          <a:xfrm>
            <a:off x="5730299" y="3931419"/>
            <a:ext cx="3568891" cy="1201003"/>
            <a:chOff x="3291882" y="3863178"/>
            <a:chExt cx="3568891" cy="1201003"/>
          </a:xfrm>
        </p:grpSpPr>
        <p:sp>
          <p:nvSpPr>
            <p:cNvPr id="12" name="Pentagon 11"/>
            <p:cNvSpPr/>
            <p:nvPr/>
          </p:nvSpPr>
          <p:spPr bwMode="auto">
            <a:xfrm flipH="1">
              <a:off x="3291882" y="3863178"/>
              <a:ext cx="3568891" cy="1201003"/>
            </a:xfrm>
            <a:prstGeom prst="homePlate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590909" y="4059260"/>
            <a:ext cx="3192463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9" name="Equation" r:id="rId7" imgW="1650960" imgH="431640" progId="Equation.3">
                    <p:embed/>
                  </p:oleObj>
                </mc:Choice>
                <mc:Fallback>
                  <p:oleObj name="Equation" r:id="rId7" imgW="1650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909" y="4059260"/>
                          <a:ext cx="3192463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5055" y="163905"/>
            <a:ext cx="7848600" cy="762000"/>
          </a:xfrm>
          <a:prstGeom prst="rect">
            <a:avLst/>
          </a:prstGeom>
          <a:solidFill>
            <a:srgbClr val="51E6ED"/>
          </a:solidFill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CE Amplifier (Overall gain)</a:t>
            </a:r>
          </a:p>
        </p:txBody>
      </p:sp>
      <p:grpSp>
        <p:nvGrpSpPr>
          <p:cNvPr id="14" name="Group 17"/>
          <p:cNvGrpSpPr/>
          <p:nvPr/>
        </p:nvGrpSpPr>
        <p:grpSpPr>
          <a:xfrm>
            <a:off x="1940986" y="5200651"/>
            <a:ext cx="8233827" cy="1143000"/>
            <a:chOff x="416986" y="5200651"/>
            <a:chExt cx="8233827" cy="1143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16986" y="5200651"/>
              <a:ext cx="8233827" cy="114300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96914" y="5346700"/>
            <a:ext cx="7456487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0" name="Equation" r:id="rId9" imgW="3848040" imgH="469800" progId="Equation.3">
                    <p:embed/>
                  </p:oleObj>
                </mc:Choice>
                <mc:Fallback>
                  <p:oleObj name="Equation" r:id="rId9" imgW="3848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14" y="5346700"/>
                          <a:ext cx="7456487" cy="87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717890" y="3999323"/>
          <a:ext cx="3743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Equation" r:id="rId11" imgW="1930320" imgH="507960" progId="Equation.3">
                  <p:embed/>
                </p:oleObj>
              </mc:Choice>
              <mc:Fallback>
                <p:oleObj name="Equation" r:id="rId11" imgW="1930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890" y="3999323"/>
                        <a:ext cx="37433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7" descr="se06F5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29" t="52613" r="11823" b="2924"/>
          <a:stretch/>
        </p:blipFill>
        <p:spPr bwMode="auto">
          <a:xfrm>
            <a:off x="9323733" y="1135868"/>
            <a:ext cx="647583" cy="24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114973" y="2032001"/>
            <a:ext cx="449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9041082" y="1508167"/>
            <a:ext cx="6353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952097" y="1173707"/>
            <a:ext cx="2224585" cy="2320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48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A238C-4CFC-460A-BAB9-429017D25FD9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84138"/>
            <a:ext cx="8763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Stability of Voltage Divider</a:t>
            </a:r>
            <a:br>
              <a:rPr lang="en-US" altLang="en-US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altLang="en-US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Bias Circuit</a:t>
            </a:r>
            <a:endParaRPr lang="th-TH" altLang="en-US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438400" y="1600200"/>
            <a:ext cx="731520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thaiDist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Q-point of voltage divider bias circuit is less dependent on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r>
              <a:rPr lang="en-US" altLang="en-US" sz="2000" dirty="0"/>
              <a:t> than that of the base bias (fixed bias).</a:t>
            </a:r>
            <a:endParaRPr lang="th-TH" altLang="en-US" sz="2000" dirty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438400" y="3124201"/>
            <a:ext cx="7315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For example, if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E</a:t>
            </a:r>
            <a:r>
              <a:rPr lang="en-US" altLang="en-US" sz="2000" dirty="0"/>
              <a:t> is exactly 10 mA, the range of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r>
              <a:rPr lang="en-US" altLang="en-US" sz="2000" dirty="0"/>
              <a:t> is 100 to 300.  Then</a:t>
            </a:r>
            <a:endParaRPr lang="th-TH" altLang="en-US" sz="2000" dirty="0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>
            <p:extLst/>
          </p:nvPr>
        </p:nvGraphicFramePr>
        <p:xfrm>
          <a:off x="2598738" y="4048125"/>
          <a:ext cx="7143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3" imgW="4203360" imgH="419040" progId="Equation.DSMT4">
                  <p:embed/>
                </p:oleObj>
              </mc:Choice>
              <mc:Fallback>
                <p:oleObj name="Equation" r:id="rId3" imgW="4203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048125"/>
                        <a:ext cx="7143750" cy="7127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/>
          </p:nvPr>
        </p:nvGraphicFramePr>
        <p:xfrm>
          <a:off x="2598738" y="4887913"/>
          <a:ext cx="703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5" imgW="4140000" imgH="419040" progId="Equation.DSMT4">
                  <p:embed/>
                </p:oleObj>
              </mc:Choice>
              <mc:Fallback>
                <p:oleObj name="Equation" r:id="rId5" imgW="4140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887913"/>
                        <a:ext cx="7035800" cy="711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438400" y="5867401"/>
            <a:ext cx="73152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I</a:t>
            </a:r>
            <a:r>
              <a:rPr lang="en-US" altLang="en-US" sz="2000" i="1" baseline="-25000" dirty="0"/>
              <a:t>CQ</a:t>
            </a:r>
            <a:r>
              <a:rPr lang="en-US" altLang="en-US" sz="2000" dirty="0"/>
              <a:t> hardly changes over the entire range of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endParaRPr lang="th-TH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72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5C223-4C5E-4062-8B3D-59DF2BEEE2C6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>
            <a:normAutofit fontScale="90000"/>
          </a:bodyPr>
          <a:lstStyle/>
          <a:p>
            <a:pPr marL="2462213" indent="-2462213"/>
            <a:r>
              <a:rPr lang="en-US" altLang="en-US" sz="4000" b="1" dirty="0"/>
              <a:t>Fig </a:t>
            </a:r>
            <a:r>
              <a:rPr lang="en-US" altLang="en-US" sz="4000" dirty="0"/>
              <a:t>Load line for voltage divider bias circuit.</a:t>
            </a:r>
            <a:endParaRPr lang="th-TH" altLang="en-US" sz="4000" dirty="0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895600" y="1600201"/>
          <a:ext cx="6400800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name="Visio" r:id="rId3" imgW="1849222" imgH="1446886" progId="Visio.Drawing.6">
                  <p:embed/>
                </p:oleObj>
              </mc:Choice>
              <mc:Fallback>
                <p:oleObj name="Visio" r:id="rId3" imgW="1849222" imgH="14468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1"/>
                        <a:ext cx="6400800" cy="500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4343400" y="2362201"/>
          <a:ext cx="53530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Equation" r:id="rId5" imgW="2514600" imgH="431800" progId="Equation.DSMT4">
                  <p:embed/>
                </p:oleObj>
              </mc:Choice>
              <mc:Fallback>
                <p:oleObj name="Equation" r:id="rId5" imgW="2514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62201"/>
                        <a:ext cx="53530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3429000" y="2895600"/>
            <a:ext cx="8382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6934200" y="4953001"/>
          <a:ext cx="274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8" name="Equation" r:id="rId7" imgW="1218671" imgH="241195" progId="Equation.DSMT4">
                  <p:embed/>
                </p:oleObj>
              </mc:Choice>
              <mc:Fallback>
                <p:oleObj name="Equation" r:id="rId7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953001"/>
                        <a:ext cx="2743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6781800" y="5410200"/>
            <a:ext cx="2286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6096000" y="3657601"/>
            <a:ext cx="4038600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Circuit values are from </a:t>
            </a:r>
            <a:r>
              <a:rPr lang="en-US" altLang="en-US" sz="2400" dirty="0" err="1">
                <a:latin typeface="Arial" panose="020B0604020202020204" pitchFamily="34" charset="0"/>
              </a:rPr>
              <a:t>previuos</a:t>
            </a:r>
            <a:r>
              <a:rPr lang="en-US" altLang="en-US" sz="2400" dirty="0">
                <a:latin typeface="Arial" panose="020B0604020202020204" pitchFamily="34" charset="0"/>
              </a:rPr>
              <a:t> Example .</a:t>
            </a:r>
            <a:endParaRPr lang="th-TH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54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4E6F5-C1E9-471D-823C-161B01EDF35D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771" y="1"/>
            <a:ext cx="3465512" cy="811213"/>
          </a:xfrm>
          <a:solidFill>
            <a:srgbClr val="FFFF00"/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6000" b="1" dirty="0"/>
              <a:t>Example </a:t>
            </a:r>
            <a:endParaRPr lang="th-TH" altLang="en-US" sz="6000" b="1" dirty="0"/>
          </a:p>
        </p:txBody>
      </p:sp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6248400" y="1143001"/>
          <a:ext cx="3962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4" name="Equation" r:id="rId3" imgW="2234880" imgH="507960" progId="Equation.DSMT4">
                  <p:embed/>
                </p:oleObj>
              </mc:Choice>
              <mc:Fallback>
                <p:oleObj name="Equation" r:id="rId3" imgW="2234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43001"/>
                        <a:ext cx="3962400" cy="90011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6248400" y="2133601"/>
          <a:ext cx="38862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5" name="Equation" r:id="rId5" imgW="2235200" imgH="889000" progId="Equation.DSMT4">
                  <p:embed/>
                </p:oleObj>
              </mc:Choice>
              <mc:Fallback>
                <p:oleObj name="Equation" r:id="rId5" imgW="2235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33601"/>
                        <a:ext cx="3886200" cy="15462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6248400" y="3765550"/>
          <a:ext cx="3276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6" name="Equation" r:id="rId7" imgW="1879600" imgH="838200" progId="Equation.DSMT4">
                  <p:embed/>
                </p:oleObj>
              </mc:Choice>
              <mc:Fallback>
                <p:oleObj name="Equation" r:id="rId7" imgW="18796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65550"/>
                        <a:ext cx="3276600" cy="14605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6248401" y="5299075"/>
          <a:ext cx="43529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7" name="Equation" r:id="rId9" imgW="2514600" imgH="508000" progId="Equation.DSMT4">
                  <p:embed/>
                </p:oleObj>
              </mc:Choice>
              <mc:Fallback>
                <p:oleObj name="Equation" r:id="rId9" imgW="251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5299075"/>
                        <a:ext cx="4352925" cy="8778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1828800" y="1371600"/>
          <a:ext cx="4268788" cy="46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8" name="Visio" r:id="rId11" imgW="1580388" imgH="1713586" progId="Visio.Drawing.11">
                  <p:embed/>
                </p:oleObj>
              </mc:Choice>
              <mc:Fallback>
                <p:oleObj name="Visio" r:id="rId11" imgW="1580388" imgH="17135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4268788" cy="462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9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CF8E2-8744-4BB2-9218-3BC7A1A14EF4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9067800" cy="9906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1998663" indent="-1998663"/>
            <a:r>
              <a:rPr lang="en-US" altLang="en-US" sz="2800" dirty="0">
                <a:latin typeface="Arial Black" panose="020B0A04020102020204" pitchFamily="34" charset="0"/>
              </a:rPr>
              <a:t> Voltage-divider bias characteristics. (1)</a:t>
            </a:r>
            <a:endParaRPr lang="th-TH" altLang="en-US"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1600200" y="1289050"/>
          <a:ext cx="51816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Visio" r:id="rId3" imgW="1817827" imgH="1713586" progId="Visio.Drawing.6">
                  <p:embed/>
                </p:oleObj>
              </mc:Choice>
              <mc:Fallback>
                <p:oleObj name="Visio" r:id="rId3" imgW="1817827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89050"/>
                        <a:ext cx="518160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6858000" y="1600201"/>
            <a:ext cx="35052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Circuit recognition:</a:t>
            </a:r>
            <a:r>
              <a:rPr lang="en-US" altLang="en-US" sz="2000">
                <a:latin typeface="Arial" panose="020B0604020202020204" pitchFamily="34" charset="0"/>
              </a:rPr>
              <a:t> The voltage divider in the base circuit.</a:t>
            </a:r>
            <a:endParaRPr lang="th-TH" altLang="en-US" sz="2000">
              <a:latin typeface="Arial" panose="020B0604020202020204" pitchFamily="34" charset="0"/>
            </a:endParaRP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6858000" y="2803526"/>
            <a:ext cx="3505200" cy="283527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Advantages:</a:t>
            </a:r>
            <a:r>
              <a:rPr lang="en-US" altLang="en-US" sz="2000" dirty="0">
                <a:latin typeface="Arial" panose="020B0604020202020204" pitchFamily="34" charset="0"/>
              </a:rPr>
              <a:t> The circuit Q-point values are stable against changes in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Disadvantages:</a:t>
            </a:r>
            <a:r>
              <a:rPr lang="en-US" altLang="en-US" sz="2000" dirty="0">
                <a:latin typeface="Arial" panose="020B0604020202020204" pitchFamily="34" charset="0"/>
              </a:rPr>
              <a:t> Requires more components than most other biasing circuits.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Applications:</a:t>
            </a:r>
            <a:r>
              <a:rPr lang="en-US" altLang="en-US" sz="2000" dirty="0">
                <a:latin typeface="Arial" panose="020B0604020202020204" pitchFamily="34" charset="0"/>
              </a:rPr>
              <a:t> Used primarily to bias linear amplifier.</a:t>
            </a:r>
            <a:endParaRPr lang="th-TH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22846-DE16-4F29-879B-D1707DC35FA9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1143000"/>
          </a:xfrm>
        </p:spPr>
        <p:txBody>
          <a:bodyPr>
            <a:normAutofit/>
          </a:bodyPr>
          <a:lstStyle/>
          <a:p>
            <a:pPr marL="1998663" indent="-1998663"/>
            <a:r>
              <a:rPr lang="en-US" altLang="en-US" sz="4000" dirty="0"/>
              <a:t>Voltage-divider bias characteristics. (2)</a:t>
            </a:r>
            <a:endParaRPr lang="th-TH" altLang="en-US" sz="4000" dirty="0"/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1600200" y="1289050"/>
          <a:ext cx="51816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Visio" r:id="rId3" imgW="1817827" imgH="1713586" progId="Visio.Drawing.6">
                  <p:embed/>
                </p:oleObj>
              </mc:Choice>
              <mc:Fallback>
                <p:oleObj name="Visio" r:id="rId3" imgW="1817827" imgH="171358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89050"/>
                        <a:ext cx="518160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010400" y="1447801"/>
            <a:ext cx="13716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Load line equations:</a:t>
            </a:r>
            <a:endParaRPr lang="th-TH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8458200" y="1447800"/>
          <a:ext cx="1752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Equation" r:id="rId5" imgW="1028700" imgH="685800" progId="Equation.DSMT4">
                  <p:embed/>
                </p:oleObj>
              </mc:Choice>
              <mc:Fallback>
                <p:oleObj name="Equation" r:id="rId5" imgW="10287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447800"/>
                        <a:ext cx="1752600" cy="11684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7010400" y="2987676"/>
            <a:ext cx="32766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Q-point equations (assume that </a:t>
            </a:r>
            <a:r>
              <a:rPr lang="el-GR" altLang="en-US" sz="2000" dirty="0">
                <a:latin typeface="Calibri" panose="020F0502020204030204" pitchFamily="34" charset="0"/>
              </a:rPr>
              <a:t>β</a:t>
            </a:r>
            <a:r>
              <a:rPr lang="en-US" altLang="en-US" sz="2000" i="1" dirty="0">
                <a:latin typeface="Arial" panose="020B0604020202020204" pitchFamily="34" charset="0"/>
              </a:rPr>
              <a:t>R</a:t>
            </a:r>
            <a:r>
              <a:rPr lang="en-US" altLang="en-US" sz="2000" i="1" baseline="-25000" dirty="0">
                <a:latin typeface="Arial" panose="020B0604020202020204" pitchFamily="34" charset="0"/>
              </a:rPr>
              <a:t>E</a:t>
            </a:r>
            <a:r>
              <a:rPr lang="en-US" altLang="en-US" sz="2000" dirty="0">
                <a:latin typeface="Arial" panose="020B0604020202020204" pitchFamily="34" charset="0"/>
              </a:rPr>
              <a:t> &gt; 10</a:t>
            </a:r>
            <a:r>
              <a:rPr lang="en-US" altLang="en-US" sz="2000" i="1" dirty="0">
                <a:latin typeface="Arial" panose="020B0604020202020204" pitchFamily="34" charset="0"/>
              </a:rPr>
              <a:t>R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):</a:t>
            </a:r>
            <a:endParaRPr lang="th-TH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7010400" y="3749676"/>
          <a:ext cx="28956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tion" r:id="rId7" imgW="1638300" imgH="1371600" progId="Equation.DSMT4">
                  <p:embed/>
                </p:oleObj>
              </mc:Choice>
              <mc:Fallback>
                <p:oleObj name="Equation" r:id="rId7" imgW="16383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49676"/>
                        <a:ext cx="2895600" cy="24225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6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Biasing Using Collector-to-Base</a:t>
            </a:r>
            <a:r>
              <a:rPr lang="en-US" baseline="0" dirty="0" smtClean="0"/>
              <a:t> Feedback Resistor</a:t>
            </a:r>
            <a:endParaRPr lang="en-US" dirty="0"/>
          </a:p>
        </p:txBody>
      </p:sp>
      <p:pic>
        <p:nvPicPr>
          <p:cNvPr id="4" name="Picture 4" descr="se06F6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63" y="1804138"/>
            <a:ext cx="7170475" cy="411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88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06F6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9" b="9920"/>
          <a:stretch/>
        </p:blipFill>
        <p:spPr bwMode="auto">
          <a:xfrm>
            <a:off x="1524000" y="1295401"/>
            <a:ext cx="4458694" cy="370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458200" cy="487362"/>
          </a:xfrm>
        </p:spPr>
        <p:txBody>
          <a:bodyPr>
            <a:noAutofit/>
          </a:bodyPr>
          <a:lstStyle/>
          <a:p>
            <a:r>
              <a:rPr lang="en-US" sz="3200" dirty="0"/>
              <a:t>Biasing Using Collector-to-Base Feedback Resistor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172201" y="3581401"/>
          <a:ext cx="3927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Equation" r:id="rId5" imgW="2247840" imgH="660240" progId="Equation.3">
                  <p:embed/>
                </p:oleObj>
              </mc:Choice>
              <mc:Fallback>
                <p:oleObj name="Equation" r:id="rId5" imgW="2247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3581401"/>
                        <a:ext cx="39274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858000" y="1524001"/>
          <a:ext cx="2971800" cy="196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Equation" r:id="rId7" imgW="1726920" imgH="1143000" progId="Equation.3">
                  <p:embed/>
                </p:oleObj>
              </mc:Choice>
              <mc:Fallback>
                <p:oleObj name="Equation" r:id="rId7" imgW="17269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1"/>
                        <a:ext cx="2971800" cy="1966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706070"/>
            <a:ext cx="3962400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Reducing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will reduce sensitivity of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to variation in </a:t>
            </a:r>
            <a:r>
              <a:rPr lang="el-GR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>
                <a:solidFill>
                  <a:schemeClr val="bg1"/>
                </a:solidFill>
              </a:rPr>
              <a:t>but will adversely affect the negative swing  at collector.</a:t>
            </a:r>
            <a:endParaRPr lang="en-US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7239000" y="5486400"/>
          <a:ext cx="2030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Equation" r:id="rId9" imgW="1091880" imgH="457200" progId="Equation.3">
                  <p:embed/>
                </p:oleObj>
              </mc:Choice>
              <mc:Fallback>
                <p:oleObj name="Equation" r:id="rId9" imgW="1091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86400"/>
                        <a:ext cx="20304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648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make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/>
              <a:t> insensitive to temperature and 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/>
              <a:t> variations, the two constraints should be satisfied</a:t>
            </a:r>
          </a:p>
        </p:txBody>
      </p:sp>
      <p:sp>
        <p:nvSpPr>
          <p:cNvPr id="10" name="Rectangle 9"/>
          <p:cNvSpPr/>
          <p:nvPr/>
        </p:nvSpPr>
        <p:spPr>
          <a:xfrm rot="1726251">
            <a:off x="1750028" y="2579903"/>
            <a:ext cx="8458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An improved level of stability can also be obtained by introducing a feedback path from collector to base</a:t>
            </a:r>
          </a:p>
        </p:txBody>
      </p:sp>
    </p:spTree>
    <p:extLst>
      <p:ext uri="{BB962C8B-B14F-4D97-AF65-F5344CB8AC3E}">
        <p14:creationId xmlns:p14="http://schemas.microsoft.com/office/powerpoint/2010/main" val="2739303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3266A-B6BC-45FA-A677-99A2AC1249EC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Collector-feedback bias.</a:t>
            </a:r>
            <a:endParaRPr lang="th-TH" altLang="en-US" sz="40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676400" y="1600201"/>
          <a:ext cx="44196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8" name="Visio" r:id="rId3" imgW="1459382" imgH="1423111" progId="Visio.Drawing.6">
                  <p:embed/>
                </p:oleObj>
              </mc:Choice>
              <mc:Fallback>
                <p:oleObj name="Visio" r:id="rId3" imgW="1459382" imgH="14231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1"/>
                        <a:ext cx="4419600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378576" y="1574800"/>
          <a:ext cx="3908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9" name="Equation" r:id="rId5" imgW="1905000" imgH="254000" progId="Equation.DSMT4">
                  <p:embed/>
                </p:oleObj>
              </mc:Choice>
              <mc:Fallback>
                <p:oleObj name="Equation" r:id="rId5" imgW="190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6" y="1574800"/>
                        <a:ext cx="3908425" cy="5207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/>
          </p:nvPr>
        </p:nvGraphicFramePr>
        <p:xfrm>
          <a:off x="6502401" y="2209800"/>
          <a:ext cx="25495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0" name="Equation" r:id="rId7" imgW="1244520" imgH="431640" progId="Equation.DSMT4">
                  <p:embed/>
                </p:oleObj>
              </mc:Choice>
              <mc:Fallback>
                <p:oleObj name="Equation" r:id="rId7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2209800"/>
                        <a:ext cx="2549525" cy="88423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/>
          </p:nvPr>
        </p:nvGraphicFramePr>
        <p:xfrm>
          <a:off x="6489700" y="3200400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1" name="Equation" r:id="rId9" imgW="634680" imgH="241200" progId="Equation.DSMT4">
                  <p:embed/>
                </p:oleObj>
              </mc:Choice>
              <mc:Fallback>
                <p:oleObj name="Equation" r:id="rId9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200400"/>
                        <a:ext cx="1270000" cy="4826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/>
          </p:nvPr>
        </p:nvGraphicFramePr>
        <p:xfrm>
          <a:off x="6505575" y="3810001"/>
          <a:ext cx="3143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2" name="Equation" r:id="rId11" imgW="1523880" imgH="507960" progId="Equation.DSMT4">
                  <p:embed/>
                </p:oleObj>
              </mc:Choice>
              <mc:Fallback>
                <p:oleObj name="Equation" r:id="rId11" imgW="1523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3810001"/>
                        <a:ext cx="3143250" cy="10509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8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B3B0D-743D-457A-94A2-E44FAC096E93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endParaRPr lang="th-TH" altLang="en-US" dirty="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81600" y="1600201"/>
            <a:ext cx="51816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Determine the values of </a:t>
            </a:r>
            <a:r>
              <a:rPr lang="en-US" altLang="en-US" sz="2000" i="1">
                <a:latin typeface="Arial" panose="020B0604020202020204" pitchFamily="34" charset="0"/>
              </a:rPr>
              <a:t>I</a:t>
            </a:r>
            <a:r>
              <a:rPr lang="en-US" altLang="en-US" sz="2000" i="1" baseline="-25000">
                <a:latin typeface="Arial" panose="020B0604020202020204" pitchFamily="34" charset="0"/>
              </a:rPr>
              <a:t>CQ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CEQ</a:t>
            </a:r>
            <a:r>
              <a:rPr lang="en-US" altLang="en-US" sz="2000">
                <a:latin typeface="Arial" panose="020B0604020202020204" pitchFamily="34" charset="0"/>
              </a:rPr>
              <a:t> for the amplifier shown in Fig. 7.30.</a:t>
            </a:r>
            <a:endParaRPr lang="th-TH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828800" y="1600200"/>
          <a:ext cx="3371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Visio" r:id="rId3" imgW="1032053" imgH="1423111" progId="Visio.Drawing.6">
                  <p:embed/>
                </p:oleObj>
              </mc:Choice>
              <mc:Fallback>
                <p:oleObj name="Visio" r:id="rId3" imgW="1032053" imgH="14231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3371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/>
          </p:nvPr>
        </p:nvGraphicFramePr>
        <p:xfrm>
          <a:off x="5334001" y="2362201"/>
          <a:ext cx="47037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Equation" r:id="rId5" imgW="2286000" imgH="863280" progId="Equation.DSMT4">
                  <p:embed/>
                </p:oleObj>
              </mc:Choice>
              <mc:Fallback>
                <p:oleObj name="Equation" r:id="rId5" imgW="22860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362201"/>
                        <a:ext cx="4703763" cy="17748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/>
          </p:nvPr>
        </p:nvGraphicFramePr>
        <p:xfrm>
          <a:off x="5424489" y="4222750"/>
          <a:ext cx="3400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2" name="Equation" r:id="rId7" imgW="1663560" imgH="431640" progId="Equation.DSMT4">
                  <p:embed/>
                </p:oleObj>
              </mc:Choice>
              <mc:Fallback>
                <p:oleObj name="Equation" r:id="rId7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9" y="4222750"/>
                        <a:ext cx="3400425" cy="88265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/>
          </p:nvPr>
        </p:nvGraphicFramePr>
        <p:xfrm>
          <a:off x="5334000" y="520700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3" name="Equation" r:id="rId9" imgW="2197080" imgH="660240" progId="Equation.DSMT4">
                  <p:embed/>
                </p:oleObj>
              </mc:Choice>
              <mc:Fallback>
                <p:oleObj name="Equation" r:id="rId9" imgW="2197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07000"/>
                        <a:ext cx="4495800" cy="135255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0BA50-AD72-4AD5-ABCA-16444DEDDC5C}" type="slidenum">
              <a:rPr lang="en-US" altLang="en-US" sz="16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</a:rPr>
              <a:t>Collector-Feedback</a:t>
            </a:r>
            <a:br>
              <a:rPr lang="en-US" altLang="en-US" sz="4000" b="1">
                <a:solidFill>
                  <a:schemeClr val="accent2"/>
                </a:solidFill>
              </a:rPr>
            </a:br>
            <a:r>
              <a:rPr lang="en-US" altLang="en-US" sz="4000" b="1">
                <a:solidFill>
                  <a:schemeClr val="accent2"/>
                </a:solidFill>
              </a:rPr>
              <a:t>Characteristics (2)</a:t>
            </a:r>
            <a:endParaRPr lang="th-TH" altLang="en-US" sz="4000" b="1">
              <a:solidFill>
                <a:schemeClr val="accent2"/>
              </a:solidFill>
            </a:endParaRP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1676400" y="1600201"/>
          <a:ext cx="44196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2" name="Visio" r:id="rId3" imgW="1459382" imgH="1423111" progId="Visio.Drawing.6">
                  <p:embed/>
                </p:oleObj>
              </mc:Choice>
              <mc:Fallback>
                <p:oleObj name="Visio" r:id="rId3" imgW="1459382" imgH="14231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1"/>
                        <a:ext cx="4419600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6248400" y="1735139"/>
            <a:ext cx="3962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Q-point relationships:</a:t>
            </a:r>
            <a:endParaRPr lang="th-TH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38918" name="Object 8"/>
          <p:cNvGraphicFramePr>
            <a:graphicFrameLocks noChangeAspect="1"/>
          </p:cNvGraphicFramePr>
          <p:nvPr>
            <p:extLst/>
          </p:nvPr>
        </p:nvGraphicFramePr>
        <p:xfrm>
          <a:off x="6499225" y="2268538"/>
          <a:ext cx="2432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3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2268538"/>
                        <a:ext cx="2432050" cy="838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9"/>
          <p:cNvGraphicFramePr>
            <a:graphicFrameLocks noChangeAspect="1"/>
          </p:cNvGraphicFramePr>
          <p:nvPr>
            <p:extLst/>
          </p:nvPr>
        </p:nvGraphicFramePr>
        <p:xfrm>
          <a:off x="6484938" y="3208338"/>
          <a:ext cx="121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4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3208338"/>
                        <a:ext cx="1212850" cy="457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"/>
          <p:cNvGraphicFramePr>
            <a:graphicFrameLocks noChangeAspect="1"/>
          </p:cNvGraphicFramePr>
          <p:nvPr/>
        </p:nvGraphicFramePr>
        <p:xfrm>
          <a:off x="6400800" y="3792538"/>
          <a:ext cx="23002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5" name="Equation" r:id="rId9" imgW="1168400" imgH="241300" progId="Equation.DSMT4">
                  <p:embed/>
                </p:oleObj>
              </mc:Choice>
              <mc:Fallback>
                <p:oleObj name="Equation" r:id="rId9" imgW="116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92538"/>
                        <a:ext cx="2300288" cy="474662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9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e06F5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432" b="2914"/>
          <a:stretch/>
        </p:blipFill>
        <p:spPr bwMode="auto">
          <a:xfrm>
            <a:off x="5301902" y="3187479"/>
            <a:ext cx="5133704" cy="344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4757" name="Picture 4" descr="se06F5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616"/>
          <a:stretch/>
        </p:blipFill>
        <p:spPr bwMode="auto">
          <a:xfrm>
            <a:off x="1815511" y="1180587"/>
            <a:ext cx="5508399" cy="211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6243" y="38613"/>
            <a:ext cx="9463314" cy="762000"/>
          </a:xfrm>
          <a:prstGeom prst="rect">
            <a:avLst/>
          </a:prstGeom>
          <a:solidFill>
            <a:srgbClr val="51E6E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Improving performance-CE Amplifier with R</a:t>
            </a:r>
            <a:r>
              <a:rPr lang="en-US" sz="2800" b="1" baseline="-25000" dirty="0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981200" y="3886200"/>
            <a:ext cx="3048000" cy="1676400"/>
          </a:xfrm>
          <a:prstGeom prst="wedgeRectCallout">
            <a:avLst>
              <a:gd name="adj1" fmla="val 76779"/>
              <a:gd name="adj2" fmla="val -2135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Notice now we are using T-Model as it eases our calculation  </a:t>
            </a:r>
          </a:p>
        </p:txBody>
      </p:sp>
    </p:spTree>
    <p:extLst>
      <p:ext uri="{BB962C8B-B14F-4D97-AF65-F5344CB8AC3E}">
        <p14:creationId xmlns:p14="http://schemas.microsoft.com/office/powerpoint/2010/main" val="6035754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Implementation of Constant-Current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pic>
        <p:nvPicPr>
          <p:cNvPr id="4" name="Picture 4" descr="se06F6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1" r="-1611" b="9696"/>
          <a:stretch/>
        </p:blipFill>
        <p:spPr bwMode="auto">
          <a:xfrm>
            <a:off x="1524000" y="1828800"/>
            <a:ext cx="3429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0478" y="182880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Pair of matched transistors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high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Neglecting the base currents, the current through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be approximately equal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REF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124700" y="5334000"/>
          <a:ext cx="279236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5334000"/>
                        <a:ext cx="279236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969078" y="3479350"/>
          <a:ext cx="2846600" cy="7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9" name="Equation" r:id="rId7" imgW="1574640" imgH="393480" progId="Equation.3">
                  <p:embed/>
                </p:oleObj>
              </mc:Choice>
              <mc:Fallback>
                <p:oleObj name="Equation" r:id="rId7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078" y="3479350"/>
                        <a:ext cx="2846600" cy="71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3600" y="449580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both the transistors have the same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collector currents will be equal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5739474"/>
            <a:ext cx="1600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Current Mirror</a:t>
            </a:r>
          </a:p>
        </p:txBody>
      </p:sp>
    </p:spTree>
    <p:extLst>
      <p:ext uri="{BB962C8B-B14F-4D97-AF65-F5344CB8AC3E}">
        <p14:creationId xmlns:p14="http://schemas.microsoft.com/office/powerpoint/2010/main" val="181091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2438400" y="4019287"/>
            <a:ext cx="2511188" cy="2136779"/>
            <a:chOff x="1146401" y="4094340"/>
            <a:chExt cx="2511188" cy="2136779"/>
          </a:xfrm>
        </p:grpSpPr>
        <p:grpSp>
          <p:nvGrpSpPr>
            <p:cNvPr id="8" name="Group 12"/>
            <p:cNvGrpSpPr/>
            <p:nvPr/>
          </p:nvGrpSpPr>
          <p:grpSpPr>
            <a:xfrm>
              <a:off x="1146401" y="4094340"/>
              <a:ext cx="2511188" cy="1105468"/>
              <a:chOff x="1774209" y="3439236"/>
              <a:chExt cx="2511188" cy="1105468"/>
            </a:xfrm>
          </p:grpSpPr>
          <p:sp>
            <p:nvSpPr>
              <p:cNvPr id="12" name="Up Arrow Callout 11"/>
              <p:cNvSpPr/>
              <p:nvPr/>
            </p:nvSpPr>
            <p:spPr bwMode="auto">
              <a:xfrm>
                <a:off x="1774209" y="3439236"/>
                <a:ext cx="2511188" cy="1105468"/>
              </a:xfrm>
              <a:prstGeom prst="upArrowCallou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848894" y="4023904"/>
              <a:ext cx="2425700" cy="436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2" name="Equation" r:id="rId3" imgW="1269720" imgH="228600" progId="Equation.3">
                      <p:embed/>
                    </p:oleObj>
                  </mc:Choice>
                  <mc:Fallback>
                    <p:oleObj name="Equation" r:id="rId3" imgW="12697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8894" y="4023904"/>
                            <a:ext cx="2425700" cy="4365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Left Arrow 14"/>
            <p:cNvSpPr/>
            <p:nvPr/>
          </p:nvSpPr>
          <p:spPr bwMode="auto">
            <a:xfrm rot="5400000">
              <a:off x="2373078" y="5532498"/>
              <a:ext cx="764279" cy="632963"/>
            </a:xfrm>
            <a:prstGeom prst="leftArrow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13086" y="6174644"/>
            <a:ext cx="3930555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Resistance Reflection Rule</a:t>
            </a:r>
          </a:p>
        </p:txBody>
      </p:sp>
      <p:pic>
        <p:nvPicPr>
          <p:cNvPr id="19" name="Picture 18" descr="se06F5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140" r="35421" b="2914"/>
          <a:stretch/>
        </p:blipFill>
        <p:spPr bwMode="auto">
          <a:xfrm>
            <a:off x="1740651" y="1196359"/>
            <a:ext cx="3853218" cy="27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" y="44070"/>
            <a:ext cx="5664951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CE Amplifier with R</a:t>
            </a:r>
            <a:r>
              <a:rPr lang="en-US" sz="2800" baseline="-25000" dirty="0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124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06F5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140" r="35421" b="2914"/>
          <a:stretch/>
        </p:blipFill>
        <p:spPr bwMode="auto">
          <a:xfrm>
            <a:off x="1524000" y="1057931"/>
            <a:ext cx="3853218" cy="27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33749" y="19812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CE Amplifier with R</a:t>
            </a:r>
            <a:r>
              <a:rPr lang="en-US" sz="2800" baseline="-25000" dirty="0"/>
              <a:t>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872563" y="1152241"/>
          <a:ext cx="24257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Equation" r:id="rId5" imgW="1269720" imgH="228600" progId="Equation.3">
                  <p:embed/>
                </p:oleObj>
              </mc:Choice>
              <mc:Fallback>
                <p:oleObj name="Equation" r:id="rId5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563" y="1152241"/>
                        <a:ext cx="24257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863417" y="1976320"/>
          <a:ext cx="1698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7" imgW="888840" imgH="228600" progId="Equation.3">
                  <p:embed/>
                </p:oleObj>
              </mc:Choice>
              <mc:Fallback>
                <p:oleObj name="Equation" r:id="rId7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417" y="1976320"/>
                        <a:ext cx="16986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511800" y="3317875"/>
          <a:ext cx="46355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Equation" r:id="rId9" imgW="2425680" imgH="888840" progId="Equation.3">
                  <p:embed/>
                </p:oleObj>
              </mc:Choice>
              <mc:Fallback>
                <p:oleObj name="Equation" r:id="rId9" imgW="2425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317875"/>
                        <a:ext cx="4635500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017715" y="5405131"/>
          <a:ext cx="43894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Equation" r:id="rId11" imgW="2311200" imgH="431640" progId="Equation.3">
                  <p:embed/>
                </p:oleObj>
              </mc:Choice>
              <mc:Fallback>
                <p:oleObj name="Equation" r:id="rId11" imgW="231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715" y="5405131"/>
                        <a:ext cx="4389438" cy="822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54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84610" y="1228298"/>
            <a:ext cx="129653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included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5941" y="2076734"/>
            <a:ext cx="126696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Re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387" y="31825"/>
                <a:ext cx="413411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𝒐𝒏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𝒊𝒏𝒑𝒖𝒕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𝑹𝒆𝒔𝒊𝒔𝒕𝒂𝒏𝒄𝒆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" y="31825"/>
                <a:ext cx="4134118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212"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04519" y="5524129"/>
                <a:ext cx="2393219" cy="58445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519" y="5524129"/>
                <a:ext cx="2393219" cy="5844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22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06F5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432" b="2914"/>
          <a:stretch/>
        </p:blipFill>
        <p:spPr bwMode="auto">
          <a:xfrm>
            <a:off x="5017768" y="619220"/>
            <a:ext cx="5295384" cy="354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/>
          <p:nvPr/>
        </p:nvGrpSpPr>
        <p:grpSpPr>
          <a:xfrm>
            <a:off x="1942411" y="1480048"/>
            <a:ext cx="2478087" cy="1256376"/>
            <a:chOff x="309228" y="2012311"/>
            <a:chExt cx="2478087" cy="1256376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09228" y="2444775"/>
            <a:ext cx="1360487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1" name="Equation" r:id="rId5" imgW="710891" imgH="431613" progId="Equation.3">
                    <p:embed/>
                  </p:oleObj>
                </mc:Choice>
                <mc:Fallback>
                  <p:oleObj name="Equation" r:id="rId5" imgW="710891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28" y="2444775"/>
                          <a:ext cx="1360487" cy="823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309228" y="2012311"/>
            <a:ext cx="247808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2" name="Equation" r:id="rId7" imgW="1295400" imgH="228600" progId="Equation.3">
                    <p:embed/>
                  </p:oleObj>
                </mc:Choice>
                <mc:Fallback>
                  <p:oleObj name="Equation" r:id="rId7" imgW="1295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28" y="2012311"/>
                          <a:ext cx="2478087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05009" y="3096670"/>
          <a:ext cx="2428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Equation" r:id="rId9" imgW="1269449" imgH="482391" progId="Equation.3">
                  <p:embed/>
                </p:oleObj>
              </mc:Choice>
              <mc:Fallback>
                <p:oleObj name="Equation" r:id="rId9" imgW="126944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009" y="3096670"/>
                        <a:ext cx="24288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692306" y="4176431"/>
          <a:ext cx="44338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4" name="Equation" r:id="rId11" imgW="2222500" imgH="762000" progId="Equation.3">
                  <p:embed/>
                </p:oleObj>
              </mc:Choice>
              <mc:Fallback>
                <p:oleObj name="Equation" r:id="rId11" imgW="2222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06" y="4176431"/>
                        <a:ext cx="4433887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833302" y="5561179"/>
          <a:ext cx="34020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5" name="Equation" r:id="rId13" imgW="1625400" imgH="571320" progId="Equation.3">
                  <p:embed/>
                </p:oleObj>
              </mc:Choice>
              <mc:Fallback>
                <p:oleObj name="Equation" r:id="rId13" imgW="1625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302" y="5561179"/>
                        <a:ext cx="3402013" cy="1077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233749" y="19812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CE Amplifier with R</a:t>
            </a:r>
            <a:r>
              <a:rPr lang="en-US" sz="2800" baseline="-25000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7638" y="5854890"/>
            <a:ext cx="446281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gain is reduced by the factor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1+g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387" y="31825"/>
                <a:ext cx="4134118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𝒐𝒏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𝑮𝒂𝒊𝒏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" y="31825"/>
                <a:ext cx="4134118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2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7831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139588" y="3487329"/>
          <a:ext cx="2092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588" y="3487329"/>
                        <a:ext cx="2092325" cy="4778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062661" y="4823054"/>
          <a:ext cx="33734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Equation" r:id="rId5" imgW="1739880" imgH="507960" progId="Equation.3">
                  <p:embed/>
                </p:oleObj>
              </mc:Choice>
              <mc:Fallback>
                <p:oleObj name="Equation" r:id="rId5" imgW="1739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661" y="4823054"/>
                        <a:ext cx="3373438" cy="955675"/>
                      </a:xfrm>
                      <a:prstGeom prst="rect">
                        <a:avLst/>
                      </a:prstGeom>
                      <a:solidFill>
                        <a:srgbClr val="00B0F0">
                          <a:alpha val="37000"/>
                        </a:srgbClr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28826" y="1577976"/>
          <a:ext cx="2157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Equation" r:id="rId7" imgW="1130040" imgH="228600" progId="Equation.3">
                  <p:embed/>
                </p:oleObj>
              </mc:Choice>
              <mc:Fallback>
                <p:oleObj name="Equation" r:id="rId7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1577976"/>
                        <a:ext cx="2157413" cy="4365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09063" y="315686"/>
            <a:ext cx="3973286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CE Amplifier with R</a:t>
            </a:r>
            <a:r>
              <a:rPr lang="en-US" sz="2400" baseline="-25000" dirty="0"/>
              <a:t>E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010276" y="1333500"/>
          <a:ext cx="3952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Equation" r:id="rId9" imgW="2070000" imgH="482400" progId="Equation.3">
                  <p:embed/>
                </p:oleObj>
              </mc:Choice>
              <mc:Fallback>
                <p:oleObj name="Equation" r:id="rId9" imgW="2070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6" y="1333500"/>
                        <a:ext cx="3952875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013995" y="2391910"/>
          <a:ext cx="36814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7" name="Equation" r:id="rId11" imgW="1930320" imgH="228600" progId="Equation.3">
                  <p:embed/>
                </p:oleObj>
              </mc:Choice>
              <mc:Fallback>
                <p:oleObj name="Equation" r:id="rId11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995" y="2391910"/>
                        <a:ext cx="3681413" cy="427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995988" y="3349625"/>
          <a:ext cx="24114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8" name="Equation" r:id="rId13" imgW="1244520" imgH="457200" progId="Equation.3">
                  <p:embed/>
                </p:oleObj>
              </mc:Choice>
              <mc:Fallback>
                <p:oleObj name="Equation" r:id="rId13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349625"/>
                        <a:ext cx="2411412" cy="844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 rot="16200000" flipH="1">
            <a:off x="2680067" y="3363686"/>
            <a:ext cx="6087287" cy="117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5743303" y="4676503"/>
            <a:ext cx="1588" cy="158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728651" y="337458"/>
            <a:ext cx="3973286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CE Amplifier without  R</a:t>
            </a:r>
            <a:r>
              <a:rPr lang="en-US" sz="2400" baseline="-25000" dirty="0"/>
              <a:t>E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/>
          </p:nvPr>
        </p:nvGraphicFramePr>
        <p:xfrm>
          <a:off x="5960338" y="4792255"/>
          <a:ext cx="36941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9" name="Equation" r:id="rId15" imgW="1904760" imgH="507960" progId="Equation.3">
                  <p:embed/>
                </p:oleObj>
              </mc:Choice>
              <mc:Fallback>
                <p:oleObj name="Equation" r:id="rId15" imgW="1904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338" y="4792255"/>
                        <a:ext cx="3694112" cy="955675"/>
                      </a:xfrm>
                      <a:prstGeom prst="rect">
                        <a:avLst/>
                      </a:prstGeom>
                      <a:solidFill>
                        <a:srgbClr val="00B0F0">
                          <a:alpha val="45000"/>
                        </a:srgbClr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85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28455</TotalTime>
  <Words>1342</Words>
  <Application>Microsoft Office PowerPoint</Application>
  <PresentationFormat>Widescreen</PresentationFormat>
  <Paragraphs>195</Paragraphs>
  <Slides>50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Angsana New</vt:lpstr>
      <vt:lpstr>Arial</vt:lpstr>
      <vt:lpstr>Arial Black</vt:lpstr>
      <vt:lpstr>Calibri</vt:lpstr>
      <vt:lpstr>Calibri Light</vt:lpstr>
      <vt:lpstr>Cambria Math</vt:lpstr>
      <vt:lpstr>Comic Sans MS</vt:lpstr>
      <vt:lpstr>Symbol</vt:lpstr>
      <vt:lpstr>Times</vt:lpstr>
      <vt:lpstr>Times New Roman</vt:lpstr>
      <vt:lpstr>TimesNewRoman</vt:lpstr>
      <vt:lpstr>TimesNewRoman,Italic</vt:lpstr>
      <vt:lpstr>Verdana</vt:lpstr>
      <vt:lpstr>Wingdings</vt:lpstr>
      <vt:lpstr>Office Theme</vt:lpstr>
      <vt:lpstr>Equation</vt:lpstr>
      <vt:lpstr>Visio</vt:lpstr>
      <vt:lpstr>Quick review of BJT amplifier configurations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Biasing The Transistor</vt:lpstr>
      <vt:lpstr>PowerPoint Presentation</vt:lpstr>
      <vt:lpstr>PowerPoint Presentation</vt:lpstr>
      <vt:lpstr>Introduction</vt:lpstr>
      <vt:lpstr>Biasing in BJT Amplifier Circuits</vt:lpstr>
      <vt:lpstr>Biasing Arrangements</vt:lpstr>
      <vt:lpstr>Two Not Good Approaches</vt:lpstr>
      <vt:lpstr>A generic dc load line.</vt:lpstr>
      <vt:lpstr>Example </vt:lpstr>
      <vt:lpstr> Example </vt:lpstr>
      <vt:lpstr>Base bias (fixed bias).</vt:lpstr>
      <vt:lpstr>Example </vt:lpstr>
      <vt:lpstr>Base bias characteristics. (1)</vt:lpstr>
      <vt:lpstr>Classical Discrete-Circuit Bias Arrangement</vt:lpstr>
      <vt:lpstr>Classical Discrete-Circuit  (Voltage divider Bias) </vt:lpstr>
      <vt:lpstr>PowerPoint Presentation</vt:lpstr>
      <vt:lpstr>PowerPoint Presentation</vt:lpstr>
      <vt:lpstr>Stability through Negative Feedback by Resistance 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Voltage divider bias. (1)</vt:lpstr>
      <vt:lpstr>Example  (1)</vt:lpstr>
      <vt:lpstr>Example (2)</vt:lpstr>
      <vt:lpstr>Stability of Voltage Divider Bias Circuit</vt:lpstr>
      <vt:lpstr>Fig Load line for voltage divider bias circuit.</vt:lpstr>
      <vt:lpstr>Example </vt:lpstr>
      <vt:lpstr> Voltage-divider bias characteristics. (1)</vt:lpstr>
      <vt:lpstr>Voltage-divider bias characteristics. (2)</vt:lpstr>
      <vt:lpstr>Biasing Using Collector-to-Base Feedback Resistor</vt:lpstr>
      <vt:lpstr>Biasing Using Collector-to-Base Feedback Resistor</vt:lpstr>
      <vt:lpstr>Collector-feedback bias.</vt:lpstr>
      <vt:lpstr>Example </vt:lpstr>
      <vt:lpstr>Collector-Feedback Characteristics (2)</vt:lpstr>
      <vt:lpstr> Implementation of Constant-Current 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5 BJT</dc:title>
  <dc:creator>Abdul Basit Alvi</dc:creator>
  <cp:lastModifiedBy>Abdul Basit Alvi</cp:lastModifiedBy>
  <cp:revision>180</cp:revision>
  <dcterms:created xsi:type="dcterms:W3CDTF">2020-11-24T15:06:21Z</dcterms:created>
  <dcterms:modified xsi:type="dcterms:W3CDTF">2022-05-18T03:10:03Z</dcterms:modified>
</cp:coreProperties>
</file>