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CAAD1C-4438-4357-92AB-B962A798B9D2}" type="datetimeFigureOut">
              <a:rPr lang="en-US" smtClean="0"/>
              <a:t>03/02/2022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AAD1C-4438-4357-92AB-B962A798B9D2}" type="datetimeFigureOut">
              <a:rPr lang="en-US" smtClean="0"/>
              <a:t>03/02/2022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AAD1C-4438-4357-92AB-B962A798B9D2}" type="datetimeFigureOut">
              <a:rPr lang="en-US" smtClean="0"/>
              <a:t>03/02/2022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AAD1C-4438-4357-92AB-B962A798B9D2}" type="datetimeFigureOut">
              <a:rPr lang="en-US" smtClean="0"/>
              <a:t>03/02/2022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AAD1C-4438-4357-92AB-B962A798B9D2}" type="datetimeFigureOut">
              <a:rPr lang="en-US" smtClean="0"/>
              <a:t>03/02/2022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CAAD1C-4438-4357-92AB-B962A798B9D2}" type="datetimeFigureOut">
              <a:rPr lang="en-US" smtClean="0"/>
              <a:t>03/02/2022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AAD1C-4438-4357-92AB-B962A798B9D2}" type="datetimeFigureOut">
              <a:rPr lang="en-US" smtClean="0"/>
              <a:t>03/02/2022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AAD1C-4438-4357-92AB-B962A798B9D2}" type="datetimeFigureOut">
              <a:rPr lang="en-US" smtClean="0"/>
              <a:t>03/02/2022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AAD1C-4438-4357-92AB-B962A798B9D2}" type="datetimeFigureOut">
              <a:rPr lang="en-US" smtClean="0"/>
              <a:t>03/02/2022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C85CD-3DAB-4F3B-AD15-B3A643F1A7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AAD1C-4438-4357-92AB-B962A798B9D2}" type="datetimeFigureOut">
              <a:rPr lang="en-US" smtClean="0"/>
              <a:t>03/02/2022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C85CD-3DAB-4F3B-AD15-B3A643F1A73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BCAAD1C-4438-4357-92AB-B962A798B9D2}" type="datetimeFigureOut">
              <a:rPr lang="en-US" smtClean="0"/>
              <a:t>03/02/2022</a:t>
            </a:fld>
            <a:endParaRPr lang="en-US"/>
          </a:p>
        </p:txBody>
      </p:sp>
      <p:sp>
        <p:nvSpPr>
          <p:cNvPr id="9" name="Slide Number Placeholder 8"/>
          <p:cNvSpPr>
            <a:spLocks noGrp="1"/>
          </p:cNvSpPr>
          <p:nvPr>
            <p:ph type="sldNum" sz="quarter" idx="11"/>
          </p:nvPr>
        </p:nvSpPr>
        <p:spPr/>
        <p:txBody>
          <a:bodyPr/>
          <a:lstStyle/>
          <a:p>
            <a:fld id="{54CC85CD-3DAB-4F3B-AD15-B3A643F1A73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4CC85CD-3DAB-4F3B-AD15-B3A643F1A73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BCAAD1C-4438-4357-92AB-B962A798B9D2}" type="datetimeFigureOut">
              <a:rPr lang="en-US" smtClean="0"/>
              <a:t>03/02/2022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Engineering Economics</a:t>
            </a:r>
            <a:endParaRPr lang="en-US" dirty="0"/>
          </a:p>
        </p:txBody>
      </p:sp>
      <p:sp>
        <p:nvSpPr>
          <p:cNvPr id="3" name="Subtitle 2"/>
          <p:cNvSpPr>
            <a:spLocks noGrp="1"/>
          </p:cNvSpPr>
          <p:nvPr>
            <p:ph type="subTitle" idx="1"/>
          </p:nvPr>
        </p:nvSpPr>
        <p:spPr/>
        <p:txBody>
          <a:bodyPr/>
          <a:lstStyle/>
          <a:p>
            <a:r>
              <a:rPr lang="en-US" dirty="0" smtClean="0"/>
              <a:t>Introduction</a:t>
            </a:r>
          </a:p>
        </p:txBody>
      </p:sp>
    </p:spTree>
    <p:extLst>
      <p:ext uri="{BB962C8B-B14F-4D97-AF65-F5344CB8AC3E}">
        <p14:creationId xmlns:p14="http://schemas.microsoft.com/office/powerpoint/2010/main" val="270722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fontScale="92500"/>
          </a:bodyPr>
          <a:lstStyle/>
          <a:p>
            <a:pPr algn="just"/>
            <a:r>
              <a:rPr lang="en-US" sz="2400" dirty="0"/>
              <a:t>Engineering economics quantifies the benefits and costs associating with engineering projects to determine if they save enough money to </a:t>
            </a:r>
            <a:r>
              <a:rPr lang="en-US" sz="2400" dirty="0" smtClean="0"/>
              <a:t>secure </a:t>
            </a:r>
            <a:r>
              <a:rPr lang="en-US" sz="2400" dirty="0"/>
              <a:t>their capital investments. </a:t>
            </a:r>
            <a:endParaRPr lang="en-US" sz="2400" dirty="0" smtClean="0"/>
          </a:p>
          <a:p>
            <a:pPr algn="just"/>
            <a:r>
              <a:rPr lang="en-US" sz="2400" dirty="0" smtClean="0"/>
              <a:t>Engineering </a:t>
            </a:r>
            <a:r>
              <a:rPr lang="en-US" sz="2400" dirty="0"/>
              <a:t>economics requires the application of engineering design and analysis principles to provide goods and services that satisfy the consumer at an affordable cost. Engineering economics is also relevant to the design </a:t>
            </a:r>
            <a:r>
              <a:rPr lang="en-US" sz="2400" dirty="0" smtClean="0"/>
              <a:t>engineer </a:t>
            </a:r>
            <a:r>
              <a:rPr lang="en-US" sz="2400" dirty="0"/>
              <a:t>considers </a:t>
            </a:r>
            <a:r>
              <a:rPr lang="en-US" sz="2400" dirty="0" smtClean="0"/>
              <a:t>while material </a:t>
            </a:r>
            <a:r>
              <a:rPr lang="en-US" sz="2400" dirty="0"/>
              <a:t>selection.</a:t>
            </a:r>
          </a:p>
          <a:p>
            <a:pPr algn="just"/>
            <a:r>
              <a:rPr lang="en-US" sz="2400" dirty="0"/>
              <a:t>Engineers are planners and builders. They are also problem solvers, managers and decision makers. In the beginning of the 20</a:t>
            </a:r>
            <a:r>
              <a:rPr lang="en-US" sz="2400" baseline="30000" dirty="0"/>
              <a:t>th</a:t>
            </a:r>
            <a:r>
              <a:rPr lang="en-US" sz="2400" dirty="0"/>
              <a:t> century, engineers were mainly concerned with the design, construction, operation of machines structures and processes.</a:t>
            </a:r>
          </a:p>
          <a:p>
            <a:r>
              <a:rPr lang="en-US" sz="2400" dirty="0"/>
              <a:t>Apart from the conventional work, now engineers are expected not only to create novel technological solutions but also to make skillful financial analysis of the effects of implementation</a:t>
            </a:r>
            <a:r>
              <a:rPr lang="en-US" dirty="0"/>
              <a:t>.</a:t>
            </a:r>
          </a:p>
        </p:txBody>
      </p:sp>
    </p:spTree>
    <p:extLst>
      <p:ext uri="{BB962C8B-B14F-4D97-AF65-F5344CB8AC3E}">
        <p14:creationId xmlns:p14="http://schemas.microsoft.com/office/powerpoint/2010/main" val="202511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lstStyle/>
          <a:p>
            <a:pPr algn="just"/>
            <a:r>
              <a:rPr lang="en-US" dirty="0"/>
              <a:t>Engineering economics involves the systematic evaluation of the economic benefits of proposed solutions to engineering problems. The engineering economics involves technical </a:t>
            </a:r>
            <a:r>
              <a:rPr lang="en-US" dirty="0" smtClean="0"/>
              <a:t>analysis </a:t>
            </a:r>
            <a:r>
              <a:rPr lang="en-US" dirty="0"/>
              <a:t>with emphasis on the economic aspects and has the objective of assisting decisions</a:t>
            </a:r>
            <a:r>
              <a:rPr lang="en-US" dirty="0" smtClean="0"/>
              <a:t>.</a:t>
            </a:r>
          </a:p>
          <a:p>
            <a:pPr algn="just"/>
            <a:r>
              <a:rPr lang="en-US" dirty="0"/>
              <a:t>Engineering economics is closely aligned with Conventional Micro-Economics. It is devoted to problem solving and decision making at the operational level. Thus </a:t>
            </a:r>
            <a:r>
              <a:rPr lang="en-US" b="1" dirty="0"/>
              <a:t>“Engineering Economics refers to those aspects of economics and its tools of analysis most relevant to the Engineer’s decision making process”.</a:t>
            </a:r>
            <a:endParaRPr lang="en-US" dirty="0"/>
          </a:p>
          <a:p>
            <a:endParaRPr lang="en-US" dirty="0"/>
          </a:p>
        </p:txBody>
      </p:sp>
    </p:spTree>
    <p:extLst>
      <p:ext uri="{BB962C8B-B14F-4D97-AF65-F5344CB8AC3E}">
        <p14:creationId xmlns:p14="http://schemas.microsoft.com/office/powerpoint/2010/main" val="383870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Engineering Economics</a:t>
            </a:r>
            <a:endParaRPr lang="en-US" dirty="0"/>
          </a:p>
        </p:txBody>
      </p:sp>
      <p:sp>
        <p:nvSpPr>
          <p:cNvPr id="3" name="Content Placeholder 2"/>
          <p:cNvSpPr>
            <a:spLocks noGrp="1"/>
          </p:cNvSpPr>
          <p:nvPr>
            <p:ph idx="1"/>
          </p:nvPr>
        </p:nvSpPr>
        <p:spPr/>
        <p:txBody>
          <a:bodyPr/>
          <a:lstStyle/>
          <a:p>
            <a:pPr marL="571500" indent="-457200" algn="just">
              <a:buFont typeface="+mj-lt"/>
              <a:buAutoNum type="arabicPeriod"/>
            </a:pPr>
            <a:r>
              <a:rPr lang="en-US" sz="2400" dirty="0" smtClean="0"/>
              <a:t> </a:t>
            </a:r>
            <a:r>
              <a:rPr lang="en-US" sz="2400" dirty="0"/>
              <a:t>Engineering Economics is closely aligned with </a:t>
            </a:r>
            <a:r>
              <a:rPr lang="en-US" sz="2400" dirty="0" smtClean="0"/>
              <a:t>   Conventional </a:t>
            </a:r>
            <a:r>
              <a:rPr lang="en-US" sz="2400" dirty="0"/>
              <a:t>Micro-Economics.</a:t>
            </a:r>
          </a:p>
          <a:p>
            <a:pPr marL="571500" indent="-457200" algn="just">
              <a:buFont typeface="+mj-lt"/>
              <a:buAutoNum type="arabicPeriod"/>
            </a:pPr>
            <a:r>
              <a:rPr lang="en-US" sz="2400" dirty="0" smtClean="0"/>
              <a:t> </a:t>
            </a:r>
            <a:r>
              <a:rPr lang="en-US" sz="2400" dirty="0"/>
              <a:t>Engineering Economics is devoted to the problem solving and decision making at the operations level.</a:t>
            </a:r>
          </a:p>
          <a:p>
            <a:pPr marL="571500" indent="-457200" algn="just">
              <a:buFont typeface="+mj-lt"/>
              <a:buAutoNum type="arabicPeriod"/>
            </a:pPr>
            <a:r>
              <a:rPr lang="en-US" sz="2400" dirty="0" smtClean="0"/>
              <a:t> </a:t>
            </a:r>
            <a:r>
              <a:rPr lang="en-US" sz="2400" dirty="0"/>
              <a:t>Engineering Economics can lead to sub-optimization of conditions in which a solution satisfies tactical objectives at the expense of strategic effectiveness.</a:t>
            </a:r>
          </a:p>
          <a:p>
            <a:pPr marL="571500" indent="-457200" algn="just">
              <a:buFont typeface="+mj-lt"/>
              <a:buAutoNum type="arabicPeriod"/>
            </a:pPr>
            <a:r>
              <a:rPr lang="en-US" sz="2400" dirty="0" smtClean="0"/>
              <a:t>Engineering </a:t>
            </a:r>
            <a:r>
              <a:rPr lang="en-US" sz="2400" dirty="0"/>
              <a:t>Economics is useful to identify alternative uses of limited resources and to select the preferred course of action.</a:t>
            </a:r>
          </a:p>
          <a:p>
            <a:endParaRPr lang="en-US" dirty="0"/>
          </a:p>
        </p:txBody>
      </p:sp>
    </p:spTree>
    <p:extLst>
      <p:ext uri="{BB962C8B-B14F-4D97-AF65-F5344CB8AC3E}">
        <p14:creationId xmlns:p14="http://schemas.microsoft.com/office/powerpoint/2010/main" val="384785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a:xfrm>
            <a:off x="457200" y="1295400"/>
            <a:ext cx="7620000" cy="5105400"/>
          </a:xfrm>
        </p:spPr>
        <p:txBody>
          <a:bodyPr/>
          <a:lstStyle/>
          <a:p>
            <a:pPr marL="571500" indent="-457200">
              <a:buAutoNum type="arabicPeriod"/>
            </a:pPr>
            <a:r>
              <a:rPr lang="en-US" dirty="0" smtClean="0"/>
              <a:t>Introduction to Engineering Economics</a:t>
            </a:r>
          </a:p>
          <a:p>
            <a:pPr marL="571500" indent="-457200">
              <a:buAutoNum type="arabicPeriod"/>
            </a:pPr>
            <a:r>
              <a:rPr lang="en-US" dirty="0" smtClean="0"/>
              <a:t>Economics vs. Engineering Economics typical problems addressed by engineering economy</a:t>
            </a:r>
          </a:p>
          <a:p>
            <a:pPr marL="571500" indent="-457200">
              <a:buAutoNum type="arabicPeriod"/>
            </a:pPr>
            <a:r>
              <a:rPr lang="en-US" dirty="0" smtClean="0"/>
              <a:t>Basic terms and concepts of costs</a:t>
            </a:r>
          </a:p>
          <a:p>
            <a:pPr marL="571500" indent="-457200">
              <a:buAutoNum type="arabicPeriod"/>
            </a:pPr>
            <a:r>
              <a:rPr lang="en-US" dirty="0" smtClean="0"/>
              <a:t>Demand, </a:t>
            </a:r>
            <a:r>
              <a:rPr lang="en-US" dirty="0"/>
              <a:t>S</a:t>
            </a:r>
            <a:r>
              <a:rPr lang="en-US" dirty="0" smtClean="0"/>
              <a:t>upply and Market Equilibrium</a:t>
            </a:r>
          </a:p>
          <a:p>
            <a:pPr marL="571500" indent="-457200">
              <a:buAutoNum type="arabicPeriod"/>
            </a:pPr>
            <a:r>
              <a:rPr lang="en-US" dirty="0" smtClean="0"/>
              <a:t>Consumption Theory</a:t>
            </a:r>
          </a:p>
          <a:p>
            <a:pPr marL="571500" indent="-457200">
              <a:buAutoNum type="arabicPeriod"/>
            </a:pPr>
            <a:r>
              <a:rPr lang="en-US" dirty="0" smtClean="0"/>
              <a:t>Production Theory</a:t>
            </a:r>
          </a:p>
          <a:p>
            <a:pPr marL="571500" indent="-457200">
              <a:buAutoNum type="arabicPeriod"/>
            </a:pPr>
            <a:r>
              <a:rPr lang="en-US" dirty="0" smtClean="0"/>
              <a:t>Time value of Money </a:t>
            </a:r>
          </a:p>
          <a:p>
            <a:pPr marL="571500" indent="-457200">
              <a:buAutoNum type="arabicPeriod"/>
            </a:pPr>
            <a:r>
              <a:rPr lang="en-US" dirty="0" smtClean="0"/>
              <a:t>Public Sector Engineering Economics</a:t>
            </a:r>
          </a:p>
          <a:p>
            <a:pPr marL="571500" indent="-457200">
              <a:buAutoNum type="arabicPeriod"/>
            </a:pPr>
            <a:r>
              <a:rPr lang="en-US" dirty="0" smtClean="0"/>
              <a:t>Private Sector Engineering Economy</a:t>
            </a:r>
          </a:p>
          <a:p>
            <a:pPr marL="571500" indent="-457200">
              <a:buAutoNum type="arabicPeriod"/>
            </a:pPr>
            <a:r>
              <a:rPr lang="en-US" dirty="0" smtClean="0"/>
              <a:t>Comparing alternatives</a:t>
            </a:r>
          </a:p>
          <a:p>
            <a:pPr marL="571500" indent="-457200">
              <a:buAutoNum type="arabicPeriod"/>
            </a:pPr>
            <a:r>
              <a:rPr lang="en-US" dirty="0" smtClean="0"/>
              <a:t>Cash flows</a:t>
            </a:r>
          </a:p>
          <a:p>
            <a:pPr marL="571500" indent="-457200">
              <a:buAutoNum type="arabicPeriod"/>
            </a:pPr>
            <a:endParaRPr lang="en-US" dirty="0"/>
          </a:p>
        </p:txBody>
      </p:sp>
    </p:spTree>
    <p:extLst>
      <p:ext uri="{BB962C8B-B14F-4D97-AF65-F5344CB8AC3E}">
        <p14:creationId xmlns:p14="http://schemas.microsoft.com/office/powerpoint/2010/main" val="38286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219200"/>
            <a:ext cx="7543800" cy="4038600"/>
          </a:xfrm>
        </p:spPr>
        <p:txBody>
          <a:bodyPr/>
          <a:lstStyle/>
          <a:p>
            <a:pPr algn="ctr"/>
            <a:r>
              <a:rPr lang="en-US" sz="5400" dirty="0"/>
              <a:t>Economics is everywhere, and understanding economics can help you make better decisions and lead a happier life. </a:t>
            </a:r>
          </a:p>
        </p:txBody>
      </p:sp>
    </p:spTree>
    <p:extLst>
      <p:ext uri="{BB962C8B-B14F-4D97-AF65-F5344CB8AC3E}">
        <p14:creationId xmlns:p14="http://schemas.microsoft.com/office/powerpoint/2010/main" val="145086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In simplest terms Economics</a:t>
            </a:r>
            <a:r>
              <a:rPr lang="en-US" dirty="0"/>
              <a:t> is the study of how humans make decisions in the face of scarcity. These can be individual decisions, family decisions, business decisions or societal decisions. </a:t>
            </a:r>
            <a:endParaRPr lang="en-US" dirty="0" smtClean="0"/>
          </a:p>
          <a:p>
            <a:pPr algn="just"/>
            <a:r>
              <a:rPr lang="en-US" dirty="0" smtClean="0"/>
              <a:t>If </a:t>
            </a:r>
            <a:r>
              <a:rPr lang="en-US" dirty="0"/>
              <a:t>you look around carefully, you will see that scarcity is a fact of life. </a:t>
            </a:r>
            <a:r>
              <a:rPr lang="en-US" b="1" dirty="0"/>
              <a:t>Scarcity</a:t>
            </a:r>
            <a:r>
              <a:rPr lang="en-US" dirty="0"/>
              <a:t> means that human wants for goods, services and resources exceed what is available. </a:t>
            </a:r>
            <a:endParaRPr lang="en-US" dirty="0" smtClean="0"/>
          </a:p>
          <a:p>
            <a:pPr algn="just"/>
            <a:r>
              <a:rPr lang="en-US" dirty="0" smtClean="0"/>
              <a:t>Resources</a:t>
            </a:r>
            <a:r>
              <a:rPr lang="en-US" dirty="0"/>
              <a:t>, such as labor, tools, land, and raw materials are necessary to produce the goods and services we want but they exist in limited supply</a:t>
            </a:r>
            <a:r>
              <a:rPr lang="en-US"/>
              <a:t>. </a:t>
            </a:r>
            <a:endParaRPr lang="en-US" dirty="0" smtClean="0"/>
          </a:p>
          <a:p>
            <a:pPr algn="just"/>
            <a:r>
              <a:rPr lang="en-US" dirty="0" smtClean="0"/>
              <a:t>the </a:t>
            </a:r>
            <a:r>
              <a:rPr lang="en-US" dirty="0"/>
              <a:t>ultimate scarce resource is time- everyone, rich or poor, has just 24 hours in the day to try to acquire the goods they want. At any point in time, there is only a finite amount of resources available.</a:t>
            </a:r>
          </a:p>
          <a:p>
            <a:endParaRPr lang="en-US" dirty="0"/>
          </a:p>
        </p:txBody>
      </p:sp>
    </p:spTree>
    <p:extLst>
      <p:ext uri="{BB962C8B-B14F-4D97-AF65-F5344CB8AC3E}">
        <p14:creationId xmlns:p14="http://schemas.microsoft.com/office/powerpoint/2010/main" val="202333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5029200"/>
          </a:xfrm>
        </p:spPr>
        <p:txBody>
          <a:bodyPr/>
          <a:lstStyle/>
          <a:p>
            <a:pPr algn="just"/>
            <a:r>
              <a:rPr lang="en-US" dirty="0"/>
              <a:t>Economics is a social science concerned with the production, distribution, and consumption of goods and services. It studies how individuals, businesses, governments, and nations make </a:t>
            </a:r>
            <a:r>
              <a:rPr lang="en-US" dirty="0" smtClean="0"/>
              <a:t>choices</a:t>
            </a:r>
          </a:p>
          <a:p>
            <a:pPr algn="just"/>
            <a:r>
              <a:rPr lang="en-US" dirty="0"/>
              <a:t>The principle (and problem) of economics is that human beings have unlimited wants and occupy a world of limited means. </a:t>
            </a:r>
            <a:endParaRPr lang="en-US" dirty="0" smtClean="0"/>
          </a:p>
          <a:p>
            <a:pPr algn="just"/>
            <a:r>
              <a:rPr lang="en-US" dirty="0" smtClean="0"/>
              <a:t>For </a:t>
            </a:r>
            <a:r>
              <a:rPr lang="en-US" dirty="0"/>
              <a:t>this reason, the concepts </a:t>
            </a:r>
            <a:r>
              <a:rPr lang="en-US" dirty="0" smtClean="0"/>
              <a:t>of efficiency</a:t>
            </a:r>
            <a:r>
              <a:rPr lang="en-US" dirty="0"/>
              <a:t> and productivity are held paramount by economists. Increased productivity and a more efficient use of </a:t>
            </a:r>
            <a:r>
              <a:rPr lang="en-US" dirty="0" smtClean="0"/>
              <a:t>resources could </a:t>
            </a:r>
            <a:r>
              <a:rPr lang="en-US" dirty="0"/>
              <a:t>lead to a higher standard of </a:t>
            </a:r>
            <a:r>
              <a:rPr lang="en-US" dirty="0" smtClean="0"/>
              <a:t>living. </a:t>
            </a:r>
            <a:endParaRPr lang="en-US" dirty="0"/>
          </a:p>
        </p:txBody>
      </p:sp>
    </p:spTree>
    <p:extLst>
      <p:ext uri="{BB962C8B-B14F-4D97-AF65-F5344CB8AC3E}">
        <p14:creationId xmlns:p14="http://schemas.microsoft.com/office/powerpoint/2010/main" val="298629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Economics</a:t>
            </a:r>
            <a:endParaRPr lang="en-US" dirty="0"/>
          </a:p>
        </p:txBody>
      </p:sp>
      <p:sp>
        <p:nvSpPr>
          <p:cNvPr id="3" name="Content Placeholder 2"/>
          <p:cNvSpPr>
            <a:spLocks noGrp="1"/>
          </p:cNvSpPr>
          <p:nvPr>
            <p:ph idx="1"/>
          </p:nvPr>
        </p:nvSpPr>
        <p:spPr/>
        <p:txBody>
          <a:bodyPr>
            <a:normAutofit lnSpcReduction="10000"/>
          </a:bodyPr>
          <a:lstStyle/>
          <a:p>
            <a:pPr algn="just"/>
            <a:r>
              <a:rPr lang="en-US" dirty="0"/>
              <a:t>Microeconomics focuses on how individual consumers and firms make decisions; these individual decision making units can be a single person, a household, a business/organization, or a government agency. </a:t>
            </a:r>
          </a:p>
          <a:p>
            <a:pPr algn="just"/>
            <a:r>
              <a:rPr lang="en-US" dirty="0"/>
              <a:t> Analyzing certain aspects of human behavior, microeconomics tries to explain how they respond to changes in price and why they demand what they do at particular price levels. </a:t>
            </a:r>
            <a:endParaRPr lang="en-US" dirty="0" smtClean="0"/>
          </a:p>
          <a:p>
            <a:pPr algn="just"/>
            <a:r>
              <a:rPr lang="en-US" dirty="0"/>
              <a:t>Microeconomics tries to explain how and why different goods are valued differently, how individuals make financial decisions, and how individuals best trade, coordinate, and cooperate with one another. </a:t>
            </a:r>
            <a:endParaRPr lang="en-US" dirty="0" smtClean="0"/>
          </a:p>
          <a:p>
            <a:pPr algn="just"/>
            <a:r>
              <a:rPr lang="en-US" dirty="0"/>
              <a:t>Microeconomics' topics range from the dynamics of supply and demand to the efficiency and costs associated with producing goods and </a:t>
            </a:r>
            <a:r>
              <a:rPr lang="en-US" dirty="0" smtClean="0"/>
              <a:t>services.</a:t>
            </a:r>
            <a:endParaRPr lang="en-US" dirty="0"/>
          </a:p>
        </p:txBody>
      </p:sp>
    </p:spTree>
    <p:extLst>
      <p:ext uri="{BB962C8B-B14F-4D97-AF65-F5344CB8AC3E}">
        <p14:creationId xmlns:p14="http://schemas.microsoft.com/office/powerpoint/2010/main" val="138843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lstStyle/>
          <a:p>
            <a:pPr algn="just"/>
            <a:r>
              <a:rPr lang="en-US" sz="2400" dirty="0"/>
              <a:t>Macroeconomics studies an overall economy on both a national and international level, using highly aggregated economic data and variables to model the economy. </a:t>
            </a:r>
            <a:endParaRPr lang="en-US" sz="2400" dirty="0" smtClean="0"/>
          </a:p>
          <a:p>
            <a:pPr algn="just"/>
            <a:r>
              <a:rPr lang="en-US" sz="2400" dirty="0"/>
              <a:t>Its focus can include a distinct geographical region, a country, a continent, or even the whole world. </a:t>
            </a:r>
            <a:endParaRPr lang="en-US" sz="2400" dirty="0" smtClean="0"/>
          </a:p>
          <a:p>
            <a:pPr algn="just"/>
            <a:r>
              <a:rPr lang="en-US" sz="2400" dirty="0"/>
              <a:t>Its primary areas of study are recurrent economic cycles and broad economic growth and development. Topics studied include foreign trade, government fiscal and monetary policy, unemployment rates, the level of inflation and interest rates, the growth of total production output as reflected by changes in the Gross Domestic Product (GDP), and business cycles that result in expansions, booms, recessions, and depressions. </a:t>
            </a:r>
          </a:p>
          <a:p>
            <a:endParaRPr lang="en-US" dirty="0"/>
          </a:p>
        </p:txBody>
      </p:sp>
    </p:spTree>
    <p:extLst>
      <p:ext uri="{BB962C8B-B14F-4D97-AF65-F5344CB8AC3E}">
        <p14:creationId xmlns:p14="http://schemas.microsoft.com/office/powerpoint/2010/main" val="258271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Economics</a:t>
            </a:r>
            <a:endParaRPr lang="en-US" dirty="0"/>
          </a:p>
        </p:txBody>
      </p:sp>
      <p:sp>
        <p:nvSpPr>
          <p:cNvPr id="3" name="Content Placeholder 2"/>
          <p:cNvSpPr>
            <a:spLocks noGrp="1"/>
          </p:cNvSpPr>
          <p:nvPr>
            <p:ph idx="1"/>
          </p:nvPr>
        </p:nvSpPr>
        <p:spPr/>
        <p:txBody>
          <a:bodyPr>
            <a:normAutofit lnSpcReduction="10000"/>
          </a:bodyPr>
          <a:lstStyle/>
          <a:p>
            <a:pPr algn="just"/>
            <a:r>
              <a:rPr lang="en-US" dirty="0"/>
              <a:t>Engineering is the profession in which knowledge of the mathematical and natural sciences gained by study experience and practice is applied with judgment to develop ways to utilize economically the material and forces of nature for the benefit of mankind.</a:t>
            </a:r>
          </a:p>
          <a:p>
            <a:pPr algn="just"/>
            <a:r>
              <a:rPr lang="en-US" dirty="0"/>
              <a:t>Engineering economics, previously known as engineering economy, is a subset of economics concerned with the use and  </a:t>
            </a:r>
            <a:r>
              <a:rPr lang="en-US" dirty="0" smtClean="0"/>
              <a:t>application </a:t>
            </a:r>
            <a:r>
              <a:rPr lang="en-US" dirty="0"/>
              <a:t>of economic </a:t>
            </a:r>
            <a:r>
              <a:rPr lang="en-US" dirty="0" smtClean="0"/>
              <a:t>principles </a:t>
            </a:r>
            <a:r>
              <a:rPr lang="en-US" baseline="30000" dirty="0" smtClean="0"/>
              <a:t> </a:t>
            </a:r>
            <a:r>
              <a:rPr lang="en-US" dirty="0"/>
              <a:t>in the analysis of engineering decisions. As a discipline, it is focused on the branch of economics known as microeconomics in that it studies the behavior of individuals and firms in making decisions regarding the allocation of limited resources. Thus, it focuses on the decision making process, its context and environment.</a:t>
            </a:r>
          </a:p>
          <a:p>
            <a:endParaRPr lang="en-US" dirty="0"/>
          </a:p>
        </p:txBody>
      </p:sp>
    </p:spTree>
    <p:extLst>
      <p:ext uri="{BB962C8B-B14F-4D97-AF65-F5344CB8AC3E}">
        <p14:creationId xmlns:p14="http://schemas.microsoft.com/office/powerpoint/2010/main" val="220835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pPr algn="just"/>
            <a:r>
              <a:rPr lang="en-US" dirty="0"/>
              <a:t>Engineering Economics is a subject of vital importance to Engineers. This subject helps one understand the need for the knowledge of Economics for being an effective manager and decision maker.</a:t>
            </a:r>
          </a:p>
          <a:p>
            <a:pPr algn="just"/>
            <a:r>
              <a:rPr lang="en-US" dirty="0"/>
              <a:t>The Economics theories are used to take decisions related to uncertain and changing business environment. Economics theories deal with the principles of demand, pricing, cost, production, competition, trade cycles, and national income and so on.</a:t>
            </a:r>
          </a:p>
          <a:p>
            <a:pPr algn="just"/>
            <a:r>
              <a:rPr lang="en-US" dirty="0"/>
              <a:t>As the design and manufacturing process become more complex, the engineer is making decisions that involve money more than ever before. </a:t>
            </a:r>
            <a:endParaRPr lang="en-US" dirty="0" smtClean="0"/>
          </a:p>
          <a:p>
            <a:pPr algn="just"/>
            <a:r>
              <a:rPr lang="en-US" dirty="0" smtClean="0"/>
              <a:t>The </a:t>
            </a:r>
            <a:r>
              <a:rPr lang="en-US" dirty="0"/>
              <a:t>competent and successful engineer at present must have an improved understanding of the principles of </a:t>
            </a:r>
            <a:r>
              <a:rPr lang="en-US" dirty="0" smtClean="0"/>
              <a:t>economics.</a:t>
            </a:r>
          </a:p>
          <a:p>
            <a:pPr algn="just"/>
            <a:r>
              <a:rPr lang="en-US" dirty="0" smtClean="0"/>
              <a:t>The </a:t>
            </a:r>
            <a:r>
              <a:rPr lang="en-US" dirty="0"/>
              <a:t>engineering economics is concerned the systematic evaluation of the benefits and costs of projects involving engineering design and analysis.</a:t>
            </a:r>
          </a:p>
          <a:p>
            <a:endParaRPr lang="en-US" dirty="0"/>
          </a:p>
        </p:txBody>
      </p:sp>
    </p:spTree>
    <p:extLst>
      <p:ext uri="{BB962C8B-B14F-4D97-AF65-F5344CB8AC3E}">
        <p14:creationId xmlns:p14="http://schemas.microsoft.com/office/powerpoint/2010/main" val="3219313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114</TotalTime>
  <Words>577</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Engineering Economics</vt:lpstr>
      <vt:lpstr>Topics to be covered</vt:lpstr>
      <vt:lpstr>Economics is everywhere, and understanding economics can help you make better decisions and lead a happier life. </vt:lpstr>
      <vt:lpstr>Economics</vt:lpstr>
      <vt:lpstr>PowerPoint Presentation</vt:lpstr>
      <vt:lpstr>Types of Economics</vt:lpstr>
      <vt:lpstr>PowerPoint Presentation</vt:lpstr>
      <vt:lpstr>Engineering Economics</vt:lpstr>
      <vt:lpstr>PowerPoint Presentation</vt:lpstr>
      <vt:lpstr>PowerPoint Presentation</vt:lpstr>
      <vt:lpstr>PowerPoint Presentation</vt:lpstr>
      <vt:lpstr>Characteristics of Engineering Economics</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Zainab Zeeshan</dc:creator>
  <cp:lastModifiedBy>Zainab Zeeshan</cp:lastModifiedBy>
  <cp:revision>23</cp:revision>
  <dcterms:created xsi:type="dcterms:W3CDTF">2021-09-10T11:36:49Z</dcterms:created>
  <dcterms:modified xsi:type="dcterms:W3CDTF">2022-02-03T13:03:35Z</dcterms:modified>
</cp:coreProperties>
</file>