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5EDF8-3768-46EF-8B96-80339424F4C7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6BFB8-7168-4B5B-9706-FC48F312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2" indent="-22858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8AB88E-017F-4910-A958-E4FC28F64CE2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Point out that price does not decrease even when output increases. Point out that P = AR = MR.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B92E0E-76FC-4ABA-8123-78FD8AE87A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2DA520B-83DE-4DB8-88DF-A0382B9779D1}" type="datetimeFigureOut">
              <a:rPr lang="en-US" smtClean="0"/>
              <a:t>27/12/2021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35001" y="304800"/>
            <a:ext cx="8229600" cy="6858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3200" b="1" dirty="0"/>
              <a:t>Profit as the Area between Price and Average Total Cost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F3F6F9"/>
          </a:solidFill>
          <a:ln w="2397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F2F4F8"/>
          </a:solidFill>
          <a:ln w="2190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F1F4F7"/>
          </a:solidFill>
          <a:ln w="1968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F0F2F5"/>
          </a:solidFill>
          <a:ln w="1746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EEF1F4"/>
          </a:solidFill>
          <a:ln w="1524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EDEFF3"/>
          </a:solidFill>
          <a:ln w="1317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EBEEF2"/>
          </a:solidFill>
          <a:ln w="1095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E7EAEF"/>
          </a:solidFill>
          <a:ln w="4445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1866900" y="1852613"/>
            <a:ext cx="5503863" cy="40862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1735138" y="1677988"/>
            <a:ext cx="5570537" cy="4195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1735138" y="3241675"/>
            <a:ext cx="3101975" cy="458788"/>
          </a:xfrm>
          <a:prstGeom prst="rect">
            <a:avLst/>
          </a:prstGeom>
          <a:solidFill>
            <a:srgbClr val="E7EB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Freeform 18"/>
          <p:cNvSpPr>
            <a:spLocks/>
          </p:cNvSpPr>
          <p:nvPr/>
        </p:nvSpPr>
        <p:spPr bwMode="auto">
          <a:xfrm>
            <a:off x="1735138" y="1677988"/>
            <a:ext cx="5570537" cy="4195762"/>
          </a:xfrm>
          <a:custGeom>
            <a:avLst/>
            <a:gdLst>
              <a:gd name="T0" fmla="*/ 0 w 3509"/>
              <a:gd name="T1" fmla="*/ 0 h 2643"/>
              <a:gd name="T2" fmla="*/ 0 w 3509"/>
              <a:gd name="T3" fmla="*/ 2643 h 2643"/>
              <a:gd name="T4" fmla="*/ 3509 w 3509"/>
              <a:gd name="T5" fmla="*/ 2643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09" h="2643">
                <a:moveTo>
                  <a:pt x="0" y="0"/>
                </a:moveTo>
                <a:lnTo>
                  <a:pt x="0" y="2643"/>
                </a:lnTo>
                <a:lnTo>
                  <a:pt x="3509" y="264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294063" y="1108075"/>
            <a:ext cx="2374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(a) A Firm with Profits</a:t>
            </a:r>
            <a:endParaRPr lang="en-US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6348413" y="5975350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1497013" y="5981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1054100" y="1668463"/>
            <a:ext cx="55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93207" name="Group 23"/>
          <p:cNvGrpSpPr>
            <a:grpSpLocks/>
          </p:cNvGrpSpPr>
          <p:nvPr/>
        </p:nvGrpSpPr>
        <p:grpSpPr bwMode="auto">
          <a:xfrm>
            <a:off x="5854700" y="3316288"/>
            <a:ext cx="1365250" cy="582612"/>
            <a:chOff x="3688" y="2089"/>
            <a:chExt cx="860" cy="367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H="1" flipV="1">
              <a:off x="3749" y="2089"/>
              <a:ext cx="27" cy="1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Rectangle 25"/>
            <p:cNvSpPr>
              <a:spLocks noChangeArrowheads="1"/>
            </p:cNvSpPr>
            <p:nvPr/>
          </p:nvSpPr>
          <p:spPr bwMode="auto">
            <a:xfrm>
              <a:off x="3688" y="2283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P </a:t>
              </a:r>
              <a:endParaRPr lang="en-US"/>
            </a:p>
          </p:txBody>
        </p:sp>
        <p:sp>
          <p:nvSpPr>
            <p:cNvPr id="93210" name="Rectangle 26"/>
            <p:cNvSpPr>
              <a:spLocks noChangeArrowheads="1"/>
            </p:cNvSpPr>
            <p:nvPr/>
          </p:nvSpPr>
          <p:spPr bwMode="auto">
            <a:xfrm>
              <a:off x="3830" y="2283"/>
              <a:ext cx="1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93211" name="Rectangle 27"/>
            <p:cNvSpPr>
              <a:spLocks noChangeArrowheads="1"/>
            </p:cNvSpPr>
            <p:nvPr/>
          </p:nvSpPr>
          <p:spPr bwMode="auto">
            <a:xfrm>
              <a:off x="3954" y="2283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AR </a:t>
              </a:r>
              <a:endParaRPr lang="en-US"/>
            </a:p>
          </p:txBody>
        </p:sp>
        <p:sp>
          <p:nvSpPr>
            <p:cNvPr id="93212" name="Rectangle 28"/>
            <p:cNvSpPr>
              <a:spLocks noChangeArrowheads="1"/>
            </p:cNvSpPr>
            <p:nvPr/>
          </p:nvSpPr>
          <p:spPr bwMode="auto">
            <a:xfrm>
              <a:off x="4201" y="228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endParaRPr lang="en-US"/>
            </a:p>
          </p:txBody>
        </p:sp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4284" y="2283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 MR</a:t>
              </a:r>
              <a:endParaRPr lang="en-US"/>
            </a:p>
          </p:txBody>
        </p:sp>
      </p:grpSp>
      <p:grpSp>
        <p:nvGrpSpPr>
          <p:cNvPr id="93214" name="Group 30"/>
          <p:cNvGrpSpPr>
            <a:grpSpLocks/>
          </p:cNvGrpSpPr>
          <p:nvPr/>
        </p:nvGrpSpPr>
        <p:grpSpPr bwMode="auto">
          <a:xfrm>
            <a:off x="1931988" y="2328863"/>
            <a:ext cx="5172075" cy="2822575"/>
            <a:chOff x="1217" y="1467"/>
            <a:chExt cx="3258" cy="1778"/>
          </a:xfrm>
        </p:grpSpPr>
        <p:sp>
          <p:nvSpPr>
            <p:cNvPr id="93215" name="Freeform 31"/>
            <p:cNvSpPr>
              <a:spLocks/>
            </p:cNvSpPr>
            <p:nvPr/>
          </p:nvSpPr>
          <p:spPr bwMode="auto">
            <a:xfrm>
              <a:off x="1217" y="1552"/>
              <a:ext cx="2945" cy="1693"/>
            </a:xfrm>
            <a:custGeom>
              <a:avLst/>
              <a:gdLst>
                <a:gd name="T0" fmla="*/ 0 w 214"/>
                <a:gd name="T1" fmla="*/ 0 h 123"/>
                <a:gd name="T2" fmla="*/ 214 w 214"/>
                <a:gd name="T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4" h="123">
                  <a:moveTo>
                    <a:pt x="0" y="0"/>
                  </a:moveTo>
                  <a:cubicBezTo>
                    <a:pt x="24" y="35"/>
                    <a:pt x="88" y="123"/>
                    <a:pt x="214" y="0"/>
                  </a:cubicBezTo>
                </a:path>
              </a:pathLst>
            </a:custGeom>
            <a:noFill/>
            <a:ln w="65088">
              <a:solidFill>
                <a:srgbClr val="003F9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4187" y="1467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ATC</a:t>
              </a:r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2347913" y="2328863"/>
            <a:ext cx="3803650" cy="2954337"/>
            <a:chOff x="1479" y="1467"/>
            <a:chExt cx="2396" cy="1861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1479" y="1566"/>
              <a:ext cx="2132" cy="1762"/>
            </a:xfrm>
            <a:prstGeom prst="line">
              <a:avLst/>
            </a:prstGeom>
            <a:noFill/>
            <a:ln w="650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9" name="Rectangle 35"/>
            <p:cNvSpPr>
              <a:spLocks noChangeArrowheads="1"/>
            </p:cNvSpPr>
            <p:nvPr/>
          </p:nvSpPr>
          <p:spPr bwMode="auto">
            <a:xfrm>
              <a:off x="3651" y="1467"/>
              <a:ext cx="2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MC</a:t>
              </a:r>
              <a:endParaRPr lang="en-US"/>
            </a:p>
          </p:txBody>
        </p:sp>
      </p:grpSp>
      <p:grpSp>
        <p:nvGrpSpPr>
          <p:cNvPr id="93220" name="Group 36"/>
          <p:cNvGrpSpPr>
            <a:grpSpLocks/>
          </p:cNvGrpSpPr>
          <p:nvPr/>
        </p:nvGrpSpPr>
        <p:grpSpPr bwMode="auto">
          <a:xfrm>
            <a:off x="1468438" y="3108325"/>
            <a:ext cx="4613275" cy="274638"/>
            <a:chOff x="925" y="1958"/>
            <a:chExt cx="2906" cy="173"/>
          </a:xfrm>
        </p:grpSpPr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H="1">
              <a:off x="1093" y="2034"/>
              <a:ext cx="2738" cy="1"/>
            </a:xfrm>
            <a:prstGeom prst="line">
              <a:avLst/>
            </a:prstGeom>
            <a:noFill/>
            <a:ln w="650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2" name="Rectangle 38"/>
            <p:cNvSpPr>
              <a:spLocks noChangeArrowheads="1"/>
            </p:cNvSpPr>
            <p:nvPr/>
          </p:nvSpPr>
          <p:spPr bwMode="auto">
            <a:xfrm>
              <a:off x="925" y="1958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P</a:t>
              </a:r>
              <a:endParaRPr lang="en-US"/>
            </a:p>
          </p:txBody>
        </p:sp>
      </p:grpSp>
      <p:grpSp>
        <p:nvGrpSpPr>
          <p:cNvPr id="93223" name="Group 39"/>
          <p:cNvGrpSpPr>
            <a:grpSpLocks/>
          </p:cNvGrpSpPr>
          <p:nvPr/>
        </p:nvGrpSpPr>
        <p:grpSpPr bwMode="auto">
          <a:xfrm>
            <a:off x="1163638" y="3163888"/>
            <a:ext cx="3756025" cy="3092450"/>
            <a:chOff x="733" y="1993"/>
            <a:chExt cx="2366" cy="1948"/>
          </a:xfrm>
        </p:grpSpPr>
        <p:sp>
          <p:nvSpPr>
            <p:cNvPr id="93224" name="Freeform 40"/>
            <p:cNvSpPr>
              <a:spLocks/>
            </p:cNvSpPr>
            <p:nvPr/>
          </p:nvSpPr>
          <p:spPr bwMode="auto">
            <a:xfrm>
              <a:off x="1093" y="2337"/>
              <a:ext cx="1954" cy="1363"/>
            </a:xfrm>
            <a:custGeom>
              <a:avLst/>
              <a:gdLst>
                <a:gd name="T0" fmla="*/ 1954 w 1954"/>
                <a:gd name="T1" fmla="*/ 1363 h 1363"/>
                <a:gd name="T2" fmla="*/ 1954 w 1954"/>
                <a:gd name="T3" fmla="*/ 0 h 1363"/>
                <a:gd name="T4" fmla="*/ 0 w 1954"/>
                <a:gd name="T5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4" h="1363">
                  <a:moveTo>
                    <a:pt x="1954" y="1363"/>
                  </a:moveTo>
                  <a:lnTo>
                    <a:pt x="1954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25" name="Group 41"/>
            <p:cNvGrpSpPr>
              <a:grpSpLocks/>
            </p:cNvGrpSpPr>
            <p:nvPr/>
          </p:nvGrpSpPr>
          <p:grpSpPr bwMode="auto">
            <a:xfrm>
              <a:off x="2992" y="1993"/>
              <a:ext cx="96" cy="316"/>
              <a:chOff x="2992" y="1993"/>
              <a:chExt cx="96" cy="316"/>
            </a:xfrm>
          </p:grpSpPr>
          <p:sp>
            <p:nvSpPr>
              <p:cNvPr id="93226" name="Line 42"/>
              <p:cNvSpPr>
                <a:spLocks noChangeShapeType="1"/>
              </p:cNvSpPr>
              <p:nvPr/>
            </p:nvSpPr>
            <p:spPr bwMode="auto">
              <a:xfrm flipV="1">
                <a:off x="3047" y="2034"/>
                <a:ext cx="1" cy="2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2992" y="1993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28" name="Rectangle 44"/>
            <p:cNvSpPr>
              <a:spLocks noChangeArrowheads="1"/>
            </p:cNvSpPr>
            <p:nvPr/>
          </p:nvSpPr>
          <p:spPr bwMode="auto">
            <a:xfrm>
              <a:off x="733" y="2265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ATC</a:t>
              </a:r>
              <a:endParaRPr lang="en-US"/>
            </a:p>
          </p:txBody>
        </p:sp>
        <p:sp>
          <p:nvSpPr>
            <p:cNvPr id="93229" name="Rectangle 45"/>
            <p:cNvSpPr>
              <a:spLocks noChangeArrowheads="1"/>
            </p:cNvSpPr>
            <p:nvPr/>
          </p:nvSpPr>
          <p:spPr bwMode="auto">
            <a:xfrm>
              <a:off x="2987" y="3768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/>
            </a:p>
          </p:txBody>
        </p:sp>
      </p:grpSp>
      <p:sp>
        <p:nvSpPr>
          <p:cNvPr id="93230" name="Rectangle 46"/>
          <p:cNvSpPr>
            <a:spLocks noChangeArrowheads="1"/>
          </p:cNvSpPr>
          <p:nvPr/>
        </p:nvSpPr>
        <p:spPr bwMode="auto">
          <a:xfrm>
            <a:off x="3440113" y="6272213"/>
            <a:ext cx="274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(profit-maximizing quantity)</a:t>
            </a:r>
            <a:endParaRPr lang="en-US"/>
          </a:p>
        </p:txBody>
      </p:sp>
      <p:grpSp>
        <p:nvGrpSpPr>
          <p:cNvPr id="93231" name="Group 47"/>
          <p:cNvGrpSpPr>
            <a:grpSpLocks/>
          </p:cNvGrpSpPr>
          <p:nvPr/>
        </p:nvGrpSpPr>
        <p:grpSpPr bwMode="auto">
          <a:xfrm>
            <a:off x="2733675" y="2598738"/>
            <a:ext cx="533400" cy="739775"/>
            <a:chOff x="1722" y="1637"/>
            <a:chExt cx="336" cy="466"/>
          </a:xfrm>
        </p:grpSpPr>
        <p:sp>
          <p:nvSpPr>
            <p:cNvPr id="93232" name="Line 48"/>
            <p:cNvSpPr>
              <a:spLocks noChangeShapeType="1"/>
            </p:cNvSpPr>
            <p:nvPr/>
          </p:nvSpPr>
          <p:spPr bwMode="auto">
            <a:xfrm>
              <a:off x="1933" y="1814"/>
              <a:ext cx="124" cy="2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3" name="Rectangle 49"/>
            <p:cNvSpPr>
              <a:spLocks noChangeArrowheads="1"/>
            </p:cNvSpPr>
            <p:nvPr/>
          </p:nvSpPr>
          <p:spPr bwMode="auto">
            <a:xfrm>
              <a:off x="1722" y="1637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Profit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5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635794" y="304800"/>
            <a:ext cx="8229600" cy="6858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3200" b="1" dirty="0" smtClean="0"/>
              <a:t>Profit </a:t>
            </a:r>
            <a:r>
              <a:rPr lang="en-US" sz="3200" b="1" dirty="0"/>
              <a:t>as the Area between Price and Average Total Cost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F3F6F9"/>
          </a:solidFill>
          <a:ln w="2397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F2F4F8"/>
          </a:solidFill>
          <a:ln w="2190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F1F4F7"/>
          </a:solidFill>
          <a:ln w="1968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F0F2F5"/>
          </a:solidFill>
          <a:ln w="1746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EEF1F4"/>
          </a:solidFill>
          <a:ln w="1524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EDEFF3"/>
          </a:solidFill>
          <a:ln w="1317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EBEEF2"/>
          </a:solidFill>
          <a:ln w="1095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E7EAEF"/>
          </a:solidFill>
          <a:ln w="4445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1998663" y="1852613"/>
            <a:ext cx="5503862" cy="40862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1911350" y="1677988"/>
            <a:ext cx="5568950" cy="4195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1911350" y="3732213"/>
            <a:ext cx="2249488" cy="479425"/>
          </a:xfrm>
          <a:prstGeom prst="rect">
            <a:avLst/>
          </a:prstGeom>
          <a:solidFill>
            <a:srgbClr val="EE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8" name="Freeform 18"/>
          <p:cNvSpPr>
            <a:spLocks/>
          </p:cNvSpPr>
          <p:nvPr/>
        </p:nvSpPr>
        <p:spPr bwMode="auto">
          <a:xfrm>
            <a:off x="1911350" y="1677988"/>
            <a:ext cx="5568950" cy="4195762"/>
          </a:xfrm>
          <a:custGeom>
            <a:avLst/>
            <a:gdLst>
              <a:gd name="T0" fmla="*/ 0 w 3508"/>
              <a:gd name="T1" fmla="*/ 0 h 2643"/>
              <a:gd name="T2" fmla="*/ 0 w 3508"/>
              <a:gd name="T3" fmla="*/ 2643 h 2643"/>
              <a:gd name="T4" fmla="*/ 3508 w 3508"/>
              <a:gd name="T5" fmla="*/ 2643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08" h="2643">
                <a:moveTo>
                  <a:pt x="0" y="0"/>
                </a:moveTo>
                <a:lnTo>
                  <a:pt x="0" y="2643"/>
                </a:lnTo>
                <a:lnTo>
                  <a:pt x="3508" y="264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3425825" y="1108075"/>
            <a:ext cx="245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(b) A Firm with Losses</a:t>
            </a:r>
            <a:endParaRPr lang="en-US"/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6516688" y="5975350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1665288" y="5981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1222375" y="1668463"/>
            <a:ext cx="55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92183" name="Group 23"/>
          <p:cNvGrpSpPr>
            <a:grpSpLocks/>
          </p:cNvGrpSpPr>
          <p:nvPr/>
        </p:nvGrpSpPr>
        <p:grpSpPr bwMode="auto">
          <a:xfrm>
            <a:off x="2806700" y="2635250"/>
            <a:ext cx="4502150" cy="1947863"/>
            <a:chOff x="1768" y="1660"/>
            <a:chExt cx="2836" cy="1227"/>
          </a:xfrm>
        </p:grpSpPr>
        <p:sp>
          <p:nvSpPr>
            <p:cNvPr id="92184" name="Freeform 24"/>
            <p:cNvSpPr>
              <a:spLocks/>
            </p:cNvSpPr>
            <p:nvPr/>
          </p:nvSpPr>
          <p:spPr bwMode="auto">
            <a:xfrm>
              <a:off x="1768" y="1745"/>
              <a:ext cx="2531" cy="1142"/>
            </a:xfrm>
            <a:custGeom>
              <a:avLst/>
              <a:gdLst>
                <a:gd name="T0" fmla="*/ 0 w 184"/>
                <a:gd name="T1" fmla="*/ 0 h 83"/>
                <a:gd name="T2" fmla="*/ 184 w 184"/>
                <a:gd name="T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83">
                  <a:moveTo>
                    <a:pt x="0" y="0"/>
                  </a:moveTo>
                  <a:cubicBezTo>
                    <a:pt x="32" y="36"/>
                    <a:pt x="98" y="83"/>
                    <a:pt x="184" y="1"/>
                  </a:cubicBezTo>
                </a:path>
              </a:pathLst>
            </a:custGeom>
            <a:noFill/>
            <a:ln w="65088">
              <a:solidFill>
                <a:srgbClr val="003F9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Rectangle 25"/>
            <p:cNvSpPr>
              <a:spLocks noChangeArrowheads="1"/>
            </p:cNvSpPr>
            <p:nvPr/>
          </p:nvSpPr>
          <p:spPr bwMode="auto">
            <a:xfrm>
              <a:off x="4316" y="1660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ATC</a:t>
              </a:r>
              <a:endParaRPr lang="en-US"/>
            </a:p>
          </p:txBody>
        </p:sp>
      </p:grpSp>
      <p:grpSp>
        <p:nvGrpSpPr>
          <p:cNvPr id="92186" name="Group 26"/>
          <p:cNvGrpSpPr>
            <a:grpSpLocks/>
          </p:cNvGrpSpPr>
          <p:nvPr/>
        </p:nvGrpSpPr>
        <p:grpSpPr bwMode="auto">
          <a:xfrm>
            <a:off x="2478088" y="2635250"/>
            <a:ext cx="4075112" cy="2778125"/>
            <a:chOff x="1561" y="1660"/>
            <a:chExt cx="2567" cy="1750"/>
          </a:xfrm>
        </p:grpSpPr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flipV="1">
              <a:off x="1561" y="1759"/>
              <a:ext cx="2312" cy="1651"/>
            </a:xfrm>
            <a:prstGeom prst="line">
              <a:avLst/>
            </a:prstGeom>
            <a:noFill/>
            <a:ln w="650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8" name="Rectangle 28"/>
            <p:cNvSpPr>
              <a:spLocks noChangeArrowheads="1"/>
            </p:cNvSpPr>
            <p:nvPr/>
          </p:nvSpPr>
          <p:spPr bwMode="auto">
            <a:xfrm>
              <a:off x="3904" y="1660"/>
              <a:ext cx="2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MC</a:t>
              </a:r>
              <a:endParaRPr lang="en-US"/>
            </a:p>
          </p:txBody>
        </p:sp>
      </p:grp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2836863" y="6272213"/>
            <a:ext cx="2578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(loss-minimizing quantity)</a:t>
            </a:r>
            <a:endParaRPr lang="en-US"/>
          </a:p>
        </p:txBody>
      </p:sp>
      <p:grpSp>
        <p:nvGrpSpPr>
          <p:cNvPr id="92190" name="Group 30"/>
          <p:cNvGrpSpPr>
            <a:grpSpLocks/>
          </p:cNvGrpSpPr>
          <p:nvPr/>
        </p:nvGrpSpPr>
        <p:grpSpPr bwMode="auto">
          <a:xfrm>
            <a:off x="1636713" y="4089400"/>
            <a:ext cx="5786437" cy="282575"/>
            <a:chOff x="1031" y="2576"/>
            <a:chExt cx="3645" cy="178"/>
          </a:xfrm>
        </p:grpSpPr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flipH="1">
              <a:off x="1204" y="2653"/>
              <a:ext cx="2586" cy="1"/>
            </a:xfrm>
            <a:prstGeom prst="line">
              <a:avLst/>
            </a:prstGeom>
            <a:noFill/>
            <a:ln w="650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2" name="Rectangle 32"/>
            <p:cNvSpPr>
              <a:spLocks noChangeArrowheads="1"/>
            </p:cNvSpPr>
            <p:nvPr/>
          </p:nvSpPr>
          <p:spPr bwMode="auto">
            <a:xfrm>
              <a:off x="3817" y="2581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P </a:t>
              </a:r>
              <a:endParaRPr lang="en-US"/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3954" y="2581"/>
              <a:ext cx="1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92194" name="Rectangle 34"/>
            <p:cNvSpPr>
              <a:spLocks noChangeArrowheads="1"/>
            </p:cNvSpPr>
            <p:nvPr/>
          </p:nvSpPr>
          <p:spPr bwMode="auto">
            <a:xfrm>
              <a:off x="4082" y="2581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AR </a:t>
              </a:r>
              <a:endParaRPr lang="en-US"/>
            </a:p>
          </p:txBody>
        </p:sp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4325" y="2581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endParaRPr lang="en-US"/>
            </a:p>
          </p:txBody>
        </p:sp>
        <p:sp>
          <p:nvSpPr>
            <p:cNvPr id="92196" name="Rectangle 36"/>
            <p:cNvSpPr>
              <a:spLocks noChangeArrowheads="1"/>
            </p:cNvSpPr>
            <p:nvPr/>
          </p:nvSpPr>
          <p:spPr bwMode="auto">
            <a:xfrm>
              <a:off x="4412" y="2581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 MR</a:t>
              </a:r>
              <a:endParaRPr lang="en-US"/>
            </a:p>
          </p:txBody>
        </p:sp>
        <p:sp>
          <p:nvSpPr>
            <p:cNvPr id="92197" name="Rectangle 37"/>
            <p:cNvSpPr>
              <a:spLocks noChangeArrowheads="1"/>
            </p:cNvSpPr>
            <p:nvPr/>
          </p:nvSpPr>
          <p:spPr bwMode="auto">
            <a:xfrm>
              <a:off x="1031" y="2576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P</a:t>
              </a:r>
              <a:endParaRPr lang="en-US"/>
            </a:p>
          </p:txBody>
        </p:sp>
      </p:grpSp>
      <p:grpSp>
        <p:nvGrpSpPr>
          <p:cNvPr id="92198" name="Group 38"/>
          <p:cNvGrpSpPr>
            <a:grpSpLocks/>
          </p:cNvGrpSpPr>
          <p:nvPr/>
        </p:nvGrpSpPr>
        <p:grpSpPr bwMode="auto">
          <a:xfrm>
            <a:off x="1331913" y="3624263"/>
            <a:ext cx="2905125" cy="2632075"/>
            <a:chOff x="839" y="2283"/>
            <a:chExt cx="1830" cy="1658"/>
          </a:xfrm>
        </p:grpSpPr>
        <p:grpSp>
          <p:nvGrpSpPr>
            <p:cNvPr id="92199" name="Group 39"/>
            <p:cNvGrpSpPr>
              <a:grpSpLocks/>
            </p:cNvGrpSpPr>
            <p:nvPr/>
          </p:nvGrpSpPr>
          <p:grpSpPr bwMode="auto">
            <a:xfrm>
              <a:off x="1204" y="2351"/>
              <a:ext cx="1464" cy="1349"/>
              <a:chOff x="1204" y="2351"/>
              <a:chExt cx="1464" cy="1349"/>
            </a:xfrm>
          </p:grpSpPr>
          <p:sp>
            <p:nvSpPr>
              <p:cNvPr id="92200" name="Freeform 40"/>
              <p:cNvSpPr>
                <a:spLocks/>
              </p:cNvSpPr>
              <p:nvPr/>
            </p:nvSpPr>
            <p:spPr bwMode="auto">
              <a:xfrm>
                <a:off x="1204" y="2351"/>
                <a:ext cx="1417" cy="1349"/>
              </a:xfrm>
              <a:custGeom>
                <a:avLst/>
                <a:gdLst>
                  <a:gd name="T0" fmla="*/ 1417 w 1417"/>
                  <a:gd name="T1" fmla="*/ 1349 h 1349"/>
                  <a:gd name="T2" fmla="*/ 1417 w 1417"/>
                  <a:gd name="T3" fmla="*/ 0 h 1349"/>
                  <a:gd name="T4" fmla="*/ 0 w 1417"/>
                  <a:gd name="T5" fmla="*/ 0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17" h="1349">
                    <a:moveTo>
                      <a:pt x="1417" y="1349"/>
                    </a:moveTo>
                    <a:lnTo>
                      <a:pt x="1417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1" name="Oval 41"/>
              <p:cNvSpPr>
                <a:spLocks noChangeArrowheads="1"/>
              </p:cNvSpPr>
              <p:nvPr/>
            </p:nvSpPr>
            <p:spPr bwMode="auto">
              <a:xfrm>
                <a:off x="2571" y="2612"/>
                <a:ext cx="97" cy="9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2" name="Rectangle 42"/>
            <p:cNvSpPr>
              <a:spLocks noChangeArrowheads="1"/>
            </p:cNvSpPr>
            <p:nvPr/>
          </p:nvSpPr>
          <p:spPr bwMode="auto">
            <a:xfrm>
              <a:off x="839" y="2283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ATC</a:t>
              </a:r>
              <a:endParaRPr lang="en-US"/>
            </a:p>
          </p:txBody>
        </p:sp>
        <p:sp>
          <p:nvSpPr>
            <p:cNvPr id="92203" name="Rectangle 43"/>
            <p:cNvSpPr>
              <a:spLocks noChangeArrowheads="1"/>
            </p:cNvSpPr>
            <p:nvPr/>
          </p:nvSpPr>
          <p:spPr bwMode="auto">
            <a:xfrm>
              <a:off x="2557" y="3768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/>
            </a:p>
          </p:txBody>
        </p:sp>
      </p:grpSp>
      <p:grpSp>
        <p:nvGrpSpPr>
          <p:cNvPr id="92204" name="Group 44"/>
          <p:cNvGrpSpPr>
            <a:grpSpLocks/>
          </p:cNvGrpSpPr>
          <p:nvPr/>
        </p:nvGrpSpPr>
        <p:grpSpPr bwMode="auto">
          <a:xfrm>
            <a:off x="2081213" y="3994150"/>
            <a:ext cx="1030287" cy="887413"/>
            <a:chOff x="1311" y="2516"/>
            <a:chExt cx="649" cy="559"/>
          </a:xfrm>
        </p:grpSpPr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H="1">
              <a:off x="1658" y="2516"/>
              <a:ext cx="302" cy="4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Rectangle 46"/>
            <p:cNvSpPr>
              <a:spLocks noChangeArrowheads="1"/>
            </p:cNvSpPr>
            <p:nvPr/>
          </p:nvSpPr>
          <p:spPr bwMode="auto">
            <a:xfrm>
              <a:off x="1311" y="2902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Loss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20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Why Do Competitive Firms Stay in Business If They Make </a:t>
            </a:r>
            <a:r>
              <a:rPr lang="en-US" sz="3200" dirty="0">
                <a:solidFill>
                  <a:srgbClr val="FFFFFF"/>
                </a:solidFill>
              </a:rPr>
              <a:t>Zero Profit?</a:t>
            </a:r>
            <a:endParaRPr lang="en-US" sz="3200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Profit equals total revenue minus total cost.</a:t>
            </a:r>
          </a:p>
          <a:p>
            <a:r>
              <a:rPr lang="en-US"/>
              <a:t>Total cost includes all the opportunity costs of the firm.</a:t>
            </a:r>
          </a:p>
          <a:p>
            <a:r>
              <a:rPr lang="en-US"/>
              <a:t>In the zero-profit equilibrium, the firm’s revenue compensates the owners for the time and money they expend to keep the business going.</a:t>
            </a:r>
          </a:p>
        </p:txBody>
      </p:sp>
    </p:spTree>
    <p:extLst>
      <p:ext uri="{BB962C8B-B14F-4D97-AF65-F5344CB8AC3E}">
        <p14:creationId xmlns:p14="http://schemas.microsoft.com/office/powerpoint/2010/main" val="238282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 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 competitive firm is a </a:t>
            </a:r>
            <a:r>
              <a:rPr lang="en-US" i="1" dirty="0"/>
              <a:t>price taker</a:t>
            </a:r>
            <a:r>
              <a:rPr lang="en-US" dirty="0"/>
              <a:t>, a monopoly firm is a </a:t>
            </a:r>
            <a:r>
              <a:rPr lang="en-US" i="1" dirty="0"/>
              <a:t>price maker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Clr>
                <a:srgbClr val="000000"/>
              </a:buClr>
            </a:pPr>
            <a:r>
              <a:rPr lang="en-US" dirty="0" smtClean="0"/>
              <a:t>A firm is considered a </a:t>
            </a:r>
            <a:r>
              <a:rPr lang="en-US" i="1" dirty="0" smtClean="0">
                <a:solidFill>
                  <a:srgbClr val="25A9A6"/>
                </a:solidFill>
              </a:rPr>
              <a:t>monopoly </a:t>
            </a:r>
            <a:r>
              <a:rPr lang="en-US" dirty="0" smtClean="0"/>
              <a:t>if . . .</a:t>
            </a:r>
          </a:p>
          <a:p>
            <a:pPr lvl="1"/>
            <a:r>
              <a:rPr lang="en-US" dirty="0" smtClean="0"/>
              <a:t>it is the sole seller of its product.</a:t>
            </a:r>
          </a:p>
          <a:p>
            <a:pPr lvl="1"/>
            <a:r>
              <a:rPr lang="en-US" dirty="0" smtClean="0"/>
              <a:t>its product does not have close substitutes.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MONOPOLIES ARISE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cause of monopoly is </a:t>
            </a:r>
            <a:r>
              <a:rPr lang="en-US" i="1" dirty="0"/>
              <a:t>barriers to entry</a:t>
            </a:r>
            <a:r>
              <a:rPr lang="en-US" dirty="0" smtClean="0"/>
              <a:t>.</a:t>
            </a:r>
          </a:p>
          <a:p>
            <a:r>
              <a:rPr lang="en-US" b="1" dirty="0"/>
              <a:t>Barriers to entry have three sources:</a:t>
            </a:r>
          </a:p>
          <a:p>
            <a:pPr lvl="1"/>
            <a:r>
              <a:rPr lang="en-US" dirty="0"/>
              <a:t>Ownership of a key resource.</a:t>
            </a:r>
          </a:p>
          <a:p>
            <a:pPr lvl="1"/>
            <a:r>
              <a:rPr lang="en-US" dirty="0"/>
              <a:t>The government gives a single firm the exclusive right to produce some good.</a:t>
            </a:r>
          </a:p>
          <a:p>
            <a:pPr lvl="1"/>
            <a:r>
              <a:rPr lang="en-US" dirty="0"/>
              <a:t>Costs of production make a single producer more efficient than a large number of producers.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8201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Government-Created Monopolies</a:t>
            </a:r>
            <a:endParaRPr lang="en-US" sz="32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exclusive ownership of a key resource is a potential source of monopoly, in practice monopolies rarely arise for this reason.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Governments </a:t>
            </a:r>
            <a:r>
              <a:rPr lang="en-US" dirty="0"/>
              <a:t>may restrict entry by giving a single firm the exclusive right to sell a particular good in certain markets.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Patent and copyright laws are two important examples of how government creates a monopoly to serve the public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HOW MONOPOLIES MAKE PRODUCTION AND PRICING DECISIONS</a:t>
            </a:r>
            <a:endParaRPr lang="en-US">
              <a:latin typeface="Tahoma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Clr>
                <a:schemeClr val="accent3"/>
              </a:buClr>
              <a:buSzPct val="95000"/>
            </a:pPr>
            <a:r>
              <a:rPr lang="en-US" sz="2800" dirty="0"/>
              <a:t>Monopoly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marL="0" lvl="1" indent="0">
              <a:buClr>
                <a:schemeClr val="accent3"/>
              </a:buClr>
              <a:buSzPct val="95000"/>
            </a:pPr>
            <a:r>
              <a:rPr lang="en-US" sz="2800" dirty="0"/>
              <a:t>Competitive Firm</a:t>
            </a:r>
          </a:p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2800" dirty="0" smtClean="0"/>
              <a:t>Is </a:t>
            </a:r>
            <a:r>
              <a:rPr lang="en-US" sz="2800" dirty="0"/>
              <a:t>the sole producer</a:t>
            </a:r>
          </a:p>
          <a:p>
            <a:pPr lvl="2"/>
            <a:r>
              <a:rPr lang="en-US" sz="2800" dirty="0"/>
              <a:t>Faces a downward-sloping demand curve</a:t>
            </a:r>
          </a:p>
          <a:p>
            <a:pPr lvl="2"/>
            <a:r>
              <a:rPr lang="en-US" sz="2800" dirty="0"/>
              <a:t>Is a price maker</a:t>
            </a:r>
          </a:p>
          <a:p>
            <a:pPr lvl="2"/>
            <a:r>
              <a:rPr lang="en-US" sz="2800" dirty="0"/>
              <a:t>Reduces price to increase </a:t>
            </a:r>
            <a:r>
              <a:rPr lang="en-US" sz="2800" dirty="0" smtClean="0"/>
              <a:t>sales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2800" dirty="0"/>
              <a:t>Is one of many producers</a:t>
            </a:r>
          </a:p>
          <a:p>
            <a:pPr lvl="2"/>
            <a:r>
              <a:rPr lang="en-US" sz="2800" dirty="0"/>
              <a:t>Faces a horizontal demand curve</a:t>
            </a:r>
          </a:p>
          <a:p>
            <a:pPr lvl="2"/>
            <a:r>
              <a:rPr lang="en-US" sz="2800" dirty="0"/>
              <a:t>Is a price taker</a:t>
            </a:r>
          </a:p>
          <a:p>
            <a:pPr lvl="2"/>
            <a:r>
              <a:rPr lang="en-US" sz="2800" dirty="0"/>
              <a:t>Sells as much or as little at same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Demand </a:t>
            </a:r>
            <a:r>
              <a:rPr lang="en-US" sz="2400" dirty="0">
                <a:solidFill>
                  <a:schemeClr val="bg1"/>
                </a:solidFill>
              </a:rPr>
              <a:t>Curves for Competitive and Monopoly Firms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641350" y="2420938"/>
            <a:ext cx="3587750" cy="2703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5056188" y="2420938"/>
            <a:ext cx="3589337" cy="2703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7" name="Freeform 29"/>
          <p:cNvSpPr>
            <a:spLocks/>
          </p:cNvSpPr>
          <p:nvPr/>
        </p:nvSpPr>
        <p:spPr bwMode="auto">
          <a:xfrm>
            <a:off x="5056188" y="2420938"/>
            <a:ext cx="3589337" cy="2703512"/>
          </a:xfrm>
          <a:custGeom>
            <a:avLst/>
            <a:gdLst>
              <a:gd name="T0" fmla="*/ 0 w 2261"/>
              <a:gd name="T1" fmla="*/ 0 h 1703"/>
              <a:gd name="T2" fmla="*/ 0 w 2261"/>
              <a:gd name="T3" fmla="*/ 1703 h 1703"/>
              <a:gd name="T4" fmla="*/ 2261 w 2261"/>
              <a:gd name="T5" fmla="*/ 1703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1" h="1703">
                <a:moveTo>
                  <a:pt x="0" y="0"/>
                </a:moveTo>
                <a:lnTo>
                  <a:pt x="0" y="1703"/>
                </a:lnTo>
                <a:lnTo>
                  <a:pt x="2261" y="170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8" name="Freeform 30"/>
          <p:cNvSpPr>
            <a:spLocks/>
          </p:cNvSpPr>
          <p:nvPr/>
        </p:nvSpPr>
        <p:spPr bwMode="auto">
          <a:xfrm>
            <a:off x="641350" y="2420938"/>
            <a:ext cx="3587750" cy="2703512"/>
          </a:xfrm>
          <a:custGeom>
            <a:avLst/>
            <a:gdLst>
              <a:gd name="T0" fmla="*/ 0 w 2260"/>
              <a:gd name="T1" fmla="*/ 0 h 1703"/>
              <a:gd name="T2" fmla="*/ 0 w 2260"/>
              <a:gd name="T3" fmla="*/ 1703 h 1703"/>
              <a:gd name="T4" fmla="*/ 2260 w 2260"/>
              <a:gd name="T5" fmla="*/ 1703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0" h="1703">
                <a:moveTo>
                  <a:pt x="0" y="0"/>
                </a:moveTo>
                <a:lnTo>
                  <a:pt x="0" y="1703"/>
                </a:lnTo>
                <a:lnTo>
                  <a:pt x="2260" y="170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2941638" y="5157788"/>
            <a:ext cx="13509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Quantity of Output</a:t>
            </a:r>
            <a:endParaRPr lang="en-US"/>
          </a:p>
        </p:txBody>
      </p:sp>
      <p:grpSp>
        <p:nvGrpSpPr>
          <p:cNvPr id="104480" name="Group 32"/>
          <p:cNvGrpSpPr>
            <a:grpSpLocks/>
          </p:cNvGrpSpPr>
          <p:nvPr/>
        </p:nvGrpSpPr>
        <p:grpSpPr bwMode="auto">
          <a:xfrm>
            <a:off x="641350" y="3738563"/>
            <a:ext cx="3498850" cy="182562"/>
            <a:chOff x="404" y="2355"/>
            <a:chExt cx="2204" cy="115"/>
          </a:xfrm>
        </p:grpSpPr>
        <p:sp>
          <p:nvSpPr>
            <p:cNvPr id="104481" name="Line 33"/>
            <p:cNvSpPr>
              <a:spLocks noChangeShapeType="1"/>
            </p:cNvSpPr>
            <p:nvPr/>
          </p:nvSpPr>
          <p:spPr bwMode="auto">
            <a:xfrm>
              <a:off x="404" y="2403"/>
              <a:ext cx="1792" cy="1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2247" y="2355"/>
              <a:ext cx="3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</p:grp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1062038" y="2057400"/>
            <a:ext cx="1625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(a) A Competitive Firm</a:t>
            </a:r>
            <a:endParaRPr lang="en-US"/>
          </a:p>
        </p:txBody>
      </p:sp>
      <p:sp>
        <p:nvSpPr>
          <p:cNvPr id="104484" name="Rectangle 36"/>
          <p:cNvSpPr>
            <a:spLocks noChangeArrowheads="1"/>
          </p:cNvSpPr>
          <p:nvPr/>
        </p:nvSpPr>
        <p:spPr bwMode="auto">
          <a:xfrm>
            <a:off x="2652713" y="20574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’</a:t>
            </a:r>
            <a:endParaRPr lang="en-US"/>
          </a:p>
        </p:txBody>
      </p:sp>
      <p:sp>
        <p:nvSpPr>
          <p:cNvPr id="104485" name="Rectangle 37"/>
          <p:cNvSpPr>
            <a:spLocks noChangeArrowheads="1"/>
          </p:cNvSpPr>
          <p:nvPr/>
        </p:nvSpPr>
        <p:spPr bwMode="auto">
          <a:xfrm>
            <a:off x="2695575" y="2057400"/>
            <a:ext cx="1200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s Demand Curve</a:t>
            </a:r>
            <a:endParaRPr lang="en-US"/>
          </a:p>
        </p:txBody>
      </p:sp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5672138" y="2057400"/>
            <a:ext cx="12065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(b) A Monopolist</a:t>
            </a:r>
            <a:endParaRPr lang="en-US"/>
          </a:p>
        </p:txBody>
      </p:sp>
      <p:sp>
        <p:nvSpPr>
          <p:cNvPr id="104487" name="Rectangle 39"/>
          <p:cNvSpPr>
            <a:spLocks noChangeArrowheads="1"/>
          </p:cNvSpPr>
          <p:nvPr/>
        </p:nvSpPr>
        <p:spPr bwMode="auto">
          <a:xfrm>
            <a:off x="6848475" y="205740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’</a:t>
            </a:r>
            <a:endParaRPr lang="en-US"/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6891338" y="2057400"/>
            <a:ext cx="1200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s Demand Curve</a:t>
            </a:r>
            <a:endParaRPr lang="en-US"/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528638" y="51625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04490" name="Rectangle 42"/>
          <p:cNvSpPr>
            <a:spLocks noChangeArrowheads="1"/>
          </p:cNvSpPr>
          <p:nvPr/>
        </p:nvSpPr>
        <p:spPr bwMode="auto">
          <a:xfrm>
            <a:off x="249238" y="2398713"/>
            <a:ext cx="371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sp>
        <p:nvSpPr>
          <p:cNvPr id="104491" name="Rectangle 43"/>
          <p:cNvSpPr>
            <a:spLocks noChangeArrowheads="1"/>
          </p:cNvSpPr>
          <p:nvPr/>
        </p:nvSpPr>
        <p:spPr bwMode="auto">
          <a:xfrm>
            <a:off x="7353300" y="5157788"/>
            <a:ext cx="13509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Quantity of Output</a:t>
            </a:r>
            <a:endParaRPr lang="en-US"/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4940300" y="51625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04493" name="Rectangle 45"/>
          <p:cNvSpPr>
            <a:spLocks noChangeArrowheads="1"/>
          </p:cNvSpPr>
          <p:nvPr/>
        </p:nvSpPr>
        <p:spPr bwMode="auto">
          <a:xfrm>
            <a:off x="4654550" y="2398713"/>
            <a:ext cx="371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104494" name="Group 46"/>
          <p:cNvGrpSpPr>
            <a:grpSpLocks/>
          </p:cNvGrpSpPr>
          <p:nvPr/>
        </p:nvGrpSpPr>
        <p:grpSpPr bwMode="auto">
          <a:xfrm>
            <a:off x="5183188" y="2900363"/>
            <a:ext cx="3074987" cy="1852612"/>
            <a:chOff x="3265" y="1827"/>
            <a:chExt cx="1937" cy="1167"/>
          </a:xfrm>
        </p:grpSpPr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3265" y="1827"/>
              <a:ext cx="1518" cy="1117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Rectangle 48"/>
            <p:cNvSpPr>
              <a:spLocks noChangeArrowheads="1"/>
            </p:cNvSpPr>
            <p:nvPr/>
          </p:nvSpPr>
          <p:spPr bwMode="auto">
            <a:xfrm>
              <a:off x="4841" y="2879"/>
              <a:ext cx="3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9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A Monopoly’s Revenue</a:t>
            </a:r>
            <a:endParaRPr lang="en-US" sz="32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Total Revenue</a:t>
            </a:r>
          </a:p>
          <a:p>
            <a:pPr algn="ctr">
              <a:buFontTx/>
              <a:buNone/>
            </a:pPr>
            <a:r>
              <a:rPr lang="en-US" i="1"/>
              <a:t>P </a:t>
            </a:r>
            <a:r>
              <a:rPr lang="en-US">
                <a:sym typeface="Symbol" pitchFamily="18" charset="2"/>
              </a:rPr>
              <a:t></a:t>
            </a:r>
            <a:r>
              <a:rPr lang="en-US" i="1"/>
              <a:t> Q = TR</a:t>
            </a:r>
          </a:p>
          <a:p>
            <a:r>
              <a:rPr lang="en-US"/>
              <a:t>Average Revenue</a:t>
            </a:r>
          </a:p>
          <a:p>
            <a:pPr algn="ctr">
              <a:buFontTx/>
              <a:buNone/>
            </a:pPr>
            <a:r>
              <a:rPr lang="en-US" i="1"/>
              <a:t>TR/Q = AR = P</a:t>
            </a:r>
            <a:endParaRPr lang="en-US"/>
          </a:p>
          <a:p>
            <a:r>
              <a:rPr lang="en-US"/>
              <a:t>Marginal Revenue</a:t>
            </a:r>
          </a:p>
          <a:p>
            <a:pPr algn="ctr">
              <a:buFontTx/>
              <a:buNone/>
            </a:pPr>
            <a:r>
              <a:rPr lang="en-US">
                <a:latin typeface="Symbol" pitchFamily="18" charset="2"/>
              </a:rPr>
              <a:t>D</a:t>
            </a:r>
            <a:r>
              <a:rPr lang="en-US" i="1"/>
              <a:t>TR/</a:t>
            </a:r>
            <a:r>
              <a:rPr lang="en-US">
                <a:latin typeface="Symbol" pitchFamily="18" charset="2"/>
              </a:rPr>
              <a:t>D</a:t>
            </a:r>
            <a:r>
              <a:rPr lang="en-US" i="1"/>
              <a:t>Q = MR</a:t>
            </a:r>
          </a:p>
        </p:txBody>
      </p:sp>
    </p:spTree>
    <p:extLst>
      <p:ext uri="{BB962C8B-B14F-4D97-AF65-F5344CB8AC3E}">
        <p14:creationId xmlns:p14="http://schemas.microsoft.com/office/powerpoint/2010/main" val="24823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85800"/>
          </a:xfrm>
        </p:spPr>
        <p:txBody>
          <a:bodyPr/>
          <a:lstStyle/>
          <a:p>
            <a:pPr algn="l"/>
            <a:r>
              <a:rPr lang="en-US" altLang="en-US" sz="2800" dirty="0" smtClean="0"/>
              <a:t>A </a:t>
            </a:r>
            <a:r>
              <a:rPr lang="en-US" altLang="en-US" sz="2800" dirty="0"/>
              <a:t>Monopoly’s Total, Average, </a:t>
            </a:r>
            <a:r>
              <a:rPr lang="en-US" altLang="en-US" sz="2800" dirty="0" smtClean="0"/>
              <a:t>and </a:t>
            </a:r>
            <a:r>
              <a:rPr lang="en-US" altLang="en-US" sz="2800" dirty="0"/>
              <a:t>Marginal Revenue</a:t>
            </a: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49350"/>
            <a:ext cx="733425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1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Competitive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competitive market, sometimes called a perfectly competitive market has three characteristics:</a:t>
            </a:r>
          </a:p>
          <a:p>
            <a:pPr lvl="1"/>
            <a:r>
              <a:rPr lang="en-US" dirty="0"/>
              <a:t>There are many buyers and many sellers in the market.</a:t>
            </a:r>
          </a:p>
          <a:p>
            <a:pPr lvl="1"/>
            <a:r>
              <a:rPr lang="en-US" dirty="0"/>
              <a:t>The goods offered by the various sellers are largely the same.</a:t>
            </a:r>
          </a:p>
          <a:p>
            <a:pPr lvl="1"/>
            <a:r>
              <a:rPr lang="en-US" dirty="0"/>
              <a:t>Firms can freely enter or exit the market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sz="2800" dirty="0"/>
              <a:t>As a result of these condition, the actions of any single buyer or seller in the market have a negligible impact on the market price. Each buyer and seller takes the market price as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A Monopoly’s Revenue</a:t>
            </a:r>
            <a:endParaRPr lang="en-US" sz="32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Monopoly’s Marginal Revenue</a:t>
            </a:r>
            <a:endParaRPr lang="en-US">
              <a:latin typeface="Tahoma" pitchFamily="34" charset="0"/>
            </a:endParaRPr>
          </a:p>
          <a:p>
            <a:pPr lvl="1"/>
            <a:r>
              <a:rPr lang="en-US"/>
              <a:t>A monopolist’s marginal revenue is always </a:t>
            </a:r>
            <a:r>
              <a:rPr lang="en-US" i="1"/>
              <a:t>less than</a:t>
            </a:r>
            <a:r>
              <a:rPr lang="en-US"/>
              <a:t> the price of its good.</a:t>
            </a:r>
          </a:p>
          <a:p>
            <a:pPr lvl="2"/>
            <a:r>
              <a:rPr lang="en-US"/>
              <a:t>The demand curve is downward sloping.</a:t>
            </a:r>
          </a:p>
          <a:p>
            <a:pPr lvl="2"/>
            <a:r>
              <a:rPr lang="en-US"/>
              <a:t>When a monopoly drops the price to sell one more unit, the revenue received from previously sold units also decreases.</a:t>
            </a:r>
          </a:p>
        </p:txBody>
      </p:sp>
    </p:spTree>
    <p:extLst>
      <p:ext uri="{BB962C8B-B14F-4D97-AF65-F5344CB8AC3E}">
        <p14:creationId xmlns:p14="http://schemas.microsoft.com/office/powerpoint/2010/main" val="6644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A Monopoly’s Revenue</a:t>
            </a:r>
            <a:endParaRPr lang="en-US" sz="32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Monopoly’s Marginal Revenue</a:t>
            </a:r>
            <a:endParaRPr lang="en-US">
              <a:latin typeface="Tahoma" pitchFamily="34" charset="0"/>
            </a:endParaRPr>
          </a:p>
          <a:p>
            <a:pPr lvl="1"/>
            <a:r>
              <a:rPr lang="en-US"/>
              <a:t>When a monopoly increases the amount it sells, it has two effects on total revenue (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).</a:t>
            </a:r>
          </a:p>
          <a:p>
            <a:pPr lvl="2"/>
            <a:r>
              <a:rPr lang="en-US"/>
              <a:t>The output effect—more output is sold, so </a:t>
            </a:r>
            <a:r>
              <a:rPr lang="en-US" i="1"/>
              <a:t>Q</a:t>
            </a:r>
            <a:r>
              <a:rPr lang="en-US"/>
              <a:t> is higher.</a:t>
            </a:r>
          </a:p>
          <a:p>
            <a:pPr lvl="2"/>
            <a:r>
              <a:rPr lang="en-US"/>
              <a:t>The price effect—price falls, so </a:t>
            </a:r>
            <a:r>
              <a:rPr lang="en-US" i="1"/>
              <a:t>P</a:t>
            </a:r>
            <a:r>
              <a:rPr lang="en-US"/>
              <a:t> is lower.</a:t>
            </a:r>
          </a:p>
        </p:txBody>
      </p:sp>
    </p:spTree>
    <p:extLst>
      <p:ext uri="{BB962C8B-B14F-4D97-AF65-F5344CB8AC3E}">
        <p14:creationId xmlns:p14="http://schemas.microsoft.com/office/powerpoint/2010/main" val="4195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Demand </a:t>
            </a:r>
            <a:r>
              <a:rPr lang="en-US" sz="2400" dirty="0">
                <a:solidFill>
                  <a:schemeClr val="tx1"/>
                </a:solidFill>
              </a:rPr>
              <a:t>and Marginal-Revenue Curves for a Monopoly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3F6F9"/>
          </a:solidFill>
          <a:ln w="2222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2F4F8"/>
          </a:solidFill>
          <a:ln w="2032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1F4F7"/>
          </a:solidFill>
          <a:ln w="1825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0F2F5"/>
          </a:solidFill>
          <a:ln w="1619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EF1F4"/>
          </a:solidFill>
          <a:ln w="1412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AECF1"/>
          </a:solidFill>
          <a:ln w="809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1206500" y="1439863"/>
            <a:ext cx="7011988" cy="467042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1206500" y="1377950"/>
            <a:ext cx="7031038" cy="4752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1165225" y="1843088"/>
            <a:ext cx="4154488" cy="4306887"/>
          </a:xfrm>
          <a:prstGeom prst="line">
            <a:avLst/>
          </a:prstGeom>
          <a:noFill/>
          <a:ln w="60325">
            <a:solidFill>
              <a:srgbClr val="AD0D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1165225" y="1843088"/>
            <a:ext cx="4418013" cy="2286000"/>
          </a:xfrm>
          <a:prstGeom prst="line">
            <a:avLst/>
          </a:prstGeom>
          <a:noFill/>
          <a:ln w="60325">
            <a:solidFill>
              <a:srgbClr val="003F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>
            <a:off x="1185863" y="1377950"/>
            <a:ext cx="1587" cy="47323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1206500" y="21272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1206500" y="240982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1206500" y="271303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>
            <a:off x="1206500" y="2995613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1206500" y="327977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>
            <a:off x="1206500" y="35623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1206500" y="384492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>
            <a:off x="1206500" y="41084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1206500" y="4411663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1206500" y="467518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1206500" y="552450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1206500" y="524033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6" name="Line 32"/>
          <p:cNvSpPr>
            <a:spLocks noChangeShapeType="1"/>
          </p:cNvSpPr>
          <p:nvPr/>
        </p:nvSpPr>
        <p:spPr bwMode="auto">
          <a:xfrm>
            <a:off x="1206500" y="611028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1206500" y="580707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8" name="Line 34"/>
          <p:cNvSpPr>
            <a:spLocks noChangeShapeType="1"/>
          </p:cNvSpPr>
          <p:nvPr/>
        </p:nvSpPr>
        <p:spPr bwMode="auto">
          <a:xfrm>
            <a:off x="1752600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>
            <a:off x="23002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28479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33940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>
            <a:off x="3962400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3" name="Line 39"/>
          <p:cNvSpPr>
            <a:spLocks noChangeShapeType="1"/>
          </p:cNvSpPr>
          <p:nvPr/>
        </p:nvSpPr>
        <p:spPr bwMode="auto">
          <a:xfrm>
            <a:off x="45100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>
            <a:off x="50561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5" name="Line 41"/>
          <p:cNvSpPr>
            <a:spLocks noChangeShapeType="1"/>
          </p:cNvSpPr>
          <p:nvPr/>
        </p:nvSpPr>
        <p:spPr bwMode="auto">
          <a:xfrm>
            <a:off x="56038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66" name="Group 42"/>
          <p:cNvGrpSpPr>
            <a:grpSpLocks/>
          </p:cNvGrpSpPr>
          <p:nvPr/>
        </p:nvGrpSpPr>
        <p:grpSpPr bwMode="auto">
          <a:xfrm>
            <a:off x="1671638" y="2066925"/>
            <a:ext cx="4008437" cy="2136775"/>
            <a:chOff x="1053" y="1302"/>
            <a:chExt cx="2525" cy="1346"/>
          </a:xfrm>
        </p:grpSpPr>
        <p:sp>
          <p:nvSpPr>
            <p:cNvPr id="103467" name="Oval 43"/>
            <p:cNvSpPr>
              <a:spLocks noChangeArrowheads="1"/>
            </p:cNvSpPr>
            <p:nvPr/>
          </p:nvSpPr>
          <p:spPr bwMode="auto">
            <a:xfrm>
              <a:off x="1053" y="1302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Oval 44"/>
            <p:cNvSpPr>
              <a:spLocks noChangeArrowheads="1"/>
            </p:cNvSpPr>
            <p:nvPr/>
          </p:nvSpPr>
          <p:spPr bwMode="auto">
            <a:xfrm>
              <a:off x="1411" y="1480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9" name="Oval 45"/>
            <p:cNvSpPr>
              <a:spLocks noChangeArrowheads="1"/>
            </p:cNvSpPr>
            <p:nvPr/>
          </p:nvSpPr>
          <p:spPr bwMode="auto">
            <a:xfrm>
              <a:off x="1756" y="1671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Oval 46"/>
            <p:cNvSpPr>
              <a:spLocks noChangeArrowheads="1"/>
            </p:cNvSpPr>
            <p:nvPr/>
          </p:nvSpPr>
          <p:spPr bwMode="auto">
            <a:xfrm>
              <a:off x="2100" y="1849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1" name="Oval 47"/>
            <p:cNvSpPr>
              <a:spLocks noChangeArrowheads="1"/>
            </p:cNvSpPr>
            <p:nvPr/>
          </p:nvSpPr>
          <p:spPr bwMode="auto">
            <a:xfrm>
              <a:off x="2445" y="2028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2" name="Oval 48"/>
            <p:cNvSpPr>
              <a:spLocks noChangeArrowheads="1"/>
            </p:cNvSpPr>
            <p:nvPr/>
          </p:nvSpPr>
          <p:spPr bwMode="auto">
            <a:xfrm>
              <a:off x="3134" y="2384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3" name="Oval 49"/>
            <p:cNvSpPr>
              <a:spLocks noChangeArrowheads="1"/>
            </p:cNvSpPr>
            <p:nvPr/>
          </p:nvSpPr>
          <p:spPr bwMode="auto">
            <a:xfrm>
              <a:off x="3492" y="2562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4" name="Oval 50"/>
            <p:cNvSpPr>
              <a:spLocks noChangeArrowheads="1"/>
            </p:cNvSpPr>
            <p:nvPr/>
          </p:nvSpPr>
          <p:spPr bwMode="auto">
            <a:xfrm>
              <a:off x="2789" y="2206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75" name="Group 51"/>
          <p:cNvGrpSpPr>
            <a:grpSpLocks/>
          </p:cNvGrpSpPr>
          <p:nvPr/>
        </p:nvGrpSpPr>
        <p:grpSpPr bwMode="auto">
          <a:xfrm>
            <a:off x="1428750" y="2106613"/>
            <a:ext cx="3925888" cy="4079875"/>
            <a:chOff x="900" y="1327"/>
            <a:chExt cx="2473" cy="2570"/>
          </a:xfrm>
        </p:grpSpPr>
        <p:sp>
          <p:nvSpPr>
            <p:cNvPr id="103476" name="Oval 52"/>
            <p:cNvSpPr>
              <a:spLocks noChangeArrowheads="1"/>
            </p:cNvSpPr>
            <p:nvPr/>
          </p:nvSpPr>
          <p:spPr bwMode="auto">
            <a:xfrm>
              <a:off x="3287" y="3811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7" name="Oval 53"/>
            <p:cNvSpPr>
              <a:spLocks noChangeArrowheads="1"/>
            </p:cNvSpPr>
            <p:nvPr/>
          </p:nvSpPr>
          <p:spPr bwMode="auto">
            <a:xfrm>
              <a:off x="2598" y="3085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8" name="Oval 54"/>
            <p:cNvSpPr>
              <a:spLocks noChangeArrowheads="1"/>
            </p:cNvSpPr>
            <p:nvPr/>
          </p:nvSpPr>
          <p:spPr bwMode="auto">
            <a:xfrm>
              <a:off x="900" y="1327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9" name="Oval 55"/>
            <p:cNvSpPr>
              <a:spLocks noChangeArrowheads="1"/>
            </p:cNvSpPr>
            <p:nvPr/>
          </p:nvSpPr>
          <p:spPr bwMode="auto">
            <a:xfrm>
              <a:off x="2930" y="3441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0" name="Oval 56"/>
            <p:cNvSpPr>
              <a:spLocks noChangeArrowheads="1"/>
            </p:cNvSpPr>
            <p:nvPr/>
          </p:nvSpPr>
          <p:spPr bwMode="auto">
            <a:xfrm>
              <a:off x="1896" y="2371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1" name="Oval 57"/>
            <p:cNvSpPr>
              <a:spLocks noChangeArrowheads="1"/>
            </p:cNvSpPr>
            <p:nvPr/>
          </p:nvSpPr>
          <p:spPr bwMode="auto">
            <a:xfrm>
              <a:off x="1577" y="2028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2" name="Oval 58"/>
            <p:cNvSpPr>
              <a:spLocks noChangeArrowheads="1"/>
            </p:cNvSpPr>
            <p:nvPr/>
          </p:nvSpPr>
          <p:spPr bwMode="auto">
            <a:xfrm>
              <a:off x="2241" y="2728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3" name="Oval 59"/>
            <p:cNvSpPr>
              <a:spLocks noChangeArrowheads="1"/>
            </p:cNvSpPr>
            <p:nvPr/>
          </p:nvSpPr>
          <p:spPr bwMode="auto">
            <a:xfrm>
              <a:off x="1219" y="1658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84" name="Line 60"/>
          <p:cNvSpPr>
            <a:spLocks noChangeShapeType="1"/>
          </p:cNvSpPr>
          <p:nvPr/>
        </p:nvSpPr>
        <p:spPr bwMode="auto">
          <a:xfrm>
            <a:off x="1185863" y="4978400"/>
            <a:ext cx="7042150" cy="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6240463" y="5118100"/>
            <a:ext cx="180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 of Water</a:t>
            </a:r>
            <a:endParaRPr lang="en-US"/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549275" y="133350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717550" y="1717675"/>
            <a:ext cx="361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$11</a:t>
            </a:r>
            <a:endParaRPr lang="en-US"/>
          </a:p>
        </p:txBody>
      </p:sp>
      <p:sp>
        <p:nvSpPr>
          <p:cNvPr id="103488" name="Rectangle 64"/>
          <p:cNvSpPr>
            <a:spLocks noChangeArrowheads="1"/>
          </p:cNvSpPr>
          <p:nvPr/>
        </p:nvSpPr>
        <p:spPr bwMode="auto">
          <a:xfrm>
            <a:off x="839788" y="2001838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  <a:endParaRPr lang="en-US"/>
          </a:p>
        </p:txBody>
      </p:sp>
      <p:sp>
        <p:nvSpPr>
          <p:cNvPr id="103489" name="Rectangle 65"/>
          <p:cNvSpPr>
            <a:spLocks noChangeArrowheads="1"/>
          </p:cNvSpPr>
          <p:nvPr/>
        </p:nvSpPr>
        <p:spPr bwMode="auto">
          <a:xfrm>
            <a:off x="960438" y="22844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9</a:t>
            </a:r>
            <a:endParaRPr lang="en-US"/>
          </a:p>
        </p:txBody>
      </p:sp>
      <p:sp>
        <p:nvSpPr>
          <p:cNvPr id="103490" name="Rectangle 66"/>
          <p:cNvSpPr>
            <a:spLocks noChangeArrowheads="1"/>
          </p:cNvSpPr>
          <p:nvPr/>
        </p:nvSpPr>
        <p:spPr bwMode="auto">
          <a:xfrm>
            <a:off x="960438" y="25685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  <a:endParaRPr lang="en-US"/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960438" y="28511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/>
          </a:p>
        </p:txBody>
      </p:sp>
      <p:sp>
        <p:nvSpPr>
          <p:cNvPr id="103492" name="Rectangle 68"/>
          <p:cNvSpPr>
            <a:spLocks noChangeArrowheads="1"/>
          </p:cNvSpPr>
          <p:nvPr/>
        </p:nvSpPr>
        <p:spPr bwMode="auto">
          <a:xfrm>
            <a:off x="960438" y="3135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/>
          </a:p>
        </p:txBody>
      </p:sp>
      <p:sp>
        <p:nvSpPr>
          <p:cNvPr id="103493" name="Rectangle 69"/>
          <p:cNvSpPr>
            <a:spLocks noChangeArrowheads="1"/>
          </p:cNvSpPr>
          <p:nvPr/>
        </p:nvSpPr>
        <p:spPr bwMode="auto">
          <a:xfrm>
            <a:off x="960438" y="34178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/>
          </a:p>
        </p:txBody>
      </p:sp>
      <p:sp>
        <p:nvSpPr>
          <p:cNvPr id="103494" name="Rectangle 70"/>
          <p:cNvSpPr>
            <a:spLocks noChangeArrowheads="1"/>
          </p:cNvSpPr>
          <p:nvPr/>
        </p:nvSpPr>
        <p:spPr bwMode="auto">
          <a:xfrm>
            <a:off x="960438" y="37004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/>
          </a:p>
        </p:txBody>
      </p:sp>
      <p:sp>
        <p:nvSpPr>
          <p:cNvPr id="103495" name="Rectangle 71"/>
          <p:cNvSpPr>
            <a:spLocks noChangeArrowheads="1"/>
          </p:cNvSpPr>
          <p:nvPr/>
        </p:nvSpPr>
        <p:spPr bwMode="auto">
          <a:xfrm>
            <a:off x="960438" y="39846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/>
          </a:p>
        </p:txBody>
      </p:sp>
      <p:sp>
        <p:nvSpPr>
          <p:cNvPr id="103496" name="Rectangle 72"/>
          <p:cNvSpPr>
            <a:spLocks noChangeArrowheads="1"/>
          </p:cNvSpPr>
          <p:nvPr/>
        </p:nvSpPr>
        <p:spPr bwMode="auto">
          <a:xfrm>
            <a:off x="960438" y="42672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03497" name="Rectangle 73"/>
          <p:cNvSpPr>
            <a:spLocks noChangeArrowheads="1"/>
          </p:cNvSpPr>
          <p:nvPr/>
        </p:nvSpPr>
        <p:spPr bwMode="auto">
          <a:xfrm>
            <a:off x="960438" y="45513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03498" name="Rectangle 74"/>
          <p:cNvSpPr>
            <a:spLocks noChangeArrowheads="1"/>
          </p:cNvSpPr>
          <p:nvPr/>
        </p:nvSpPr>
        <p:spPr bwMode="auto">
          <a:xfrm>
            <a:off x="960438" y="48339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03499" name="Rectangle 75"/>
          <p:cNvSpPr>
            <a:spLocks noChangeArrowheads="1"/>
          </p:cNvSpPr>
          <p:nvPr/>
        </p:nvSpPr>
        <p:spPr bwMode="auto">
          <a:xfrm>
            <a:off x="839788" y="5118100"/>
            <a:ext cx="241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–1</a:t>
            </a:r>
            <a:endParaRPr lang="en-US"/>
          </a:p>
        </p:txBody>
      </p:sp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839788" y="5400675"/>
            <a:ext cx="241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–2</a:t>
            </a:r>
          </a:p>
        </p:txBody>
      </p:sp>
      <p:sp>
        <p:nvSpPr>
          <p:cNvPr id="103501" name="Rectangle 77"/>
          <p:cNvSpPr>
            <a:spLocks noChangeArrowheads="1"/>
          </p:cNvSpPr>
          <p:nvPr/>
        </p:nvSpPr>
        <p:spPr bwMode="auto">
          <a:xfrm>
            <a:off x="839788" y="5684838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–3</a:t>
            </a:r>
          </a:p>
        </p:txBody>
      </p:sp>
      <p:sp>
        <p:nvSpPr>
          <p:cNvPr id="103502" name="Rectangle 78"/>
          <p:cNvSpPr>
            <a:spLocks noChangeArrowheads="1"/>
          </p:cNvSpPr>
          <p:nvPr/>
        </p:nvSpPr>
        <p:spPr bwMode="auto">
          <a:xfrm>
            <a:off x="839788" y="5967413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–4</a:t>
            </a:r>
          </a:p>
        </p:txBody>
      </p:sp>
      <p:grpSp>
        <p:nvGrpSpPr>
          <p:cNvPr id="103503" name="Group 79"/>
          <p:cNvGrpSpPr>
            <a:grpSpLocks/>
          </p:cNvGrpSpPr>
          <p:nvPr/>
        </p:nvGrpSpPr>
        <p:grpSpPr bwMode="auto">
          <a:xfrm>
            <a:off x="5681663" y="4071938"/>
            <a:ext cx="854075" cy="798512"/>
            <a:chOff x="3579" y="2565"/>
            <a:chExt cx="538" cy="503"/>
          </a:xfrm>
        </p:grpSpPr>
        <p:sp>
          <p:nvSpPr>
            <p:cNvPr id="103504" name="Rectangle 80"/>
            <p:cNvSpPr>
              <a:spLocks noChangeArrowheads="1"/>
            </p:cNvSpPr>
            <p:nvPr/>
          </p:nvSpPr>
          <p:spPr bwMode="auto">
            <a:xfrm>
              <a:off x="3579" y="2565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  <p:sp>
          <p:nvSpPr>
            <p:cNvPr id="103505" name="Rectangle 81"/>
            <p:cNvSpPr>
              <a:spLocks noChangeArrowheads="1"/>
            </p:cNvSpPr>
            <p:nvPr/>
          </p:nvSpPr>
          <p:spPr bwMode="auto">
            <a:xfrm>
              <a:off x="3579" y="2735"/>
              <a:ext cx="5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(average</a:t>
              </a:r>
              <a:endParaRPr lang="en-US"/>
            </a:p>
          </p:txBody>
        </p:sp>
        <p:sp>
          <p:nvSpPr>
            <p:cNvPr id="103506" name="Rectangle 82"/>
            <p:cNvSpPr>
              <a:spLocks noChangeArrowheads="1"/>
            </p:cNvSpPr>
            <p:nvPr/>
          </p:nvSpPr>
          <p:spPr bwMode="auto">
            <a:xfrm>
              <a:off x="3579" y="2905"/>
              <a:ext cx="5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revenue)</a:t>
              </a:r>
              <a:endParaRPr lang="en-US"/>
            </a:p>
          </p:txBody>
        </p:sp>
      </p:grpSp>
      <p:grpSp>
        <p:nvGrpSpPr>
          <p:cNvPr id="103507" name="Group 83"/>
          <p:cNvGrpSpPr>
            <a:grpSpLocks/>
          </p:cNvGrpSpPr>
          <p:nvPr/>
        </p:nvGrpSpPr>
        <p:grpSpPr bwMode="auto">
          <a:xfrm>
            <a:off x="2592388" y="4254500"/>
            <a:ext cx="828675" cy="528638"/>
            <a:chOff x="1633" y="2680"/>
            <a:chExt cx="522" cy="333"/>
          </a:xfrm>
        </p:grpSpPr>
        <p:sp>
          <p:nvSpPr>
            <p:cNvPr id="103508" name="Rectangle 84"/>
            <p:cNvSpPr>
              <a:spLocks noChangeArrowheads="1"/>
            </p:cNvSpPr>
            <p:nvPr/>
          </p:nvSpPr>
          <p:spPr bwMode="auto">
            <a:xfrm>
              <a:off x="1633" y="2680"/>
              <a:ext cx="52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Marginal</a:t>
              </a:r>
              <a:endParaRPr lang="en-US"/>
            </a:p>
          </p:txBody>
        </p:sp>
        <p:sp>
          <p:nvSpPr>
            <p:cNvPr id="103509" name="Rectangle 85"/>
            <p:cNvSpPr>
              <a:spLocks noChangeArrowheads="1"/>
            </p:cNvSpPr>
            <p:nvPr/>
          </p:nvSpPr>
          <p:spPr bwMode="auto">
            <a:xfrm>
              <a:off x="1633" y="2850"/>
              <a:ext cx="49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</a:t>
              </a:r>
              <a:endParaRPr lang="en-US"/>
            </a:p>
          </p:txBody>
        </p:sp>
      </p:grpSp>
      <p:sp>
        <p:nvSpPr>
          <p:cNvPr id="103510" name="Rectangle 86"/>
          <p:cNvSpPr>
            <a:spLocks noChangeArrowheads="1"/>
          </p:cNvSpPr>
          <p:nvPr/>
        </p:nvSpPr>
        <p:spPr bwMode="auto">
          <a:xfrm>
            <a:off x="1647825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03511" name="Rectangle 87"/>
          <p:cNvSpPr>
            <a:spLocks noChangeArrowheads="1"/>
          </p:cNvSpPr>
          <p:nvPr/>
        </p:nvSpPr>
        <p:spPr bwMode="auto">
          <a:xfrm>
            <a:off x="2201863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03512" name="Rectangle 88"/>
          <p:cNvSpPr>
            <a:spLocks noChangeArrowheads="1"/>
          </p:cNvSpPr>
          <p:nvPr/>
        </p:nvSpPr>
        <p:spPr bwMode="auto">
          <a:xfrm>
            <a:off x="2754313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/>
          </a:p>
        </p:txBody>
      </p:sp>
      <p:sp>
        <p:nvSpPr>
          <p:cNvPr id="103513" name="Rectangle 89"/>
          <p:cNvSpPr>
            <a:spLocks noChangeArrowheads="1"/>
          </p:cNvSpPr>
          <p:nvPr/>
        </p:nvSpPr>
        <p:spPr bwMode="auto">
          <a:xfrm>
            <a:off x="3306763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/>
          </a:p>
        </p:txBody>
      </p:sp>
      <p:sp>
        <p:nvSpPr>
          <p:cNvPr id="103514" name="Rectangle 90"/>
          <p:cNvSpPr>
            <a:spLocks noChangeArrowheads="1"/>
          </p:cNvSpPr>
          <p:nvPr/>
        </p:nvSpPr>
        <p:spPr bwMode="auto">
          <a:xfrm>
            <a:off x="3852863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/>
          </a:p>
        </p:txBody>
      </p:sp>
      <p:sp>
        <p:nvSpPr>
          <p:cNvPr id="103515" name="Rectangle 91"/>
          <p:cNvSpPr>
            <a:spLocks noChangeArrowheads="1"/>
          </p:cNvSpPr>
          <p:nvPr/>
        </p:nvSpPr>
        <p:spPr bwMode="auto">
          <a:xfrm>
            <a:off x="4406900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/>
          </a:p>
        </p:txBody>
      </p:sp>
      <p:sp>
        <p:nvSpPr>
          <p:cNvPr id="103516" name="Rectangle 92"/>
          <p:cNvSpPr>
            <a:spLocks noChangeArrowheads="1"/>
          </p:cNvSpPr>
          <p:nvPr/>
        </p:nvSpPr>
        <p:spPr bwMode="auto">
          <a:xfrm>
            <a:off x="4959350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/>
          </a:p>
        </p:txBody>
      </p:sp>
      <p:sp>
        <p:nvSpPr>
          <p:cNvPr id="103517" name="Rectangle 93"/>
          <p:cNvSpPr>
            <a:spLocks noChangeArrowheads="1"/>
          </p:cNvSpPr>
          <p:nvPr/>
        </p:nvSpPr>
        <p:spPr bwMode="auto">
          <a:xfrm>
            <a:off x="5511800" y="5130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1" grpId="0" animBg="1"/>
      <p:bldP spid="1034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Profit Maximization</a:t>
            </a:r>
            <a:endParaRPr lang="en-US" sz="3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monopoly maximizes profit by producing the quantity at which marginal revenue equals marginal cost.</a:t>
            </a:r>
          </a:p>
          <a:p>
            <a:r>
              <a:rPr lang="en-US"/>
              <a:t>It then uses the demand curve to find the price that will induce consumers to buy that quantity.</a:t>
            </a:r>
          </a:p>
        </p:txBody>
      </p:sp>
    </p:spTree>
    <p:extLst>
      <p:ext uri="{BB962C8B-B14F-4D97-AF65-F5344CB8AC3E}">
        <p14:creationId xmlns:p14="http://schemas.microsoft.com/office/powerpoint/2010/main" val="35388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Profit </a:t>
            </a:r>
            <a:r>
              <a:rPr lang="en-US" sz="2400" dirty="0">
                <a:solidFill>
                  <a:schemeClr val="tx1"/>
                </a:solidFill>
              </a:rPr>
              <a:t>Maximization for a Monopoly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1479550" y="1320800"/>
            <a:ext cx="6716713" cy="4932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7" name="Freeform 17"/>
          <p:cNvSpPr>
            <a:spLocks/>
          </p:cNvSpPr>
          <p:nvPr/>
        </p:nvSpPr>
        <p:spPr bwMode="auto">
          <a:xfrm>
            <a:off x="1479550" y="1320800"/>
            <a:ext cx="6716713" cy="4932363"/>
          </a:xfrm>
          <a:custGeom>
            <a:avLst/>
            <a:gdLst>
              <a:gd name="T0" fmla="*/ 0 w 4231"/>
              <a:gd name="T1" fmla="*/ 0 h 3107"/>
              <a:gd name="T2" fmla="*/ 0 w 4231"/>
              <a:gd name="T3" fmla="*/ 3107 h 3107"/>
              <a:gd name="T4" fmla="*/ 4231 w 4231"/>
              <a:gd name="T5" fmla="*/ 3107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1" h="3107">
                <a:moveTo>
                  <a:pt x="0" y="0"/>
                </a:moveTo>
                <a:lnTo>
                  <a:pt x="0" y="3107"/>
                </a:lnTo>
                <a:lnTo>
                  <a:pt x="4231" y="310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27146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42005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7359650" y="6270625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2630488" y="62769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Arial" pitchFamily="34" charset="0"/>
              </a:rPr>
              <a:t>Q</a:t>
            </a:r>
            <a:endParaRPr lang="en-US"/>
          </a:p>
        </p:txBody>
      </p:sp>
      <p:sp>
        <p:nvSpPr>
          <p:cNvPr id="102422" name="Freeform 22"/>
          <p:cNvSpPr>
            <a:spLocks/>
          </p:cNvSpPr>
          <p:nvPr/>
        </p:nvSpPr>
        <p:spPr bwMode="auto">
          <a:xfrm>
            <a:off x="2809875" y="6403975"/>
            <a:ext cx="38100" cy="96838"/>
          </a:xfrm>
          <a:custGeom>
            <a:avLst/>
            <a:gdLst>
              <a:gd name="T0" fmla="*/ 24 w 24"/>
              <a:gd name="T1" fmla="*/ 0 h 61"/>
              <a:gd name="T2" fmla="*/ 16 w 24"/>
              <a:gd name="T3" fmla="*/ 0 h 61"/>
              <a:gd name="T4" fmla="*/ 12 w 24"/>
              <a:gd name="T5" fmla="*/ 8 h 61"/>
              <a:gd name="T6" fmla="*/ 0 w 24"/>
              <a:gd name="T7" fmla="*/ 16 h 61"/>
              <a:gd name="T8" fmla="*/ 0 w 24"/>
              <a:gd name="T9" fmla="*/ 24 h 61"/>
              <a:gd name="T10" fmla="*/ 8 w 24"/>
              <a:gd name="T11" fmla="*/ 20 h 61"/>
              <a:gd name="T12" fmla="*/ 16 w 24"/>
              <a:gd name="T13" fmla="*/ 16 h 61"/>
              <a:gd name="T14" fmla="*/ 16 w 24"/>
              <a:gd name="T15" fmla="*/ 61 h 61"/>
              <a:gd name="T16" fmla="*/ 24 w 24"/>
              <a:gd name="T17" fmla="*/ 61 h 61"/>
              <a:gd name="T18" fmla="*/ 24 w 24"/>
              <a:gd name="T19" fmla="*/ 4 h 61"/>
              <a:gd name="T20" fmla="*/ 24 w 24"/>
              <a:gd name="T2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61">
                <a:moveTo>
                  <a:pt x="24" y="0"/>
                </a:moveTo>
                <a:lnTo>
                  <a:pt x="16" y="0"/>
                </a:lnTo>
                <a:lnTo>
                  <a:pt x="12" y="8"/>
                </a:lnTo>
                <a:lnTo>
                  <a:pt x="0" y="16"/>
                </a:lnTo>
                <a:lnTo>
                  <a:pt x="0" y="24"/>
                </a:lnTo>
                <a:lnTo>
                  <a:pt x="8" y="20"/>
                </a:lnTo>
                <a:lnTo>
                  <a:pt x="16" y="16"/>
                </a:lnTo>
                <a:lnTo>
                  <a:pt x="16" y="61"/>
                </a:lnTo>
                <a:lnTo>
                  <a:pt x="24" y="61"/>
                </a:lnTo>
                <a:lnTo>
                  <a:pt x="24" y="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23" name="Group 23"/>
          <p:cNvGrpSpPr>
            <a:grpSpLocks/>
          </p:cNvGrpSpPr>
          <p:nvPr/>
        </p:nvGrpSpPr>
        <p:grpSpPr bwMode="auto">
          <a:xfrm>
            <a:off x="4071938" y="6276975"/>
            <a:ext cx="230187" cy="244475"/>
            <a:chOff x="2565" y="3954"/>
            <a:chExt cx="145" cy="154"/>
          </a:xfrm>
        </p:grpSpPr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2565" y="395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/>
            </a:p>
          </p:txBody>
        </p:sp>
        <p:sp>
          <p:nvSpPr>
            <p:cNvPr id="102425" name="Freeform 25"/>
            <p:cNvSpPr>
              <a:spLocks/>
            </p:cNvSpPr>
            <p:nvPr/>
          </p:nvSpPr>
          <p:spPr bwMode="auto">
            <a:xfrm>
              <a:off x="2670" y="4034"/>
              <a:ext cx="40" cy="61"/>
            </a:xfrm>
            <a:custGeom>
              <a:avLst/>
              <a:gdLst>
                <a:gd name="T0" fmla="*/ 8 w 40"/>
                <a:gd name="T1" fmla="*/ 53 h 61"/>
                <a:gd name="T2" fmla="*/ 12 w 40"/>
                <a:gd name="T3" fmla="*/ 49 h 61"/>
                <a:gd name="T4" fmla="*/ 20 w 40"/>
                <a:gd name="T5" fmla="*/ 41 h 61"/>
                <a:gd name="T6" fmla="*/ 36 w 40"/>
                <a:gd name="T7" fmla="*/ 32 h 61"/>
                <a:gd name="T8" fmla="*/ 40 w 40"/>
                <a:gd name="T9" fmla="*/ 24 h 61"/>
                <a:gd name="T10" fmla="*/ 40 w 40"/>
                <a:gd name="T11" fmla="*/ 16 h 61"/>
                <a:gd name="T12" fmla="*/ 40 w 40"/>
                <a:gd name="T13" fmla="*/ 12 h 61"/>
                <a:gd name="T14" fmla="*/ 36 w 40"/>
                <a:gd name="T15" fmla="*/ 8 h 61"/>
                <a:gd name="T16" fmla="*/ 28 w 40"/>
                <a:gd name="T17" fmla="*/ 4 h 61"/>
                <a:gd name="T18" fmla="*/ 20 w 40"/>
                <a:gd name="T19" fmla="*/ 0 h 61"/>
                <a:gd name="T20" fmla="*/ 12 w 40"/>
                <a:gd name="T21" fmla="*/ 4 h 61"/>
                <a:gd name="T22" fmla="*/ 4 w 40"/>
                <a:gd name="T23" fmla="*/ 8 h 61"/>
                <a:gd name="T24" fmla="*/ 0 w 40"/>
                <a:gd name="T25" fmla="*/ 12 h 61"/>
                <a:gd name="T26" fmla="*/ 0 w 40"/>
                <a:gd name="T27" fmla="*/ 20 h 61"/>
                <a:gd name="T28" fmla="*/ 8 w 40"/>
                <a:gd name="T29" fmla="*/ 20 h 61"/>
                <a:gd name="T30" fmla="*/ 12 w 40"/>
                <a:gd name="T31" fmla="*/ 12 h 61"/>
                <a:gd name="T32" fmla="*/ 20 w 40"/>
                <a:gd name="T33" fmla="*/ 8 h 61"/>
                <a:gd name="T34" fmla="*/ 28 w 40"/>
                <a:gd name="T35" fmla="*/ 12 h 61"/>
                <a:gd name="T36" fmla="*/ 32 w 40"/>
                <a:gd name="T37" fmla="*/ 16 h 61"/>
                <a:gd name="T38" fmla="*/ 28 w 40"/>
                <a:gd name="T39" fmla="*/ 28 h 61"/>
                <a:gd name="T40" fmla="*/ 16 w 40"/>
                <a:gd name="T41" fmla="*/ 41 h 61"/>
                <a:gd name="T42" fmla="*/ 4 w 40"/>
                <a:gd name="T43" fmla="*/ 49 h 61"/>
                <a:gd name="T44" fmla="*/ 0 w 40"/>
                <a:gd name="T45" fmla="*/ 57 h 61"/>
                <a:gd name="T46" fmla="*/ 0 w 40"/>
                <a:gd name="T47" fmla="*/ 61 h 61"/>
                <a:gd name="T48" fmla="*/ 40 w 40"/>
                <a:gd name="T49" fmla="*/ 61 h 61"/>
                <a:gd name="T50" fmla="*/ 40 w 40"/>
                <a:gd name="T51" fmla="*/ 53 h 61"/>
                <a:gd name="T52" fmla="*/ 12 w 40"/>
                <a:gd name="T53" fmla="*/ 53 h 61"/>
                <a:gd name="T54" fmla="*/ 8 w 40"/>
                <a:gd name="T55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61">
                  <a:moveTo>
                    <a:pt x="8" y="53"/>
                  </a:moveTo>
                  <a:lnTo>
                    <a:pt x="12" y="49"/>
                  </a:lnTo>
                  <a:lnTo>
                    <a:pt x="20" y="41"/>
                  </a:lnTo>
                  <a:lnTo>
                    <a:pt x="36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6" y="8"/>
                  </a:lnTo>
                  <a:lnTo>
                    <a:pt x="28" y="4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28" y="28"/>
                  </a:lnTo>
                  <a:lnTo>
                    <a:pt x="16" y="41"/>
                  </a:lnTo>
                  <a:lnTo>
                    <a:pt x="4" y="49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40" y="61"/>
                  </a:lnTo>
                  <a:lnTo>
                    <a:pt x="40" y="53"/>
                  </a:lnTo>
                  <a:lnTo>
                    <a:pt x="12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1296988" y="627697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419100" y="1263650"/>
            <a:ext cx="981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Costs and</a:t>
            </a:r>
            <a:endParaRPr lang="en-US" dirty="0"/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554038" y="1520825"/>
            <a:ext cx="844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Revenue</a:t>
            </a:r>
            <a:endParaRPr lang="en-US"/>
          </a:p>
        </p:txBody>
      </p:sp>
      <p:grpSp>
        <p:nvGrpSpPr>
          <p:cNvPr id="102429" name="Group 29"/>
          <p:cNvGrpSpPr>
            <a:grpSpLocks/>
          </p:cNvGrpSpPr>
          <p:nvPr/>
        </p:nvGrpSpPr>
        <p:grpSpPr bwMode="auto">
          <a:xfrm>
            <a:off x="1479550" y="1630363"/>
            <a:ext cx="6121400" cy="3378200"/>
            <a:chOff x="932" y="1027"/>
            <a:chExt cx="3856" cy="2128"/>
          </a:xfrm>
        </p:grpSpPr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>
              <a:off x="932" y="1027"/>
              <a:ext cx="3319" cy="2050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4305" y="3001"/>
              <a:ext cx="4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</p:grpSp>
      <p:grpSp>
        <p:nvGrpSpPr>
          <p:cNvPr id="102432" name="Group 32"/>
          <p:cNvGrpSpPr>
            <a:grpSpLocks/>
          </p:cNvGrpSpPr>
          <p:nvPr/>
        </p:nvGrpSpPr>
        <p:grpSpPr bwMode="auto">
          <a:xfrm>
            <a:off x="1652588" y="3459163"/>
            <a:ext cx="5443537" cy="1984375"/>
            <a:chOff x="1041" y="2179"/>
            <a:chExt cx="3429" cy="1250"/>
          </a:xfrm>
        </p:grpSpPr>
        <p:sp>
          <p:nvSpPr>
            <p:cNvPr id="102433" name="Freeform 33"/>
            <p:cNvSpPr>
              <a:spLocks/>
            </p:cNvSpPr>
            <p:nvPr/>
          </p:nvSpPr>
          <p:spPr bwMode="auto">
            <a:xfrm>
              <a:off x="1041" y="2179"/>
              <a:ext cx="2322" cy="1250"/>
            </a:xfrm>
            <a:custGeom>
              <a:avLst/>
              <a:gdLst>
                <a:gd name="T0" fmla="*/ 0 w 191"/>
                <a:gd name="T1" fmla="*/ 0 h 103"/>
                <a:gd name="T2" fmla="*/ 191 w 191"/>
                <a:gd name="T3" fmla="*/ 1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1" h="103">
                  <a:moveTo>
                    <a:pt x="0" y="0"/>
                  </a:moveTo>
                  <a:cubicBezTo>
                    <a:pt x="7" y="22"/>
                    <a:pt x="41" y="103"/>
                    <a:pt x="191" y="16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3445" y="2282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 total cost</a:t>
              </a:r>
              <a:endParaRPr lang="en-US"/>
            </a:p>
          </p:txBody>
        </p:sp>
      </p:grpSp>
      <p:grpSp>
        <p:nvGrpSpPr>
          <p:cNvPr id="102435" name="Group 35"/>
          <p:cNvGrpSpPr>
            <a:grpSpLocks/>
          </p:cNvGrpSpPr>
          <p:nvPr/>
        </p:nvGrpSpPr>
        <p:grpSpPr bwMode="auto">
          <a:xfrm>
            <a:off x="1479550" y="1630363"/>
            <a:ext cx="5359400" cy="4454525"/>
            <a:chOff x="932" y="1027"/>
            <a:chExt cx="3376" cy="2806"/>
          </a:xfrm>
        </p:grpSpPr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>
              <a:off x="932" y="1027"/>
              <a:ext cx="2310" cy="2754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7" name="Rectangle 37"/>
            <p:cNvSpPr>
              <a:spLocks noChangeArrowheads="1"/>
            </p:cNvSpPr>
            <p:nvPr/>
          </p:nvSpPr>
          <p:spPr bwMode="auto">
            <a:xfrm>
              <a:off x="3320" y="3679"/>
              <a:ext cx="9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revenue</a:t>
              </a:r>
              <a:endParaRPr lang="en-US"/>
            </a:p>
          </p:txBody>
        </p:sp>
      </p:grpSp>
      <p:grpSp>
        <p:nvGrpSpPr>
          <p:cNvPr id="102438" name="Group 38"/>
          <p:cNvGrpSpPr>
            <a:grpSpLocks/>
          </p:cNvGrpSpPr>
          <p:nvPr/>
        </p:nvGrpSpPr>
        <p:grpSpPr bwMode="auto">
          <a:xfrm>
            <a:off x="1749425" y="2535238"/>
            <a:ext cx="3241675" cy="3505200"/>
            <a:chOff x="1102" y="1597"/>
            <a:chExt cx="2042" cy="2208"/>
          </a:xfrm>
        </p:grpSpPr>
        <p:sp>
          <p:nvSpPr>
            <p:cNvPr id="102439" name="Line 39"/>
            <p:cNvSpPr>
              <a:spLocks noChangeShapeType="1"/>
            </p:cNvSpPr>
            <p:nvPr/>
          </p:nvSpPr>
          <p:spPr bwMode="auto">
            <a:xfrm flipH="1">
              <a:off x="1102" y="1597"/>
              <a:ext cx="2042" cy="220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40" name="Group 40"/>
            <p:cNvGrpSpPr>
              <a:grpSpLocks/>
            </p:cNvGrpSpPr>
            <p:nvPr/>
          </p:nvGrpSpPr>
          <p:grpSpPr bwMode="auto">
            <a:xfrm>
              <a:off x="1104" y="3057"/>
              <a:ext cx="490" cy="316"/>
              <a:chOff x="1104" y="3057"/>
              <a:chExt cx="490" cy="316"/>
            </a:xfrm>
          </p:grpSpPr>
          <p:sp>
            <p:nvSpPr>
              <p:cNvPr id="102441" name="Rectangle 41"/>
              <p:cNvSpPr>
                <a:spLocks noChangeArrowheads="1"/>
              </p:cNvSpPr>
              <p:nvPr/>
            </p:nvSpPr>
            <p:spPr bwMode="auto">
              <a:xfrm>
                <a:off x="1104" y="3057"/>
                <a:ext cx="49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</a:t>
                </a:r>
                <a:endParaRPr lang="en-US"/>
              </a:p>
            </p:txBody>
          </p:sp>
          <p:sp>
            <p:nvSpPr>
              <p:cNvPr id="102442" name="Rectangle 42"/>
              <p:cNvSpPr>
                <a:spLocks noChangeArrowheads="1"/>
              </p:cNvSpPr>
              <p:nvPr/>
            </p:nvSpPr>
            <p:spPr bwMode="auto">
              <a:xfrm>
                <a:off x="1233" y="3219"/>
                <a:ext cx="2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cost</a:t>
                </a:r>
                <a:endParaRPr lang="en-US"/>
              </a:p>
            </p:txBody>
          </p:sp>
        </p:grpSp>
      </p:grpSp>
      <p:grpSp>
        <p:nvGrpSpPr>
          <p:cNvPr id="102443" name="Group 43"/>
          <p:cNvGrpSpPr>
            <a:grpSpLocks/>
          </p:cNvGrpSpPr>
          <p:nvPr/>
        </p:nvGrpSpPr>
        <p:grpSpPr bwMode="auto">
          <a:xfrm>
            <a:off x="522288" y="2578100"/>
            <a:ext cx="3243262" cy="3943350"/>
            <a:chOff x="329" y="1624"/>
            <a:chExt cx="2043" cy="2484"/>
          </a:xfrm>
        </p:grpSpPr>
        <p:sp>
          <p:nvSpPr>
            <p:cNvPr id="102444" name="Freeform 44"/>
            <p:cNvSpPr>
              <a:spLocks/>
            </p:cNvSpPr>
            <p:nvPr/>
          </p:nvSpPr>
          <p:spPr bwMode="auto">
            <a:xfrm>
              <a:off x="932" y="1840"/>
              <a:ext cx="1288" cy="2087"/>
            </a:xfrm>
            <a:custGeom>
              <a:avLst/>
              <a:gdLst>
                <a:gd name="T0" fmla="*/ 1288 w 1288"/>
                <a:gd name="T1" fmla="*/ 2087 h 2087"/>
                <a:gd name="T2" fmla="*/ 1288 w 1288"/>
                <a:gd name="T3" fmla="*/ 0 h 2087"/>
                <a:gd name="T4" fmla="*/ 0 w 1288"/>
                <a:gd name="T5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8" h="2087">
                  <a:moveTo>
                    <a:pt x="1288" y="2087"/>
                  </a:moveTo>
                  <a:lnTo>
                    <a:pt x="1288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Rectangle 45"/>
            <p:cNvSpPr>
              <a:spLocks noChangeArrowheads="1"/>
            </p:cNvSpPr>
            <p:nvPr/>
          </p:nvSpPr>
          <p:spPr bwMode="auto">
            <a:xfrm>
              <a:off x="329" y="1729"/>
              <a:ext cx="5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/>
            </a:p>
          </p:txBody>
        </p:sp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607" y="1890"/>
              <a:ext cx="2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price</a:t>
              </a:r>
              <a:endParaRPr lang="en-US"/>
            </a:p>
          </p:txBody>
        </p:sp>
        <p:sp>
          <p:nvSpPr>
            <p:cNvPr id="102447" name="Rectangle 47"/>
            <p:cNvSpPr>
              <a:spLocks noChangeArrowheads="1"/>
            </p:cNvSpPr>
            <p:nvPr/>
          </p:nvSpPr>
          <p:spPr bwMode="auto">
            <a:xfrm>
              <a:off x="2081" y="3954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pitchFamily="34" charset="0"/>
                </a:rPr>
                <a:t>MAX</a:t>
              </a:r>
              <a:endParaRPr lang="en-US"/>
            </a:p>
          </p:txBody>
        </p:sp>
        <p:grpSp>
          <p:nvGrpSpPr>
            <p:cNvPr id="102448" name="Group 48"/>
            <p:cNvGrpSpPr>
              <a:grpSpLocks/>
            </p:cNvGrpSpPr>
            <p:nvPr/>
          </p:nvGrpSpPr>
          <p:grpSpPr bwMode="auto">
            <a:xfrm>
              <a:off x="2184" y="1624"/>
              <a:ext cx="91" cy="253"/>
              <a:chOff x="2184" y="1624"/>
              <a:chExt cx="91" cy="253"/>
            </a:xfrm>
          </p:grpSpPr>
          <p:sp>
            <p:nvSpPr>
              <p:cNvPr id="102449" name="Oval 49"/>
              <p:cNvSpPr>
                <a:spLocks noChangeArrowheads="1"/>
              </p:cNvSpPr>
              <p:nvPr/>
            </p:nvSpPr>
            <p:spPr bwMode="auto">
              <a:xfrm>
                <a:off x="2184" y="1791"/>
                <a:ext cx="85" cy="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0" name="Rectangle 50"/>
              <p:cNvSpPr>
                <a:spLocks noChangeArrowheads="1"/>
              </p:cNvSpPr>
              <p:nvPr/>
            </p:nvSpPr>
            <p:spPr bwMode="auto">
              <a:xfrm>
                <a:off x="2190" y="1624"/>
                <a:ext cx="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B</a:t>
                </a:r>
                <a:endParaRPr lang="en-US"/>
              </a:p>
            </p:txBody>
          </p:sp>
        </p:grpSp>
      </p:grpSp>
      <p:grpSp>
        <p:nvGrpSpPr>
          <p:cNvPr id="102451" name="Group 51"/>
          <p:cNvGrpSpPr>
            <a:grpSpLocks/>
          </p:cNvGrpSpPr>
          <p:nvPr/>
        </p:nvGrpSpPr>
        <p:grpSpPr bwMode="auto">
          <a:xfrm>
            <a:off x="3852863" y="1476375"/>
            <a:ext cx="4246562" cy="2619375"/>
            <a:chOff x="2427" y="930"/>
            <a:chExt cx="2675" cy="1650"/>
          </a:xfrm>
        </p:grpSpPr>
        <p:sp>
          <p:nvSpPr>
            <p:cNvPr id="102452" name="Line 52"/>
            <p:cNvSpPr>
              <a:spLocks noChangeShapeType="1"/>
            </p:cNvSpPr>
            <p:nvPr/>
          </p:nvSpPr>
          <p:spPr bwMode="auto">
            <a:xfrm flipV="1">
              <a:off x="2427" y="1439"/>
              <a:ext cx="1204" cy="1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53" name="Group 53"/>
            <p:cNvGrpSpPr>
              <a:grpSpLocks/>
            </p:cNvGrpSpPr>
            <p:nvPr/>
          </p:nvGrpSpPr>
          <p:grpSpPr bwMode="auto">
            <a:xfrm>
              <a:off x="3558" y="930"/>
              <a:ext cx="1544" cy="1031"/>
              <a:chOff x="3558" y="930"/>
              <a:chExt cx="1544" cy="1031"/>
            </a:xfrm>
          </p:grpSpPr>
          <p:sp>
            <p:nvSpPr>
              <p:cNvPr id="102454" name="Rectangle 54"/>
              <p:cNvSpPr>
                <a:spLocks noChangeArrowheads="1"/>
              </p:cNvSpPr>
              <p:nvPr/>
            </p:nvSpPr>
            <p:spPr bwMode="auto">
              <a:xfrm>
                <a:off x="3558" y="930"/>
                <a:ext cx="1544" cy="1031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5" name="Rectangle 55"/>
              <p:cNvSpPr>
                <a:spLocks noChangeArrowheads="1"/>
              </p:cNvSpPr>
              <p:nvPr/>
            </p:nvSpPr>
            <p:spPr bwMode="auto">
              <a:xfrm>
                <a:off x="3615" y="958"/>
                <a:ext cx="141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1. The intersection of the</a:t>
                </a:r>
                <a:endParaRPr lang="en-US"/>
              </a:p>
            </p:txBody>
          </p:sp>
          <p:sp>
            <p:nvSpPr>
              <p:cNvPr id="102456" name="Rectangle 56"/>
              <p:cNvSpPr>
                <a:spLocks noChangeArrowheads="1"/>
              </p:cNvSpPr>
              <p:nvPr/>
            </p:nvSpPr>
            <p:spPr bwMode="auto">
              <a:xfrm>
                <a:off x="3615" y="1119"/>
                <a:ext cx="13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marginal-revenue curve</a:t>
                </a:r>
                <a:endParaRPr lang="en-US"/>
              </a:p>
            </p:txBody>
          </p:sp>
          <p:sp>
            <p:nvSpPr>
              <p:cNvPr id="102457" name="Rectangle 57"/>
              <p:cNvSpPr>
                <a:spLocks noChangeArrowheads="1"/>
              </p:cNvSpPr>
              <p:nvPr/>
            </p:nvSpPr>
            <p:spPr bwMode="auto">
              <a:xfrm>
                <a:off x="3615" y="1281"/>
                <a:ext cx="123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and the marginal-cost</a:t>
                </a:r>
                <a:endParaRPr lang="en-US"/>
              </a:p>
            </p:txBody>
          </p:sp>
          <p:sp>
            <p:nvSpPr>
              <p:cNvPr id="102458" name="Rectangle 58"/>
              <p:cNvSpPr>
                <a:spLocks noChangeArrowheads="1"/>
              </p:cNvSpPr>
              <p:nvPr/>
            </p:nvSpPr>
            <p:spPr bwMode="auto">
              <a:xfrm>
                <a:off x="3615" y="1442"/>
                <a:ext cx="11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curve determines the</a:t>
                </a:r>
                <a:endParaRPr lang="en-US"/>
              </a:p>
            </p:txBody>
          </p:sp>
          <p:sp>
            <p:nvSpPr>
              <p:cNvPr id="102459" name="Rectangle 59"/>
              <p:cNvSpPr>
                <a:spLocks noChangeArrowheads="1"/>
              </p:cNvSpPr>
              <p:nvPr/>
            </p:nvSpPr>
            <p:spPr bwMode="auto">
              <a:xfrm>
                <a:off x="3615" y="1604"/>
                <a:ext cx="96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profit-maximizing</a:t>
                </a:r>
                <a:endParaRPr lang="en-US"/>
              </a:p>
            </p:txBody>
          </p:sp>
          <p:sp>
            <p:nvSpPr>
              <p:cNvPr id="102460" name="Rectangle 60"/>
              <p:cNvSpPr>
                <a:spLocks noChangeArrowheads="1"/>
              </p:cNvSpPr>
              <p:nvPr/>
            </p:nvSpPr>
            <p:spPr bwMode="auto">
              <a:xfrm>
                <a:off x="3615" y="1765"/>
                <a:ext cx="6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quantity . . .</a:t>
                </a:r>
                <a:endParaRPr lang="en-US"/>
              </a:p>
            </p:txBody>
          </p:sp>
        </p:grpSp>
      </p:grpSp>
      <p:grpSp>
        <p:nvGrpSpPr>
          <p:cNvPr id="102461" name="Group 61"/>
          <p:cNvGrpSpPr>
            <a:grpSpLocks/>
          </p:cNvGrpSpPr>
          <p:nvPr/>
        </p:nvGrpSpPr>
        <p:grpSpPr bwMode="auto">
          <a:xfrm>
            <a:off x="3467100" y="3987800"/>
            <a:ext cx="374650" cy="244475"/>
            <a:chOff x="2184" y="2512"/>
            <a:chExt cx="236" cy="154"/>
          </a:xfrm>
        </p:grpSpPr>
        <p:sp>
          <p:nvSpPr>
            <p:cNvPr id="102462" name="Oval 62"/>
            <p:cNvSpPr>
              <a:spLocks noChangeArrowheads="1"/>
            </p:cNvSpPr>
            <p:nvPr/>
          </p:nvSpPr>
          <p:spPr bwMode="auto">
            <a:xfrm>
              <a:off x="2184" y="2543"/>
              <a:ext cx="85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3" name="Rectangle 63"/>
            <p:cNvSpPr>
              <a:spLocks noChangeArrowheads="1"/>
            </p:cNvSpPr>
            <p:nvPr/>
          </p:nvSpPr>
          <p:spPr bwMode="auto">
            <a:xfrm>
              <a:off x="2335" y="251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</p:grpSp>
      <p:grpSp>
        <p:nvGrpSpPr>
          <p:cNvPr id="102464" name="Group 64"/>
          <p:cNvGrpSpPr>
            <a:grpSpLocks/>
          </p:cNvGrpSpPr>
          <p:nvPr/>
        </p:nvGrpSpPr>
        <p:grpSpPr bwMode="auto">
          <a:xfrm>
            <a:off x="2714625" y="1455738"/>
            <a:ext cx="2778125" cy="1233487"/>
            <a:chOff x="1710" y="917"/>
            <a:chExt cx="1750" cy="777"/>
          </a:xfrm>
        </p:grpSpPr>
        <p:sp>
          <p:nvSpPr>
            <p:cNvPr id="102465" name="Line 65"/>
            <p:cNvSpPr>
              <a:spLocks noChangeShapeType="1"/>
            </p:cNvSpPr>
            <p:nvPr/>
          </p:nvSpPr>
          <p:spPr bwMode="auto">
            <a:xfrm flipV="1">
              <a:off x="2305" y="1439"/>
              <a:ext cx="268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6" name="Rectangle 66"/>
            <p:cNvSpPr>
              <a:spLocks noChangeArrowheads="1"/>
            </p:cNvSpPr>
            <p:nvPr/>
          </p:nvSpPr>
          <p:spPr bwMode="auto">
            <a:xfrm>
              <a:off x="1710" y="917"/>
              <a:ext cx="1750" cy="54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7" name="Rectangle 67"/>
            <p:cNvSpPr>
              <a:spLocks noChangeArrowheads="1"/>
            </p:cNvSpPr>
            <p:nvPr/>
          </p:nvSpPr>
          <p:spPr bwMode="auto">
            <a:xfrm>
              <a:off x="1778" y="949"/>
              <a:ext cx="15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2. . . . and then the demand</a:t>
              </a:r>
              <a:endParaRPr lang="en-US"/>
            </a:p>
          </p:txBody>
        </p:sp>
        <p:sp>
          <p:nvSpPr>
            <p:cNvPr id="102468" name="Rectangle 68"/>
            <p:cNvSpPr>
              <a:spLocks noChangeArrowheads="1"/>
            </p:cNvSpPr>
            <p:nvPr/>
          </p:nvSpPr>
          <p:spPr bwMode="auto">
            <a:xfrm>
              <a:off x="1778" y="1111"/>
              <a:ext cx="12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curve shows the price</a:t>
              </a:r>
              <a:endParaRPr lang="en-US"/>
            </a:p>
          </p:txBody>
        </p:sp>
        <p:sp>
          <p:nvSpPr>
            <p:cNvPr id="102469" name="Rectangle 69"/>
            <p:cNvSpPr>
              <a:spLocks noChangeArrowheads="1"/>
            </p:cNvSpPr>
            <p:nvPr/>
          </p:nvSpPr>
          <p:spPr bwMode="auto">
            <a:xfrm>
              <a:off x="1778" y="1272"/>
              <a:ext cx="159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consistent with this quantity.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4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Profit Maximization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Comparing Monopoly and Competition</a:t>
            </a:r>
            <a:r>
              <a:rPr lang="en-US">
                <a:latin typeface="Tahoma" pitchFamily="34" charset="0"/>
              </a:rPr>
              <a:t> </a:t>
            </a:r>
          </a:p>
          <a:p>
            <a:pPr lvl="1"/>
            <a:r>
              <a:rPr lang="en-US"/>
              <a:t>For a competitive firm, price equals marginal cost.</a:t>
            </a:r>
          </a:p>
          <a:p>
            <a:pPr lvl="1" algn="ctr">
              <a:buFontTx/>
              <a:buNone/>
            </a:pPr>
            <a:r>
              <a:rPr lang="en-US" i="1"/>
              <a:t>P = MR = MC</a:t>
            </a:r>
          </a:p>
          <a:p>
            <a:pPr lvl="1"/>
            <a:r>
              <a:rPr lang="en-US"/>
              <a:t>For a monopoly firm, price exceeds marginal cost.</a:t>
            </a:r>
          </a:p>
          <a:p>
            <a:pPr lvl="1" algn="ctr">
              <a:buFontTx/>
              <a:buNone/>
            </a:pPr>
            <a:r>
              <a:rPr lang="en-US" i="1"/>
              <a:t>P &gt; MR = MC</a:t>
            </a:r>
          </a:p>
        </p:txBody>
      </p:sp>
    </p:spTree>
    <p:extLst>
      <p:ext uri="{BB962C8B-B14F-4D97-AF65-F5344CB8AC3E}">
        <p14:creationId xmlns:p14="http://schemas.microsoft.com/office/powerpoint/2010/main" val="13374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A Monopoly’s Profit</a:t>
            </a:r>
            <a:endParaRPr lang="en-US" sz="3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Profit equals total revenue minus total costs.</a:t>
            </a:r>
          </a:p>
          <a:p>
            <a:pPr lvl="1"/>
            <a:r>
              <a:rPr lang="en-US"/>
              <a:t>Profit = </a:t>
            </a:r>
            <a:r>
              <a:rPr lang="en-US" i="1"/>
              <a:t>TR</a:t>
            </a:r>
            <a:r>
              <a:rPr lang="en-US"/>
              <a:t> - </a:t>
            </a:r>
            <a:r>
              <a:rPr lang="en-US" i="1"/>
              <a:t>TC</a:t>
            </a:r>
            <a:endParaRPr lang="en-US"/>
          </a:p>
          <a:p>
            <a:pPr lvl="1"/>
            <a:r>
              <a:rPr lang="en-US"/>
              <a:t>Profit = (</a:t>
            </a:r>
            <a:r>
              <a:rPr lang="en-US" i="1"/>
              <a:t>TR</a:t>
            </a:r>
            <a:r>
              <a:rPr lang="en-US"/>
              <a:t>/</a:t>
            </a:r>
            <a:r>
              <a:rPr lang="en-US" i="1"/>
              <a:t>Q</a:t>
            </a:r>
            <a:r>
              <a:rPr lang="en-US"/>
              <a:t> - </a:t>
            </a:r>
            <a:r>
              <a:rPr lang="en-US" i="1"/>
              <a:t>TC</a:t>
            </a:r>
            <a:r>
              <a:rPr lang="en-US"/>
              <a:t>/</a:t>
            </a:r>
            <a:r>
              <a:rPr lang="en-US" i="1"/>
              <a:t>Q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i="1"/>
              <a:t>Q</a:t>
            </a:r>
            <a:endParaRPr lang="en-US"/>
          </a:p>
          <a:p>
            <a:pPr lvl="1"/>
            <a:r>
              <a:rPr lang="en-US"/>
              <a:t>Profit = (</a:t>
            </a:r>
            <a:r>
              <a:rPr lang="en-US" i="1"/>
              <a:t>P</a:t>
            </a:r>
            <a:r>
              <a:rPr lang="en-US"/>
              <a:t> - </a:t>
            </a:r>
            <a:r>
              <a:rPr lang="en-US" i="1"/>
              <a:t>ATC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Monopolist’s Profit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1489075" y="1249363"/>
            <a:ext cx="6659563" cy="4930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3" name="Freeform 17"/>
          <p:cNvSpPr>
            <a:spLocks/>
          </p:cNvSpPr>
          <p:nvPr/>
        </p:nvSpPr>
        <p:spPr bwMode="auto">
          <a:xfrm>
            <a:off x="1489075" y="1249363"/>
            <a:ext cx="6659563" cy="4930775"/>
          </a:xfrm>
          <a:custGeom>
            <a:avLst/>
            <a:gdLst>
              <a:gd name="T0" fmla="*/ 0 w 4195"/>
              <a:gd name="T1" fmla="*/ 0 h 3106"/>
              <a:gd name="T2" fmla="*/ 0 w 4195"/>
              <a:gd name="T3" fmla="*/ 3106 h 3106"/>
              <a:gd name="T4" fmla="*/ 4195 w 4195"/>
              <a:gd name="T5" fmla="*/ 3106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5" h="3106">
                <a:moveTo>
                  <a:pt x="0" y="0"/>
                </a:moveTo>
                <a:lnTo>
                  <a:pt x="0" y="3106"/>
                </a:lnTo>
                <a:lnTo>
                  <a:pt x="4195" y="310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394" name="Group 18"/>
          <p:cNvGrpSpPr>
            <a:grpSpLocks/>
          </p:cNvGrpSpPr>
          <p:nvPr/>
        </p:nvGrpSpPr>
        <p:grpSpPr bwMode="auto">
          <a:xfrm>
            <a:off x="1489075" y="2867025"/>
            <a:ext cx="2046288" cy="1463675"/>
            <a:chOff x="938" y="1806"/>
            <a:chExt cx="1289" cy="922"/>
          </a:xfrm>
        </p:grpSpPr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938" y="1806"/>
              <a:ext cx="1289" cy="922"/>
            </a:xfrm>
            <a:prstGeom prst="rect">
              <a:avLst/>
            </a:prstGeom>
            <a:solidFill>
              <a:srgbClr val="E7EB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319" y="2126"/>
              <a:ext cx="5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/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1456" y="2287"/>
              <a:ext cx="2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profit</a:t>
              </a:r>
              <a:endParaRPr lang="en-US"/>
            </a:p>
          </p:txBody>
        </p:sp>
      </p:grpSp>
      <p:grpSp>
        <p:nvGrpSpPr>
          <p:cNvPr id="101398" name="Group 22"/>
          <p:cNvGrpSpPr>
            <a:grpSpLocks/>
          </p:cNvGrpSpPr>
          <p:nvPr/>
        </p:nvGrpSpPr>
        <p:grpSpPr bwMode="auto">
          <a:xfrm>
            <a:off x="654050" y="4194175"/>
            <a:ext cx="2881313" cy="755650"/>
            <a:chOff x="412" y="2642"/>
            <a:chExt cx="1815" cy="476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H="1">
              <a:off x="938" y="2728"/>
              <a:ext cx="12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412" y="2642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</a:t>
              </a:r>
              <a:endParaRPr lang="en-US"/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646" y="2803"/>
              <a:ext cx="2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total</a:t>
              </a:r>
              <a:endParaRPr lang="en-US"/>
            </a:p>
          </p:txBody>
        </p:sp>
        <p:sp>
          <p:nvSpPr>
            <p:cNvPr id="101402" name="Rectangle 26"/>
            <p:cNvSpPr>
              <a:spLocks noChangeArrowheads="1"/>
            </p:cNvSpPr>
            <p:nvPr/>
          </p:nvSpPr>
          <p:spPr bwMode="auto">
            <a:xfrm>
              <a:off x="654" y="2964"/>
              <a:ext cx="2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cost</a:t>
              </a:r>
              <a:endParaRPr lang="en-US"/>
            </a:p>
          </p:txBody>
        </p:sp>
      </p:grpSp>
      <p:sp>
        <p:nvSpPr>
          <p:cNvPr id="101403" name="Rectangle 27"/>
          <p:cNvSpPr>
            <a:spLocks noChangeArrowheads="1"/>
          </p:cNvSpPr>
          <p:nvPr/>
        </p:nvSpPr>
        <p:spPr bwMode="auto">
          <a:xfrm>
            <a:off x="7297738" y="6210300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grpSp>
        <p:nvGrpSpPr>
          <p:cNvPr id="101404" name="Group 28"/>
          <p:cNvGrpSpPr>
            <a:grpSpLocks/>
          </p:cNvGrpSpPr>
          <p:nvPr/>
        </p:nvGrpSpPr>
        <p:grpSpPr bwMode="auto">
          <a:xfrm>
            <a:off x="527050" y="2646363"/>
            <a:ext cx="3238500" cy="3814762"/>
            <a:chOff x="332" y="1667"/>
            <a:chExt cx="2040" cy="2403"/>
          </a:xfrm>
        </p:grpSpPr>
        <p:sp>
          <p:nvSpPr>
            <p:cNvPr id="101405" name="Freeform 29"/>
            <p:cNvSpPr>
              <a:spLocks/>
            </p:cNvSpPr>
            <p:nvPr/>
          </p:nvSpPr>
          <p:spPr bwMode="auto">
            <a:xfrm>
              <a:off x="938" y="1806"/>
              <a:ext cx="1289" cy="2075"/>
            </a:xfrm>
            <a:custGeom>
              <a:avLst/>
              <a:gdLst>
                <a:gd name="T0" fmla="*/ 1289 w 1289"/>
                <a:gd name="T1" fmla="*/ 2075 h 2075"/>
                <a:gd name="T2" fmla="*/ 1289 w 1289"/>
                <a:gd name="T3" fmla="*/ 0 h 2075"/>
                <a:gd name="T4" fmla="*/ 0 w 1289"/>
                <a:gd name="T5" fmla="*/ 0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9" h="2075">
                  <a:moveTo>
                    <a:pt x="1289" y="2075"/>
                  </a:moveTo>
                  <a:lnTo>
                    <a:pt x="1289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6" name="Rectangle 30"/>
            <p:cNvSpPr>
              <a:spLocks noChangeArrowheads="1"/>
            </p:cNvSpPr>
            <p:nvPr/>
          </p:nvSpPr>
          <p:spPr bwMode="auto">
            <a:xfrm>
              <a:off x="332" y="1667"/>
              <a:ext cx="5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/>
            </a:p>
          </p:txBody>
        </p:sp>
        <p:sp>
          <p:nvSpPr>
            <p:cNvPr id="101407" name="Rectangle 31"/>
            <p:cNvSpPr>
              <a:spLocks noChangeArrowheads="1"/>
            </p:cNvSpPr>
            <p:nvPr/>
          </p:nvSpPr>
          <p:spPr bwMode="auto">
            <a:xfrm>
              <a:off x="610" y="1828"/>
              <a:ext cx="2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price</a:t>
              </a:r>
              <a:endParaRPr lang="en-US"/>
            </a:p>
          </p:txBody>
        </p:sp>
        <p:sp>
          <p:nvSpPr>
            <p:cNvPr id="101408" name="Rectangle 32"/>
            <p:cNvSpPr>
              <a:spLocks noChangeArrowheads="1"/>
            </p:cNvSpPr>
            <p:nvPr/>
          </p:nvSpPr>
          <p:spPr bwMode="auto">
            <a:xfrm>
              <a:off x="2081" y="3916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pitchFamily="34" charset="0"/>
                </a:rPr>
                <a:t>MAX</a:t>
              </a:r>
              <a:endParaRPr lang="en-US"/>
            </a:p>
          </p:txBody>
        </p:sp>
      </p:grpSp>
      <p:sp>
        <p:nvSpPr>
          <p:cNvPr id="101409" name="Rectangle 33"/>
          <p:cNvSpPr>
            <a:spLocks noChangeArrowheads="1"/>
          </p:cNvSpPr>
          <p:nvPr/>
        </p:nvSpPr>
        <p:spPr bwMode="auto">
          <a:xfrm>
            <a:off x="1293813" y="621665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01410" name="Rectangle 34"/>
          <p:cNvSpPr>
            <a:spLocks noChangeArrowheads="1"/>
          </p:cNvSpPr>
          <p:nvPr/>
        </p:nvSpPr>
        <p:spPr bwMode="auto">
          <a:xfrm>
            <a:off x="423863" y="1212850"/>
            <a:ext cx="981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Costs and</a:t>
            </a:r>
            <a:endParaRPr lang="en-US"/>
          </a:p>
        </p:txBody>
      </p:sp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558800" y="1468438"/>
            <a:ext cx="844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Revenue</a:t>
            </a:r>
            <a:endParaRPr lang="en-US"/>
          </a:p>
        </p:txBody>
      </p:sp>
      <p:grpSp>
        <p:nvGrpSpPr>
          <p:cNvPr id="101412" name="Group 36"/>
          <p:cNvGrpSpPr>
            <a:grpSpLocks/>
          </p:cNvGrpSpPr>
          <p:nvPr/>
        </p:nvGrpSpPr>
        <p:grpSpPr bwMode="auto">
          <a:xfrm>
            <a:off x="1489075" y="1557338"/>
            <a:ext cx="6069013" cy="3495675"/>
            <a:chOff x="938" y="981"/>
            <a:chExt cx="3823" cy="2202"/>
          </a:xfrm>
        </p:grpSpPr>
        <p:sp>
          <p:nvSpPr>
            <p:cNvPr id="101413" name="Line 37"/>
            <p:cNvSpPr>
              <a:spLocks noChangeShapeType="1"/>
            </p:cNvSpPr>
            <p:nvPr/>
          </p:nvSpPr>
          <p:spPr bwMode="auto">
            <a:xfrm>
              <a:off x="938" y="981"/>
              <a:ext cx="3295" cy="2123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4" name="Rectangle 38"/>
            <p:cNvSpPr>
              <a:spLocks noChangeArrowheads="1"/>
            </p:cNvSpPr>
            <p:nvPr/>
          </p:nvSpPr>
          <p:spPr bwMode="auto">
            <a:xfrm>
              <a:off x="4278" y="3029"/>
              <a:ext cx="4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</p:grpSp>
      <p:grpSp>
        <p:nvGrpSpPr>
          <p:cNvPr id="101415" name="Group 39"/>
          <p:cNvGrpSpPr>
            <a:grpSpLocks/>
          </p:cNvGrpSpPr>
          <p:nvPr/>
        </p:nvGrpSpPr>
        <p:grpSpPr bwMode="auto">
          <a:xfrm>
            <a:off x="2203450" y="2146300"/>
            <a:ext cx="3838575" cy="3822700"/>
            <a:chOff x="1388" y="1352"/>
            <a:chExt cx="2418" cy="2408"/>
          </a:xfrm>
        </p:grpSpPr>
        <p:sp>
          <p:nvSpPr>
            <p:cNvPr id="101416" name="Line 40"/>
            <p:cNvSpPr>
              <a:spLocks noChangeShapeType="1"/>
            </p:cNvSpPr>
            <p:nvPr/>
          </p:nvSpPr>
          <p:spPr bwMode="auto">
            <a:xfrm flipH="1">
              <a:off x="1388" y="1430"/>
              <a:ext cx="1605" cy="2330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7" name="Rectangle 41"/>
            <p:cNvSpPr>
              <a:spLocks noChangeArrowheads="1"/>
            </p:cNvSpPr>
            <p:nvPr/>
          </p:nvSpPr>
          <p:spPr bwMode="auto">
            <a:xfrm>
              <a:off x="3045" y="1352"/>
              <a:ext cx="7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cost</a:t>
              </a:r>
              <a:endParaRPr lang="en-US"/>
            </a:p>
          </p:txBody>
        </p:sp>
      </p:grpSp>
      <p:grpSp>
        <p:nvGrpSpPr>
          <p:cNvPr id="101418" name="Group 42"/>
          <p:cNvGrpSpPr>
            <a:grpSpLocks/>
          </p:cNvGrpSpPr>
          <p:nvPr/>
        </p:nvGrpSpPr>
        <p:grpSpPr bwMode="auto">
          <a:xfrm>
            <a:off x="1489075" y="1557338"/>
            <a:ext cx="5335588" cy="4454525"/>
            <a:chOff x="938" y="981"/>
            <a:chExt cx="3361" cy="2806"/>
          </a:xfrm>
        </p:grpSpPr>
        <p:sp>
          <p:nvSpPr>
            <p:cNvPr id="101419" name="Line 43"/>
            <p:cNvSpPr>
              <a:spLocks noChangeShapeType="1"/>
            </p:cNvSpPr>
            <p:nvPr/>
          </p:nvSpPr>
          <p:spPr bwMode="auto">
            <a:xfrm>
              <a:off x="938" y="981"/>
              <a:ext cx="2310" cy="2791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0" name="Rectangle 44"/>
            <p:cNvSpPr>
              <a:spLocks noChangeArrowheads="1"/>
            </p:cNvSpPr>
            <p:nvPr/>
          </p:nvSpPr>
          <p:spPr bwMode="auto">
            <a:xfrm>
              <a:off x="3311" y="3633"/>
              <a:ext cx="9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revenue</a:t>
              </a:r>
              <a:endParaRPr lang="en-US"/>
            </a:p>
          </p:txBody>
        </p:sp>
      </p:grpSp>
      <p:grpSp>
        <p:nvGrpSpPr>
          <p:cNvPr id="101421" name="Group 45"/>
          <p:cNvGrpSpPr>
            <a:grpSpLocks/>
          </p:cNvGrpSpPr>
          <p:nvPr/>
        </p:nvGrpSpPr>
        <p:grpSpPr bwMode="auto">
          <a:xfrm>
            <a:off x="1855788" y="3252788"/>
            <a:ext cx="5424487" cy="2003425"/>
            <a:chOff x="1169" y="2049"/>
            <a:chExt cx="3417" cy="1262"/>
          </a:xfrm>
        </p:grpSpPr>
        <p:sp>
          <p:nvSpPr>
            <p:cNvPr id="101422" name="Freeform 46"/>
            <p:cNvSpPr>
              <a:spLocks/>
            </p:cNvSpPr>
            <p:nvPr/>
          </p:nvSpPr>
          <p:spPr bwMode="auto">
            <a:xfrm>
              <a:off x="1169" y="2049"/>
              <a:ext cx="2310" cy="1262"/>
            </a:xfrm>
            <a:custGeom>
              <a:avLst/>
              <a:gdLst>
                <a:gd name="T0" fmla="*/ 0 w 190"/>
                <a:gd name="T1" fmla="*/ 0 h 104"/>
                <a:gd name="T2" fmla="*/ 190 w 190"/>
                <a:gd name="T3" fmla="*/ 1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104">
                  <a:moveTo>
                    <a:pt x="0" y="0"/>
                  </a:moveTo>
                  <a:cubicBezTo>
                    <a:pt x="6" y="22"/>
                    <a:pt x="40" y="104"/>
                    <a:pt x="190" y="17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3" name="Rectangle 47"/>
            <p:cNvSpPr>
              <a:spLocks noChangeArrowheads="1"/>
            </p:cNvSpPr>
            <p:nvPr/>
          </p:nvSpPr>
          <p:spPr bwMode="auto">
            <a:xfrm>
              <a:off x="3561" y="2170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 total cost</a:t>
              </a:r>
              <a:endParaRPr lang="en-US"/>
            </a:p>
          </p:txBody>
        </p:sp>
      </p:grpSp>
      <p:grpSp>
        <p:nvGrpSpPr>
          <p:cNvPr id="101424" name="Group 48"/>
          <p:cNvGrpSpPr>
            <a:grpSpLocks/>
          </p:cNvGrpSpPr>
          <p:nvPr/>
        </p:nvGrpSpPr>
        <p:grpSpPr bwMode="auto">
          <a:xfrm>
            <a:off x="1430338" y="2646363"/>
            <a:ext cx="2333625" cy="1958975"/>
            <a:chOff x="901" y="1667"/>
            <a:chExt cx="1470" cy="1234"/>
          </a:xfrm>
        </p:grpSpPr>
        <p:sp>
          <p:nvSpPr>
            <p:cNvPr id="101425" name="Oval 49"/>
            <p:cNvSpPr>
              <a:spLocks noChangeArrowheads="1"/>
            </p:cNvSpPr>
            <p:nvPr/>
          </p:nvSpPr>
          <p:spPr bwMode="auto">
            <a:xfrm>
              <a:off x="2190" y="1770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6" name="Oval 50"/>
            <p:cNvSpPr>
              <a:spLocks noChangeArrowheads="1"/>
            </p:cNvSpPr>
            <p:nvPr/>
          </p:nvSpPr>
          <p:spPr bwMode="auto">
            <a:xfrm>
              <a:off x="901" y="1770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7" name="Oval 51"/>
            <p:cNvSpPr>
              <a:spLocks noChangeArrowheads="1"/>
            </p:cNvSpPr>
            <p:nvPr/>
          </p:nvSpPr>
          <p:spPr bwMode="auto">
            <a:xfrm>
              <a:off x="901" y="2692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8" name="Oval 52"/>
            <p:cNvSpPr>
              <a:spLocks noChangeArrowheads="1"/>
            </p:cNvSpPr>
            <p:nvPr/>
          </p:nvSpPr>
          <p:spPr bwMode="auto">
            <a:xfrm>
              <a:off x="2190" y="2692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9" name="Rectangle 53"/>
            <p:cNvSpPr>
              <a:spLocks noChangeArrowheads="1"/>
            </p:cNvSpPr>
            <p:nvPr/>
          </p:nvSpPr>
          <p:spPr bwMode="auto">
            <a:xfrm>
              <a:off x="2279" y="166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/>
            </a:p>
          </p:txBody>
        </p:sp>
        <p:sp>
          <p:nvSpPr>
            <p:cNvPr id="101430" name="Rectangle 54"/>
            <p:cNvSpPr>
              <a:spLocks noChangeArrowheads="1"/>
            </p:cNvSpPr>
            <p:nvPr/>
          </p:nvSpPr>
          <p:spPr bwMode="auto">
            <a:xfrm>
              <a:off x="2279" y="274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/>
            </a:p>
          </p:txBody>
        </p:sp>
        <p:sp>
          <p:nvSpPr>
            <p:cNvPr id="101431" name="Rectangle 55"/>
            <p:cNvSpPr>
              <a:spLocks noChangeArrowheads="1"/>
            </p:cNvSpPr>
            <p:nvPr/>
          </p:nvSpPr>
          <p:spPr bwMode="auto">
            <a:xfrm>
              <a:off x="1005" y="166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/>
            </a:p>
          </p:txBody>
        </p:sp>
        <p:sp>
          <p:nvSpPr>
            <p:cNvPr id="101432" name="Rectangle 56"/>
            <p:cNvSpPr>
              <a:spLocks noChangeArrowheads="1"/>
            </p:cNvSpPr>
            <p:nvPr/>
          </p:nvSpPr>
          <p:spPr bwMode="auto">
            <a:xfrm>
              <a:off x="1005" y="274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4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A Monopolist’s Profit</a:t>
            </a:r>
            <a:endParaRPr lang="en-US" sz="3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monopolist will receive economic profits as long as price is greater than average total cost.</a:t>
            </a:r>
          </a:p>
        </p:txBody>
      </p:sp>
    </p:spTree>
    <p:extLst>
      <p:ext uri="{BB962C8B-B14F-4D97-AF65-F5344CB8AC3E}">
        <p14:creationId xmlns:p14="http://schemas.microsoft.com/office/powerpoint/2010/main" val="3359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Revenue of a Competitive 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revenue for a firm is the </a:t>
            </a:r>
            <a:r>
              <a:rPr lang="en-US" i="1" dirty="0"/>
              <a:t>selling price </a:t>
            </a:r>
            <a:r>
              <a:rPr lang="en-US" dirty="0"/>
              <a:t>times the </a:t>
            </a:r>
            <a:r>
              <a:rPr lang="en-US" i="1" dirty="0"/>
              <a:t>quantity sold</a:t>
            </a:r>
            <a:r>
              <a:rPr lang="en-US" dirty="0"/>
              <a:t>.</a:t>
            </a:r>
          </a:p>
          <a:p>
            <a:pPr algn="ctr">
              <a:buFontTx/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TR = P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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Q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086265"/>
              </p:ext>
            </p:extLst>
          </p:nvPr>
        </p:nvGraphicFramePr>
        <p:xfrm>
          <a:off x="1524000" y="3429000"/>
          <a:ext cx="572770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3365500" imgH="2082800" progId="">
                  <p:embed/>
                </p:oleObj>
              </mc:Choice>
              <mc:Fallback>
                <p:oleObj name="Equation" r:id="rId3" imgW="3365500" imgH="208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5727700" cy="278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44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i="1" dirty="0">
                <a:solidFill>
                  <a:srgbClr val="25A9A6"/>
                </a:solidFill>
              </a:rPr>
              <a:t>Marginal Revenue </a:t>
            </a:r>
            <a:r>
              <a:rPr lang="en-US" dirty="0"/>
              <a:t>is the increase (</a:t>
            </a:r>
            <a:r>
              <a:rPr lang="en-US" dirty="0">
                <a:cs typeface="Times New Roman" pitchFamily="18" charset="0"/>
              </a:rPr>
              <a:t>Δ)</a:t>
            </a:r>
            <a:r>
              <a:rPr lang="en-US" dirty="0"/>
              <a:t> in total revenue when an additional unit is sold.</a:t>
            </a:r>
          </a:p>
          <a:p>
            <a:pPr algn="ctr">
              <a:buFontTx/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MR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Math A" pitchFamily="18" charset="2"/>
                <a:sym typeface="Symbol" pitchFamily="18" charset="2"/>
              </a:rPr>
              <a:t>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TR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/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Math A" pitchFamily="18" charset="2"/>
                <a:sym typeface="Symbol" pitchFamily="18" charset="2"/>
              </a:rPr>
              <a:t>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Q</a:t>
            </a:r>
          </a:p>
          <a:p>
            <a:r>
              <a:rPr lang="en-US" dirty="0"/>
              <a:t>For competitive firms, marginal revenue equals the price of the good.</a:t>
            </a:r>
          </a:p>
          <a:p>
            <a:r>
              <a:rPr lang="en-US" dirty="0"/>
              <a:t>In perfect competition, marginal revenue equals price: </a:t>
            </a:r>
            <a:r>
              <a:rPr lang="en-US" b="1" i="1" dirty="0"/>
              <a:t>P</a:t>
            </a:r>
            <a:r>
              <a:rPr lang="en-US" b="1" dirty="0"/>
              <a:t> = </a:t>
            </a:r>
            <a:r>
              <a:rPr lang="en-US" b="1" i="1" dirty="0" smtClean="0"/>
              <a:t>MR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P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i="1" dirty="0"/>
              <a:t>AR </a:t>
            </a:r>
            <a:endParaRPr lang="en-US" i="1" dirty="0"/>
          </a:p>
          <a:p>
            <a:r>
              <a:rPr lang="en-US" dirty="0"/>
              <a:t>Therefore, for all firms in perfect competition, </a:t>
            </a:r>
            <a:r>
              <a:rPr lang="en-US" b="1" i="1" dirty="0"/>
              <a:t>P</a:t>
            </a:r>
            <a:r>
              <a:rPr lang="en-US" b="1" dirty="0"/>
              <a:t> = </a:t>
            </a:r>
            <a:r>
              <a:rPr lang="en-US" b="1" i="1" dirty="0"/>
              <a:t>AR</a:t>
            </a:r>
            <a:r>
              <a:rPr lang="en-US" b="1" dirty="0"/>
              <a:t> = </a:t>
            </a:r>
            <a:r>
              <a:rPr lang="en-US" b="1" i="1" dirty="0"/>
              <a:t>MR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Revenue of a Competitive 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90600"/>
          </a:xfrm>
        </p:spPr>
        <p:txBody>
          <a:bodyPr/>
          <a:lstStyle/>
          <a:p>
            <a:r>
              <a:rPr lang="en-US" altLang="en-US" sz="2800" b="1" dirty="0" smtClean="0"/>
              <a:t>Total, Average, and Marginal Revenue for a Competitive Firm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750" y="6000750"/>
            <a:ext cx="288607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Note: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(a) P = AR = MR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(b) P does not fall as Q increases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6572B8-3973-4150-A2B9-85430AA07738}" type="slidenum">
              <a:rPr lang="en-US" sz="1400" smtClean="0"/>
              <a:pPr/>
              <a:t>5</a:t>
            </a:fld>
            <a:endParaRPr lang="en-US" sz="140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80806"/>
            <a:ext cx="7748804" cy="491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PROFIT </a:t>
            </a:r>
            <a:r>
              <a:rPr lang="en-US" sz="4000" b="1" dirty="0" smtClean="0"/>
              <a:t>MAXIMIZATION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286000"/>
            <a:ext cx="7467600" cy="4114800"/>
          </a:xfrm>
        </p:spPr>
        <p:txBody>
          <a:bodyPr/>
          <a:lstStyle/>
          <a:p>
            <a:r>
              <a:rPr lang="en-US" dirty="0"/>
              <a:t>The goal of a competitive firm is to maximize profit.</a:t>
            </a:r>
          </a:p>
          <a:p>
            <a:r>
              <a:rPr lang="en-US" dirty="0"/>
              <a:t>This means that the firm will want to produce the quantity that maximizes the </a:t>
            </a:r>
            <a:r>
              <a:rPr lang="en-US" i="1" dirty="0"/>
              <a:t>difference between total revenue and total cost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4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685800"/>
          </a:xfrm>
        </p:spPr>
        <p:txBody>
          <a:bodyPr/>
          <a:lstStyle/>
          <a:p>
            <a:r>
              <a:rPr lang="en-US" altLang="en-US" sz="2800" dirty="0" smtClean="0"/>
              <a:t>Profit </a:t>
            </a:r>
            <a:r>
              <a:rPr lang="en-US" altLang="en-US" sz="2800" dirty="0"/>
              <a:t>Maximization: A Numerical Example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681912" cy="53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4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595314" y="1051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200" b="1" dirty="0"/>
              <a:t>Profit Maximization for a Competitive Firm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F3F6F9"/>
          </a:solidFill>
          <a:ln w="2063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F2F4F8"/>
          </a:solidFill>
          <a:ln w="1873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F1F4F7"/>
          </a:solidFill>
          <a:ln w="16827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F0F2F5"/>
          </a:solidFill>
          <a:ln w="1492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EEF1F4"/>
          </a:solidFill>
          <a:ln w="1301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EDEFF3"/>
          </a:solidFill>
          <a:ln w="11271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EBEEF2"/>
          </a:solidFill>
          <a:ln w="936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EAECF1"/>
          </a:solidFill>
          <a:ln w="746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E9EBF0"/>
          </a:solidFill>
          <a:ln w="5556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927225" y="1371600"/>
            <a:ext cx="6267450" cy="4735513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1795463" y="1203325"/>
            <a:ext cx="6323012" cy="4848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Freeform 17"/>
          <p:cNvSpPr>
            <a:spLocks/>
          </p:cNvSpPr>
          <p:nvPr/>
        </p:nvSpPr>
        <p:spPr bwMode="auto">
          <a:xfrm>
            <a:off x="1795463" y="1203325"/>
            <a:ext cx="6323012" cy="4848225"/>
          </a:xfrm>
          <a:custGeom>
            <a:avLst/>
            <a:gdLst>
              <a:gd name="T0" fmla="*/ 0 w 3983"/>
              <a:gd name="T1" fmla="*/ 0 h 3054"/>
              <a:gd name="T2" fmla="*/ 0 w 3983"/>
              <a:gd name="T3" fmla="*/ 3054 h 3054"/>
              <a:gd name="T4" fmla="*/ 3983 w 3983"/>
              <a:gd name="T5" fmla="*/ 3054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3" h="3054">
                <a:moveTo>
                  <a:pt x="0" y="0"/>
                </a:moveTo>
                <a:lnTo>
                  <a:pt x="0" y="3054"/>
                </a:lnTo>
                <a:lnTo>
                  <a:pt x="3983" y="3054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7339013" y="6092825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1619250" y="60991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76338" y="1158875"/>
            <a:ext cx="56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Costs</a:t>
            </a:r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1376363" y="1408113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and</a:t>
            </a:r>
            <a:endParaRPr lang="en-US"/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896938" y="1657350"/>
            <a:ext cx="844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Revenue</a:t>
            </a:r>
            <a:endParaRPr lang="en-US"/>
          </a:p>
        </p:txBody>
      </p:sp>
      <p:grpSp>
        <p:nvGrpSpPr>
          <p:cNvPr id="98327" name="Group 23"/>
          <p:cNvGrpSpPr>
            <a:grpSpLocks/>
          </p:cNvGrpSpPr>
          <p:nvPr/>
        </p:nvGrpSpPr>
        <p:grpSpPr bwMode="auto">
          <a:xfrm>
            <a:off x="2619375" y="1993900"/>
            <a:ext cx="4032250" cy="3365500"/>
            <a:chOff x="1650" y="1256"/>
            <a:chExt cx="2540" cy="2120"/>
          </a:xfrm>
        </p:grpSpPr>
        <p:sp>
          <p:nvSpPr>
            <p:cNvPr id="98328" name="Line 24"/>
            <p:cNvSpPr>
              <a:spLocks noChangeShapeType="1"/>
            </p:cNvSpPr>
            <p:nvPr/>
          </p:nvSpPr>
          <p:spPr bwMode="auto">
            <a:xfrm flipV="1">
              <a:off x="1650" y="1347"/>
              <a:ext cx="2310" cy="2029"/>
            </a:xfrm>
            <a:prstGeom prst="line">
              <a:avLst/>
            </a:prstGeom>
            <a:noFill/>
            <a:ln w="55563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9" name="Rectangle 25"/>
            <p:cNvSpPr>
              <a:spLocks noChangeArrowheads="1"/>
            </p:cNvSpPr>
            <p:nvPr/>
          </p:nvSpPr>
          <p:spPr bwMode="auto">
            <a:xfrm>
              <a:off x="3991" y="1256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MC</a:t>
              </a:r>
              <a:endParaRPr lang="en-US"/>
            </a:p>
          </p:txBody>
        </p:sp>
      </p:grpSp>
      <p:grpSp>
        <p:nvGrpSpPr>
          <p:cNvPr id="98330" name="Group 26"/>
          <p:cNvGrpSpPr>
            <a:grpSpLocks/>
          </p:cNvGrpSpPr>
          <p:nvPr/>
        </p:nvGrpSpPr>
        <p:grpSpPr bwMode="auto">
          <a:xfrm>
            <a:off x="2189163" y="2681288"/>
            <a:ext cx="4657725" cy="2509837"/>
            <a:chOff x="1379" y="1689"/>
            <a:chExt cx="2934" cy="1581"/>
          </a:xfrm>
        </p:grpSpPr>
        <p:sp>
          <p:nvSpPr>
            <p:cNvPr id="98331" name="Freeform 27"/>
            <p:cNvSpPr>
              <a:spLocks/>
            </p:cNvSpPr>
            <p:nvPr/>
          </p:nvSpPr>
          <p:spPr bwMode="auto">
            <a:xfrm>
              <a:off x="1379" y="1689"/>
              <a:ext cx="2639" cy="1581"/>
            </a:xfrm>
            <a:custGeom>
              <a:avLst/>
              <a:gdLst>
                <a:gd name="T0" fmla="*/ 0 w 224"/>
                <a:gd name="T1" fmla="*/ 0 h 134"/>
                <a:gd name="T2" fmla="*/ 224 w 224"/>
                <a:gd name="T3" fmla="*/ 3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134">
                  <a:moveTo>
                    <a:pt x="0" y="0"/>
                  </a:moveTo>
                  <a:cubicBezTo>
                    <a:pt x="0" y="0"/>
                    <a:pt x="32" y="134"/>
                    <a:pt x="224" y="37"/>
                  </a:cubicBezTo>
                </a:path>
              </a:pathLst>
            </a:custGeom>
            <a:noFill/>
            <a:ln w="55563">
              <a:solidFill>
                <a:srgbClr val="003F9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2" name="Rectangle 28"/>
            <p:cNvSpPr>
              <a:spLocks noChangeArrowheads="1"/>
            </p:cNvSpPr>
            <p:nvPr/>
          </p:nvSpPr>
          <p:spPr bwMode="auto">
            <a:xfrm>
              <a:off x="4058" y="2060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ATC</a:t>
              </a:r>
              <a:endParaRPr lang="en-US"/>
            </a:p>
          </p:txBody>
        </p:sp>
      </p:grpSp>
      <p:grpSp>
        <p:nvGrpSpPr>
          <p:cNvPr id="98333" name="Group 29"/>
          <p:cNvGrpSpPr>
            <a:grpSpLocks/>
          </p:cNvGrpSpPr>
          <p:nvPr/>
        </p:nvGrpSpPr>
        <p:grpSpPr bwMode="auto">
          <a:xfrm>
            <a:off x="2189163" y="3819525"/>
            <a:ext cx="4251325" cy="1689100"/>
            <a:chOff x="1379" y="2406"/>
            <a:chExt cx="2678" cy="1064"/>
          </a:xfrm>
        </p:grpSpPr>
        <p:sp>
          <p:nvSpPr>
            <p:cNvPr id="98334" name="Freeform 30"/>
            <p:cNvSpPr>
              <a:spLocks/>
            </p:cNvSpPr>
            <p:nvPr/>
          </p:nvSpPr>
          <p:spPr bwMode="auto">
            <a:xfrm>
              <a:off x="1379" y="2479"/>
              <a:ext cx="2392" cy="991"/>
            </a:xfrm>
            <a:custGeom>
              <a:avLst/>
              <a:gdLst>
                <a:gd name="T0" fmla="*/ 0 w 203"/>
                <a:gd name="T1" fmla="*/ 27 h 84"/>
                <a:gd name="T2" fmla="*/ 203 w 203"/>
                <a:gd name="T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84">
                  <a:moveTo>
                    <a:pt x="0" y="27"/>
                  </a:moveTo>
                  <a:cubicBezTo>
                    <a:pt x="19" y="51"/>
                    <a:pt x="35" y="84"/>
                    <a:pt x="203" y="0"/>
                  </a:cubicBezTo>
                </a:path>
              </a:pathLst>
            </a:custGeom>
            <a:noFill/>
            <a:ln w="55563">
              <a:solidFill>
                <a:srgbClr val="003F9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795" y="2406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AVC</a:t>
              </a:r>
              <a:endParaRPr lang="en-US"/>
            </a:p>
          </p:txBody>
        </p:sp>
      </p:grpSp>
      <p:grpSp>
        <p:nvGrpSpPr>
          <p:cNvPr id="98336" name="Group 32"/>
          <p:cNvGrpSpPr>
            <a:grpSpLocks/>
          </p:cNvGrpSpPr>
          <p:nvPr/>
        </p:nvGrpSpPr>
        <p:grpSpPr bwMode="auto">
          <a:xfrm>
            <a:off x="1344613" y="4535488"/>
            <a:ext cx="2189162" cy="1797050"/>
            <a:chOff x="847" y="2857"/>
            <a:chExt cx="1379" cy="1132"/>
          </a:xfrm>
        </p:grpSpPr>
        <p:sp>
          <p:nvSpPr>
            <p:cNvPr id="98337" name="Freeform 33"/>
            <p:cNvSpPr>
              <a:spLocks/>
            </p:cNvSpPr>
            <p:nvPr/>
          </p:nvSpPr>
          <p:spPr bwMode="auto">
            <a:xfrm>
              <a:off x="1131" y="2928"/>
              <a:ext cx="1014" cy="884"/>
            </a:xfrm>
            <a:custGeom>
              <a:avLst/>
              <a:gdLst>
                <a:gd name="T0" fmla="*/ 1014 w 1014"/>
                <a:gd name="T1" fmla="*/ 884 h 884"/>
                <a:gd name="T2" fmla="*/ 1014 w 1014"/>
                <a:gd name="T3" fmla="*/ 0 h 884"/>
                <a:gd name="T4" fmla="*/ 0 w 1014"/>
                <a:gd name="T5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4" h="884">
                  <a:moveTo>
                    <a:pt x="1014" y="884"/>
                  </a:moveTo>
                  <a:lnTo>
                    <a:pt x="1014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847" y="285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MC</a:t>
              </a:r>
              <a:endParaRPr lang="en-US"/>
            </a:p>
          </p:txBody>
        </p:sp>
        <p:sp>
          <p:nvSpPr>
            <p:cNvPr id="98339" name="Rectangle 35"/>
            <p:cNvSpPr>
              <a:spLocks noChangeArrowheads="1"/>
            </p:cNvSpPr>
            <p:nvPr/>
          </p:nvSpPr>
          <p:spPr bwMode="auto">
            <a:xfrm>
              <a:off x="1044" y="291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2084" y="3830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/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2182" y="389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</p:grpSp>
      <p:grpSp>
        <p:nvGrpSpPr>
          <p:cNvPr id="98342" name="Group 38"/>
          <p:cNvGrpSpPr>
            <a:grpSpLocks/>
          </p:cNvGrpSpPr>
          <p:nvPr/>
        </p:nvGrpSpPr>
        <p:grpSpPr bwMode="auto">
          <a:xfrm>
            <a:off x="1344613" y="2690813"/>
            <a:ext cx="4319587" cy="3641725"/>
            <a:chOff x="847" y="1695"/>
            <a:chExt cx="2721" cy="2294"/>
          </a:xfrm>
        </p:grpSpPr>
        <p:sp>
          <p:nvSpPr>
            <p:cNvPr id="98343" name="Freeform 39"/>
            <p:cNvSpPr>
              <a:spLocks/>
            </p:cNvSpPr>
            <p:nvPr/>
          </p:nvSpPr>
          <p:spPr bwMode="auto">
            <a:xfrm>
              <a:off x="1131" y="1760"/>
              <a:ext cx="2345" cy="2052"/>
            </a:xfrm>
            <a:custGeom>
              <a:avLst/>
              <a:gdLst>
                <a:gd name="T0" fmla="*/ 2345 w 2345"/>
                <a:gd name="T1" fmla="*/ 2052 h 2052"/>
                <a:gd name="T2" fmla="*/ 2345 w 2345"/>
                <a:gd name="T3" fmla="*/ 0 h 2052"/>
                <a:gd name="T4" fmla="*/ 0 w 2345"/>
                <a:gd name="T5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5" h="2052">
                  <a:moveTo>
                    <a:pt x="2345" y="2052"/>
                  </a:moveTo>
                  <a:lnTo>
                    <a:pt x="2345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847" y="1695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MC</a:t>
              </a:r>
              <a:endParaRPr lang="en-US"/>
            </a:p>
          </p:txBody>
        </p:sp>
        <p:sp>
          <p:nvSpPr>
            <p:cNvPr id="98345" name="Rectangle 41"/>
            <p:cNvSpPr>
              <a:spLocks noChangeArrowheads="1"/>
            </p:cNvSpPr>
            <p:nvPr/>
          </p:nvSpPr>
          <p:spPr bwMode="auto">
            <a:xfrm>
              <a:off x="1044" y="1758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3430" y="3830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/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3524" y="389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</p:grpSp>
      <p:grpSp>
        <p:nvGrpSpPr>
          <p:cNvPr id="98348" name="Group 44"/>
          <p:cNvGrpSpPr>
            <a:grpSpLocks/>
          </p:cNvGrpSpPr>
          <p:nvPr/>
        </p:nvGrpSpPr>
        <p:grpSpPr bwMode="auto">
          <a:xfrm>
            <a:off x="2114550" y="1277938"/>
            <a:ext cx="2319338" cy="2339975"/>
            <a:chOff x="1332" y="805"/>
            <a:chExt cx="1461" cy="1474"/>
          </a:xfrm>
        </p:grpSpPr>
        <p:sp>
          <p:nvSpPr>
            <p:cNvPr id="98349" name="Line 45"/>
            <p:cNvSpPr>
              <a:spLocks noChangeShapeType="1"/>
            </p:cNvSpPr>
            <p:nvPr/>
          </p:nvSpPr>
          <p:spPr bwMode="auto">
            <a:xfrm flipH="1" flipV="1">
              <a:off x="2428" y="1595"/>
              <a:ext cx="365" cy="6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50" name="Group 46"/>
            <p:cNvGrpSpPr>
              <a:grpSpLocks/>
            </p:cNvGrpSpPr>
            <p:nvPr/>
          </p:nvGrpSpPr>
          <p:grpSpPr bwMode="auto">
            <a:xfrm>
              <a:off x="1332" y="805"/>
              <a:ext cx="1272" cy="849"/>
              <a:chOff x="1332" y="805"/>
              <a:chExt cx="1272" cy="849"/>
            </a:xfrm>
          </p:grpSpPr>
          <p:sp>
            <p:nvSpPr>
              <p:cNvPr id="98351" name="Rectangle 47"/>
              <p:cNvSpPr>
                <a:spLocks noChangeArrowheads="1"/>
              </p:cNvSpPr>
              <p:nvPr/>
            </p:nvSpPr>
            <p:spPr bwMode="auto">
              <a:xfrm>
                <a:off x="1332" y="805"/>
                <a:ext cx="1272" cy="849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2" name="Rectangle 48"/>
              <p:cNvSpPr>
                <a:spLocks noChangeArrowheads="1"/>
              </p:cNvSpPr>
              <p:nvPr/>
            </p:nvSpPr>
            <p:spPr bwMode="auto">
              <a:xfrm>
                <a:off x="1384" y="848"/>
                <a:ext cx="111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The firm maximizes</a:t>
                </a:r>
                <a:endParaRPr lang="en-US"/>
              </a:p>
            </p:txBody>
          </p:sp>
          <p:sp>
            <p:nvSpPr>
              <p:cNvPr id="98353" name="Rectangle 49"/>
              <p:cNvSpPr>
                <a:spLocks noChangeArrowheads="1"/>
              </p:cNvSpPr>
              <p:nvPr/>
            </p:nvSpPr>
            <p:spPr bwMode="auto">
              <a:xfrm>
                <a:off x="1384" y="1005"/>
                <a:ext cx="108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profit by producing </a:t>
                </a:r>
                <a:endParaRPr lang="en-US"/>
              </a:p>
            </p:txBody>
          </p:sp>
          <p:sp>
            <p:nvSpPr>
              <p:cNvPr id="98354" name="Rectangle 50"/>
              <p:cNvSpPr>
                <a:spLocks noChangeArrowheads="1"/>
              </p:cNvSpPr>
              <p:nvPr/>
            </p:nvSpPr>
            <p:spPr bwMode="auto">
              <a:xfrm>
                <a:off x="1384" y="1162"/>
                <a:ext cx="116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the quantity at which</a:t>
                </a:r>
                <a:endParaRPr lang="en-US"/>
              </a:p>
            </p:txBody>
          </p:sp>
          <p:sp>
            <p:nvSpPr>
              <p:cNvPr id="98355" name="Rectangle 51"/>
              <p:cNvSpPr>
                <a:spLocks noChangeArrowheads="1"/>
              </p:cNvSpPr>
              <p:nvPr/>
            </p:nvSpPr>
            <p:spPr bwMode="auto">
              <a:xfrm>
                <a:off x="1384" y="1319"/>
                <a:ext cx="117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 cost equals</a:t>
                </a:r>
                <a:endParaRPr lang="en-US"/>
              </a:p>
            </p:txBody>
          </p:sp>
          <p:sp>
            <p:nvSpPr>
              <p:cNvPr id="98356" name="Rectangle 52"/>
              <p:cNvSpPr>
                <a:spLocks noChangeArrowheads="1"/>
              </p:cNvSpPr>
              <p:nvPr/>
            </p:nvSpPr>
            <p:spPr bwMode="auto">
              <a:xfrm>
                <a:off x="1384" y="1475"/>
                <a:ext cx="10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 revenue.</a:t>
                </a:r>
                <a:endParaRPr lang="en-US"/>
              </a:p>
            </p:txBody>
          </p:sp>
        </p:grpSp>
      </p:grpSp>
      <p:grpSp>
        <p:nvGrpSpPr>
          <p:cNvPr id="98357" name="Group 53"/>
          <p:cNvGrpSpPr>
            <a:grpSpLocks/>
          </p:cNvGrpSpPr>
          <p:nvPr/>
        </p:nvGrpSpPr>
        <p:grpSpPr bwMode="auto">
          <a:xfrm>
            <a:off x="1795463" y="3711575"/>
            <a:ext cx="2914650" cy="2620963"/>
            <a:chOff x="1131" y="2338"/>
            <a:chExt cx="1836" cy="1651"/>
          </a:xfrm>
        </p:grpSpPr>
        <p:sp>
          <p:nvSpPr>
            <p:cNvPr id="98358" name="Freeform 54"/>
            <p:cNvSpPr>
              <a:spLocks/>
            </p:cNvSpPr>
            <p:nvPr/>
          </p:nvSpPr>
          <p:spPr bwMode="auto">
            <a:xfrm>
              <a:off x="1131" y="2338"/>
              <a:ext cx="1697" cy="1474"/>
            </a:xfrm>
            <a:custGeom>
              <a:avLst/>
              <a:gdLst>
                <a:gd name="T0" fmla="*/ 1697 w 1697"/>
                <a:gd name="T1" fmla="*/ 1474 h 1474"/>
                <a:gd name="T2" fmla="*/ 1697 w 1697"/>
                <a:gd name="T3" fmla="*/ 0 h 1474"/>
                <a:gd name="T4" fmla="*/ 0 w 1697"/>
                <a:gd name="T5" fmla="*/ 0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7" h="1474">
                  <a:moveTo>
                    <a:pt x="1697" y="1474"/>
                  </a:moveTo>
                  <a:lnTo>
                    <a:pt x="1697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Rectangle 55"/>
            <p:cNvSpPr>
              <a:spLocks noChangeArrowheads="1"/>
            </p:cNvSpPr>
            <p:nvPr/>
          </p:nvSpPr>
          <p:spPr bwMode="auto">
            <a:xfrm>
              <a:off x="2696" y="3830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/>
            </a:p>
          </p:txBody>
        </p:sp>
        <p:sp>
          <p:nvSpPr>
            <p:cNvPr id="98360" name="Rectangle 56"/>
            <p:cNvSpPr>
              <a:spLocks noChangeArrowheads="1"/>
            </p:cNvSpPr>
            <p:nvPr/>
          </p:nvSpPr>
          <p:spPr bwMode="auto">
            <a:xfrm>
              <a:off x="2794" y="3893"/>
              <a:ext cx="17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MAX</a:t>
              </a:r>
              <a:endParaRPr lang="en-US"/>
            </a:p>
          </p:txBody>
        </p:sp>
      </p:grpSp>
      <p:grpSp>
        <p:nvGrpSpPr>
          <p:cNvPr id="98361" name="Group 57"/>
          <p:cNvGrpSpPr>
            <a:grpSpLocks/>
          </p:cNvGrpSpPr>
          <p:nvPr/>
        </p:nvGrpSpPr>
        <p:grpSpPr bwMode="auto">
          <a:xfrm>
            <a:off x="298450" y="3562350"/>
            <a:ext cx="7399338" cy="280988"/>
            <a:chOff x="188" y="2244"/>
            <a:chExt cx="4661" cy="177"/>
          </a:xfrm>
        </p:grpSpPr>
        <p:grpSp>
          <p:nvGrpSpPr>
            <p:cNvPr id="98362" name="Group 58"/>
            <p:cNvGrpSpPr>
              <a:grpSpLocks/>
            </p:cNvGrpSpPr>
            <p:nvPr/>
          </p:nvGrpSpPr>
          <p:grpSpPr bwMode="auto">
            <a:xfrm>
              <a:off x="188" y="2244"/>
              <a:ext cx="4661" cy="177"/>
              <a:chOff x="188" y="2244"/>
              <a:chExt cx="4661" cy="177"/>
            </a:xfrm>
          </p:grpSpPr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1131" y="2338"/>
                <a:ext cx="2935" cy="1"/>
              </a:xfrm>
              <a:prstGeom prst="line">
                <a:avLst/>
              </a:prstGeom>
              <a:noFill/>
              <a:ln w="55563">
                <a:solidFill>
                  <a:srgbClr val="AD0D1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64" name="Rectangle 60"/>
              <p:cNvSpPr>
                <a:spLocks noChangeArrowheads="1"/>
              </p:cNvSpPr>
              <p:nvPr/>
            </p:nvSpPr>
            <p:spPr bwMode="auto">
              <a:xfrm>
                <a:off x="188" y="2260"/>
                <a:ext cx="15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  <a:latin typeface="Arial" pitchFamily="34" charset="0"/>
                  </a:rPr>
                  <a:t> P </a:t>
                </a:r>
                <a:endParaRPr lang="en-US"/>
              </a:p>
            </p:txBody>
          </p:sp>
          <p:sp>
            <p:nvSpPr>
              <p:cNvPr id="98365" name="Rectangle 61"/>
              <p:cNvSpPr>
                <a:spLocks noChangeArrowheads="1"/>
              </p:cNvSpPr>
              <p:nvPr/>
            </p:nvSpPr>
            <p:spPr bwMode="auto">
              <a:xfrm>
                <a:off x="341" y="2244"/>
                <a:ext cx="1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= </a:t>
                </a:r>
                <a:endParaRPr lang="en-US"/>
              </a:p>
            </p:txBody>
          </p:sp>
          <p:sp>
            <p:nvSpPr>
              <p:cNvPr id="98366" name="Rectangle 62"/>
              <p:cNvSpPr>
                <a:spLocks noChangeArrowheads="1"/>
              </p:cNvSpPr>
              <p:nvPr/>
            </p:nvSpPr>
            <p:spPr bwMode="auto">
              <a:xfrm>
                <a:off x="463" y="2260"/>
                <a:ext cx="19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  <a:latin typeface="Arial" pitchFamily="34" charset="0"/>
                  </a:rPr>
                  <a:t>MR</a:t>
                </a:r>
                <a:endParaRPr lang="en-US"/>
              </a:p>
            </p:txBody>
          </p:sp>
          <p:sp>
            <p:nvSpPr>
              <p:cNvPr id="98367" name="Rectangle 63"/>
              <p:cNvSpPr>
                <a:spLocks noChangeArrowheads="1"/>
              </p:cNvSpPr>
              <p:nvPr/>
            </p:nvSpPr>
            <p:spPr bwMode="auto">
              <a:xfrm>
                <a:off x="659" y="2323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/>
              </a:p>
            </p:txBody>
          </p:sp>
          <p:sp>
            <p:nvSpPr>
              <p:cNvPr id="98368" name="Rectangle 64"/>
              <p:cNvSpPr>
                <a:spLocks noChangeArrowheads="1"/>
              </p:cNvSpPr>
              <p:nvPr/>
            </p:nvSpPr>
            <p:spPr bwMode="auto">
              <a:xfrm>
                <a:off x="726" y="2244"/>
                <a:ext cx="1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= </a:t>
                </a:r>
                <a:endParaRPr lang="en-US"/>
              </a:p>
            </p:txBody>
          </p:sp>
          <p:sp>
            <p:nvSpPr>
              <p:cNvPr id="98369" name="Rectangle 65"/>
              <p:cNvSpPr>
                <a:spLocks noChangeArrowheads="1"/>
              </p:cNvSpPr>
              <p:nvPr/>
            </p:nvSpPr>
            <p:spPr bwMode="auto">
              <a:xfrm>
                <a:off x="847" y="2260"/>
                <a:ext cx="19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  <a:latin typeface="Arial" pitchFamily="34" charset="0"/>
                  </a:rPr>
                  <a:t>MR</a:t>
                </a:r>
                <a:endParaRPr lang="en-US"/>
              </a:p>
            </p:txBody>
          </p:sp>
          <p:sp>
            <p:nvSpPr>
              <p:cNvPr id="98370" name="Rectangle 66"/>
              <p:cNvSpPr>
                <a:spLocks noChangeArrowheads="1"/>
              </p:cNvSpPr>
              <p:nvPr/>
            </p:nvSpPr>
            <p:spPr bwMode="auto">
              <a:xfrm>
                <a:off x="1044" y="2323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98371" name="Rectangle 67"/>
              <p:cNvSpPr>
                <a:spLocks noChangeArrowheads="1"/>
              </p:cNvSpPr>
              <p:nvPr/>
            </p:nvSpPr>
            <p:spPr bwMode="auto">
              <a:xfrm>
                <a:off x="4042" y="2264"/>
                <a:ext cx="15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  <a:latin typeface="Arial" pitchFamily="34" charset="0"/>
                  </a:rPr>
                  <a:t> P </a:t>
                </a:r>
                <a:endParaRPr lang="en-US"/>
              </a:p>
            </p:txBody>
          </p:sp>
          <p:sp>
            <p:nvSpPr>
              <p:cNvPr id="98372" name="Rectangle 68"/>
              <p:cNvSpPr>
                <a:spLocks noChangeArrowheads="1"/>
              </p:cNvSpPr>
              <p:nvPr/>
            </p:nvSpPr>
            <p:spPr bwMode="auto">
              <a:xfrm>
                <a:off x="4195" y="2248"/>
                <a:ext cx="1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= </a:t>
                </a:r>
                <a:endParaRPr lang="en-US"/>
              </a:p>
            </p:txBody>
          </p:sp>
          <p:sp>
            <p:nvSpPr>
              <p:cNvPr id="98373" name="Rectangle 69"/>
              <p:cNvSpPr>
                <a:spLocks noChangeArrowheads="1"/>
              </p:cNvSpPr>
              <p:nvPr/>
            </p:nvSpPr>
            <p:spPr bwMode="auto">
              <a:xfrm>
                <a:off x="4317" y="2264"/>
                <a:ext cx="21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  <a:latin typeface="Arial" pitchFamily="34" charset="0"/>
                  </a:rPr>
                  <a:t>AR </a:t>
                </a:r>
                <a:endParaRPr lang="en-US"/>
              </a:p>
            </p:txBody>
          </p:sp>
          <p:sp>
            <p:nvSpPr>
              <p:cNvPr id="98374" name="Rectangle 70"/>
              <p:cNvSpPr>
                <a:spLocks noChangeArrowheads="1"/>
              </p:cNvSpPr>
              <p:nvPr/>
            </p:nvSpPr>
            <p:spPr bwMode="auto">
              <a:xfrm>
                <a:off x="4529" y="2248"/>
                <a:ext cx="1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= </a:t>
                </a:r>
                <a:endParaRPr lang="en-US"/>
              </a:p>
            </p:txBody>
          </p:sp>
          <p:sp>
            <p:nvSpPr>
              <p:cNvPr id="98375" name="Rectangle 71"/>
              <p:cNvSpPr>
                <a:spLocks noChangeArrowheads="1"/>
              </p:cNvSpPr>
              <p:nvPr/>
            </p:nvSpPr>
            <p:spPr bwMode="auto">
              <a:xfrm>
                <a:off x="4650" y="2264"/>
                <a:ext cx="19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  <a:latin typeface="Arial" pitchFamily="34" charset="0"/>
                  </a:rPr>
                  <a:t>MR</a:t>
                </a:r>
                <a:endParaRPr lang="en-US"/>
              </a:p>
            </p:txBody>
          </p:sp>
        </p:grpSp>
        <p:sp>
          <p:nvSpPr>
            <p:cNvPr id="98376" name="Oval 72"/>
            <p:cNvSpPr>
              <a:spLocks noChangeArrowheads="1"/>
            </p:cNvSpPr>
            <p:nvPr/>
          </p:nvSpPr>
          <p:spPr bwMode="auto">
            <a:xfrm>
              <a:off x="2781" y="2302"/>
              <a:ext cx="83" cy="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9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The Firm’s Short-Run Decision to Shut Down</a:t>
            </a:r>
            <a:endParaRPr lang="en-US" sz="3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firm shuts down if the revenue it gets from producing is less than the variable cost of production.</a:t>
            </a:r>
          </a:p>
          <a:p>
            <a:pPr lvl="1"/>
            <a:r>
              <a:rPr lang="en-US"/>
              <a:t>Shut down if</a:t>
            </a:r>
            <a:r>
              <a:rPr lang="en-US" i="1"/>
              <a:t> TR &lt; VC</a:t>
            </a:r>
          </a:p>
          <a:p>
            <a:pPr lvl="1"/>
            <a:r>
              <a:rPr lang="en-US"/>
              <a:t>Shut down if</a:t>
            </a:r>
            <a:r>
              <a:rPr lang="en-US" i="1"/>
              <a:t> TR/Q &lt; VC/Q</a:t>
            </a:r>
          </a:p>
          <a:p>
            <a:pPr lvl="1"/>
            <a:r>
              <a:rPr lang="en-US"/>
              <a:t>Shut down if</a:t>
            </a:r>
            <a:r>
              <a:rPr lang="en-US" i="1"/>
              <a:t> P &lt; AVC</a:t>
            </a:r>
          </a:p>
        </p:txBody>
      </p:sp>
    </p:spTree>
    <p:extLst>
      <p:ext uri="{BB962C8B-B14F-4D97-AF65-F5344CB8AC3E}">
        <p14:creationId xmlns:p14="http://schemas.microsoft.com/office/powerpoint/2010/main" val="303082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</TotalTime>
  <Words>1152</Words>
  <Application>Microsoft Office PowerPoint</Application>
  <PresentationFormat>On-screen Show (4:3)</PresentationFormat>
  <Paragraphs>265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Adjacency</vt:lpstr>
      <vt:lpstr>Equation</vt:lpstr>
      <vt:lpstr>Market structures</vt:lpstr>
      <vt:lpstr>Competitive Market</vt:lpstr>
      <vt:lpstr>Revenue of a Competitive Firm</vt:lpstr>
      <vt:lpstr>Revenue of a Competitive Firm</vt:lpstr>
      <vt:lpstr>Total, Average, and Marginal Revenue for a Competitive Firm</vt:lpstr>
      <vt:lpstr>PROFIT MAXIMIZATION</vt:lpstr>
      <vt:lpstr>Profit Maximization: A Numerical Example</vt:lpstr>
      <vt:lpstr>Profit Maximization for a Competitive Firm</vt:lpstr>
      <vt:lpstr>The Firm’s Short-Run Decision to Shut Down</vt:lpstr>
      <vt:lpstr>Profit as the Area between Price and Average Total Cost</vt:lpstr>
      <vt:lpstr>Profit as the Area between Price and Average Total Cost</vt:lpstr>
      <vt:lpstr>Why Do Competitive Firms Stay in Business If They Make Zero Profit?</vt:lpstr>
      <vt:lpstr>Monopoly </vt:lpstr>
      <vt:lpstr>WHY MONOPOLIES ARISE</vt:lpstr>
      <vt:lpstr>Government-Created Monopolies</vt:lpstr>
      <vt:lpstr>HOW MONOPOLIES MAKE PRODUCTION AND PRICING DECISIONS</vt:lpstr>
      <vt:lpstr>Demand Curves for Competitive and Monopoly Firms</vt:lpstr>
      <vt:lpstr>A Monopoly’s Revenue</vt:lpstr>
      <vt:lpstr>A Monopoly’s Total, Average, and Marginal Revenue</vt:lpstr>
      <vt:lpstr>A Monopoly’s Revenue</vt:lpstr>
      <vt:lpstr>A Monopoly’s Revenue</vt:lpstr>
      <vt:lpstr>Demand and Marginal-Revenue Curves for a Monopoly</vt:lpstr>
      <vt:lpstr>Profit Maximization</vt:lpstr>
      <vt:lpstr>Profit Maximization for a Monopoly</vt:lpstr>
      <vt:lpstr>Profit Maximization </vt:lpstr>
      <vt:lpstr>A Monopoly’s Profit</vt:lpstr>
      <vt:lpstr>The Monopolist’s Profit</vt:lpstr>
      <vt:lpstr>A Monopolist’s Profit</vt:lpstr>
    </vt:vector>
  </TitlesOfParts>
  <Company>Personal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structures</dc:title>
  <dc:creator>Zainab Zeeshan</dc:creator>
  <cp:lastModifiedBy>Zainab Zeeshan</cp:lastModifiedBy>
  <cp:revision>7</cp:revision>
  <dcterms:created xsi:type="dcterms:W3CDTF">2021-12-23T12:27:23Z</dcterms:created>
  <dcterms:modified xsi:type="dcterms:W3CDTF">2021-12-27T11:08:21Z</dcterms:modified>
</cp:coreProperties>
</file>