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0BD476-1B07-4744-BA4E-ABEFF830CABA}" type="datetimeFigureOut">
              <a:rPr lang="en-US" smtClean="0"/>
              <a:t>22/09/2021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BD476-1B07-4744-BA4E-ABEFF830CABA}" type="datetimeFigureOut">
              <a:rPr lang="en-US" smtClean="0"/>
              <a:t>22/09/2021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BD476-1B07-4744-BA4E-ABEFF830CABA}" type="datetimeFigureOut">
              <a:rPr lang="en-US" smtClean="0"/>
              <a:t>22/09/2021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BD476-1B07-4744-BA4E-ABEFF830CABA}" type="datetimeFigureOut">
              <a:rPr lang="en-US" smtClean="0"/>
              <a:t>22/09/2021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BD476-1B07-4744-BA4E-ABEFF830CABA}" type="datetimeFigureOut">
              <a:rPr lang="en-US" smtClean="0"/>
              <a:t>22/09/2021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0BD476-1B07-4744-BA4E-ABEFF830CABA}" type="datetimeFigureOut">
              <a:rPr lang="en-US" smtClean="0"/>
              <a:t>22/09/2021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BD476-1B07-4744-BA4E-ABEFF830CABA}" type="datetimeFigureOut">
              <a:rPr lang="en-US" smtClean="0"/>
              <a:t>22/09/2021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BD476-1B07-4744-BA4E-ABEFF830CABA}" type="datetimeFigureOut">
              <a:rPr lang="en-US" smtClean="0"/>
              <a:t>22/09/2021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BD476-1B07-4744-BA4E-ABEFF830CABA}" type="datetimeFigureOut">
              <a:rPr lang="en-US" smtClean="0"/>
              <a:t>22/09/2021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70F7E5-1667-49F0-9C86-5EEBCB18DE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BD476-1B07-4744-BA4E-ABEFF830CABA}" type="datetimeFigureOut">
              <a:rPr lang="en-US" smtClean="0"/>
              <a:t>22/09/2021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0F7E5-1667-49F0-9C86-5EEBCB18DE7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F0BD476-1B07-4744-BA4E-ABEFF830CABA}" type="datetimeFigureOut">
              <a:rPr lang="en-US" smtClean="0"/>
              <a:t>22/09/2021</a:t>
            </a:fld>
            <a:endParaRPr lang="en-US"/>
          </a:p>
        </p:txBody>
      </p:sp>
      <p:sp>
        <p:nvSpPr>
          <p:cNvPr id="9" name="Slide Number Placeholder 8"/>
          <p:cNvSpPr>
            <a:spLocks noGrp="1"/>
          </p:cNvSpPr>
          <p:nvPr>
            <p:ph type="sldNum" sz="quarter" idx="11"/>
          </p:nvPr>
        </p:nvSpPr>
        <p:spPr/>
        <p:txBody>
          <a:bodyPr/>
          <a:lstStyle/>
          <a:p>
            <a:fld id="{EC70F7E5-1667-49F0-9C86-5EEBCB18DE7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C70F7E5-1667-49F0-9C86-5EEBCB18DE7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F0BD476-1B07-4744-BA4E-ABEFF830CABA}" type="datetimeFigureOut">
              <a:rPr lang="en-US" smtClean="0"/>
              <a:t>22/09/2021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Economic Decisions</a:t>
            </a:r>
            <a:endParaRPr lang="en-US" dirty="0"/>
          </a:p>
        </p:txBody>
      </p:sp>
    </p:spTree>
    <p:extLst>
      <p:ext uri="{BB962C8B-B14F-4D97-AF65-F5344CB8AC3E}">
        <p14:creationId xmlns:p14="http://schemas.microsoft.com/office/powerpoint/2010/main" val="973690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1.Recognize the problem</a:t>
            </a:r>
            <a:endParaRPr lang="en-US" dirty="0"/>
          </a:p>
        </p:txBody>
      </p:sp>
      <p:sp>
        <p:nvSpPr>
          <p:cNvPr id="3" name="Content Placeholder 2"/>
          <p:cNvSpPr>
            <a:spLocks noGrp="1"/>
          </p:cNvSpPr>
          <p:nvPr>
            <p:ph idx="1"/>
          </p:nvPr>
        </p:nvSpPr>
        <p:spPr/>
        <p:txBody>
          <a:bodyPr>
            <a:normAutofit/>
          </a:bodyPr>
          <a:lstStyle/>
          <a:p>
            <a:pPr algn="just"/>
            <a:r>
              <a:rPr lang="en-US" sz="2400" dirty="0" smtClean="0"/>
              <a:t>The starting point in rational decision making is recognizing that a problem exists.</a:t>
            </a:r>
          </a:p>
          <a:p>
            <a:pPr algn="just"/>
            <a:r>
              <a:rPr lang="en-US" sz="2400" dirty="0" smtClean="0"/>
              <a:t>In typical situations recognition is typical and immediate. An Auto accident, a burned out motor , an over drawn check, an exhausted supply of parts , all produce the recognition of a problem. Once we are aware of the problem, we can solve it as best as we can. </a:t>
            </a:r>
          </a:p>
          <a:p>
            <a:pPr algn="just"/>
            <a:r>
              <a:rPr lang="en-US" sz="2400" dirty="0" smtClean="0"/>
              <a:t>Many firm establish programs for total quality management (TQM) and continuous improvement (CI) that are designed to identify problems so that they can be solved.</a:t>
            </a:r>
            <a:endParaRPr lang="en-US" sz="2400" dirty="0"/>
          </a:p>
        </p:txBody>
      </p:sp>
    </p:spTree>
    <p:extLst>
      <p:ext uri="{BB962C8B-B14F-4D97-AF65-F5344CB8AC3E}">
        <p14:creationId xmlns:p14="http://schemas.microsoft.com/office/powerpoint/2010/main" val="50638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D</a:t>
            </a:r>
            <a:r>
              <a:rPr lang="en-US" dirty="0" smtClean="0"/>
              <a:t>efine the goal or objective</a:t>
            </a:r>
            <a:endParaRPr lang="en-US" dirty="0"/>
          </a:p>
        </p:txBody>
      </p:sp>
      <p:sp>
        <p:nvSpPr>
          <p:cNvPr id="3" name="Content Placeholder 2"/>
          <p:cNvSpPr>
            <a:spLocks noGrp="1"/>
          </p:cNvSpPr>
          <p:nvPr>
            <p:ph idx="1"/>
          </p:nvPr>
        </p:nvSpPr>
        <p:spPr/>
        <p:txBody>
          <a:bodyPr>
            <a:normAutofit/>
          </a:bodyPr>
          <a:lstStyle/>
          <a:p>
            <a:pPr algn="just"/>
            <a:r>
              <a:rPr lang="en-US" sz="2400" dirty="0" smtClean="0"/>
              <a:t>The goal or objective can be a grand, overall objective or goal of a firm or a person.</a:t>
            </a:r>
          </a:p>
          <a:p>
            <a:pPr algn="just"/>
            <a:r>
              <a:rPr lang="en-US" sz="2400" dirty="0" smtClean="0"/>
              <a:t>For example a personal goal could be to lead a pleasant and meaningful life and a firm’s goal is usually  to operate profitably. The presence of multiple conflicting goals can often be the foundation of complex problems. </a:t>
            </a:r>
          </a:p>
          <a:p>
            <a:pPr algn="just"/>
            <a:r>
              <a:rPr lang="en-US" sz="2400" dirty="0" smtClean="0"/>
              <a:t>Defining the objective is exactly the act of defining the task or goal.</a:t>
            </a:r>
            <a:endParaRPr lang="en-US" sz="2400" dirty="0"/>
          </a:p>
        </p:txBody>
      </p:sp>
    </p:spTree>
    <p:extLst>
      <p:ext uri="{BB962C8B-B14F-4D97-AF65-F5344CB8AC3E}">
        <p14:creationId xmlns:p14="http://schemas.microsoft.com/office/powerpoint/2010/main" val="277103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Assemble relevant data</a:t>
            </a:r>
            <a:endParaRPr lang="en-US" dirty="0"/>
          </a:p>
        </p:txBody>
      </p:sp>
      <p:sp>
        <p:nvSpPr>
          <p:cNvPr id="3" name="Content Placeholder 2"/>
          <p:cNvSpPr>
            <a:spLocks noGrp="1"/>
          </p:cNvSpPr>
          <p:nvPr>
            <p:ph idx="1"/>
          </p:nvPr>
        </p:nvSpPr>
        <p:spPr/>
        <p:txBody>
          <a:bodyPr>
            <a:noAutofit/>
          </a:bodyPr>
          <a:lstStyle/>
          <a:p>
            <a:pPr algn="just"/>
            <a:r>
              <a:rPr lang="en-US" sz="2000" dirty="0" smtClean="0"/>
              <a:t>To make a good decision one must first assemble the good information. In addition to the published information , there is a vast quantity of information that is not written anywhere but is stored as individuals knowledge and experience.</a:t>
            </a:r>
          </a:p>
          <a:p>
            <a:pPr algn="just"/>
            <a:r>
              <a:rPr lang="en-US" sz="2000" dirty="0" smtClean="0"/>
              <a:t>The availability of data further complicates the task. Some data are available immediately  at little or no cost in published form, other data are available by consulting with specific knowledgeable group, still other data requires surveys or research to assemble the information.</a:t>
            </a:r>
          </a:p>
          <a:p>
            <a:pPr algn="just"/>
            <a:r>
              <a:rPr lang="en-US" sz="2000" dirty="0" smtClean="0"/>
              <a:t>Some data will be of high quality that is precise and accurate while other data may rely on individual judgment  for  an estimate. </a:t>
            </a:r>
          </a:p>
          <a:p>
            <a:pPr algn="just"/>
            <a:r>
              <a:rPr lang="en-US" sz="2000" dirty="0" smtClean="0"/>
              <a:t>In engineering decision making an important source of data is the firm own accounting system. These data must be examined quite carefully.</a:t>
            </a:r>
            <a:endParaRPr lang="en-US" sz="2000" dirty="0"/>
          </a:p>
        </p:txBody>
      </p:sp>
    </p:spTree>
    <p:extLst>
      <p:ext uri="{BB962C8B-B14F-4D97-AF65-F5344CB8AC3E}">
        <p14:creationId xmlns:p14="http://schemas.microsoft.com/office/powerpoint/2010/main" val="118780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Accounting data is based on past information, and engineering judgment must often be applied to estimate current and future values. For example the accounting  records can show the past cost of buying computers but the engineering judgment is required to estimate the future cost of buying computers.</a:t>
            </a:r>
            <a:endParaRPr lang="en-US" dirty="0"/>
          </a:p>
        </p:txBody>
      </p:sp>
    </p:spTree>
    <p:extLst>
      <p:ext uri="{BB962C8B-B14F-4D97-AF65-F5344CB8AC3E}">
        <p14:creationId xmlns:p14="http://schemas.microsoft.com/office/powerpoint/2010/main" val="1104952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Identify feasible alternatives</a:t>
            </a:r>
            <a:endParaRPr lang="en-US" dirty="0"/>
          </a:p>
        </p:txBody>
      </p:sp>
      <p:sp>
        <p:nvSpPr>
          <p:cNvPr id="3" name="Content Placeholder 2"/>
          <p:cNvSpPr>
            <a:spLocks noGrp="1"/>
          </p:cNvSpPr>
          <p:nvPr>
            <p:ph idx="1"/>
          </p:nvPr>
        </p:nvSpPr>
        <p:spPr/>
        <p:txBody>
          <a:bodyPr/>
          <a:lstStyle/>
          <a:p>
            <a:pPr algn="just"/>
            <a:r>
              <a:rPr lang="en-US" dirty="0" smtClean="0"/>
              <a:t>One must keep in mind that unless the best alternative is considered the results remain suboptimal.</a:t>
            </a:r>
          </a:p>
          <a:p>
            <a:pPr algn="just"/>
            <a:r>
              <a:rPr lang="en-US" dirty="0" smtClean="0"/>
              <a:t>Two types of alternatives are sometimes ignored. First , in many situations a do nothing alternative is feasible. This may be the “ lets keep doing what we are now doing” or the “lets not spend any money on that problem.” alternative. Second , they are often feasible but unglamorous alternatives , such as “patch it up and keep it running for another year before replacing it.”</a:t>
            </a:r>
          </a:p>
          <a:p>
            <a:pPr algn="just"/>
            <a:r>
              <a:rPr lang="en-US" dirty="0" smtClean="0"/>
              <a:t>There is no way to ensure that the best alternative is among the alternatives that are being considered. One should try to be certain that all conventional alternatives have been listed and then make a serious effort to suggest innovative solutions.</a:t>
            </a:r>
            <a:endParaRPr lang="en-US" dirty="0"/>
          </a:p>
        </p:txBody>
      </p:sp>
    </p:spTree>
    <p:extLst>
      <p:ext uri="{BB962C8B-B14F-4D97-AF65-F5344CB8AC3E}">
        <p14:creationId xmlns:p14="http://schemas.microsoft.com/office/powerpoint/2010/main" val="303218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620000" cy="1371600"/>
          </a:xfrm>
        </p:spPr>
        <p:txBody>
          <a:bodyPr/>
          <a:lstStyle/>
          <a:p>
            <a:r>
              <a:rPr lang="en-US" sz="4000" dirty="0" smtClean="0"/>
              <a:t/>
            </a:r>
            <a:br>
              <a:rPr lang="en-US" sz="4000" dirty="0" smtClean="0"/>
            </a:br>
            <a:r>
              <a:rPr lang="en-US" sz="4000" dirty="0" smtClean="0"/>
              <a:t>5.Select </a:t>
            </a:r>
            <a:r>
              <a:rPr lang="en-US" sz="4000" dirty="0"/>
              <a:t>the criteria to determine the best alternative</a:t>
            </a:r>
            <a:br>
              <a:rPr lang="en-US" sz="4000" dirty="0"/>
            </a:br>
            <a:endParaRPr lang="en-US" sz="4000" dirty="0"/>
          </a:p>
        </p:txBody>
      </p:sp>
      <p:sp>
        <p:nvSpPr>
          <p:cNvPr id="3" name="Content Placeholder 2"/>
          <p:cNvSpPr>
            <a:spLocks noGrp="1"/>
          </p:cNvSpPr>
          <p:nvPr>
            <p:ph idx="1"/>
          </p:nvPr>
        </p:nvSpPr>
        <p:spPr/>
        <p:txBody>
          <a:bodyPr/>
          <a:lstStyle/>
          <a:p>
            <a:pPr algn="just"/>
            <a:r>
              <a:rPr lang="en-US" dirty="0" smtClean="0"/>
              <a:t>The central task of decision making is choosing from among the alternatives. How is this choice made? Logically to choose the best alternative , we must define what we mean by best. There must be a criterion or a set of criteria to judge which alternative is best.</a:t>
            </a:r>
          </a:p>
          <a:p>
            <a:pPr algn="just"/>
            <a:r>
              <a:rPr lang="en-US" dirty="0" smtClean="0"/>
              <a:t>Now we recognize that best is a relative adjective on one end of the following relative subjective judgment.</a:t>
            </a:r>
          </a:p>
          <a:p>
            <a:endParaRPr lang="en-US" dirty="0" smtClean="0"/>
          </a:p>
          <a:p>
            <a:endParaRPr lang="en-US" dirty="0"/>
          </a:p>
          <a:p>
            <a:r>
              <a:rPr lang="en-US" dirty="0" smtClean="0"/>
              <a:t>Since we are dealing in relative terms , rather than absolute values, the selection will be the alternative that is relatively the most desirable.</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6509333"/>
              </p:ext>
            </p:extLst>
          </p:nvPr>
        </p:nvGraphicFramePr>
        <p:xfrm>
          <a:off x="1143000" y="4343400"/>
          <a:ext cx="6096000" cy="36576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0">
                <a:tc>
                  <a:txBody>
                    <a:bodyPr/>
                    <a:lstStyle/>
                    <a:p>
                      <a:r>
                        <a:rPr lang="en-US" dirty="0" smtClean="0"/>
                        <a:t>Worst</a:t>
                      </a:r>
                      <a:endParaRPr lang="en-US" dirty="0"/>
                    </a:p>
                  </a:txBody>
                  <a:tcPr/>
                </a:tc>
                <a:tc>
                  <a:txBody>
                    <a:bodyPr/>
                    <a:lstStyle/>
                    <a:p>
                      <a:r>
                        <a:rPr lang="en-US" dirty="0" smtClean="0"/>
                        <a:t>Bad</a:t>
                      </a:r>
                      <a:endParaRPr lang="en-US" dirty="0"/>
                    </a:p>
                  </a:txBody>
                  <a:tcPr/>
                </a:tc>
                <a:tc>
                  <a:txBody>
                    <a:bodyPr/>
                    <a:lstStyle/>
                    <a:p>
                      <a:r>
                        <a:rPr lang="en-US" dirty="0" smtClean="0"/>
                        <a:t>Fair</a:t>
                      </a:r>
                      <a:endParaRPr lang="en-US" dirty="0"/>
                    </a:p>
                  </a:txBody>
                  <a:tcPr/>
                </a:tc>
                <a:tc>
                  <a:txBody>
                    <a:bodyPr/>
                    <a:lstStyle/>
                    <a:p>
                      <a:r>
                        <a:rPr lang="en-US" dirty="0" smtClean="0"/>
                        <a:t>Good</a:t>
                      </a:r>
                      <a:endParaRPr lang="en-US" dirty="0"/>
                    </a:p>
                  </a:txBody>
                  <a:tcPr/>
                </a:tc>
                <a:tc>
                  <a:txBody>
                    <a:bodyPr/>
                    <a:lstStyle/>
                    <a:p>
                      <a:r>
                        <a:rPr lang="en-US" dirty="0" smtClean="0"/>
                        <a:t>Better</a:t>
                      </a:r>
                      <a:endParaRPr lang="en-US" dirty="0"/>
                    </a:p>
                  </a:txBody>
                  <a:tcPr/>
                </a:tc>
                <a:tc>
                  <a:txBody>
                    <a:bodyPr/>
                    <a:lstStyle/>
                    <a:p>
                      <a:r>
                        <a:rPr lang="en-US" dirty="0" smtClean="0"/>
                        <a:t>Best</a:t>
                      </a:r>
                      <a:endParaRPr lang="en-US" dirty="0"/>
                    </a:p>
                  </a:txBody>
                  <a:tcPr/>
                </a:tc>
              </a:tr>
            </a:tbl>
          </a:graphicData>
        </a:graphic>
      </p:graphicFrame>
    </p:spTree>
    <p:extLst>
      <p:ext uri="{BB962C8B-B14F-4D97-AF65-F5344CB8AC3E}">
        <p14:creationId xmlns:p14="http://schemas.microsoft.com/office/powerpoint/2010/main" val="2789576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6.Construct </a:t>
            </a:r>
            <a:r>
              <a:rPr lang="en-US" dirty="0"/>
              <a:t>a </a:t>
            </a:r>
            <a:r>
              <a:rPr lang="en-US" dirty="0" smtClean="0"/>
              <a:t>model</a:t>
            </a:r>
            <a:endParaRPr lang="en-US" dirty="0"/>
          </a:p>
        </p:txBody>
      </p:sp>
      <p:sp>
        <p:nvSpPr>
          <p:cNvPr id="3" name="Content Placeholder 2"/>
          <p:cNvSpPr>
            <a:spLocks noGrp="1"/>
          </p:cNvSpPr>
          <p:nvPr>
            <p:ph idx="1"/>
          </p:nvPr>
        </p:nvSpPr>
        <p:spPr/>
        <p:txBody>
          <a:bodyPr/>
          <a:lstStyle/>
          <a:p>
            <a:pPr algn="just"/>
            <a:r>
              <a:rPr lang="en-US" dirty="0" smtClean="0"/>
              <a:t>At some point in decision making process , the various elements must be brought together. The objective , relevant data , feasible alternatives and selection criterion must be merged. </a:t>
            </a:r>
          </a:p>
          <a:p>
            <a:pPr algn="just"/>
            <a:r>
              <a:rPr lang="en-US" dirty="0" smtClean="0"/>
              <a:t>Constructing the interrelationships between the decision making elements is frequently called model building or constructing the model.</a:t>
            </a:r>
            <a:endParaRPr lang="en-US" dirty="0"/>
          </a:p>
        </p:txBody>
      </p:sp>
    </p:spTree>
    <p:extLst>
      <p:ext uri="{BB962C8B-B14F-4D97-AF65-F5344CB8AC3E}">
        <p14:creationId xmlns:p14="http://schemas.microsoft.com/office/powerpoint/2010/main" val="345916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7.Predict </a:t>
            </a:r>
            <a:r>
              <a:rPr lang="en-US" dirty="0"/>
              <a:t>each alternative’s outcomes or </a:t>
            </a:r>
            <a:r>
              <a:rPr lang="en-US" dirty="0" smtClean="0"/>
              <a:t>consequences</a:t>
            </a:r>
            <a:endParaRPr lang="en-US" dirty="0"/>
          </a:p>
        </p:txBody>
      </p:sp>
      <p:sp>
        <p:nvSpPr>
          <p:cNvPr id="3" name="Content Placeholder 2"/>
          <p:cNvSpPr>
            <a:spLocks noGrp="1"/>
          </p:cNvSpPr>
          <p:nvPr>
            <p:ph idx="1"/>
          </p:nvPr>
        </p:nvSpPr>
        <p:spPr/>
        <p:txBody>
          <a:bodyPr/>
          <a:lstStyle/>
          <a:p>
            <a:pPr algn="just"/>
            <a:r>
              <a:rPr lang="en-US" dirty="0" smtClean="0"/>
              <a:t>A model and the data are used to predict the outcomes for each feasible alternatives. As, we know each alternative might produce a variety of outcomes.</a:t>
            </a:r>
          </a:p>
          <a:p>
            <a:pPr algn="just"/>
            <a:r>
              <a:rPr lang="en-US" dirty="0" smtClean="0"/>
              <a:t>For example selecting a motorcycle, rather than a bicycle, may make the fuel supplier happier, the neighbors unhappy the environment more polluted and the one’s saving account smaller. But to avoid unnecessary complications we assume that decision making is based on a single criterion and this is each alternative is stated in terms of money, that is in the form of costs and benefits.</a:t>
            </a:r>
            <a:endParaRPr lang="en-US" dirty="0"/>
          </a:p>
        </p:txBody>
      </p:sp>
    </p:spTree>
    <p:extLst>
      <p:ext uri="{BB962C8B-B14F-4D97-AF65-F5344CB8AC3E}">
        <p14:creationId xmlns:p14="http://schemas.microsoft.com/office/powerpoint/2010/main" val="142349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8.Choose </a:t>
            </a:r>
            <a:r>
              <a:rPr lang="en-US" dirty="0"/>
              <a:t>the best </a:t>
            </a:r>
            <a:r>
              <a:rPr lang="en-US" dirty="0" smtClean="0"/>
              <a:t>alternative</a:t>
            </a:r>
            <a:endParaRPr lang="en-US" dirty="0"/>
          </a:p>
        </p:txBody>
      </p:sp>
      <p:sp>
        <p:nvSpPr>
          <p:cNvPr id="3" name="Content Placeholder 2"/>
          <p:cNvSpPr>
            <a:spLocks noGrp="1"/>
          </p:cNvSpPr>
          <p:nvPr>
            <p:ph idx="1"/>
          </p:nvPr>
        </p:nvSpPr>
        <p:spPr/>
        <p:txBody>
          <a:bodyPr/>
          <a:lstStyle/>
          <a:p>
            <a:r>
              <a:rPr lang="en-US" dirty="0" smtClean="0"/>
              <a:t>Now the Engineer will choose the alternative that has the most favorable results. </a:t>
            </a:r>
            <a:endParaRPr lang="en-US" dirty="0"/>
          </a:p>
        </p:txBody>
      </p:sp>
    </p:spTree>
    <p:extLst>
      <p:ext uri="{BB962C8B-B14F-4D97-AF65-F5344CB8AC3E}">
        <p14:creationId xmlns:p14="http://schemas.microsoft.com/office/powerpoint/2010/main" val="42532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9.Audit </a:t>
            </a:r>
            <a:r>
              <a:rPr lang="en-US" dirty="0"/>
              <a:t>the </a:t>
            </a:r>
            <a:r>
              <a:rPr lang="en-US" dirty="0" smtClean="0"/>
              <a:t>result</a:t>
            </a:r>
            <a:endParaRPr lang="en-US" dirty="0"/>
          </a:p>
        </p:txBody>
      </p:sp>
      <p:sp>
        <p:nvSpPr>
          <p:cNvPr id="3" name="Content Placeholder 2"/>
          <p:cNvSpPr>
            <a:spLocks noGrp="1"/>
          </p:cNvSpPr>
          <p:nvPr>
            <p:ph idx="1"/>
          </p:nvPr>
        </p:nvSpPr>
        <p:spPr/>
        <p:txBody>
          <a:bodyPr/>
          <a:lstStyle/>
          <a:p>
            <a:r>
              <a:rPr lang="en-US" dirty="0" smtClean="0"/>
              <a:t>At the end the audit may help ensure that projected operating advantages  are ultimately obtained.</a:t>
            </a:r>
            <a:endParaRPr lang="en-US" dirty="0"/>
          </a:p>
        </p:txBody>
      </p:sp>
    </p:spTree>
    <p:extLst>
      <p:ext uri="{BB962C8B-B14F-4D97-AF65-F5344CB8AC3E}">
        <p14:creationId xmlns:p14="http://schemas.microsoft.com/office/powerpoint/2010/main" val="240782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pPr algn="just"/>
            <a:r>
              <a:rPr lang="en-US" sz="2400" dirty="0" smtClean="0"/>
              <a:t>This Course is concerned with the decision making. Decision making is a broad concept , for it is a major aspect of everyday human existence.</a:t>
            </a:r>
          </a:p>
          <a:p>
            <a:pPr algn="just"/>
            <a:r>
              <a:rPr lang="en-US" sz="2400" dirty="0"/>
              <a:t>T</a:t>
            </a:r>
            <a:r>
              <a:rPr lang="en-US" sz="2400" dirty="0" smtClean="0"/>
              <a:t>his course develops the tools to properly analyze and solve the economic problems that are commonly faced by engineers. </a:t>
            </a:r>
          </a:p>
          <a:p>
            <a:pPr algn="just"/>
            <a:r>
              <a:rPr lang="en-US" sz="2400" dirty="0" smtClean="0"/>
              <a:t>Even very complex situations can be broken down into different components from which sensible solutions can be drawn.</a:t>
            </a:r>
          </a:p>
          <a:p>
            <a:pPr algn="just"/>
            <a:r>
              <a:rPr lang="en-US" sz="2400" dirty="0" smtClean="0"/>
              <a:t>If one understands the decision making process and has tools for obtaining realistic comparisons between alternatives , one can expect to make better decisions.</a:t>
            </a:r>
          </a:p>
          <a:p>
            <a:pPr algn="just"/>
            <a:r>
              <a:rPr lang="en-US" sz="2400" dirty="0" smtClean="0"/>
              <a:t>As decision making or problem solving is our objective lets start by looking at some problems.</a:t>
            </a:r>
            <a:endParaRPr lang="en-US" sz="2400" dirty="0"/>
          </a:p>
        </p:txBody>
      </p:sp>
    </p:spTree>
    <p:extLst>
      <p:ext uri="{BB962C8B-B14F-4D97-AF65-F5344CB8AC3E}">
        <p14:creationId xmlns:p14="http://schemas.microsoft.com/office/powerpoint/2010/main" val="280017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 of Problems</a:t>
            </a:r>
            <a:endParaRPr lang="en-US" dirty="0"/>
          </a:p>
        </p:txBody>
      </p:sp>
      <p:sp>
        <p:nvSpPr>
          <p:cNvPr id="3" name="Content Placeholder 2"/>
          <p:cNvSpPr>
            <a:spLocks noGrp="1"/>
          </p:cNvSpPr>
          <p:nvPr>
            <p:ph idx="1"/>
          </p:nvPr>
        </p:nvSpPr>
        <p:spPr/>
        <p:txBody>
          <a:bodyPr/>
          <a:lstStyle/>
          <a:p>
            <a:pPr marL="114300" indent="0">
              <a:buNone/>
            </a:pPr>
            <a:r>
              <a:rPr lang="en-US" dirty="0" smtClean="0"/>
              <a:t>Problems according to their level of difficulty</a:t>
            </a:r>
          </a:p>
          <a:p>
            <a:r>
              <a:rPr lang="en-US" b="1" dirty="0" smtClean="0"/>
              <a:t>Simple problems</a:t>
            </a:r>
          </a:p>
          <a:p>
            <a:pPr marL="114300" indent="0">
              <a:buNone/>
            </a:pPr>
            <a:r>
              <a:rPr lang="en-US" dirty="0" smtClean="0"/>
              <a:t>The ones that are pretty much simple and do not require much time and effort to be solved.</a:t>
            </a:r>
          </a:p>
          <a:p>
            <a:r>
              <a:rPr lang="en-US" b="1" dirty="0" smtClean="0"/>
              <a:t>Intermediate problems</a:t>
            </a:r>
          </a:p>
          <a:p>
            <a:pPr marL="114300" indent="0">
              <a:buNone/>
            </a:pPr>
            <a:r>
              <a:rPr lang="en-US" dirty="0" smtClean="0"/>
              <a:t>These are the problems with middle level of complexity and are primarily economic problems.</a:t>
            </a:r>
          </a:p>
          <a:p>
            <a:r>
              <a:rPr lang="en-US" b="1" dirty="0" smtClean="0"/>
              <a:t>Complex problems</a:t>
            </a:r>
          </a:p>
          <a:p>
            <a:pPr marL="114300" indent="0">
              <a:buNone/>
            </a:pPr>
            <a:r>
              <a:rPr lang="en-US" dirty="0" smtClean="0"/>
              <a:t>According to our classification , the difficult most problems are the complex problems. These are a mixture of economic, political and humanistic elements.</a:t>
            </a:r>
          </a:p>
          <a:p>
            <a:endParaRPr lang="en-US" dirty="0"/>
          </a:p>
        </p:txBody>
      </p:sp>
    </p:spTree>
    <p:extLst>
      <p:ext uri="{BB962C8B-B14F-4D97-AF65-F5344CB8AC3E}">
        <p14:creationId xmlns:p14="http://schemas.microsoft.com/office/powerpoint/2010/main" val="333819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73162"/>
          </a:xfrm>
        </p:spPr>
        <p:txBody>
          <a:bodyPr/>
          <a:lstStyle/>
          <a:p>
            <a:r>
              <a:rPr lang="en-US" dirty="0" smtClean="0"/>
              <a:t>The Role of Engineering Economic Analysis</a:t>
            </a:r>
            <a:endParaRPr lang="en-US" dirty="0"/>
          </a:p>
        </p:txBody>
      </p:sp>
      <p:sp>
        <p:nvSpPr>
          <p:cNvPr id="3" name="Content Placeholder 2"/>
          <p:cNvSpPr>
            <a:spLocks noGrp="1"/>
          </p:cNvSpPr>
          <p:nvPr>
            <p:ph idx="1"/>
          </p:nvPr>
        </p:nvSpPr>
        <p:spPr>
          <a:xfrm>
            <a:off x="457200" y="1371600"/>
            <a:ext cx="7620000" cy="5029200"/>
          </a:xfrm>
        </p:spPr>
        <p:txBody>
          <a:bodyPr>
            <a:normAutofit lnSpcReduction="10000"/>
          </a:bodyPr>
          <a:lstStyle/>
          <a:p>
            <a:pPr algn="just"/>
            <a:r>
              <a:rPr lang="en-US" dirty="0" smtClean="0"/>
              <a:t>Engineering economic analysis is most suitable for intermediate problems and the economic aspects of complex problems. These problems have the following qualities.</a:t>
            </a:r>
          </a:p>
          <a:p>
            <a:pPr marL="571500" indent="-457200" algn="just">
              <a:buFont typeface="+mj-lt"/>
              <a:buAutoNum type="arabicPeriod"/>
            </a:pPr>
            <a:r>
              <a:rPr lang="en-US" dirty="0" smtClean="0"/>
              <a:t>The problem is important enough to justify our giving it serious thought and effort.</a:t>
            </a:r>
          </a:p>
          <a:p>
            <a:pPr marL="571500" indent="-457200" algn="just">
              <a:buFont typeface="+mj-lt"/>
              <a:buAutoNum type="arabicPeriod"/>
            </a:pPr>
            <a:r>
              <a:rPr lang="en-US" dirty="0" smtClean="0"/>
              <a:t>The problems cant be worked in ones head that is, a careful analysis requires that we organize the problem and various consequences , and this is just too much to be done at once.</a:t>
            </a:r>
          </a:p>
          <a:p>
            <a:pPr marL="571500" indent="-457200" algn="just">
              <a:buFont typeface="+mj-lt"/>
              <a:buAutoNum type="arabicPeriod"/>
            </a:pPr>
            <a:r>
              <a:rPr lang="en-US" dirty="0" smtClean="0"/>
              <a:t>The problem has economic aspects important in reaching a decision.</a:t>
            </a:r>
          </a:p>
          <a:p>
            <a:pPr marL="114300" indent="0" algn="just">
              <a:buNone/>
            </a:pPr>
            <a:r>
              <a:rPr lang="en-US" dirty="0" smtClean="0"/>
              <a:t>When problems meet these three criteria, an engineering economic analysis is an appropriate technique for seeking a solution. Since vast number of problems that one will encounter in the business world or in personal life will meet these criteria , engineering economic analysis is often required.</a:t>
            </a:r>
            <a:endParaRPr lang="en-US" dirty="0"/>
          </a:p>
        </p:txBody>
      </p:sp>
    </p:spTree>
    <p:extLst>
      <p:ext uri="{BB962C8B-B14F-4D97-AF65-F5344CB8AC3E}">
        <p14:creationId xmlns:p14="http://schemas.microsoft.com/office/powerpoint/2010/main" val="382179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105400"/>
          </a:xfrm>
        </p:spPr>
        <p:txBody>
          <a:bodyPr/>
          <a:lstStyle/>
          <a:p>
            <a:pPr algn="just"/>
            <a:r>
              <a:rPr lang="en-US" dirty="0" smtClean="0"/>
              <a:t>Engineering Economic Analysis focuses on costs, revenues and benefits that occur at different times.</a:t>
            </a:r>
          </a:p>
          <a:p>
            <a:pPr algn="just"/>
            <a:r>
              <a:rPr lang="en-US" dirty="0" smtClean="0"/>
              <a:t>For example when a Civil Engineer designs a road , a dam , or a building , the construction cost occurs in the near future , the benefits to users begin only when construction is finished, but then the benefits continue for a long time.</a:t>
            </a:r>
          </a:p>
          <a:p>
            <a:pPr algn="just"/>
            <a:r>
              <a:rPr lang="en-US" dirty="0" smtClean="0"/>
              <a:t>In fact nearly everything that engineers design calls for spending money  in the design and building stages, and after completion revenues or benefits occur usually for years. Thus the economic analysis of costs , benefits and revenues occurring over time is called engineering economic analysis.</a:t>
            </a:r>
            <a:endParaRPr lang="en-US" dirty="0"/>
          </a:p>
        </p:txBody>
      </p:sp>
    </p:spTree>
    <p:extLst>
      <p:ext uri="{BB962C8B-B14F-4D97-AF65-F5344CB8AC3E}">
        <p14:creationId xmlns:p14="http://schemas.microsoft.com/office/powerpoint/2010/main" val="63099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Sector Engineering Economic analysis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Which Engineering projects are worthwhile?</a:t>
            </a:r>
          </a:p>
          <a:p>
            <a:pPr algn="just"/>
            <a:r>
              <a:rPr lang="en-US" dirty="0" smtClean="0"/>
              <a:t>Has the mining or petroleum engineer shown that the mineral or oil deposit is worth developing?</a:t>
            </a:r>
          </a:p>
          <a:p>
            <a:pPr algn="just"/>
            <a:r>
              <a:rPr lang="en-US" dirty="0" smtClean="0"/>
              <a:t>Which engineering projects should be given high priority?</a:t>
            </a:r>
          </a:p>
          <a:p>
            <a:pPr algn="just"/>
            <a:r>
              <a:rPr lang="en-US" dirty="0" smtClean="0"/>
              <a:t>Has the industrial engineer shown which factory improvement projects should be funded with the available funds?</a:t>
            </a:r>
          </a:p>
          <a:p>
            <a:pPr algn="just"/>
            <a:r>
              <a:rPr lang="en-US" dirty="0" smtClean="0"/>
              <a:t>How should the engineering project be designed?</a:t>
            </a:r>
          </a:p>
          <a:p>
            <a:pPr algn="just"/>
            <a:r>
              <a:rPr lang="en-US" dirty="0" smtClean="0"/>
              <a:t>Has the mechanical or electrical engineer chosen the most economical motor size?</a:t>
            </a:r>
          </a:p>
          <a:p>
            <a:pPr algn="just"/>
            <a:r>
              <a:rPr lang="en-US" dirty="0" smtClean="0"/>
              <a:t>Has the civil or mechanical engineer chosen the right thickness for insulation?</a:t>
            </a:r>
          </a:p>
          <a:p>
            <a:pPr algn="just"/>
            <a:r>
              <a:rPr lang="en-US" dirty="0" smtClean="0"/>
              <a:t>Has the Aeronautical engineer made the best trade offs between lighter and heavier materials?</a:t>
            </a:r>
          </a:p>
          <a:p>
            <a:endParaRPr lang="en-US" dirty="0"/>
          </a:p>
        </p:txBody>
      </p:sp>
    </p:spTree>
    <p:extLst>
      <p:ext uri="{BB962C8B-B14F-4D97-AF65-F5344CB8AC3E}">
        <p14:creationId xmlns:p14="http://schemas.microsoft.com/office/powerpoint/2010/main" val="30177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Engineering </a:t>
            </a:r>
            <a:r>
              <a:rPr lang="en-US" dirty="0"/>
              <a:t>Economic analysis</a:t>
            </a:r>
          </a:p>
        </p:txBody>
      </p:sp>
      <p:sp>
        <p:nvSpPr>
          <p:cNvPr id="3" name="Content Placeholder 2"/>
          <p:cNvSpPr>
            <a:spLocks noGrp="1"/>
          </p:cNvSpPr>
          <p:nvPr>
            <p:ph idx="1"/>
          </p:nvPr>
        </p:nvSpPr>
        <p:spPr/>
        <p:txBody>
          <a:bodyPr/>
          <a:lstStyle/>
          <a:p>
            <a:r>
              <a:rPr lang="en-US" dirty="0" smtClean="0"/>
              <a:t>How to achieve long term financial goals?</a:t>
            </a:r>
          </a:p>
          <a:p>
            <a:r>
              <a:rPr lang="en-US" dirty="0" smtClean="0"/>
              <a:t>How to compare different ways to finance purchases?</a:t>
            </a:r>
          </a:p>
          <a:p>
            <a:r>
              <a:rPr lang="en-US" dirty="0" smtClean="0"/>
              <a:t>How to make short term and long term investment decisions?</a:t>
            </a:r>
            <a:endParaRPr lang="en-US" dirty="0"/>
          </a:p>
        </p:txBody>
      </p:sp>
    </p:spTree>
    <p:extLst>
      <p:ext uri="{BB962C8B-B14F-4D97-AF65-F5344CB8AC3E}">
        <p14:creationId xmlns:p14="http://schemas.microsoft.com/office/powerpoint/2010/main" val="197102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making process</a:t>
            </a:r>
            <a:endParaRPr lang="en-US" dirty="0"/>
          </a:p>
        </p:txBody>
      </p:sp>
      <p:sp>
        <p:nvSpPr>
          <p:cNvPr id="3" name="Content Placeholder 2"/>
          <p:cNvSpPr>
            <a:spLocks noGrp="1"/>
          </p:cNvSpPr>
          <p:nvPr>
            <p:ph idx="1"/>
          </p:nvPr>
        </p:nvSpPr>
        <p:spPr/>
        <p:txBody>
          <a:bodyPr/>
          <a:lstStyle/>
          <a:p>
            <a:pPr algn="just"/>
            <a:r>
              <a:rPr lang="en-US" dirty="0" smtClean="0"/>
              <a:t>Decision making may take place by default, that is a person may not consciously recognize that an opportunity for decision making exists. This fact leads us to a first element in a definition of decision making. To have a decision making situation , there must be at least two alternatives available. If there is only one course of action is available , there can be no decision making, for there is nothing to decide. there is no alternatives but to proceed with the single available course of action.</a:t>
            </a:r>
          </a:p>
          <a:p>
            <a:pPr algn="just"/>
            <a:r>
              <a:rPr lang="en-US" dirty="0" smtClean="0"/>
              <a:t>At this point we might conclude that the decision making process consists of choosing from among alternatives courses of action. </a:t>
            </a:r>
          </a:p>
          <a:p>
            <a:pPr algn="just"/>
            <a:r>
              <a:rPr lang="en-US" dirty="0" smtClean="0"/>
              <a:t>Whatever the decision is made should be rational.</a:t>
            </a:r>
          </a:p>
        </p:txBody>
      </p:sp>
    </p:spTree>
    <p:extLst>
      <p:ext uri="{BB962C8B-B14F-4D97-AF65-F5344CB8AC3E}">
        <p14:creationId xmlns:p14="http://schemas.microsoft.com/office/powerpoint/2010/main" val="177113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Decision Making</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Recognize the problem</a:t>
            </a:r>
          </a:p>
          <a:p>
            <a:pPr marL="571500" indent="-457200">
              <a:buFont typeface="+mj-lt"/>
              <a:buAutoNum type="arabicPeriod"/>
            </a:pPr>
            <a:r>
              <a:rPr lang="en-US" dirty="0" smtClean="0"/>
              <a:t>Define the goal or objective</a:t>
            </a:r>
          </a:p>
          <a:p>
            <a:pPr marL="571500" indent="-457200">
              <a:buFont typeface="+mj-lt"/>
              <a:buAutoNum type="arabicPeriod"/>
            </a:pPr>
            <a:r>
              <a:rPr lang="en-US" dirty="0" smtClean="0"/>
              <a:t>Assemble relevant data</a:t>
            </a:r>
          </a:p>
          <a:p>
            <a:pPr marL="571500" indent="-457200">
              <a:buFont typeface="+mj-lt"/>
              <a:buAutoNum type="arabicPeriod"/>
            </a:pPr>
            <a:r>
              <a:rPr lang="en-US" dirty="0" smtClean="0"/>
              <a:t>Identify feasible alternatives</a:t>
            </a:r>
          </a:p>
          <a:p>
            <a:pPr marL="571500" indent="-457200">
              <a:buFont typeface="+mj-lt"/>
              <a:buAutoNum type="arabicPeriod"/>
            </a:pPr>
            <a:r>
              <a:rPr lang="en-US" dirty="0" smtClean="0"/>
              <a:t>Select the criteria to determine the best alternative</a:t>
            </a:r>
          </a:p>
          <a:p>
            <a:pPr marL="571500" indent="-457200">
              <a:buFont typeface="+mj-lt"/>
              <a:buAutoNum type="arabicPeriod"/>
            </a:pPr>
            <a:r>
              <a:rPr lang="en-US" dirty="0" smtClean="0"/>
              <a:t>Construct a model</a:t>
            </a:r>
          </a:p>
          <a:p>
            <a:pPr marL="571500" indent="-457200">
              <a:buFont typeface="+mj-lt"/>
              <a:buAutoNum type="arabicPeriod"/>
            </a:pPr>
            <a:r>
              <a:rPr lang="en-US" dirty="0" smtClean="0"/>
              <a:t>Predict each alternative’s outcomes or consequences</a:t>
            </a:r>
          </a:p>
          <a:p>
            <a:pPr marL="571500" indent="-457200">
              <a:buFont typeface="+mj-lt"/>
              <a:buAutoNum type="arabicPeriod"/>
            </a:pPr>
            <a:r>
              <a:rPr lang="en-US" dirty="0" smtClean="0"/>
              <a:t>Choose the best alternative</a:t>
            </a:r>
          </a:p>
          <a:p>
            <a:pPr marL="571500" indent="-457200">
              <a:buFont typeface="+mj-lt"/>
              <a:buAutoNum type="arabicPeriod"/>
            </a:pPr>
            <a:r>
              <a:rPr lang="en-US" dirty="0" smtClean="0"/>
              <a:t>Audit the result</a:t>
            </a:r>
          </a:p>
          <a:p>
            <a:pPr marL="571500" indent="-457200">
              <a:buFont typeface="+mj-lt"/>
              <a:buAutoNum type="arabicPeriod"/>
            </a:pPr>
            <a:endParaRPr lang="en-US" dirty="0"/>
          </a:p>
        </p:txBody>
      </p:sp>
    </p:spTree>
    <p:extLst>
      <p:ext uri="{BB962C8B-B14F-4D97-AF65-F5344CB8AC3E}">
        <p14:creationId xmlns:p14="http://schemas.microsoft.com/office/powerpoint/2010/main" val="60844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322</TotalTime>
  <Words>1554</Words>
  <Application>Microsoft Office PowerPoint</Application>
  <PresentationFormat>On-screen Show (4:3)</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Making Economic Decisions</vt:lpstr>
      <vt:lpstr>PowerPoint Presentation</vt:lpstr>
      <vt:lpstr>A Sea of Problems</vt:lpstr>
      <vt:lpstr>The Role of Engineering Economic Analysis</vt:lpstr>
      <vt:lpstr>PowerPoint Presentation</vt:lpstr>
      <vt:lpstr>Public Sector Engineering Economic analysis</vt:lpstr>
      <vt:lpstr>Personal Engineering Economic analysis</vt:lpstr>
      <vt:lpstr>The Decision making process</vt:lpstr>
      <vt:lpstr>Rational Decision Making</vt:lpstr>
      <vt:lpstr>1.Recognize the problem</vt:lpstr>
      <vt:lpstr>2. Define the goal or objective</vt:lpstr>
      <vt:lpstr>3. Assemble relevant data</vt:lpstr>
      <vt:lpstr>PowerPoint Presentation</vt:lpstr>
      <vt:lpstr>4. Identify feasible alternatives</vt:lpstr>
      <vt:lpstr> 5.Select the criteria to determine the best alternative </vt:lpstr>
      <vt:lpstr>6.Construct a model</vt:lpstr>
      <vt:lpstr>7.Predict each alternative’s outcomes or consequences</vt:lpstr>
      <vt:lpstr>8.Choose the best alternative</vt:lpstr>
      <vt:lpstr>9.Audit the result</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Economic Decisions</dc:title>
  <dc:creator>Zainab Zeeshan</dc:creator>
  <cp:lastModifiedBy>Zainab Zeeshan</cp:lastModifiedBy>
  <cp:revision>63</cp:revision>
  <dcterms:created xsi:type="dcterms:W3CDTF">2021-09-15T07:42:13Z</dcterms:created>
  <dcterms:modified xsi:type="dcterms:W3CDTF">2021-09-22T12:44:24Z</dcterms:modified>
</cp:coreProperties>
</file>