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302" r:id="rId6"/>
    <p:sldId id="261" r:id="rId7"/>
    <p:sldId id="263" r:id="rId8"/>
    <p:sldId id="268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5" r:id="rId35"/>
    <p:sldId id="296" r:id="rId36"/>
    <p:sldId id="297" r:id="rId37"/>
    <p:sldId id="298" r:id="rId38"/>
    <p:sldId id="299" r:id="rId39"/>
    <p:sldId id="301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2F79F9-A008-4765-8A17-F4230B72D4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7DAD91-0BE5-4B17-9A9C-9BCF631AF149}" type="datetimeFigureOut">
              <a:rPr lang="en-US" smtClean="0"/>
              <a:t>30/09/2021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Costs of Production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9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PRODUCTION AND COSTS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Production Function</a:t>
            </a:r>
            <a:endParaRPr lang="en-US" sz="2800" dirty="0" smtClean="0">
              <a:latin typeface="Tahoma" pitchFamily="34" charset="0"/>
            </a:endParaRPr>
          </a:p>
          <a:p>
            <a:pPr marL="411480" lvl="1" indent="0">
              <a:buClr>
                <a:srgbClr val="000000"/>
              </a:buClr>
              <a:buNone/>
            </a:pPr>
            <a:r>
              <a:rPr lang="en-US" sz="2800" dirty="0" smtClean="0"/>
              <a:t>The </a:t>
            </a:r>
            <a:r>
              <a:rPr lang="en-US" sz="2800" i="1" dirty="0" smtClean="0"/>
              <a:t>production function </a:t>
            </a:r>
            <a:r>
              <a:rPr lang="en-US" sz="2800" dirty="0" smtClean="0"/>
              <a:t>shows the relationship between quantity of inputs used to make a good and the quantity of output of that good.</a:t>
            </a:r>
          </a:p>
        </p:txBody>
      </p:sp>
    </p:spTree>
    <p:extLst>
      <p:ext uri="{BB962C8B-B14F-4D97-AF65-F5344CB8AC3E}">
        <p14:creationId xmlns:p14="http://schemas.microsoft.com/office/powerpoint/2010/main" val="1135150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The Production Function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Marginal Product</a:t>
            </a:r>
            <a:endParaRPr lang="en-US" sz="2800" dirty="0" smtClean="0">
              <a:latin typeface="Tahoma" pitchFamily="34" charset="0"/>
            </a:endParaRPr>
          </a:p>
          <a:p>
            <a:pPr marL="411480" lvl="1" indent="0">
              <a:buClr>
                <a:srgbClr val="000000"/>
              </a:buClr>
              <a:buNone/>
            </a:pPr>
            <a:r>
              <a:rPr lang="en-US" sz="2800" dirty="0" smtClean="0"/>
              <a:t>The </a:t>
            </a:r>
            <a:r>
              <a:rPr lang="en-US" sz="2800" i="1" dirty="0" smtClean="0"/>
              <a:t>marginal product </a:t>
            </a:r>
            <a:r>
              <a:rPr lang="en-US" sz="2800" dirty="0" smtClean="0"/>
              <a:t>of any input in the production process is the increase in output that arises from an additional unit of that input.</a:t>
            </a:r>
          </a:p>
        </p:txBody>
      </p:sp>
    </p:spTree>
    <p:extLst>
      <p:ext uri="{BB962C8B-B14F-4D97-AF65-F5344CB8AC3E}">
        <p14:creationId xmlns:p14="http://schemas.microsoft.com/office/powerpoint/2010/main" val="39073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Production Function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Diminishing Marginal Product</a:t>
            </a:r>
            <a:endParaRPr lang="en-US" sz="2800" dirty="0" smtClean="0">
              <a:latin typeface="Tahoma" pitchFamily="34" charset="0"/>
            </a:endParaRPr>
          </a:p>
          <a:p>
            <a:pPr marL="411480" lvl="1" indent="0">
              <a:buClr>
                <a:srgbClr val="000000"/>
              </a:buClr>
              <a:buNone/>
            </a:pPr>
            <a:r>
              <a:rPr lang="en-US" sz="2800" i="1" dirty="0" smtClean="0"/>
              <a:t>Diminishing marginal product </a:t>
            </a:r>
            <a:r>
              <a:rPr lang="en-US" sz="2800" dirty="0" smtClean="0"/>
              <a:t>is the property whereby the marginal product of an input declines as the quantity of the input increases. </a:t>
            </a:r>
          </a:p>
          <a:p>
            <a:pPr lvl="2"/>
            <a:r>
              <a:rPr lang="en-US" sz="2400" dirty="0" smtClean="0"/>
              <a:t>Example: As more and more workers are hired at a firm, each additional worker contributes less and less to production because the firm has a limited amount of equipment. </a:t>
            </a:r>
          </a:p>
        </p:txBody>
      </p:sp>
    </p:spTree>
    <p:extLst>
      <p:ext uri="{BB962C8B-B14F-4D97-AF65-F5344CB8AC3E}">
        <p14:creationId xmlns:p14="http://schemas.microsoft.com/office/powerpoint/2010/main" val="12066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578644" y="152400"/>
            <a:ext cx="8229600" cy="504754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                  Production Function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F0F2F5"/>
          </a:solidFill>
          <a:ln w="1111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397125" y="1331913"/>
            <a:ext cx="4778375" cy="501650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2298700" y="1247775"/>
            <a:ext cx="4806950" cy="502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298700" y="2144713"/>
            <a:ext cx="112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2298700" y="2424113"/>
            <a:ext cx="112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298700" y="2690813"/>
            <a:ext cx="112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298700" y="2971800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298700" y="3251200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298700" y="3517900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2298700" y="3797300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2298700" y="4078288"/>
            <a:ext cx="112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298700" y="4343400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298700" y="4624388"/>
            <a:ext cx="112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2298700" y="4903788"/>
            <a:ext cx="112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2298700" y="5170488"/>
            <a:ext cx="112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2298700" y="5451475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2298700" y="5730875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298700" y="5997575"/>
            <a:ext cx="1127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900363" y="6165850"/>
            <a:ext cx="1587" cy="1111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500438" y="6165850"/>
            <a:ext cx="1587" cy="1111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102100" y="6165850"/>
            <a:ext cx="1588" cy="1111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687888" y="6165850"/>
            <a:ext cx="1587" cy="1111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289550" y="6165850"/>
            <a:ext cx="1588" cy="1111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Freeform 37"/>
          <p:cNvSpPr>
            <a:spLocks/>
          </p:cNvSpPr>
          <p:nvPr/>
        </p:nvSpPr>
        <p:spPr bwMode="auto">
          <a:xfrm>
            <a:off x="2298700" y="1247775"/>
            <a:ext cx="4806950" cy="5029200"/>
          </a:xfrm>
          <a:custGeom>
            <a:avLst/>
            <a:gdLst>
              <a:gd name="T0" fmla="*/ 0 w 3028"/>
              <a:gd name="T1" fmla="*/ 0 h 3168"/>
              <a:gd name="T2" fmla="*/ 0 w 3028"/>
              <a:gd name="T3" fmla="*/ 5029200 h 3168"/>
              <a:gd name="T4" fmla="*/ 4806950 w 3028"/>
              <a:gd name="T5" fmla="*/ 5029200 h 3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28" h="3168">
                <a:moveTo>
                  <a:pt x="0" y="0"/>
                </a:moveTo>
                <a:lnTo>
                  <a:pt x="0" y="3168"/>
                </a:lnTo>
                <a:lnTo>
                  <a:pt x="3028" y="3168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4" name="Freeform 38"/>
          <p:cNvSpPr>
            <a:spLocks/>
          </p:cNvSpPr>
          <p:nvPr/>
        </p:nvSpPr>
        <p:spPr bwMode="auto">
          <a:xfrm>
            <a:off x="2298700" y="2144713"/>
            <a:ext cx="2990850" cy="4132262"/>
          </a:xfrm>
          <a:custGeom>
            <a:avLst/>
            <a:gdLst>
              <a:gd name="T0" fmla="*/ 0 w 1884"/>
              <a:gd name="T1" fmla="*/ 4132262 h 2603"/>
              <a:gd name="T2" fmla="*/ 601663 w 1884"/>
              <a:gd name="T3" fmla="*/ 2759075 h 2603"/>
              <a:gd name="T4" fmla="*/ 1201738 w 1884"/>
              <a:gd name="T5" fmla="*/ 1652587 h 2603"/>
              <a:gd name="T6" fmla="*/ 1803400 w 1884"/>
              <a:gd name="T7" fmla="*/ 827087 h 2603"/>
              <a:gd name="T8" fmla="*/ 2389188 w 1884"/>
              <a:gd name="T9" fmla="*/ 279400 h 2603"/>
              <a:gd name="T10" fmla="*/ 2990850 w 1884"/>
              <a:gd name="T11" fmla="*/ 0 h 26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84" h="2603">
                <a:moveTo>
                  <a:pt x="0" y="2603"/>
                </a:moveTo>
                <a:lnTo>
                  <a:pt x="379" y="1738"/>
                </a:lnTo>
                <a:lnTo>
                  <a:pt x="757" y="1041"/>
                </a:lnTo>
                <a:lnTo>
                  <a:pt x="1136" y="521"/>
                </a:lnTo>
                <a:lnTo>
                  <a:pt x="1505" y="176"/>
                </a:lnTo>
                <a:lnTo>
                  <a:pt x="1884" y="0"/>
                </a:lnTo>
              </a:path>
            </a:pathLst>
          </a:custGeom>
          <a:noFill/>
          <a:ln w="41275">
            <a:solidFill>
              <a:srgbClr val="003F9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35" name="Group 39"/>
          <p:cNvGrpSpPr>
            <a:grpSpLocks/>
          </p:cNvGrpSpPr>
          <p:nvPr/>
        </p:nvGrpSpPr>
        <p:grpSpPr bwMode="auto">
          <a:xfrm>
            <a:off x="2271713" y="2108200"/>
            <a:ext cx="3059112" cy="4191000"/>
            <a:chOff x="1431" y="1328"/>
            <a:chExt cx="1927" cy="2640"/>
          </a:xfrm>
        </p:grpSpPr>
        <p:sp>
          <p:nvSpPr>
            <p:cNvPr id="18499" name="Oval 40"/>
            <p:cNvSpPr>
              <a:spLocks noChangeArrowheads="1"/>
            </p:cNvSpPr>
            <p:nvPr/>
          </p:nvSpPr>
          <p:spPr bwMode="auto">
            <a:xfrm>
              <a:off x="1431" y="3928"/>
              <a:ext cx="44" cy="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Oval 41"/>
            <p:cNvSpPr>
              <a:spLocks noChangeArrowheads="1"/>
            </p:cNvSpPr>
            <p:nvPr/>
          </p:nvSpPr>
          <p:spPr bwMode="auto">
            <a:xfrm>
              <a:off x="1800" y="3063"/>
              <a:ext cx="53" cy="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Oval 42"/>
            <p:cNvSpPr>
              <a:spLocks noChangeArrowheads="1"/>
            </p:cNvSpPr>
            <p:nvPr/>
          </p:nvSpPr>
          <p:spPr bwMode="auto">
            <a:xfrm>
              <a:off x="2191" y="2366"/>
              <a:ext cx="44" cy="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Oval 43"/>
            <p:cNvSpPr>
              <a:spLocks noChangeArrowheads="1"/>
            </p:cNvSpPr>
            <p:nvPr/>
          </p:nvSpPr>
          <p:spPr bwMode="auto">
            <a:xfrm>
              <a:off x="2561" y="1857"/>
              <a:ext cx="44" cy="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3" name="Oval 44"/>
            <p:cNvSpPr>
              <a:spLocks noChangeArrowheads="1"/>
            </p:cNvSpPr>
            <p:nvPr/>
          </p:nvSpPr>
          <p:spPr bwMode="auto">
            <a:xfrm>
              <a:off x="2940" y="1505"/>
              <a:ext cx="44" cy="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Oval 45"/>
            <p:cNvSpPr>
              <a:spLocks noChangeArrowheads="1"/>
            </p:cNvSpPr>
            <p:nvPr/>
          </p:nvSpPr>
          <p:spPr bwMode="auto">
            <a:xfrm>
              <a:off x="3314" y="1328"/>
              <a:ext cx="44" cy="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72" name="Rectangle 46"/>
          <p:cNvSpPr>
            <a:spLocks noChangeArrowheads="1"/>
          </p:cNvSpPr>
          <p:nvPr/>
        </p:nvSpPr>
        <p:spPr bwMode="auto">
          <a:xfrm>
            <a:off x="1441450" y="1238250"/>
            <a:ext cx="8064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Quantity of</a:t>
            </a:r>
            <a:endParaRPr lang="en-US"/>
          </a:p>
        </p:txBody>
      </p:sp>
      <p:sp>
        <p:nvSpPr>
          <p:cNvPr id="18473" name="Rectangle 47"/>
          <p:cNvSpPr>
            <a:spLocks noChangeArrowheads="1"/>
          </p:cNvSpPr>
          <p:nvPr/>
        </p:nvSpPr>
        <p:spPr bwMode="auto">
          <a:xfrm>
            <a:off x="1738313" y="1423988"/>
            <a:ext cx="5016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Output</a:t>
            </a:r>
            <a:endParaRPr lang="en-US"/>
          </a:p>
        </p:txBody>
      </p:sp>
      <p:sp>
        <p:nvSpPr>
          <p:cNvPr id="18474" name="Rectangle 48"/>
          <p:cNvSpPr>
            <a:spLocks noChangeArrowheads="1"/>
          </p:cNvSpPr>
          <p:nvPr/>
        </p:nvSpPr>
        <p:spPr bwMode="auto">
          <a:xfrm>
            <a:off x="1622425" y="1608138"/>
            <a:ext cx="617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(cookies</a:t>
            </a:r>
            <a:endParaRPr lang="en-US"/>
          </a:p>
        </p:txBody>
      </p:sp>
      <p:sp>
        <p:nvSpPr>
          <p:cNvPr id="18475" name="Rectangle 49"/>
          <p:cNvSpPr>
            <a:spLocks noChangeArrowheads="1"/>
          </p:cNvSpPr>
          <p:nvPr/>
        </p:nvSpPr>
        <p:spPr bwMode="auto">
          <a:xfrm>
            <a:off x="1576388" y="1793875"/>
            <a:ext cx="6699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per hour)</a:t>
            </a:r>
            <a:endParaRPr lang="en-US"/>
          </a:p>
        </p:txBody>
      </p:sp>
      <p:sp>
        <p:nvSpPr>
          <p:cNvPr id="18476" name="Rectangle 50"/>
          <p:cNvSpPr>
            <a:spLocks noChangeArrowheads="1"/>
          </p:cNvSpPr>
          <p:nvPr/>
        </p:nvSpPr>
        <p:spPr bwMode="auto">
          <a:xfrm>
            <a:off x="2006600" y="20685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150</a:t>
            </a:r>
            <a:endParaRPr lang="en-US"/>
          </a:p>
        </p:txBody>
      </p:sp>
      <p:sp>
        <p:nvSpPr>
          <p:cNvPr id="18477" name="Rectangle 51"/>
          <p:cNvSpPr>
            <a:spLocks noChangeArrowheads="1"/>
          </p:cNvSpPr>
          <p:nvPr/>
        </p:nvSpPr>
        <p:spPr bwMode="auto">
          <a:xfrm>
            <a:off x="2006600" y="2341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140</a:t>
            </a:r>
            <a:endParaRPr lang="en-US"/>
          </a:p>
        </p:txBody>
      </p:sp>
      <p:sp>
        <p:nvSpPr>
          <p:cNvPr id="18478" name="Rectangle 52"/>
          <p:cNvSpPr>
            <a:spLocks noChangeArrowheads="1"/>
          </p:cNvSpPr>
          <p:nvPr/>
        </p:nvSpPr>
        <p:spPr bwMode="auto">
          <a:xfrm>
            <a:off x="2006600" y="26146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130</a:t>
            </a:r>
            <a:endParaRPr lang="en-US"/>
          </a:p>
        </p:txBody>
      </p:sp>
      <p:sp>
        <p:nvSpPr>
          <p:cNvPr id="18479" name="Rectangle 53"/>
          <p:cNvSpPr>
            <a:spLocks noChangeArrowheads="1"/>
          </p:cNvSpPr>
          <p:nvPr/>
        </p:nvSpPr>
        <p:spPr bwMode="auto">
          <a:xfrm>
            <a:off x="2006600" y="28892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120</a:t>
            </a:r>
            <a:endParaRPr lang="en-US"/>
          </a:p>
        </p:txBody>
      </p:sp>
      <p:sp>
        <p:nvSpPr>
          <p:cNvPr id="18480" name="Rectangle 54"/>
          <p:cNvSpPr>
            <a:spLocks noChangeArrowheads="1"/>
          </p:cNvSpPr>
          <p:nvPr/>
        </p:nvSpPr>
        <p:spPr bwMode="auto">
          <a:xfrm>
            <a:off x="2006600" y="31623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110</a:t>
            </a:r>
            <a:endParaRPr lang="en-US"/>
          </a:p>
        </p:txBody>
      </p:sp>
      <p:sp>
        <p:nvSpPr>
          <p:cNvPr id="18481" name="Rectangle 55"/>
          <p:cNvSpPr>
            <a:spLocks noChangeArrowheads="1"/>
          </p:cNvSpPr>
          <p:nvPr/>
        </p:nvSpPr>
        <p:spPr bwMode="auto">
          <a:xfrm>
            <a:off x="2006600" y="34353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100</a:t>
            </a:r>
            <a:endParaRPr lang="en-US"/>
          </a:p>
        </p:txBody>
      </p:sp>
      <p:sp>
        <p:nvSpPr>
          <p:cNvPr id="18482" name="Rectangle 56"/>
          <p:cNvSpPr>
            <a:spLocks noChangeArrowheads="1"/>
          </p:cNvSpPr>
          <p:nvPr/>
        </p:nvSpPr>
        <p:spPr bwMode="auto">
          <a:xfrm>
            <a:off x="2085975" y="37099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90</a:t>
            </a:r>
            <a:endParaRPr lang="en-US"/>
          </a:p>
        </p:txBody>
      </p:sp>
      <p:sp>
        <p:nvSpPr>
          <p:cNvPr id="18483" name="Rectangle 57"/>
          <p:cNvSpPr>
            <a:spLocks noChangeArrowheads="1"/>
          </p:cNvSpPr>
          <p:nvPr/>
        </p:nvSpPr>
        <p:spPr bwMode="auto">
          <a:xfrm>
            <a:off x="2085975" y="3983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80</a:t>
            </a:r>
            <a:endParaRPr lang="en-US"/>
          </a:p>
        </p:txBody>
      </p:sp>
      <p:sp>
        <p:nvSpPr>
          <p:cNvPr id="18484" name="Rectangle 58"/>
          <p:cNvSpPr>
            <a:spLocks noChangeArrowheads="1"/>
          </p:cNvSpPr>
          <p:nvPr/>
        </p:nvSpPr>
        <p:spPr bwMode="auto">
          <a:xfrm>
            <a:off x="2085975" y="42560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70</a:t>
            </a:r>
            <a:endParaRPr lang="en-US"/>
          </a:p>
        </p:txBody>
      </p:sp>
      <p:sp>
        <p:nvSpPr>
          <p:cNvPr id="18485" name="Rectangle 59"/>
          <p:cNvSpPr>
            <a:spLocks noChangeArrowheads="1"/>
          </p:cNvSpPr>
          <p:nvPr/>
        </p:nvSpPr>
        <p:spPr bwMode="auto">
          <a:xfrm>
            <a:off x="2085975" y="45307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60</a:t>
            </a:r>
            <a:endParaRPr lang="en-US"/>
          </a:p>
        </p:txBody>
      </p:sp>
      <p:sp>
        <p:nvSpPr>
          <p:cNvPr id="18486" name="Rectangle 60"/>
          <p:cNvSpPr>
            <a:spLocks noChangeArrowheads="1"/>
          </p:cNvSpPr>
          <p:nvPr/>
        </p:nvSpPr>
        <p:spPr bwMode="auto">
          <a:xfrm>
            <a:off x="2085975" y="4803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50</a:t>
            </a:r>
            <a:endParaRPr lang="en-US"/>
          </a:p>
        </p:txBody>
      </p:sp>
      <p:sp>
        <p:nvSpPr>
          <p:cNvPr id="18487" name="Rectangle 61"/>
          <p:cNvSpPr>
            <a:spLocks noChangeArrowheads="1"/>
          </p:cNvSpPr>
          <p:nvPr/>
        </p:nvSpPr>
        <p:spPr bwMode="auto">
          <a:xfrm>
            <a:off x="2085975" y="5076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40</a:t>
            </a:r>
            <a:endParaRPr lang="en-US"/>
          </a:p>
        </p:txBody>
      </p:sp>
      <p:sp>
        <p:nvSpPr>
          <p:cNvPr id="18488" name="Rectangle 62"/>
          <p:cNvSpPr>
            <a:spLocks noChangeArrowheads="1"/>
          </p:cNvSpPr>
          <p:nvPr/>
        </p:nvSpPr>
        <p:spPr bwMode="auto">
          <a:xfrm>
            <a:off x="2085975" y="53514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30</a:t>
            </a:r>
            <a:endParaRPr lang="en-US"/>
          </a:p>
        </p:txBody>
      </p:sp>
      <p:sp>
        <p:nvSpPr>
          <p:cNvPr id="18489" name="Rectangle 63"/>
          <p:cNvSpPr>
            <a:spLocks noChangeArrowheads="1"/>
          </p:cNvSpPr>
          <p:nvPr/>
        </p:nvSpPr>
        <p:spPr bwMode="auto">
          <a:xfrm>
            <a:off x="2085975" y="56245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20</a:t>
            </a:r>
            <a:endParaRPr lang="en-US"/>
          </a:p>
        </p:txBody>
      </p:sp>
      <p:sp>
        <p:nvSpPr>
          <p:cNvPr id="18490" name="Rectangle 64"/>
          <p:cNvSpPr>
            <a:spLocks noChangeArrowheads="1"/>
          </p:cNvSpPr>
          <p:nvPr/>
        </p:nvSpPr>
        <p:spPr bwMode="auto">
          <a:xfrm>
            <a:off x="2085975" y="5897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8491" name="Rectangle 65"/>
          <p:cNvSpPr>
            <a:spLocks noChangeArrowheads="1"/>
          </p:cNvSpPr>
          <p:nvPr/>
        </p:nvSpPr>
        <p:spPr bwMode="auto">
          <a:xfrm>
            <a:off x="5412077" y="6267450"/>
            <a:ext cx="1844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Number of Workers Hired</a:t>
            </a:r>
            <a:endParaRPr lang="en-US" dirty="0"/>
          </a:p>
        </p:txBody>
      </p:sp>
      <p:sp>
        <p:nvSpPr>
          <p:cNvPr id="18492" name="Rectangle 66"/>
          <p:cNvSpPr>
            <a:spLocks noChangeArrowheads="1"/>
          </p:cNvSpPr>
          <p:nvPr/>
        </p:nvSpPr>
        <p:spPr bwMode="auto">
          <a:xfrm>
            <a:off x="2160588" y="63071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18493" name="Rectangle 67"/>
          <p:cNvSpPr>
            <a:spLocks noChangeArrowheads="1"/>
          </p:cNvSpPr>
          <p:nvPr/>
        </p:nvSpPr>
        <p:spPr bwMode="auto">
          <a:xfrm>
            <a:off x="2860675" y="63071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18494" name="Rectangle 68"/>
          <p:cNvSpPr>
            <a:spLocks noChangeArrowheads="1"/>
          </p:cNvSpPr>
          <p:nvPr/>
        </p:nvSpPr>
        <p:spPr bwMode="auto">
          <a:xfrm>
            <a:off x="3459163" y="63071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18495" name="Rectangle 69"/>
          <p:cNvSpPr>
            <a:spLocks noChangeArrowheads="1"/>
          </p:cNvSpPr>
          <p:nvPr/>
        </p:nvSpPr>
        <p:spPr bwMode="auto">
          <a:xfrm>
            <a:off x="4052888" y="63071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18496" name="Rectangle 70"/>
          <p:cNvSpPr>
            <a:spLocks noChangeArrowheads="1"/>
          </p:cNvSpPr>
          <p:nvPr/>
        </p:nvSpPr>
        <p:spPr bwMode="auto">
          <a:xfrm>
            <a:off x="4651375" y="63071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18497" name="Rectangle 71"/>
          <p:cNvSpPr>
            <a:spLocks noChangeArrowheads="1"/>
          </p:cNvSpPr>
          <p:nvPr/>
        </p:nvSpPr>
        <p:spPr bwMode="auto">
          <a:xfrm>
            <a:off x="5245100" y="63071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106568" name="Rectangle 72"/>
          <p:cNvSpPr>
            <a:spLocks noChangeArrowheads="1"/>
          </p:cNvSpPr>
          <p:nvPr/>
        </p:nvSpPr>
        <p:spPr bwMode="auto">
          <a:xfrm>
            <a:off x="5387975" y="2063750"/>
            <a:ext cx="13001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Production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4" grpId="0" animBg="1"/>
      <p:bldP spid="10656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From the Production Function to the Total-Cost Curve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relationship between the quantity a firm can produce and its costs determines pricing decisions.</a:t>
            </a:r>
          </a:p>
          <a:p>
            <a:r>
              <a:rPr lang="en-US" sz="2800" dirty="0" smtClean="0"/>
              <a:t>The </a:t>
            </a:r>
            <a:r>
              <a:rPr lang="en-US" sz="2800" i="1" dirty="0" smtClean="0"/>
              <a:t>total-cost curve</a:t>
            </a:r>
            <a:r>
              <a:rPr lang="en-US" sz="2800" dirty="0" smtClean="0"/>
              <a:t> shows this relationship graphically. </a:t>
            </a:r>
          </a:p>
        </p:txBody>
      </p:sp>
    </p:spTree>
    <p:extLst>
      <p:ext uri="{BB962C8B-B14F-4D97-AF65-F5344CB8AC3E}">
        <p14:creationId xmlns:p14="http://schemas.microsoft.com/office/powerpoint/2010/main" val="20043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G:\Mankiw\Mankiw PPT\PPT jpegs\purplebuttonmoreyel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387798"/>
          </a:xfrm>
        </p:spPr>
        <p:txBody>
          <a:bodyPr>
            <a:normAutofit fontScale="90000"/>
          </a:bodyPr>
          <a:lstStyle/>
          <a:p>
            <a:r>
              <a:rPr lang="en-US" altLang="en-US" sz="2800" dirty="0" smtClean="0">
                <a:solidFill>
                  <a:schemeClr val="accent3"/>
                </a:solidFill>
              </a:rPr>
              <a:t>               Production Function and Total Cost: A Cookie Factory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455738"/>
            <a:ext cx="8912225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5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92138" y="152400"/>
            <a:ext cx="8229600" cy="454292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                                Total-Cost Curve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F3F6F9"/>
          </a:solidFill>
          <a:ln w="1698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F2F4F8"/>
          </a:solidFill>
          <a:ln w="1539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F1F4F7"/>
          </a:solidFill>
          <a:ln w="1381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F0F2F5"/>
          </a:solidFill>
          <a:ln w="1238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EEF1F4"/>
          </a:solidFill>
          <a:ln w="10795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EDEFF3"/>
          </a:solidFill>
          <a:ln w="920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EBEEF2"/>
          </a:solidFill>
          <a:ln w="7778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EAECF1"/>
          </a:solidFill>
          <a:ln w="619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E9EBF0"/>
          </a:solidFill>
          <a:ln w="460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E7EAEF"/>
          </a:solidFill>
          <a:ln w="301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778000" y="1098550"/>
            <a:ext cx="5686425" cy="4995863"/>
          </a:xfrm>
          <a:prstGeom prst="rect">
            <a:avLst/>
          </a:prstGeom>
          <a:solidFill>
            <a:srgbClr val="E6E9EF"/>
          </a:solidFill>
          <a:ln w="1587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701800" y="1006475"/>
            <a:ext cx="5716588" cy="5041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Freeform 17"/>
          <p:cNvSpPr>
            <a:spLocks/>
          </p:cNvSpPr>
          <p:nvPr/>
        </p:nvSpPr>
        <p:spPr bwMode="auto">
          <a:xfrm>
            <a:off x="1701800" y="1006475"/>
            <a:ext cx="5716588" cy="5041900"/>
          </a:xfrm>
          <a:custGeom>
            <a:avLst/>
            <a:gdLst>
              <a:gd name="T0" fmla="*/ 0 w 3601"/>
              <a:gd name="T1" fmla="*/ 0 h 3176"/>
              <a:gd name="T2" fmla="*/ 0 w 3601"/>
              <a:gd name="T3" fmla="*/ 5041900 h 3176"/>
              <a:gd name="T4" fmla="*/ 5716588 w 3601"/>
              <a:gd name="T5" fmla="*/ 5041900 h 3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01" h="3176">
                <a:moveTo>
                  <a:pt x="0" y="0"/>
                </a:moveTo>
                <a:lnTo>
                  <a:pt x="0" y="3176"/>
                </a:lnTo>
                <a:lnTo>
                  <a:pt x="3601" y="317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90" name="Freeform 18"/>
          <p:cNvSpPr>
            <a:spLocks/>
          </p:cNvSpPr>
          <p:nvPr/>
        </p:nvSpPr>
        <p:spPr bwMode="auto">
          <a:xfrm>
            <a:off x="1716088" y="1701800"/>
            <a:ext cx="4716462" cy="2722563"/>
          </a:xfrm>
          <a:custGeom>
            <a:avLst/>
            <a:gdLst>
              <a:gd name="T0" fmla="*/ 4716462 w 2971"/>
              <a:gd name="T1" fmla="*/ 0 h 1715"/>
              <a:gd name="T2" fmla="*/ 4406900 w 2971"/>
              <a:gd name="T3" fmla="*/ 541338 h 1715"/>
              <a:gd name="T4" fmla="*/ 3775075 w 2971"/>
              <a:gd name="T5" fmla="*/ 1082675 h 1715"/>
              <a:gd name="T6" fmla="*/ 2835275 w 2971"/>
              <a:gd name="T7" fmla="*/ 1624013 h 1715"/>
              <a:gd name="T8" fmla="*/ 1571625 w 2971"/>
              <a:gd name="T9" fmla="*/ 2165350 h 1715"/>
              <a:gd name="T10" fmla="*/ 0 w 2971"/>
              <a:gd name="T11" fmla="*/ 2722563 h 1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1" h="1715">
                <a:moveTo>
                  <a:pt x="2971" y="0"/>
                </a:moveTo>
                <a:lnTo>
                  <a:pt x="2776" y="341"/>
                </a:lnTo>
                <a:lnTo>
                  <a:pt x="2378" y="682"/>
                </a:lnTo>
                <a:lnTo>
                  <a:pt x="1786" y="1023"/>
                </a:lnTo>
                <a:lnTo>
                  <a:pt x="990" y="1364"/>
                </a:lnTo>
                <a:lnTo>
                  <a:pt x="0" y="1715"/>
                </a:lnTo>
              </a:path>
            </a:pathLst>
          </a:custGeom>
          <a:noFill/>
          <a:ln w="46038">
            <a:solidFill>
              <a:srgbClr val="E17E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6432550" y="59245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V="1">
            <a:off x="6122988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5800725" y="59245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5491163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V="1">
            <a:off x="5168900" y="59245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4859338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4537075" y="59245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227513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flipV="1">
            <a:off x="3919538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3597275" y="59245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3287713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V="1">
            <a:off x="2965450" y="59245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2655888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2333625" y="5924550"/>
            <a:ext cx="1588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V="1">
            <a:off x="2024063" y="5924550"/>
            <a:ext cx="1587" cy="123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 flipH="1">
            <a:off x="1701800" y="5507038"/>
            <a:ext cx="1222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H="1">
            <a:off x="1701800" y="4965700"/>
            <a:ext cx="1222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 flipH="1">
            <a:off x="1701800" y="4408488"/>
            <a:ext cx="1222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H="1">
            <a:off x="1701800" y="3867150"/>
            <a:ext cx="1222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 flipH="1">
            <a:off x="1701800" y="3325813"/>
            <a:ext cx="1222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1701800" y="2784475"/>
            <a:ext cx="1222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 flipH="1">
            <a:off x="1701800" y="2243138"/>
            <a:ext cx="1222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 flipH="1">
            <a:off x="1701800" y="1701800"/>
            <a:ext cx="1222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4" name="Group 42"/>
          <p:cNvGrpSpPr>
            <a:grpSpLocks/>
          </p:cNvGrpSpPr>
          <p:nvPr/>
        </p:nvGrpSpPr>
        <p:grpSpPr bwMode="auto">
          <a:xfrm>
            <a:off x="1670050" y="1671638"/>
            <a:ext cx="4813300" cy="2784475"/>
            <a:chOff x="1052" y="1053"/>
            <a:chExt cx="3032" cy="1754"/>
          </a:xfrm>
        </p:grpSpPr>
        <p:sp>
          <p:nvSpPr>
            <p:cNvPr id="22603" name="Oval 43"/>
            <p:cNvSpPr>
              <a:spLocks noChangeArrowheads="1"/>
            </p:cNvSpPr>
            <p:nvPr/>
          </p:nvSpPr>
          <p:spPr bwMode="auto">
            <a:xfrm>
              <a:off x="1052" y="2758"/>
              <a:ext cx="52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Oval 44"/>
            <p:cNvSpPr>
              <a:spLocks noChangeArrowheads="1"/>
            </p:cNvSpPr>
            <p:nvPr/>
          </p:nvSpPr>
          <p:spPr bwMode="auto">
            <a:xfrm>
              <a:off x="2042" y="2417"/>
              <a:ext cx="52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Oval 45"/>
            <p:cNvSpPr>
              <a:spLocks noChangeArrowheads="1"/>
            </p:cNvSpPr>
            <p:nvPr/>
          </p:nvSpPr>
          <p:spPr bwMode="auto">
            <a:xfrm>
              <a:off x="2838" y="2076"/>
              <a:ext cx="52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Oval 46"/>
            <p:cNvSpPr>
              <a:spLocks noChangeArrowheads="1"/>
            </p:cNvSpPr>
            <p:nvPr/>
          </p:nvSpPr>
          <p:spPr bwMode="auto">
            <a:xfrm>
              <a:off x="3430" y="1735"/>
              <a:ext cx="52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Oval 47"/>
            <p:cNvSpPr>
              <a:spLocks noChangeArrowheads="1"/>
            </p:cNvSpPr>
            <p:nvPr/>
          </p:nvSpPr>
          <p:spPr bwMode="auto">
            <a:xfrm>
              <a:off x="3828" y="1394"/>
              <a:ext cx="52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Oval 48"/>
            <p:cNvSpPr>
              <a:spLocks noChangeArrowheads="1"/>
            </p:cNvSpPr>
            <p:nvPr/>
          </p:nvSpPr>
          <p:spPr bwMode="auto">
            <a:xfrm>
              <a:off x="4032" y="1053"/>
              <a:ext cx="52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1" name="Rectangle 49"/>
          <p:cNvSpPr>
            <a:spLocks noChangeArrowheads="1"/>
          </p:cNvSpPr>
          <p:nvPr/>
        </p:nvSpPr>
        <p:spPr bwMode="auto">
          <a:xfrm>
            <a:off x="1222375" y="996950"/>
            <a:ext cx="3968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Total</a:t>
            </a:r>
            <a:endParaRPr lang="en-US"/>
          </a:p>
        </p:txBody>
      </p:sp>
      <p:sp>
        <p:nvSpPr>
          <p:cNvPr id="22572" name="Rectangle 50"/>
          <p:cNvSpPr>
            <a:spLocks noChangeArrowheads="1"/>
          </p:cNvSpPr>
          <p:nvPr/>
        </p:nvSpPr>
        <p:spPr bwMode="auto">
          <a:xfrm>
            <a:off x="1247775" y="1201738"/>
            <a:ext cx="3683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Cost</a:t>
            </a:r>
            <a:endParaRPr lang="en-US"/>
          </a:p>
        </p:txBody>
      </p:sp>
      <p:sp>
        <p:nvSpPr>
          <p:cNvPr id="22573" name="Rectangle 51"/>
          <p:cNvSpPr>
            <a:spLocks noChangeArrowheads="1"/>
          </p:cNvSpPr>
          <p:nvPr/>
        </p:nvSpPr>
        <p:spPr bwMode="auto">
          <a:xfrm>
            <a:off x="1376363" y="1631950"/>
            <a:ext cx="2762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$80</a:t>
            </a:r>
            <a:endParaRPr lang="en-US"/>
          </a:p>
        </p:txBody>
      </p:sp>
      <p:sp>
        <p:nvSpPr>
          <p:cNvPr id="22574" name="Rectangle 52"/>
          <p:cNvSpPr>
            <a:spLocks noChangeArrowheads="1"/>
          </p:cNvSpPr>
          <p:nvPr/>
        </p:nvSpPr>
        <p:spPr bwMode="auto">
          <a:xfrm>
            <a:off x="1458913" y="21717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70</a:t>
            </a:r>
            <a:endParaRPr lang="en-US"/>
          </a:p>
        </p:txBody>
      </p:sp>
      <p:sp>
        <p:nvSpPr>
          <p:cNvPr id="22575" name="Rectangle 53"/>
          <p:cNvSpPr>
            <a:spLocks noChangeArrowheads="1"/>
          </p:cNvSpPr>
          <p:nvPr/>
        </p:nvSpPr>
        <p:spPr bwMode="auto">
          <a:xfrm>
            <a:off x="1458913" y="27098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60</a:t>
            </a:r>
            <a:endParaRPr lang="en-US"/>
          </a:p>
        </p:txBody>
      </p:sp>
      <p:sp>
        <p:nvSpPr>
          <p:cNvPr id="22576" name="Rectangle 54"/>
          <p:cNvSpPr>
            <a:spLocks noChangeArrowheads="1"/>
          </p:cNvSpPr>
          <p:nvPr/>
        </p:nvSpPr>
        <p:spPr bwMode="auto">
          <a:xfrm>
            <a:off x="1458913" y="32480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50</a:t>
            </a:r>
            <a:endParaRPr lang="en-US"/>
          </a:p>
        </p:txBody>
      </p:sp>
      <p:sp>
        <p:nvSpPr>
          <p:cNvPr id="22577" name="Rectangle 55"/>
          <p:cNvSpPr>
            <a:spLocks noChangeArrowheads="1"/>
          </p:cNvSpPr>
          <p:nvPr/>
        </p:nvSpPr>
        <p:spPr bwMode="auto">
          <a:xfrm>
            <a:off x="1458913" y="378777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40</a:t>
            </a:r>
            <a:endParaRPr lang="en-US"/>
          </a:p>
        </p:txBody>
      </p:sp>
      <p:sp>
        <p:nvSpPr>
          <p:cNvPr id="22578" name="Rectangle 56"/>
          <p:cNvSpPr>
            <a:spLocks noChangeArrowheads="1"/>
          </p:cNvSpPr>
          <p:nvPr/>
        </p:nvSpPr>
        <p:spPr bwMode="auto">
          <a:xfrm>
            <a:off x="1458913" y="43307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30</a:t>
            </a:r>
            <a:endParaRPr lang="en-US"/>
          </a:p>
        </p:txBody>
      </p:sp>
      <p:sp>
        <p:nvSpPr>
          <p:cNvPr id="22579" name="Rectangle 57"/>
          <p:cNvSpPr>
            <a:spLocks noChangeArrowheads="1"/>
          </p:cNvSpPr>
          <p:nvPr/>
        </p:nvSpPr>
        <p:spPr bwMode="auto">
          <a:xfrm>
            <a:off x="1458913" y="48688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20</a:t>
            </a:r>
            <a:endParaRPr lang="en-US"/>
          </a:p>
        </p:txBody>
      </p:sp>
      <p:sp>
        <p:nvSpPr>
          <p:cNvPr id="22580" name="Rectangle 58"/>
          <p:cNvSpPr>
            <a:spLocks noChangeArrowheads="1"/>
          </p:cNvSpPr>
          <p:nvPr/>
        </p:nvSpPr>
        <p:spPr bwMode="auto">
          <a:xfrm>
            <a:off x="1458913" y="54086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22581" name="Rectangle 59"/>
          <p:cNvSpPr>
            <a:spLocks noChangeArrowheads="1"/>
          </p:cNvSpPr>
          <p:nvPr/>
        </p:nvSpPr>
        <p:spPr bwMode="auto">
          <a:xfrm>
            <a:off x="6754813" y="6096000"/>
            <a:ext cx="673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22582" name="Rectangle 60"/>
          <p:cNvSpPr>
            <a:spLocks noChangeArrowheads="1"/>
          </p:cNvSpPr>
          <p:nvPr/>
        </p:nvSpPr>
        <p:spPr bwMode="auto">
          <a:xfrm>
            <a:off x="6683375" y="6300788"/>
            <a:ext cx="7477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of Output</a:t>
            </a:r>
            <a:endParaRPr lang="en-US"/>
          </a:p>
        </p:txBody>
      </p:sp>
      <p:sp>
        <p:nvSpPr>
          <p:cNvPr id="22583" name="Rectangle 61"/>
          <p:cNvSpPr>
            <a:spLocks noChangeArrowheads="1"/>
          </p:cNvSpPr>
          <p:nvPr/>
        </p:nvSpPr>
        <p:spPr bwMode="auto">
          <a:xfrm>
            <a:off x="5989638" y="6507163"/>
            <a:ext cx="14462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(cookies per hour)</a:t>
            </a:r>
            <a:endParaRPr lang="en-US"/>
          </a:p>
        </p:txBody>
      </p:sp>
      <p:sp>
        <p:nvSpPr>
          <p:cNvPr id="22584" name="Rectangle 62"/>
          <p:cNvSpPr>
            <a:spLocks noChangeArrowheads="1"/>
          </p:cNvSpPr>
          <p:nvPr/>
        </p:nvSpPr>
        <p:spPr bwMode="auto">
          <a:xfrm>
            <a:off x="1539875" y="61007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2585" name="Rectangle 63"/>
          <p:cNvSpPr>
            <a:spLocks noChangeArrowheads="1"/>
          </p:cNvSpPr>
          <p:nvPr/>
        </p:nvSpPr>
        <p:spPr bwMode="auto">
          <a:xfrm>
            <a:off x="1900238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22586" name="Rectangle 64"/>
          <p:cNvSpPr>
            <a:spLocks noChangeArrowheads="1"/>
          </p:cNvSpPr>
          <p:nvPr/>
        </p:nvSpPr>
        <p:spPr bwMode="auto">
          <a:xfrm>
            <a:off x="2222500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20</a:t>
            </a:r>
            <a:endParaRPr lang="en-US"/>
          </a:p>
        </p:txBody>
      </p:sp>
      <p:sp>
        <p:nvSpPr>
          <p:cNvPr id="22587" name="Rectangle 65"/>
          <p:cNvSpPr>
            <a:spLocks noChangeArrowheads="1"/>
          </p:cNvSpPr>
          <p:nvPr/>
        </p:nvSpPr>
        <p:spPr bwMode="auto">
          <a:xfrm>
            <a:off x="2530475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30</a:t>
            </a:r>
            <a:endParaRPr lang="en-US"/>
          </a:p>
        </p:txBody>
      </p:sp>
      <p:sp>
        <p:nvSpPr>
          <p:cNvPr id="22588" name="Rectangle 66"/>
          <p:cNvSpPr>
            <a:spLocks noChangeArrowheads="1"/>
          </p:cNvSpPr>
          <p:nvPr/>
        </p:nvSpPr>
        <p:spPr bwMode="auto">
          <a:xfrm>
            <a:off x="6292850" y="6100763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150</a:t>
            </a:r>
            <a:endParaRPr lang="en-US"/>
          </a:p>
        </p:txBody>
      </p:sp>
      <p:sp>
        <p:nvSpPr>
          <p:cNvPr id="22589" name="Rectangle 67"/>
          <p:cNvSpPr>
            <a:spLocks noChangeArrowheads="1"/>
          </p:cNvSpPr>
          <p:nvPr/>
        </p:nvSpPr>
        <p:spPr bwMode="auto">
          <a:xfrm>
            <a:off x="5656263" y="6100763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130</a:t>
            </a:r>
            <a:endParaRPr lang="en-US"/>
          </a:p>
        </p:txBody>
      </p:sp>
      <p:sp>
        <p:nvSpPr>
          <p:cNvPr id="22590" name="Rectangle 68"/>
          <p:cNvSpPr>
            <a:spLocks noChangeArrowheads="1"/>
          </p:cNvSpPr>
          <p:nvPr/>
        </p:nvSpPr>
        <p:spPr bwMode="auto">
          <a:xfrm>
            <a:off x="5024438" y="6100763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110</a:t>
            </a:r>
            <a:endParaRPr lang="en-US"/>
          </a:p>
        </p:txBody>
      </p:sp>
      <p:sp>
        <p:nvSpPr>
          <p:cNvPr id="22591" name="Rectangle 69"/>
          <p:cNvSpPr>
            <a:spLocks noChangeArrowheads="1"/>
          </p:cNvSpPr>
          <p:nvPr/>
        </p:nvSpPr>
        <p:spPr bwMode="auto">
          <a:xfrm>
            <a:off x="4440238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90</a:t>
            </a:r>
            <a:endParaRPr lang="en-US"/>
          </a:p>
        </p:txBody>
      </p:sp>
      <p:sp>
        <p:nvSpPr>
          <p:cNvPr id="22592" name="Rectangle 70"/>
          <p:cNvSpPr>
            <a:spLocks noChangeArrowheads="1"/>
          </p:cNvSpPr>
          <p:nvPr/>
        </p:nvSpPr>
        <p:spPr bwMode="auto">
          <a:xfrm>
            <a:off x="3803650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70</a:t>
            </a:r>
            <a:endParaRPr lang="en-US"/>
          </a:p>
        </p:txBody>
      </p:sp>
      <p:sp>
        <p:nvSpPr>
          <p:cNvPr id="22593" name="Rectangle 71"/>
          <p:cNvSpPr>
            <a:spLocks noChangeArrowheads="1"/>
          </p:cNvSpPr>
          <p:nvPr/>
        </p:nvSpPr>
        <p:spPr bwMode="auto">
          <a:xfrm>
            <a:off x="3171825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50</a:t>
            </a:r>
            <a:endParaRPr lang="en-US"/>
          </a:p>
        </p:txBody>
      </p:sp>
      <p:sp>
        <p:nvSpPr>
          <p:cNvPr id="22594" name="Rectangle 72"/>
          <p:cNvSpPr>
            <a:spLocks noChangeArrowheads="1"/>
          </p:cNvSpPr>
          <p:nvPr/>
        </p:nvSpPr>
        <p:spPr bwMode="auto">
          <a:xfrm>
            <a:off x="2854325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40</a:t>
            </a:r>
            <a:endParaRPr lang="en-US"/>
          </a:p>
        </p:txBody>
      </p:sp>
      <p:sp>
        <p:nvSpPr>
          <p:cNvPr id="22595" name="Rectangle 73"/>
          <p:cNvSpPr>
            <a:spLocks noChangeArrowheads="1"/>
          </p:cNvSpPr>
          <p:nvPr/>
        </p:nvSpPr>
        <p:spPr bwMode="auto">
          <a:xfrm>
            <a:off x="5973763" y="6100763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140</a:t>
            </a:r>
            <a:endParaRPr lang="en-US"/>
          </a:p>
        </p:txBody>
      </p:sp>
      <p:sp>
        <p:nvSpPr>
          <p:cNvPr id="22596" name="Rectangle 74"/>
          <p:cNvSpPr>
            <a:spLocks noChangeArrowheads="1"/>
          </p:cNvSpPr>
          <p:nvPr/>
        </p:nvSpPr>
        <p:spPr bwMode="auto">
          <a:xfrm>
            <a:off x="5343525" y="6100763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120</a:t>
            </a:r>
            <a:endParaRPr lang="en-US"/>
          </a:p>
        </p:txBody>
      </p:sp>
      <p:sp>
        <p:nvSpPr>
          <p:cNvPr id="22597" name="Rectangle 75"/>
          <p:cNvSpPr>
            <a:spLocks noChangeArrowheads="1"/>
          </p:cNvSpPr>
          <p:nvPr/>
        </p:nvSpPr>
        <p:spPr bwMode="auto">
          <a:xfrm>
            <a:off x="4706938" y="6100763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100</a:t>
            </a:r>
            <a:endParaRPr lang="en-US"/>
          </a:p>
        </p:txBody>
      </p:sp>
      <p:sp>
        <p:nvSpPr>
          <p:cNvPr id="22598" name="Rectangle 76"/>
          <p:cNvSpPr>
            <a:spLocks noChangeArrowheads="1"/>
          </p:cNvSpPr>
          <p:nvPr/>
        </p:nvSpPr>
        <p:spPr bwMode="auto">
          <a:xfrm>
            <a:off x="4168775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80</a:t>
            </a:r>
            <a:endParaRPr lang="en-US"/>
          </a:p>
        </p:txBody>
      </p:sp>
      <p:sp>
        <p:nvSpPr>
          <p:cNvPr id="22599" name="Rectangle 77"/>
          <p:cNvSpPr>
            <a:spLocks noChangeArrowheads="1"/>
          </p:cNvSpPr>
          <p:nvPr/>
        </p:nvSpPr>
        <p:spPr bwMode="auto">
          <a:xfrm>
            <a:off x="3495675" y="610076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60</a:t>
            </a:r>
            <a:endParaRPr lang="en-US"/>
          </a:p>
        </p:txBody>
      </p:sp>
      <p:grpSp>
        <p:nvGrpSpPr>
          <p:cNvPr id="105550" name="Group 78"/>
          <p:cNvGrpSpPr>
            <a:grpSpLocks/>
          </p:cNvGrpSpPr>
          <p:nvPr/>
        </p:nvGrpSpPr>
        <p:grpSpPr bwMode="auto">
          <a:xfrm>
            <a:off x="6538913" y="1627188"/>
            <a:ext cx="727075" cy="403225"/>
            <a:chOff x="4119" y="1025"/>
            <a:chExt cx="458" cy="254"/>
          </a:xfrm>
        </p:grpSpPr>
        <p:sp>
          <p:nvSpPr>
            <p:cNvPr id="22601" name="Rectangle 79"/>
            <p:cNvSpPr>
              <a:spLocks noChangeArrowheads="1"/>
            </p:cNvSpPr>
            <p:nvPr/>
          </p:nvSpPr>
          <p:spPr bwMode="auto">
            <a:xfrm>
              <a:off x="4119" y="1025"/>
              <a:ext cx="4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Total-cost</a:t>
              </a:r>
              <a:endParaRPr lang="en-US"/>
            </a:p>
          </p:txBody>
        </p:sp>
        <p:sp>
          <p:nvSpPr>
            <p:cNvPr id="22602" name="Rectangle 80"/>
            <p:cNvSpPr>
              <a:spLocks noChangeArrowheads="1"/>
            </p:cNvSpPr>
            <p:nvPr/>
          </p:nvSpPr>
          <p:spPr bwMode="auto">
            <a:xfrm>
              <a:off x="4216" y="1154"/>
              <a:ext cx="25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curve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5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VARIOUS MEASURES OF COST</a:t>
            </a:r>
            <a:endParaRPr lang="en-US" smtClean="0">
              <a:latin typeface="Tahom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sz="3200" dirty="0" smtClean="0"/>
              <a:t>Costs of production may be divided into </a:t>
            </a:r>
            <a:r>
              <a:rPr lang="en-US" sz="3200" i="1" dirty="0" smtClean="0"/>
              <a:t>fixed costs </a:t>
            </a:r>
            <a:r>
              <a:rPr lang="en-US" sz="3200" dirty="0" smtClean="0"/>
              <a:t>and </a:t>
            </a:r>
            <a:r>
              <a:rPr lang="en-US" sz="3200" i="1" dirty="0" smtClean="0"/>
              <a:t>variable costs</a:t>
            </a:r>
            <a:r>
              <a:rPr lang="en-US" sz="3200" dirty="0" smtClean="0"/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819400"/>
            <a:ext cx="8382000" cy="187128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Fixed costs</a:t>
            </a:r>
            <a:r>
              <a:rPr lang="en-US" dirty="0" smtClean="0"/>
              <a:t> are those costs that </a:t>
            </a:r>
            <a:r>
              <a:rPr lang="en-US" u="sng" dirty="0" smtClean="0"/>
              <a:t>do </a:t>
            </a:r>
            <a:r>
              <a:rPr lang="en-US" i="1" u="sng" dirty="0" smtClean="0"/>
              <a:t>not</a:t>
            </a:r>
            <a:r>
              <a:rPr lang="en-US" i="1" dirty="0" smtClean="0"/>
              <a:t> </a:t>
            </a:r>
            <a:r>
              <a:rPr lang="en-US" dirty="0" smtClean="0"/>
              <a:t>vary with the quantity of output produced.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Variable costs</a:t>
            </a:r>
            <a:r>
              <a:rPr lang="en-US" dirty="0" smtClean="0"/>
              <a:t> are those costs that </a:t>
            </a:r>
            <a:r>
              <a:rPr lang="en-US" i="1" u="sng" dirty="0" smtClean="0"/>
              <a:t>do vary</a:t>
            </a:r>
            <a:r>
              <a:rPr lang="en-US" i="1" dirty="0" smtClean="0"/>
              <a:t> </a:t>
            </a:r>
            <a:r>
              <a:rPr lang="en-US" dirty="0" smtClean="0"/>
              <a:t>with the quantity of output produced.</a:t>
            </a:r>
          </a:p>
        </p:txBody>
      </p:sp>
    </p:spTree>
    <p:extLst>
      <p:ext uri="{BB962C8B-B14F-4D97-AF65-F5344CB8AC3E}">
        <p14:creationId xmlns:p14="http://schemas.microsoft.com/office/powerpoint/2010/main" val="2245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Fixed and Variable Costs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Total Costs</a:t>
            </a:r>
            <a:endParaRPr lang="en-US" sz="3200" dirty="0" smtClean="0">
              <a:latin typeface="Tahoma" pitchFamily="34" charset="0"/>
            </a:endParaRPr>
          </a:p>
          <a:p>
            <a:pPr lvl="1"/>
            <a:r>
              <a:rPr lang="en-US" sz="3200" dirty="0" smtClean="0"/>
              <a:t>Total Fixed Costs (</a:t>
            </a:r>
            <a:r>
              <a:rPr lang="en-US" sz="3200" i="1" dirty="0" smtClean="0"/>
              <a:t>TFC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Total Variable Costs (</a:t>
            </a:r>
            <a:r>
              <a:rPr lang="en-US" sz="3200" i="1" dirty="0" smtClean="0"/>
              <a:t>TVC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Total Costs (</a:t>
            </a:r>
            <a:r>
              <a:rPr lang="en-US" sz="3200" i="1" dirty="0" smtClean="0"/>
              <a:t>TC</a:t>
            </a:r>
            <a:r>
              <a:rPr lang="en-US" sz="3200" dirty="0" smtClean="0"/>
              <a:t>) </a:t>
            </a:r>
          </a:p>
          <a:p>
            <a:pPr lvl="1"/>
            <a:r>
              <a:rPr lang="en-US" sz="3200" i="1" dirty="0" smtClean="0"/>
              <a:t>TC</a:t>
            </a:r>
            <a:r>
              <a:rPr lang="en-US" sz="3200" dirty="0" smtClean="0"/>
              <a:t> = </a:t>
            </a:r>
            <a:r>
              <a:rPr lang="en-US" sz="3200" i="1" dirty="0" smtClean="0"/>
              <a:t>TFC</a:t>
            </a:r>
            <a:r>
              <a:rPr lang="en-US" sz="3200" dirty="0" smtClean="0"/>
              <a:t> + </a:t>
            </a:r>
            <a:r>
              <a:rPr lang="en-US" sz="3200" i="1" dirty="0" smtClean="0"/>
              <a:t>TVC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184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G:\Mankiw\Mankiw PPT\PPT jpegs\purplebuttonmoreyel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solidFill>
                  <a:schemeClr val="accent3"/>
                </a:solidFill>
              </a:rPr>
              <a:t>The Various Measures of Cost</a:t>
            </a:r>
            <a:endParaRPr lang="en-US" altLang="en-US" sz="3600" dirty="0" smtClean="0">
              <a:solidFill>
                <a:schemeClr val="accent3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041400"/>
            <a:ext cx="7129463" cy="56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amount that firm pays to buy inputs is called its total costs</a:t>
            </a:r>
          </a:p>
          <a:p>
            <a:r>
              <a:rPr lang="en-US" sz="2800" u="sng" dirty="0"/>
              <a:t>The Firm’s Objective</a:t>
            </a:r>
            <a:endParaRPr lang="en-US" sz="2800" u="sng" dirty="0">
              <a:latin typeface="Tahoma" pitchFamily="34" charset="0"/>
            </a:endParaRPr>
          </a:p>
          <a:p>
            <a:pPr lvl="1"/>
            <a:r>
              <a:rPr lang="en-US" sz="2800" dirty="0"/>
              <a:t>The economic goal of the firm is to maximize profits.</a:t>
            </a:r>
          </a:p>
          <a:p>
            <a:pPr marL="114300" indent="0">
              <a:buNone/>
            </a:pPr>
            <a:endParaRPr lang="en-US" sz="3600" dirty="0"/>
          </a:p>
        </p:txBody>
      </p:sp>
      <p:pic>
        <p:nvPicPr>
          <p:cNvPr id="4" name="Picture 4" descr="C:\Program Files\Microsoft Office\Clipart\Popular\DART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255905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1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Fixed and Variable Costs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Average Costs</a:t>
            </a:r>
            <a:endParaRPr lang="en-US" sz="2400" dirty="0" smtClean="0">
              <a:latin typeface="Tahoma" pitchFamily="34" charset="0"/>
            </a:endParaRPr>
          </a:p>
          <a:p>
            <a:pPr lvl="1"/>
            <a:r>
              <a:rPr lang="en-US" sz="2400" dirty="0" smtClean="0"/>
              <a:t>Average costs can be determined by dividing the firm’s costs by the quantity of output it produces. </a:t>
            </a:r>
          </a:p>
          <a:p>
            <a:pPr lvl="1"/>
            <a:r>
              <a:rPr lang="en-US" sz="2400" dirty="0" smtClean="0"/>
              <a:t>The average cost is the cost of each typical unit of product. 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Average </a:t>
            </a:r>
            <a:r>
              <a:rPr lang="en-US" sz="2400" dirty="0"/>
              <a:t>Fixed Costs (</a:t>
            </a:r>
            <a:r>
              <a:rPr lang="en-US" sz="2400" i="1" dirty="0"/>
              <a:t>AFC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Average Variable Costs (</a:t>
            </a:r>
            <a:r>
              <a:rPr lang="en-US" sz="2400" i="1" dirty="0"/>
              <a:t>AVC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Average Total Costs (</a:t>
            </a:r>
            <a:r>
              <a:rPr lang="en-US" sz="2400" i="1" dirty="0"/>
              <a:t>ATC</a:t>
            </a:r>
            <a:r>
              <a:rPr lang="en-US" sz="2400" dirty="0"/>
              <a:t>)</a:t>
            </a:r>
          </a:p>
          <a:p>
            <a:pPr lvl="1"/>
            <a:r>
              <a:rPr lang="en-US" sz="2400" i="1" dirty="0"/>
              <a:t>ATC</a:t>
            </a:r>
            <a:r>
              <a:rPr lang="en-US" sz="2400" dirty="0"/>
              <a:t> = </a:t>
            </a:r>
            <a:r>
              <a:rPr lang="en-US" sz="2400" i="1" dirty="0"/>
              <a:t>AFC</a:t>
            </a:r>
            <a:r>
              <a:rPr lang="en-US" sz="2400" dirty="0"/>
              <a:t> + </a:t>
            </a:r>
            <a:r>
              <a:rPr lang="en-US" sz="2400" i="1" dirty="0"/>
              <a:t>AVC</a:t>
            </a:r>
            <a:endParaRPr lang="en-US" sz="2400" dirty="0"/>
          </a:p>
          <a:p>
            <a:pPr lvl="1"/>
            <a:endParaRPr lang="en-US" sz="2400" dirty="0"/>
          </a:p>
          <a:p>
            <a:pPr marL="41148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52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Average Costs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29699" name="Group 7"/>
          <p:cNvGrpSpPr>
            <a:grpSpLocks/>
          </p:cNvGrpSpPr>
          <p:nvPr/>
        </p:nvGrpSpPr>
        <p:grpSpPr bwMode="auto">
          <a:xfrm>
            <a:off x="2057400" y="1600200"/>
            <a:ext cx="5029200" cy="4730750"/>
            <a:chOff x="1920" y="1488"/>
            <a:chExt cx="1624" cy="1528"/>
          </a:xfrm>
        </p:grpSpPr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1920" y="1488"/>
            <a:ext cx="142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Equation" r:id="rId3" imgW="2260600" imgH="596900" progId="">
                    <p:embed/>
                  </p:oleObj>
                </mc:Choice>
                <mc:Fallback>
                  <p:oleObj name="Equation" r:id="rId3" imgW="2260600" imgH="5969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488"/>
                          <a:ext cx="142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1920" y="2016"/>
            <a:ext cx="162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5" imgW="2578100" imgH="596900" progId="">
                    <p:embed/>
                  </p:oleObj>
                </mc:Choice>
                <mc:Fallback>
                  <p:oleObj name="Equation" r:id="rId5" imgW="2578100" imgH="5969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016"/>
                          <a:ext cx="162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1968" y="2640"/>
            <a:ext cx="140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Equation" r:id="rId7" imgW="2235200" imgH="596900" progId="">
                    <p:embed/>
                  </p:oleObj>
                </mc:Choice>
                <mc:Fallback>
                  <p:oleObj name="Equation" r:id="rId7" imgW="2235200" imgH="5969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40"/>
                          <a:ext cx="1408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74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G:\Mankiw\Mankiw PPT\PPT jpegs\purplebuttonmoreyel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sz="2800" dirty="0" smtClean="0">
                <a:solidFill>
                  <a:schemeClr val="accent3"/>
                </a:solidFill>
              </a:rPr>
              <a:t>                           The Various Measures of Cost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041400"/>
            <a:ext cx="7129463" cy="56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Fixed and Variable Costs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Marginal Cost</a:t>
            </a:r>
            <a:endParaRPr lang="en-US" sz="2400" dirty="0" smtClean="0">
              <a:latin typeface="Tahoma" pitchFamily="34" charset="0"/>
            </a:endParaRPr>
          </a:p>
          <a:p>
            <a:pPr lvl="1">
              <a:buClr>
                <a:srgbClr val="000000"/>
              </a:buClr>
            </a:pPr>
            <a:r>
              <a:rPr lang="en-US" sz="2400" i="1" dirty="0" smtClean="0"/>
              <a:t>Marginal cost </a:t>
            </a:r>
            <a:r>
              <a:rPr lang="en-US" sz="2400" dirty="0" smtClean="0"/>
              <a:t>(</a:t>
            </a:r>
            <a:r>
              <a:rPr lang="en-US" sz="2400" i="1" dirty="0" smtClean="0"/>
              <a:t>MC</a:t>
            </a:r>
            <a:r>
              <a:rPr lang="en-US" sz="2400" dirty="0" smtClean="0"/>
              <a:t>) measures the increase in total cost that arises from an extra unit of production.</a:t>
            </a:r>
          </a:p>
          <a:p>
            <a:pPr lvl="1"/>
            <a:r>
              <a:rPr lang="en-US" sz="2400" dirty="0" smtClean="0"/>
              <a:t>Marginal cost helps answer the following question:</a:t>
            </a:r>
            <a:endParaRPr lang="en-US" sz="2400" dirty="0" smtClean="0">
              <a:latin typeface="Monotype Sorts" pitchFamily="2" charset="2"/>
            </a:endParaRPr>
          </a:p>
          <a:p>
            <a:pPr lvl="2"/>
            <a:r>
              <a:rPr lang="en-US" sz="2000" dirty="0" smtClean="0"/>
              <a:t>How much does it cost to produce an additional unit of output?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57732"/>
              </p:ext>
            </p:extLst>
          </p:nvPr>
        </p:nvGraphicFramePr>
        <p:xfrm>
          <a:off x="685800" y="4343400"/>
          <a:ext cx="71628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3276600" imgH="596900" progId="">
                  <p:embed/>
                </p:oleObj>
              </mc:Choice>
              <mc:Fallback>
                <p:oleObj name="Equation" r:id="rId3" imgW="3276600" imgH="596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71628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9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US" dirty="0" smtClean="0"/>
              <a:t>Marginal Cost</a:t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graphicFrame>
        <p:nvGraphicFramePr>
          <p:cNvPr id="33795" name="Object 6"/>
          <p:cNvGraphicFramePr>
            <a:graphicFrameLocks/>
          </p:cNvGraphicFramePr>
          <p:nvPr/>
        </p:nvGraphicFramePr>
        <p:xfrm>
          <a:off x="674688" y="2133600"/>
          <a:ext cx="846613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3" imgW="8625840" imgH="3898392" progId="Word.Document.8">
                  <p:embed/>
                </p:oleObj>
              </mc:Choice>
              <mc:Fallback>
                <p:oleObj name="Document" r:id="rId3" imgW="8625840" imgH="389839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133600"/>
                        <a:ext cx="8466137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Line 7"/>
          <p:cNvSpPr>
            <a:spLocks noChangeShapeType="1"/>
          </p:cNvSpPr>
          <p:nvPr/>
        </p:nvSpPr>
        <p:spPr bwMode="auto">
          <a:xfrm>
            <a:off x="682625" y="2133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7159625" y="2133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75469" y="228600"/>
            <a:ext cx="8229600" cy="45429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                        Total-Cost Curves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F3F6F9"/>
          </a:solidFill>
          <a:ln w="16510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F2F4F8"/>
          </a:solidFill>
          <a:ln w="1492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F1F4F7"/>
          </a:solidFill>
          <a:ln w="1349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F0F2F5"/>
          </a:solidFill>
          <a:ln w="11906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EEF1F4"/>
          </a:solidFill>
          <a:ln w="1047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EDEFF3"/>
          </a:solidFill>
          <a:ln w="8890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EBEEF2"/>
          </a:solidFill>
          <a:ln w="746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EAECF1"/>
          </a:solidFill>
          <a:ln w="6032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E9EBF0"/>
          </a:solidFill>
          <a:ln w="444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E7EAEF"/>
          </a:solidFill>
          <a:ln w="301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143125" y="1241425"/>
            <a:ext cx="5094288" cy="4727575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2052638" y="1152525"/>
            <a:ext cx="5138737" cy="4741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5" name="Freeform 17"/>
          <p:cNvSpPr>
            <a:spLocks/>
          </p:cNvSpPr>
          <p:nvPr/>
        </p:nvSpPr>
        <p:spPr bwMode="auto">
          <a:xfrm>
            <a:off x="2052638" y="1495425"/>
            <a:ext cx="3586162" cy="3519488"/>
          </a:xfrm>
          <a:custGeom>
            <a:avLst/>
            <a:gdLst>
              <a:gd name="T0" fmla="*/ 0 w 2259"/>
              <a:gd name="T1" fmla="*/ 3519488 h 2217"/>
              <a:gd name="T2" fmla="*/ 358775 w 2259"/>
              <a:gd name="T3" fmla="*/ 3430588 h 2217"/>
              <a:gd name="T4" fmla="*/ 717550 w 2259"/>
              <a:gd name="T5" fmla="*/ 3295650 h 2217"/>
              <a:gd name="T6" fmla="*/ 1076325 w 2259"/>
              <a:gd name="T7" fmla="*/ 3087688 h 2217"/>
              <a:gd name="T8" fmla="*/ 1435100 w 2259"/>
              <a:gd name="T9" fmla="*/ 2817813 h 2217"/>
              <a:gd name="T10" fmla="*/ 1792287 w 2259"/>
              <a:gd name="T11" fmla="*/ 2505075 h 2217"/>
              <a:gd name="T12" fmla="*/ 2151062 w 2259"/>
              <a:gd name="T13" fmla="*/ 2117725 h 2217"/>
              <a:gd name="T14" fmla="*/ 2509837 w 2259"/>
              <a:gd name="T15" fmla="*/ 1670050 h 2217"/>
              <a:gd name="T16" fmla="*/ 2868612 w 2259"/>
              <a:gd name="T17" fmla="*/ 1177925 h 2217"/>
              <a:gd name="T18" fmla="*/ 3227387 w 2259"/>
              <a:gd name="T19" fmla="*/ 625475 h 2217"/>
              <a:gd name="T20" fmla="*/ 3586162 w 2259"/>
              <a:gd name="T21" fmla="*/ 0 h 22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59" h="2217">
                <a:moveTo>
                  <a:pt x="0" y="2217"/>
                </a:moveTo>
                <a:lnTo>
                  <a:pt x="226" y="2161"/>
                </a:lnTo>
                <a:lnTo>
                  <a:pt x="452" y="2076"/>
                </a:lnTo>
                <a:lnTo>
                  <a:pt x="678" y="1945"/>
                </a:lnTo>
                <a:lnTo>
                  <a:pt x="904" y="1775"/>
                </a:lnTo>
                <a:lnTo>
                  <a:pt x="1129" y="1578"/>
                </a:lnTo>
                <a:lnTo>
                  <a:pt x="1355" y="1334"/>
                </a:lnTo>
                <a:lnTo>
                  <a:pt x="1581" y="1052"/>
                </a:lnTo>
                <a:lnTo>
                  <a:pt x="1807" y="742"/>
                </a:lnTo>
                <a:lnTo>
                  <a:pt x="2033" y="394"/>
                </a:lnTo>
                <a:lnTo>
                  <a:pt x="2259" y="0"/>
                </a:lnTo>
              </a:path>
            </a:pathLst>
          </a:custGeom>
          <a:noFill/>
          <a:ln w="44450">
            <a:solidFill>
              <a:srgbClr val="E17E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2052638" y="1495425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052638" y="1793875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052638" y="2092325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052638" y="2374900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2052638" y="2673350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052638" y="2971800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2052638" y="3254375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052638" y="3552825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2052638" y="3851275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2052638" y="4135438"/>
            <a:ext cx="1190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2052638" y="4433888"/>
            <a:ext cx="1190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2052638" y="4730750"/>
            <a:ext cx="1190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052638" y="5014913"/>
            <a:ext cx="1190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2052638" y="5313363"/>
            <a:ext cx="1190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2052638" y="5611813"/>
            <a:ext cx="1190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2411413" y="5775325"/>
            <a:ext cx="1587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2770188" y="5775325"/>
            <a:ext cx="1587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3128963" y="5775325"/>
            <a:ext cx="1587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3487738" y="5775325"/>
            <a:ext cx="1587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3844925" y="5775325"/>
            <a:ext cx="1588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4203700" y="5775325"/>
            <a:ext cx="1588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4562475" y="5775325"/>
            <a:ext cx="1588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4921250" y="5775325"/>
            <a:ext cx="1588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5280025" y="5775325"/>
            <a:ext cx="1588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638800" y="5775325"/>
            <a:ext cx="1588" cy="1190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43"/>
          <p:cNvSpPr>
            <a:spLocks/>
          </p:cNvSpPr>
          <p:nvPr/>
        </p:nvSpPr>
        <p:spPr bwMode="auto">
          <a:xfrm>
            <a:off x="2052638" y="1152525"/>
            <a:ext cx="5138737" cy="4741863"/>
          </a:xfrm>
          <a:custGeom>
            <a:avLst/>
            <a:gdLst>
              <a:gd name="T0" fmla="*/ 0 w 3237"/>
              <a:gd name="T1" fmla="*/ 0 h 2987"/>
              <a:gd name="T2" fmla="*/ 0 w 3237"/>
              <a:gd name="T3" fmla="*/ 4741863 h 2987"/>
              <a:gd name="T4" fmla="*/ 5138737 w 3237"/>
              <a:gd name="T5" fmla="*/ 4741863 h 29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37" h="2987">
                <a:moveTo>
                  <a:pt x="0" y="0"/>
                </a:moveTo>
                <a:lnTo>
                  <a:pt x="0" y="2987"/>
                </a:lnTo>
                <a:lnTo>
                  <a:pt x="3237" y="2987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492" name="Group 44"/>
          <p:cNvGrpSpPr>
            <a:grpSpLocks/>
          </p:cNvGrpSpPr>
          <p:nvPr/>
        </p:nvGrpSpPr>
        <p:grpSpPr bwMode="auto">
          <a:xfrm>
            <a:off x="2022475" y="1465263"/>
            <a:ext cx="3660775" cy="3592512"/>
            <a:chOff x="1274" y="923"/>
            <a:chExt cx="2306" cy="2263"/>
          </a:xfrm>
        </p:grpSpPr>
        <p:sp>
          <p:nvSpPr>
            <p:cNvPr id="34892" name="Oval 45"/>
            <p:cNvSpPr>
              <a:spLocks noChangeArrowheads="1"/>
            </p:cNvSpPr>
            <p:nvPr/>
          </p:nvSpPr>
          <p:spPr bwMode="auto">
            <a:xfrm>
              <a:off x="1274" y="3140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Oval 46"/>
            <p:cNvSpPr>
              <a:spLocks noChangeArrowheads="1"/>
            </p:cNvSpPr>
            <p:nvPr/>
          </p:nvSpPr>
          <p:spPr bwMode="auto">
            <a:xfrm>
              <a:off x="1500" y="3084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Oval 47"/>
            <p:cNvSpPr>
              <a:spLocks noChangeArrowheads="1"/>
            </p:cNvSpPr>
            <p:nvPr/>
          </p:nvSpPr>
          <p:spPr bwMode="auto">
            <a:xfrm>
              <a:off x="1726" y="2990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Oval 48"/>
            <p:cNvSpPr>
              <a:spLocks noChangeArrowheads="1"/>
            </p:cNvSpPr>
            <p:nvPr/>
          </p:nvSpPr>
          <p:spPr bwMode="auto">
            <a:xfrm>
              <a:off x="1952" y="2858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Oval 49"/>
            <p:cNvSpPr>
              <a:spLocks noChangeArrowheads="1"/>
            </p:cNvSpPr>
            <p:nvPr/>
          </p:nvSpPr>
          <p:spPr bwMode="auto">
            <a:xfrm>
              <a:off x="2178" y="2689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Oval 50"/>
            <p:cNvSpPr>
              <a:spLocks noChangeArrowheads="1"/>
            </p:cNvSpPr>
            <p:nvPr/>
          </p:nvSpPr>
          <p:spPr bwMode="auto">
            <a:xfrm>
              <a:off x="2404" y="2492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Oval 51"/>
            <p:cNvSpPr>
              <a:spLocks noChangeArrowheads="1"/>
            </p:cNvSpPr>
            <p:nvPr/>
          </p:nvSpPr>
          <p:spPr bwMode="auto">
            <a:xfrm>
              <a:off x="2630" y="2248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Oval 52"/>
            <p:cNvSpPr>
              <a:spLocks noChangeArrowheads="1"/>
            </p:cNvSpPr>
            <p:nvPr/>
          </p:nvSpPr>
          <p:spPr bwMode="auto">
            <a:xfrm>
              <a:off x="2847" y="1975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Oval 53"/>
            <p:cNvSpPr>
              <a:spLocks noChangeArrowheads="1"/>
            </p:cNvSpPr>
            <p:nvPr/>
          </p:nvSpPr>
          <p:spPr bwMode="auto">
            <a:xfrm>
              <a:off x="3081" y="1656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Oval 54"/>
            <p:cNvSpPr>
              <a:spLocks noChangeArrowheads="1"/>
            </p:cNvSpPr>
            <p:nvPr/>
          </p:nvSpPr>
          <p:spPr bwMode="auto">
            <a:xfrm>
              <a:off x="3307" y="1308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Oval 55"/>
            <p:cNvSpPr>
              <a:spLocks noChangeArrowheads="1"/>
            </p:cNvSpPr>
            <p:nvPr/>
          </p:nvSpPr>
          <p:spPr bwMode="auto">
            <a:xfrm>
              <a:off x="3533" y="923"/>
              <a:ext cx="47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61" name="Rectangle 56"/>
          <p:cNvSpPr>
            <a:spLocks noChangeArrowheads="1"/>
          </p:cNvSpPr>
          <p:nvPr/>
        </p:nvSpPr>
        <p:spPr bwMode="auto">
          <a:xfrm>
            <a:off x="1189038" y="1130300"/>
            <a:ext cx="8112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Total Cost</a:t>
            </a:r>
            <a:endParaRPr lang="en-US"/>
          </a:p>
        </p:txBody>
      </p:sp>
      <p:sp>
        <p:nvSpPr>
          <p:cNvPr id="34862" name="Rectangle 57"/>
          <p:cNvSpPr>
            <a:spLocks noChangeArrowheads="1"/>
          </p:cNvSpPr>
          <p:nvPr/>
        </p:nvSpPr>
        <p:spPr bwMode="auto">
          <a:xfrm>
            <a:off x="1527175" y="1423988"/>
            <a:ext cx="5064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$15.00</a:t>
            </a:r>
            <a:endParaRPr lang="en-US"/>
          </a:p>
        </p:txBody>
      </p:sp>
      <p:sp>
        <p:nvSpPr>
          <p:cNvPr id="34863" name="Rectangle 58"/>
          <p:cNvSpPr>
            <a:spLocks noChangeArrowheads="1"/>
          </p:cNvSpPr>
          <p:nvPr/>
        </p:nvSpPr>
        <p:spPr bwMode="auto">
          <a:xfrm>
            <a:off x="1606550" y="1717675"/>
            <a:ext cx="414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14.00</a:t>
            </a:r>
            <a:endParaRPr lang="en-US"/>
          </a:p>
        </p:txBody>
      </p:sp>
      <p:sp>
        <p:nvSpPr>
          <p:cNvPr id="34864" name="Rectangle 59"/>
          <p:cNvSpPr>
            <a:spLocks noChangeArrowheads="1"/>
          </p:cNvSpPr>
          <p:nvPr/>
        </p:nvSpPr>
        <p:spPr bwMode="auto">
          <a:xfrm>
            <a:off x="1606550" y="2011363"/>
            <a:ext cx="4143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13.00</a:t>
            </a:r>
            <a:endParaRPr lang="en-US"/>
          </a:p>
        </p:txBody>
      </p:sp>
      <p:sp>
        <p:nvSpPr>
          <p:cNvPr id="34865" name="Rectangle 60"/>
          <p:cNvSpPr>
            <a:spLocks noChangeArrowheads="1"/>
          </p:cNvSpPr>
          <p:nvPr/>
        </p:nvSpPr>
        <p:spPr bwMode="auto">
          <a:xfrm>
            <a:off x="1606550" y="2305050"/>
            <a:ext cx="414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12.00</a:t>
            </a:r>
            <a:endParaRPr lang="en-US"/>
          </a:p>
        </p:txBody>
      </p:sp>
      <p:sp>
        <p:nvSpPr>
          <p:cNvPr id="34866" name="Rectangle 61"/>
          <p:cNvSpPr>
            <a:spLocks noChangeArrowheads="1"/>
          </p:cNvSpPr>
          <p:nvPr/>
        </p:nvSpPr>
        <p:spPr bwMode="auto">
          <a:xfrm>
            <a:off x="1606550" y="2598738"/>
            <a:ext cx="4143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11.00</a:t>
            </a:r>
            <a:endParaRPr lang="en-US"/>
          </a:p>
        </p:txBody>
      </p:sp>
      <p:sp>
        <p:nvSpPr>
          <p:cNvPr id="34867" name="Rectangle 62"/>
          <p:cNvSpPr>
            <a:spLocks noChangeArrowheads="1"/>
          </p:cNvSpPr>
          <p:nvPr/>
        </p:nvSpPr>
        <p:spPr bwMode="auto">
          <a:xfrm>
            <a:off x="1606550" y="2892425"/>
            <a:ext cx="414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10.00</a:t>
            </a:r>
            <a:endParaRPr lang="en-US"/>
          </a:p>
        </p:txBody>
      </p:sp>
      <p:sp>
        <p:nvSpPr>
          <p:cNvPr id="34868" name="Rectangle 63"/>
          <p:cNvSpPr>
            <a:spLocks noChangeArrowheads="1"/>
          </p:cNvSpPr>
          <p:nvPr/>
        </p:nvSpPr>
        <p:spPr bwMode="auto">
          <a:xfrm>
            <a:off x="1692275" y="318611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9.00</a:t>
            </a:r>
            <a:endParaRPr lang="en-US"/>
          </a:p>
        </p:txBody>
      </p:sp>
      <p:sp>
        <p:nvSpPr>
          <p:cNvPr id="34869" name="Rectangle 64"/>
          <p:cNvSpPr>
            <a:spLocks noChangeArrowheads="1"/>
          </p:cNvSpPr>
          <p:nvPr/>
        </p:nvSpPr>
        <p:spPr bwMode="auto">
          <a:xfrm>
            <a:off x="1692275" y="347980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8.00</a:t>
            </a:r>
            <a:endParaRPr lang="en-US"/>
          </a:p>
        </p:txBody>
      </p:sp>
      <p:sp>
        <p:nvSpPr>
          <p:cNvPr id="34870" name="Rectangle 65"/>
          <p:cNvSpPr>
            <a:spLocks noChangeArrowheads="1"/>
          </p:cNvSpPr>
          <p:nvPr/>
        </p:nvSpPr>
        <p:spPr bwMode="auto">
          <a:xfrm>
            <a:off x="1692275" y="37734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7.00</a:t>
            </a:r>
            <a:endParaRPr lang="en-US"/>
          </a:p>
        </p:txBody>
      </p:sp>
      <p:sp>
        <p:nvSpPr>
          <p:cNvPr id="34871" name="Rectangle 66"/>
          <p:cNvSpPr>
            <a:spLocks noChangeArrowheads="1"/>
          </p:cNvSpPr>
          <p:nvPr/>
        </p:nvSpPr>
        <p:spPr bwMode="auto">
          <a:xfrm>
            <a:off x="1692275" y="40655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6.00</a:t>
            </a:r>
            <a:endParaRPr lang="en-US"/>
          </a:p>
        </p:txBody>
      </p:sp>
      <p:sp>
        <p:nvSpPr>
          <p:cNvPr id="34872" name="Rectangle 67"/>
          <p:cNvSpPr>
            <a:spLocks noChangeArrowheads="1"/>
          </p:cNvSpPr>
          <p:nvPr/>
        </p:nvSpPr>
        <p:spPr bwMode="auto">
          <a:xfrm>
            <a:off x="1692275" y="435927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5.00</a:t>
            </a:r>
            <a:endParaRPr lang="en-US"/>
          </a:p>
        </p:txBody>
      </p:sp>
      <p:sp>
        <p:nvSpPr>
          <p:cNvPr id="34873" name="Rectangle 68"/>
          <p:cNvSpPr>
            <a:spLocks noChangeArrowheads="1"/>
          </p:cNvSpPr>
          <p:nvPr/>
        </p:nvSpPr>
        <p:spPr bwMode="auto">
          <a:xfrm>
            <a:off x="1692275" y="46529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4.00</a:t>
            </a:r>
            <a:endParaRPr lang="en-US"/>
          </a:p>
        </p:txBody>
      </p:sp>
      <p:sp>
        <p:nvSpPr>
          <p:cNvPr id="34874" name="Rectangle 69"/>
          <p:cNvSpPr>
            <a:spLocks noChangeArrowheads="1"/>
          </p:cNvSpPr>
          <p:nvPr/>
        </p:nvSpPr>
        <p:spPr bwMode="auto">
          <a:xfrm>
            <a:off x="1692275" y="49466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3.00</a:t>
            </a:r>
            <a:endParaRPr lang="en-US"/>
          </a:p>
        </p:txBody>
      </p:sp>
      <p:sp>
        <p:nvSpPr>
          <p:cNvPr id="34875" name="Rectangle 70"/>
          <p:cNvSpPr>
            <a:spLocks noChangeArrowheads="1"/>
          </p:cNvSpPr>
          <p:nvPr/>
        </p:nvSpPr>
        <p:spPr bwMode="auto">
          <a:xfrm>
            <a:off x="1692275" y="524033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2.00</a:t>
            </a:r>
            <a:endParaRPr lang="en-US"/>
          </a:p>
        </p:txBody>
      </p:sp>
      <p:sp>
        <p:nvSpPr>
          <p:cNvPr id="34876" name="Rectangle 71"/>
          <p:cNvSpPr>
            <a:spLocks noChangeArrowheads="1"/>
          </p:cNvSpPr>
          <p:nvPr/>
        </p:nvSpPr>
        <p:spPr bwMode="auto">
          <a:xfrm>
            <a:off x="1692275" y="55340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1.00</a:t>
            </a:r>
            <a:endParaRPr lang="en-US"/>
          </a:p>
        </p:txBody>
      </p:sp>
      <p:sp>
        <p:nvSpPr>
          <p:cNvPr id="34877" name="Rectangle 72"/>
          <p:cNvSpPr>
            <a:spLocks noChangeArrowheads="1"/>
          </p:cNvSpPr>
          <p:nvPr/>
        </p:nvSpPr>
        <p:spPr bwMode="auto">
          <a:xfrm>
            <a:off x="6553200" y="5972175"/>
            <a:ext cx="673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34878" name="Rectangle 73"/>
          <p:cNvSpPr>
            <a:spLocks noChangeArrowheads="1"/>
          </p:cNvSpPr>
          <p:nvPr/>
        </p:nvSpPr>
        <p:spPr bwMode="auto">
          <a:xfrm>
            <a:off x="6484938" y="6172200"/>
            <a:ext cx="7477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of Output</a:t>
            </a:r>
            <a:endParaRPr lang="en-US"/>
          </a:p>
        </p:txBody>
      </p:sp>
      <p:sp>
        <p:nvSpPr>
          <p:cNvPr id="34879" name="Rectangle 74"/>
          <p:cNvSpPr>
            <a:spLocks noChangeArrowheads="1"/>
          </p:cNvSpPr>
          <p:nvPr/>
        </p:nvSpPr>
        <p:spPr bwMode="auto">
          <a:xfrm>
            <a:off x="4837113" y="6370638"/>
            <a:ext cx="2459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(glasses of lemonade per hour)</a:t>
            </a:r>
            <a:endParaRPr lang="en-US"/>
          </a:p>
        </p:txBody>
      </p:sp>
      <p:sp>
        <p:nvSpPr>
          <p:cNvPr id="34880" name="Rectangle 75"/>
          <p:cNvSpPr>
            <a:spLocks noChangeArrowheads="1"/>
          </p:cNvSpPr>
          <p:nvPr/>
        </p:nvSpPr>
        <p:spPr bwMode="auto">
          <a:xfrm>
            <a:off x="1895475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4881" name="Rectangle 76"/>
          <p:cNvSpPr>
            <a:spLocks noChangeArrowheads="1"/>
          </p:cNvSpPr>
          <p:nvPr/>
        </p:nvSpPr>
        <p:spPr bwMode="auto">
          <a:xfrm>
            <a:off x="2363788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4882" name="Rectangle 77"/>
          <p:cNvSpPr>
            <a:spLocks noChangeArrowheads="1"/>
          </p:cNvSpPr>
          <p:nvPr/>
        </p:nvSpPr>
        <p:spPr bwMode="auto">
          <a:xfrm>
            <a:off x="3443288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4883" name="Rectangle 78"/>
          <p:cNvSpPr>
            <a:spLocks noChangeArrowheads="1"/>
          </p:cNvSpPr>
          <p:nvPr/>
        </p:nvSpPr>
        <p:spPr bwMode="auto">
          <a:xfrm>
            <a:off x="3084513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4884" name="Rectangle 79"/>
          <p:cNvSpPr>
            <a:spLocks noChangeArrowheads="1"/>
          </p:cNvSpPr>
          <p:nvPr/>
        </p:nvSpPr>
        <p:spPr bwMode="auto">
          <a:xfrm>
            <a:off x="2727325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4885" name="Rectangle 80"/>
          <p:cNvSpPr>
            <a:spLocks noChangeArrowheads="1"/>
          </p:cNvSpPr>
          <p:nvPr/>
        </p:nvSpPr>
        <p:spPr bwMode="auto">
          <a:xfrm>
            <a:off x="4518025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34886" name="Rectangle 81"/>
          <p:cNvSpPr>
            <a:spLocks noChangeArrowheads="1"/>
          </p:cNvSpPr>
          <p:nvPr/>
        </p:nvSpPr>
        <p:spPr bwMode="auto">
          <a:xfrm>
            <a:off x="4160838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4887" name="Rectangle 82"/>
          <p:cNvSpPr>
            <a:spLocks noChangeArrowheads="1"/>
          </p:cNvSpPr>
          <p:nvPr/>
        </p:nvSpPr>
        <p:spPr bwMode="auto">
          <a:xfrm>
            <a:off x="3802063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4888" name="Rectangle 83"/>
          <p:cNvSpPr>
            <a:spLocks noChangeArrowheads="1"/>
          </p:cNvSpPr>
          <p:nvPr/>
        </p:nvSpPr>
        <p:spPr bwMode="auto">
          <a:xfrm>
            <a:off x="5240338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9</a:t>
            </a:r>
            <a:endParaRPr lang="en-US"/>
          </a:p>
        </p:txBody>
      </p:sp>
      <p:sp>
        <p:nvSpPr>
          <p:cNvPr id="34889" name="Rectangle 84"/>
          <p:cNvSpPr>
            <a:spLocks noChangeArrowheads="1"/>
          </p:cNvSpPr>
          <p:nvPr/>
        </p:nvSpPr>
        <p:spPr bwMode="auto">
          <a:xfrm>
            <a:off x="4876800" y="59769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4890" name="Rectangle 85"/>
          <p:cNvSpPr>
            <a:spLocks noChangeArrowheads="1"/>
          </p:cNvSpPr>
          <p:nvPr/>
        </p:nvSpPr>
        <p:spPr bwMode="auto">
          <a:xfrm>
            <a:off x="5553075" y="5976938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04534" name="Rectangle 86"/>
          <p:cNvSpPr>
            <a:spLocks noChangeArrowheads="1"/>
          </p:cNvSpPr>
          <p:nvPr/>
        </p:nvSpPr>
        <p:spPr bwMode="auto">
          <a:xfrm>
            <a:off x="5732463" y="1419225"/>
            <a:ext cx="11779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Total-cost curve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5" grpId="0" animBg="1"/>
      <p:bldP spid="10453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350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          Average-Cost and Marginal-Cost Curves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3F6F9"/>
          </a:solidFill>
          <a:ln w="1746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2F4F8"/>
          </a:solidFill>
          <a:ln w="1587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1F4F7"/>
          </a:solidFill>
          <a:ln w="14287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0F2F5"/>
          </a:solidFill>
          <a:ln w="1270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EF1F4"/>
          </a:solidFill>
          <a:ln w="1111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DEFF3"/>
          </a:solidFill>
          <a:ln w="9525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BEEF2"/>
          </a:solidFill>
          <a:ln w="793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AECF1"/>
          </a:solidFill>
          <a:ln w="635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9EBF0"/>
          </a:solidFill>
          <a:ln w="476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7EAEF"/>
          </a:solidFill>
          <a:ln w="3175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6E9EF"/>
          </a:solidFill>
          <a:ln w="1587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1681163" y="1192213"/>
            <a:ext cx="5818187" cy="4745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1681163" y="1192213"/>
            <a:ext cx="5818187" cy="4745037"/>
          </a:xfrm>
          <a:custGeom>
            <a:avLst/>
            <a:gdLst>
              <a:gd name="T0" fmla="*/ 0 w 3665"/>
              <a:gd name="T1" fmla="*/ 0 h 2989"/>
              <a:gd name="T2" fmla="*/ 0 w 3665"/>
              <a:gd name="T3" fmla="*/ 4745037 h 2989"/>
              <a:gd name="T4" fmla="*/ 5818187 w 3665"/>
              <a:gd name="T5" fmla="*/ 4745037 h 2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5" h="2989">
                <a:moveTo>
                  <a:pt x="0" y="0"/>
                </a:moveTo>
                <a:lnTo>
                  <a:pt x="0" y="2989"/>
                </a:lnTo>
                <a:lnTo>
                  <a:pt x="3665" y="298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1681163" y="1573213"/>
            <a:ext cx="1270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1681163" y="1873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1681163" y="21907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1681163" y="2508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1681163" y="2809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1681163" y="3127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1681163" y="3444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1681163" y="3762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1681163" y="4064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1681163" y="43815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1681163" y="4699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1681163" y="5000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1681163" y="53181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1681163" y="5635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20605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24399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281940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319881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357822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395763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433705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471646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50958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54752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66" name="Group 42"/>
          <p:cNvGrpSpPr>
            <a:grpSpLocks/>
          </p:cNvGrpSpPr>
          <p:nvPr/>
        </p:nvGrpSpPr>
        <p:grpSpPr bwMode="auto">
          <a:xfrm>
            <a:off x="1871663" y="3317875"/>
            <a:ext cx="3429000" cy="2254250"/>
            <a:chOff x="1179" y="2090"/>
            <a:chExt cx="2160" cy="1420"/>
          </a:xfrm>
        </p:grpSpPr>
        <p:sp>
          <p:nvSpPr>
            <p:cNvPr id="35990" name="Line 43"/>
            <p:cNvSpPr>
              <a:spLocks noChangeShapeType="1"/>
            </p:cNvSpPr>
            <p:nvPr/>
          </p:nvSpPr>
          <p:spPr bwMode="auto">
            <a:xfrm flipH="1">
              <a:off x="1179" y="335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" name="Line 44"/>
            <p:cNvSpPr>
              <a:spLocks noChangeShapeType="1"/>
            </p:cNvSpPr>
            <p:nvPr/>
          </p:nvSpPr>
          <p:spPr bwMode="auto">
            <a:xfrm flipH="1">
              <a:off x="1418" y="319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" name="Line 45"/>
            <p:cNvSpPr>
              <a:spLocks noChangeShapeType="1"/>
            </p:cNvSpPr>
            <p:nvPr/>
          </p:nvSpPr>
          <p:spPr bwMode="auto">
            <a:xfrm flipH="1">
              <a:off x="1657" y="303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" name="Line 46"/>
            <p:cNvSpPr>
              <a:spLocks noChangeShapeType="1"/>
            </p:cNvSpPr>
            <p:nvPr/>
          </p:nvSpPr>
          <p:spPr bwMode="auto">
            <a:xfrm flipH="1">
              <a:off x="1896" y="2880"/>
              <a:ext cx="239" cy="15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" name="Line 47"/>
            <p:cNvSpPr>
              <a:spLocks noChangeShapeType="1"/>
            </p:cNvSpPr>
            <p:nvPr/>
          </p:nvSpPr>
          <p:spPr bwMode="auto">
            <a:xfrm flipH="1">
              <a:off x="2135" y="2720"/>
              <a:ext cx="238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" name="Line 48"/>
            <p:cNvSpPr>
              <a:spLocks noChangeShapeType="1"/>
            </p:cNvSpPr>
            <p:nvPr/>
          </p:nvSpPr>
          <p:spPr bwMode="auto">
            <a:xfrm flipH="1">
              <a:off x="2373" y="256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" name="Line 49"/>
            <p:cNvSpPr>
              <a:spLocks noChangeShapeType="1"/>
            </p:cNvSpPr>
            <p:nvPr/>
          </p:nvSpPr>
          <p:spPr bwMode="auto">
            <a:xfrm flipH="1">
              <a:off x="2612" y="2400"/>
              <a:ext cx="24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7" name="Line 50"/>
            <p:cNvSpPr>
              <a:spLocks noChangeShapeType="1"/>
            </p:cNvSpPr>
            <p:nvPr/>
          </p:nvSpPr>
          <p:spPr bwMode="auto">
            <a:xfrm flipH="1">
              <a:off x="2861" y="2250"/>
              <a:ext cx="239" cy="15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8" name="Line 51"/>
            <p:cNvSpPr>
              <a:spLocks noChangeShapeType="1"/>
            </p:cNvSpPr>
            <p:nvPr/>
          </p:nvSpPr>
          <p:spPr bwMode="auto">
            <a:xfrm flipH="1">
              <a:off x="3100" y="209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76" name="Group 52"/>
          <p:cNvGrpSpPr>
            <a:grpSpLocks/>
          </p:cNvGrpSpPr>
          <p:nvPr/>
        </p:nvGrpSpPr>
        <p:grpSpPr bwMode="auto">
          <a:xfrm>
            <a:off x="2060575" y="2190750"/>
            <a:ext cx="3430588" cy="3381375"/>
            <a:chOff x="1298" y="1380"/>
            <a:chExt cx="2161" cy="2130"/>
          </a:xfrm>
        </p:grpSpPr>
        <p:sp>
          <p:nvSpPr>
            <p:cNvPr id="35981" name="Line 53"/>
            <p:cNvSpPr>
              <a:spLocks noChangeShapeType="1"/>
            </p:cNvSpPr>
            <p:nvPr/>
          </p:nvSpPr>
          <p:spPr bwMode="auto">
            <a:xfrm flipH="1" flipV="1">
              <a:off x="1298" y="1380"/>
              <a:ext cx="239" cy="11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54"/>
            <p:cNvSpPr>
              <a:spLocks noChangeShapeType="1"/>
            </p:cNvSpPr>
            <p:nvPr/>
          </p:nvSpPr>
          <p:spPr bwMode="auto">
            <a:xfrm flipH="1" flipV="1">
              <a:off x="1537" y="2560"/>
              <a:ext cx="239" cy="40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3" name="Line 55"/>
            <p:cNvSpPr>
              <a:spLocks noChangeShapeType="1"/>
            </p:cNvSpPr>
            <p:nvPr/>
          </p:nvSpPr>
          <p:spPr bwMode="auto">
            <a:xfrm flipH="1" flipV="1">
              <a:off x="1776" y="2960"/>
              <a:ext cx="239" cy="19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56"/>
            <p:cNvSpPr>
              <a:spLocks noChangeShapeType="1"/>
            </p:cNvSpPr>
            <p:nvPr/>
          </p:nvSpPr>
          <p:spPr bwMode="auto">
            <a:xfrm flipH="1" flipV="1">
              <a:off x="2015" y="3150"/>
              <a:ext cx="239" cy="12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Line 57"/>
            <p:cNvSpPr>
              <a:spLocks noChangeShapeType="1"/>
            </p:cNvSpPr>
            <p:nvPr/>
          </p:nvSpPr>
          <p:spPr bwMode="auto">
            <a:xfrm flipH="1" flipV="1">
              <a:off x="2254" y="327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Line 58"/>
            <p:cNvSpPr>
              <a:spLocks noChangeShapeType="1"/>
            </p:cNvSpPr>
            <p:nvPr/>
          </p:nvSpPr>
          <p:spPr bwMode="auto">
            <a:xfrm flipH="1" flipV="1">
              <a:off x="2493" y="3350"/>
              <a:ext cx="239" cy="6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" name="Line 59"/>
            <p:cNvSpPr>
              <a:spLocks noChangeShapeType="1"/>
            </p:cNvSpPr>
            <p:nvPr/>
          </p:nvSpPr>
          <p:spPr bwMode="auto">
            <a:xfrm flipH="1" flipV="1">
              <a:off x="2732" y="3410"/>
              <a:ext cx="249" cy="3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" name="Line 60"/>
            <p:cNvSpPr>
              <a:spLocks noChangeShapeType="1"/>
            </p:cNvSpPr>
            <p:nvPr/>
          </p:nvSpPr>
          <p:spPr bwMode="auto">
            <a:xfrm flipH="1" flipV="1">
              <a:off x="2981" y="3440"/>
              <a:ext cx="23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" name="Line 61"/>
            <p:cNvSpPr>
              <a:spLocks noChangeShapeType="1"/>
            </p:cNvSpPr>
            <p:nvPr/>
          </p:nvSpPr>
          <p:spPr bwMode="auto">
            <a:xfrm flipH="1" flipV="1">
              <a:off x="3220" y="3480"/>
              <a:ext cx="239" cy="3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86" name="Group 62"/>
          <p:cNvGrpSpPr>
            <a:grpSpLocks/>
          </p:cNvGrpSpPr>
          <p:nvPr/>
        </p:nvGrpSpPr>
        <p:grpSpPr bwMode="auto">
          <a:xfrm>
            <a:off x="2060575" y="4445000"/>
            <a:ext cx="3430588" cy="1127125"/>
            <a:chOff x="1298" y="2800"/>
            <a:chExt cx="2161" cy="710"/>
          </a:xfrm>
        </p:grpSpPr>
        <p:sp>
          <p:nvSpPr>
            <p:cNvPr id="35972" name="Line 63"/>
            <p:cNvSpPr>
              <a:spLocks noChangeShapeType="1"/>
            </p:cNvSpPr>
            <p:nvPr/>
          </p:nvSpPr>
          <p:spPr bwMode="auto">
            <a:xfrm flipH="1">
              <a:off x="1298" y="343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64"/>
            <p:cNvSpPr>
              <a:spLocks noChangeShapeType="1"/>
            </p:cNvSpPr>
            <p:nvPr/>
          </p:nvSpPr>
          <p:spPr bwMode="auto">
            <a:xfrm flipH="1">
              <a:off x="1537" y="335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65"/>
            <p:cNvSpPr>
              <a:spLocks noChangeShapeType="1"/>
            </p:cNvSpPr>
            <p:nvPr/>
          </p:nvSpPr>
          <p:spPr bwMode="auto">
            <a:xfrm flipH="1">
              <a:off x="1776" y="327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66"/>
            <p:cNvSpPr>
              <a:spLocks noChangeShapeType="1"/>
            </p:cNvSpPr>
            <p:nvPr/>
          </p:nvSpPr>
          <p:spPr bwMode="auto">
            <a:xfrm flipH="1">
              <a:off x="2015" y="319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67"/>
            <p:cNvSpPr>
              <a:spLocks noChangeShapeType="1"/>
            </p:cNvSpPr>
            <p:nvPr/>
          </p:nvSpPr>
          <p:spPr bwMode="auto">
            <a:xfrm flipH="1">
              <a:off x="2254" y="311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68"/>
            <p:cNvSpPr>
              <a:spLocks noChangeShapeType="1"/>
            </p:cNvSpPr>
            <p:nvPr/>
          </p:nvSpPr>
          <p:spPr bwMode="auto">
            <a:xfrm flipH="1">
              <a:off x="2493" y="303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69"/>
            <p:cNvSpPr>
              <a:spLocks noChangeShapeType="1"/>
            </p:cNvSpPr>
            <p:nvPr/>
          </p:nvSpPr>
          <p:spPr bwMode="auto">
            <a:xfrm flipH="1">
              <a:off x="2732" y="2960"/>
              <a:ext cx="249" cy="7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70"/>
            <p:cNvSpPr>
              <a:spLocks noChangeShapeType="1"/>
            </p:cNvSpPr>
            <p:nvPr/>
          </p:nvSpPr>
          <p:spPr bwMode="auto">
            <a:xfrm flipH="1">
              <a:off x="2981" y="288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71"/>
            <p:cNvSpPr>
              <a:spLocks noChangeShapeType="1"/>
            </p:cNvSpPr>
            <p:nvPr/>
          </p:nvSpPr>
          <p:spPr bwMode="auto">
            <a:xfrm flipH="1">
              <a:off x="3220" y="2800"/>
              <a:ext cx="239" cy="8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96" name="Group 72"/>
          <p:cNvGrpSpPr>
            <a:grpSpLocks/>
          </p:cNvGrpSpPr>
          <p:nvPr/>
        </p:nvGrpSpPr>
        <p:grpSpPr bwMode="auto">
          <a:xfrm>
            <a:off x="2060575" y="1809750"/>
            <a:ext cx="3430588" cy="2509838"/>
            <a:chOff x="1298" y="1140"/>
            <a:chExt cx="2161" cy="1581"/>
          </a:xfrm>
        </p:grpSpPr>
        <p:sp>
          <p:nvSpPr>
            <p:cNvPr id="35963" name="Line 73"/>
            <p:cNvSpPr>
              <a:spLocks noChangeShapeType="1"/>
            </p:cNvSpPr>
            <p:nvPr/>
          </p:nvSpPr>
          <p:spPr bwMode="auto">
            <a:xfrm flipH="1" flipV="1">
              <a:off x="1298" y="1140"/>
              <a:ext cx="239" cy="111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" name="Line 74"/>
            <p:cNvSpPr>
              <a:spLocks noChangeShapeType="1"/>
            </p:cNvSpPr>
            <p:nvPr/>
          </p:nvSpPr>
          <p:spPr bwMode="auto">
            <a:xfrm flipH="1" flipV="1">
              <a:off x="1537" y="2250"/>
              <a:ext cx="239" cy="31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" name="Line 75"/>
            <p:cNvSpPr>
              <a:spLocks noChangeShapeType="1"/>
            </p:cNvSpPr>
            <p:nvPr/>
          </p:nvSpPr>
          <p:spPr bwMode="auto">
            <a:xfrm flipH="1" flipV="1">
              <a:off x="1776" y="2560"/>
              <a:ext cx="239" cy="12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" name="Line 76"/>
            <p:cNvSpPr>
              <a:spLocks noChangeShapeType="1"/>
            </p:cNvSpPr>
            <p:nvPr/>
          </p:nvSpPr>
          <p:spPr bwMode="auto">
            <a:xfrm flipH="1" flipV="1">
              <a:off x="2015" y="2680"/>
              <a:ext cx="23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77"/>
            <p:cNvSpPr>
              <a:spLocks noChangeShapeType="1"/>
            </p:cNvSpPr>
            <p:nvPr/>
          </p:nvSpPr>
          <p:spPr bwMode="auto">
            <a:xfrm flipH="1">
              <a:off x="2254" y="2720"/>
              <a:ext cx="239" cy="1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78"/>
            <p:cNvSpPr>
              <a:spLocks noChangeShapeType="1"/>
            </p:cNvSpPr>
            <p:nvPr/>
          </p:nvSpPr>
          <p:spPr bwMode="auto">
            <a:xfrm flipH="1">
              <a:off x="2493" y="2700"/>
              <a:ext cx="239" cy="2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79"/>
            <p:cNvSpPr>
              <a:spLocks noChangeShapeType="1"/>
            </p:cNvSpPr>
            <p:nvPr/>
          </p:nvSpPr>
          <p:spPr bwMode="auto">
            <a:xfrm flipH="1">
              <a:off x="2732" y="2660"/>
              <a:ext cx="24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80"/>
            <p:cNvSpPr>
              <a:spLocks noChangeShapeType="1"/>
            </p:cNvSpPr>
            <p:nvPr/>
          </p:nvSpPr>
          <p:spPr bwMode="auto">
            <a:xfrm flipH="1">
              <a:off x="2981" y="2620"/>
              <a:ext cx="23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81"/>
            <p:cNvSpPr>
              <a:spLocks noChangeShapeType="1"/>
            </p:cNvSpPr>
            <p:nvPr/>
          </p:nvSpPr>
          <p:spPr bwMode="auto">
            <a:xfrm flipH="1">
              <a:off x="3220" y="2560"/>
              <a:ext cx="239" cy="6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506" name="Group 82"/>
          <p:cNvGrpSpPr>
            <a:grpSpLocks/>
          </p:cNvGrpSpPr>
          <p:nvPr/>
        </p:nvGrpSpPr>
        <p:grpSpPr bwMode="auto">
          <a:xfrm>
            <a:off x="2028825" y="4397375"/>
            <a:ext cx="3506788" cy="1219200"/>
            <a:chOff x="1278" y="2770"/>
            <a:chExt cx="2209" cy="768"/>
          </a:xfrm>
        </p:grpSpPr>
        <p:sp>
          <p:nvSpPr>
            <p:cNvPr id="35953" name="Oval 83"/>
            <p:cNvSpPr>
              <a:spLocks noChangeArrowheads="1"/>
            </p:cNvSpPr>
            <p:nvPr/>
          </p:nvSpPr>
          <p:spPr bwMode="auto">
            <a:xfrm>
              <a:off x="1278" y="34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Oval 84"/>
            <p:cNvSpPr>
              <a:spLocks noChangeArrowheads="1"/>
            </p:cNvSpPr>
            <p:nvPr/>
          </p:nvSpPr>
          <p:spPr bwMode="auto">
            <a:xfrm>
              <a:off x="1517" y="340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" name="Oval 85"/>
            <p:cNvSpPr>
              <a:spLocks noChangeArrowheads="1"/>
            </p:cNvSpPr>
            <p:nvPr/>
          </p:nvSpPr>
          <p:spPr bwMode="auto">
            <a:xfrm>
              <a:off x="1756" y="33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" name="Oval 86"/>
            <p:cNvSpPr>
              <a:spLocks noChangeArrowheads="1"/>
            </p:cNvSpPr>
            <p:nvPr/>
          </p:nvSpPr>
          <p:spPr bwMode="auto">
            <a:xfrm>
              <a:off x="1995" y="32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" name="Oval 87"/>
            <p:cNvSpPr>
              <a:spLocks noChangeArrowheads="1"/>
            </p:cNvSpPr>
            <p:nvPr/>
          </p:nvSpPr>
          <p:spPr bwMode="auto">
            <a:xfrm>
              <a:off x="2234" y="31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Oval 88"/>
            <p:cNvSpPr>
              <a:spLocks noChangeArrowheads="1"/>
            </p:cNvSpPr>
            <p:nvPr/>
          </p:nvSpPr>
          <p:spPr bwMode="auto">
            <a:xfrm>
              <a:off x="2473" y="30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Oval 89"/>
            <p:cNvSpPr>
              <a:spLocks noChangeArrowheads="1"/>
            </p:cNvSpPr>
            <p:nvPr/>
          </p:nvSpPr>
          <p:spPr bwMode="auto">
            <a:xfrm>
              <a:off x="2712" y="301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" name="Oval 90"/>
            <p:cNvSpPr>
              <a:spLocks noChangeArrowheads="1"/>
            </p:cNvSpPr>
            <p:nvPr/>
          </p:nvSpPr>
          <p:spPr bwMode="auto">
            <a:xfrm>
              <a:off x="2951" y="293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" name="Oval 91"/>
            <p:cNvSpPr>
              <a:spLocks noChangeArrowheads="1"/>
            </p:cNvSpPr>
            <p:nvPr/>
          </p:nvSpPr>
          <p:spPr bwMode="auto">
            <a:xfrm>
              <a:off x="3190" y="28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" name="Oval 92"/>
            <p:cNvSpPr>
              <a:spLocks noChangeArrowheads="1"/>
            </p:cNvSpPr>
            <p:nvPr/>
          </p:nvSpPr>
          <p:spPr bwMode="auto">
            <a:xfrm>
              <a:off x="3429" y="27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517" name="Group 93"/>
          <p:cNvGrpSpPr>
            <a:grpSpLocks/>
          </p:cNvGrpSpPr>
          <p:nvPr/>
        </p:nvGrpSpPr>
        <p:grpSpPr bwMode="auto">
          <a:xfrm>
            <a:off x="2028825" y="2143125"/>
            <a:ext cx="3506788" cy="3473450"/>
            <a:chOff x="1278" y="1350"/>
            <a:chExt cx="2209" cy="2188"/>
          </a:xfrm>
        </p:grpSpPr>
        <p:sp>
          <p:nvSpPr>
            <p:cNvPr id="35943" name="Oval 94"/>
            <p:cNvSpPr>
              <a:spLocks noChangeArrowheads="1"/>
            </p:cNvSpPr>
            <p:nvPr/>
          </p:nvSpPr>
          <p:spPr bwMode="auto">
            <a:xfrm>
              <a:off x="3429" y="34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" name="Oval 95"/>
            <p:cNvSpPr>
              <a:spLocks noChangeArrowheads="1"/>
            </p:cNvSpPr>
            <p:nvPr/>
          </p:nvSpPr>
          <p:spPr bwMode="auto">
            <a:xfrm>
              <a:off x="3190" y="346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" name="Oval 96"/>
            <p:cNvSpPr>
              <a:spLocks noChangeArrowheads="1"/>
            </p:cNvSpPr>
            <p:nvPr/>
          </p:nvSpPr>
          <p:spPr bwMode="auto">
            <a:xfrm>
              <a:off x="2951" y="34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" name="Oval 97"/>
            <p:cNvSpPr>
              <a:spLocks noChangeArrowheads="1"/>
            </p:cNvSpPr>
            <p:nvPr/>
          </p:nvSpPr>
          <p:spPr bwMode="auto">
            <a:xfrm>
              <a:off x="2712" y="33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" name="Oval 98"/>
            <p:cNvSpPr>
              <a:spLocks noChangeArrowheads="1"/>
            </p:cNvSpPr>
            <p:nvPr/>
          </p:nvSpPr>
          <p:spPr bwMode="auto">
            <a:xfrm>
              <a:off x="2473" y="33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Oval 99"/>
            <p:cNvSpPr>
              <a:spLocks noChangeArrowheads="1"/>
            </p:cNvSpPr>
            <p:nvPr/>
          </p:nvSpPr>
          <p:spPr bwMode="auto">
            <a:xfrm>
              <a:off x="2234" y="32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Oval 100"/>
            <p:cNvSpPr>
              <a:spLocks noChangeArrowheads="1"/>
            </p:cNvSpPr>
            <p:nvPr/>
          </p:nvSpPr>
          <p:spPr bwMode="auto">
            <a:xfrm>
              <a:off x="1995" y="313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Oval 101"/>
            <p:cNvSpPr>
              <a:spLocks noChangeArrowheads="1"/>
            </p:cNvSpPr>
            <p:nvPr/>
          </p:nvSpPr>
          <p:spPr bwMode="auto">
            <a:xfrm>
              <a:off x="1756" y="293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" name="Oval 102"/>
            <p:cNvSpPr>
              <a:spLocks noChangeArrowheads="1"/>
            </p:cNvSpPr>
            <p:nvPr/>
          </p:nvSpPr>
          <p:spPr bwMode="auto">
            <a:xfrm>
              <a:off x="1278" y="13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" name="Oval 103"/>
            <p:cNvSpPr>
              <a:spLocks noChangeArrowheads="1"/>
            </p:cNvSpPr>
            <p:nvPr/>
          </p:nvSpPr>
          <p:spPr bwMode="auto">
            <a:xfrm>
              <a:off x="1517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528" name="Group 104"/>
          <p:cNvGrpSpPr>
            <a:grpSpLocks/>
          </p:cNvGrpSpPr>
          <p:nvPr/>
        </p:nvGrpSpPr>
        <p:grpSpPr bwMode="auto">
          <a:xfrm>
            <a:off x="1839913" y="3270250"/>
            <a:ext cx="3506787" cy="2346325"/>
            <a:chOff x="1159" y="2060"/>
            <a:chExt cx="2209" cy="1478"/>
          </a:xfrm>
        </p:grpSpPr>
        <p:sp>
          <p:nvSpPr>
            <p:cNvPr id="35933" name="Oval 105"/>
            <p:cNvSpPr>
              <a:spLocks noChangeArrowheads="1"/>
            </p:cNvSpPr>
            <p:nvPr/>
          </p:nvSpPr>
          <p:spPr bwMode="auto">
            <a:xfrm>
              <a:off x="1159" y="34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Oval 106"/>
            <p:cNvSpPr>
              <a:spLocks noChangeArrowheads="1"/>
            </p:cNvSpPr>
            <p:nvPr/>
          </p:nvSpPr>
          <p:spPr bwMode="auto">
            <a:xfrm>
              <a:off x="1398" y="33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Oval 107"/>
            <p:cNvSpPr>
              <a:spLocks noChangeArrowheads="1"/>
            </p:cNvSpPr>
            <p:nvPr/>
          </p:nvSpPr>
          <p:spPr bwMode="auto">
            <a:xfrm>
              <a:off x="1637" y="31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Oval 108"/>
            <p:cNvSpPr>
              <a:spLocks noChangeArrowheads="1"/>
            </p:cNvSpPr>
            <p:nvPr/>
          </p:nvSpPr>
          <p:spPr bwMode="auto">
            <a:xfrm>
              <a:off x="1876" y="301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Oval 109"/>
            <p:cNvSpPr>
              <a:spLocks noChangeArrowheads="1"/>
            </p:cNvSpPr>
            <p:nvPr/>
          </p:nvSpPr>
          <p:spPr bwMode="auto">
            <a:xfrm>
              <a:off x="2115" y="28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Oval 110"/>
            <p:cNvSpPr>
              <a:spLocks noChangeArrowheads="1"/>
            </p:cNvSpPr>
            <p:nvPr/>
          </p:nvSpPr>
          <p:spPr bwMode="auto">
            <a:xfrm>
              <a:off x="2354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Oval 111"/>
            <p:cNvSpPr>
              <a:spLocks noChangeArrowheads="1"/>
            </p:cNvSpPr>
            <p:nvPr/>
          </p:nvSpPr>
          <p:spPr bwMode="auto">
            <a:xfrm>
              <a:off x="2593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Oval 112"/>
            <p:cNvSpPr>
              <a:spLocks noChangeArrowheads="1"/>
            </p:cNvSpPr>
            <p:nvPr/>
          </p:nvSpPr>
          <p:spPr bwMode="auto">
            <a:xfrm>
              <a:off x="2832" y="23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Oval 113"/>
            <p:cNvSpPr>
              <a:spLocks noChangeArrowheads="1"/>
            </p:cNvSpPr>
            <p:nvPr/>
          </p:nvSpPr>
          <p:spPr bwMode="auto">
            <a:xfrm>
              <a:off x="3071" y="22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Oval 114"/>
            <p:cNvSpPr>
              <a:spLocks noChangeArrowheads="1"/>
            </p:cNvSpPr>
            <p:nvPr/>
          </p:nvSpPr>
          <p:spPr bwMode="auto">
            <a:xfrm>
              <a:off x="3310" y="206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539" name="Group 115"/>
          <p:cNvGrpSpPr>
            <a:grpSpLocks/>
          </p:cNvGrpSpPr>
          <p:nvPr/>
        </p:nvGrpSpPr>
        <p:grpSpPr bwMode="auto">
          <a:xfrm>
            <a:off x="2028825" y="1778000"/>
            <a:ext cx="3506788" cy="2584450"/>
            <a:chOff x="1278" y="1120"/>
            <a:chExt cx="2209" cy="1628"/>
          </a:xfrm>
        </p:grpSpPr>
        <p:sp>
          <p:nvSpPr>
            <p:cNvPr id="35923" name="Oval 116"/>
            <p:cNvSpPr>
              <a:spLocks noChangeArrowheads="1"/>
            </p:cNvSpPr>
            <p:nvPr/>
          </p:nvSpPr>
          <p:spPr bwMode="auto">
            <a:xfrm>
              <a:off x="2234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Oval 117"/>
            <p:cNvSpPr>
              <a:spLocks noChangeArrowheads="1"/>
            </p:cNvSpPr>
            <p:nvPr/>
          </p:nvSpPr>
          <p:spPr bwMode="auto">
            <a:xfrm>
              <a:off x="1995" y="26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Oval 118"/>
            <p:cNvSpPr>
              <a:spLocks noChangeArrowheads="1"/>
            </p:cNvSpPr>
            <p:nvPr/>
          </p:nvSpPr>
          <p:spPr bwMode="auto">
            <a:xfrm>
              <a:off x="1756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Oval 119"/>
            <p:cNvSpPr>
              <a:spLocks noChangeArrowheads="1"/>
            </p:cNvSpPr>
            <p:nvPr/>
          </p:nvSpPr>
          <p:spPr bwMode="auto">
            <a:xfrm>
              <a:off x="1517" y="22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Oval 120"/>
            <p:cNvSpPr>
              <a:spLocks noChangeArrowheads="1"/>
            </p:cNvSpPr>
            <p:nvPr/>
          </p:nvSpPr>
          <p:spPr bwMode="auto">
            <a:xfrm>
              <a:off x="1278" y="11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" name="Oval 121"/>
            <p:cNvSpPr>
              <a:spLocks noChangeArrowheads="1"/>
            </p:cNvSpPr>
            <p:nvPr/>
          </p:nvSpPr>
          <p:spPr bwMode="auto">
            <a:xfrm>
              <a:off x="3429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Oval 122"/>
            <p:cNvSpPr>
              <a:spLocks noChangeArrowheads="1"/>
            </p:cNvSpPr>
            <p:nvPr/>
          </p:nvSpPr>
          <p:spPr bwMode="auto">
            <a:xfrm>
              <a:off x="3190" y="25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Oval 123"/>
            <p:cNvSpPr>
              <a:spLocks noChangeArrowheads="1"/>
            </p:cNvSpPr>
            <p:nvPr/>
          </p:nvSpPr>
          <p:spPr bwMode="auto">
            <a:xfrm>
              <a:off x="2951" y="263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Oval 124"/>
            <p:cNvSpPr>
              <a:spLocks noChangeArrowheads="1"/>
            </p:cNvSpPr>
            <p:nvPr/>
          </p:nvSpPr>
          <p:spPr bwMode="auto">
            <a:xfrm>
              <a:off x="2712" y="26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Oval 125"/>
            <p:cNvSpPr>
              <a:spLocks noChangeArrowheads="1"/>
            </p:cNvSpPr>
            <p:nvPr/>
          </p:nvSpPr>
          <p:spPr bwMode="auto">
            <a:xfrm>
              <a:off x="2473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0" name="Rectangle 126"/>
          <p:cNvSpPr>
            <a:spLocks noChangeArrowheads="1"/>
          </p:cNvSpPr>
          <p:nvPr/>
        </p:nvSpPr>
        <p:spPr bwMode="auto">
          <a:xfrm>
            <a:off x="1141413" y="1190625"/>
            <a:ext cx="4603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Costs</a:t>
            </a:r>
            <a:endParaRPr lang="en-US"/>
          </a:p>
        </p:txBody>
      </p:sp>
      <p:sp>
        <p:nvSpPr>
          <p:cNvPr id="35891" name="Rectangle 127"/>
          <p:cNvSpPr>
            <a:spLocks noChangeArrowheads="1"/>
          </p:cNvSpPr>
          <p:nvPr/>
        </p:nvSpPr>
        <p:spPr bwMode="auto">
          <a:xfrm>
            <a:off x="1189038" y="1504950"/>
            <a:ext cx="414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$3.50</a:t>
            </a:r>
            <a:endParaRPr lang="en-US"/>
          </a:p>
        </p:txBody>
      </p:sp>
      <p:sp>
        <p:nvSpPr>
          <p:cNvPr id="35892" name="Rectangle 128"/>
          <p:cNvSpPr>
            <a:spLocks noChangeArrowheads="1"/>
          </p:cNvSpPr>
          <p:nvPr/>
        </p:nvSpPr>
        <p:spPr bwMode="auto">
          <a:xfrm>
            <a:off x="1282700" y="18129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3.25</a:t>
            </a:r>
            <a:endParaRPr lang="en-US"/>
          </a:p>
        </p:txBody>
      </p:sp>
      <p:sp>
        <p:nvSpPr>
          <p:cNvPr id="35893" name="Rectangle 129"/>
          <p:cNvSpPr>
            <a:spLocks noChangeArrowheads="1"/>
          </p:cNvSpPr>
          <p:nvPr/>
        </p:nvSpPr>
        <p:spPr bwMode="auto">
          <a:xfrm>
            <a:off x="1282700" y="21224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3.00</a:t>
            </a:r>
            <a:endParaRPr lang="en-US"/>
          </a:p>
        </p:txBody>
      </p:sp>
      <p:sp>
        <p:nvSpPr>
          <p:cNvPr id="35894" name="Rectangle 130"/>
          <p:cNvSpPr>
            <a:spLocks noChangeArrowheads="1"/>
          </p:cNvSpPr>
          <p:nvPr/>
        </p:nvSpPr>
        <p:spPr bwMode="auto">
          <a:xfrm>
            <a:off x="1282700" y="24320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2.75</a:t>
            </a:r>
            <a:endParaRPr lang="en-US"/>
          </a:p>
        </p:txBody>
      </p:sp>
      <p:sp>
        <p:nvSpPr>
          <p:cNvPr id="35895" name="Rectangle 131"/>
          <p:cNvSpPr>
            <a:spLocks noChangeArrowheads="1"/>
          </p:cNvSpPr>
          <p:nvPr/>
        </p:nvSpPr>
        <p:spPr bwMode="auto">
          <a:xfrm>
            <a:off x="1282700" y="274161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2.50</a:t>
            </a:r>
            <a:endParaRPr lang="en-US"/>
          </a:p>
        </p:txBody>
      </p:sp>
      <p:sp>
        <p:nvSpPr>
          <p:cNvPr id="35896" name="Rectangle 132"/>
          <p:cNvSpPr>
            <a:spLocks noChangeArrowheads="1"/>
          </p:cNvSpPr>
          <p:nvPr/>
        </p:nvSpPr>
        <p:spPr bwMode="auto">
          <a:xfrm>
            <a:off x="1282700" y="305117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2.25</a:t>
            </a:r>
            <a:endParaRPr lang="en-US"/>
          </a:p>
        </p:txBody>
      </p:sp>
      <p:sp>
        <p:nvSpPr>
          <p:cNvPr id="35897" name="Rectangle 133"/>
          <p:cNvSpPr>
            <a:spLocks noChangeArrowheads="1"/>
          </p:cNvSpPr>
          <p:nvPr/>
        </p:nvSpPr>
        <p:spPr bwMode="auto">
          <a:xfrm>
            <a:off x="1282700" y="33591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2.00</a:t>
            </a:r>
            <a:endParaRPr lang="en-US"/>
          </a:p>
        </p:txBody>
      </p:sp>
      <p:sp>
        <p:nvSpPr>
          <p:cNvPr id="35898" name="Rectangle 134"/>
          <p:cNvSpPr>
            <a:spLocks noChangeArrowheads="1"/>
          </p:cNvSpPr>
          <p:nvPr/>
        </p:nvSpPr>
        <p:spPr bwMode="auto">
          <a:xfrm>
            <a:off x="1282700" y="36750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1.75</a:t>
            </a:r>
            <a:endParaRPr lang="en-US"/>
          </a:p>
        </p:txBody>
      </p:sp>
      <p:sp>
        <p:nvSpPr>
          <p:cNvPr id="35899" name="Rectangle 135"/>
          <p:cNvSpPr>
            <a:spLocks noChangeArrowheads="1"/>
          </p:cNvSpPr>
          <p:nvPr/>
        </p:nvSpPr>
        <p:spPr bwMode="auto">
          <a:xfrm>
            <a:off x="1282700" y="398303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1.50</a:t>
            </a:r>
            <a:endParaRPr lang="en-US"/>
          </a:p>
        </p:txBody>
      </p:sp>
      <p:sp>
        <p:nvSpPr>
          <p:cNvPr id="35900" name="Rectangle 136"/>
          <p:cNvSpPr>
            <a:spLocks noChangeArrowheads="1"/>
          </p:cNvSpPr>
          <p:nvPr/>
        </p:nvSpPr>
        <p:spPr bwMode="auto">
          <a:xfrm>
            <a:off x="1282700" y="429260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1.25</a:t>
            </a:r>
            <a:endParaRPr lang="en-US"/>
          </a:p>
        </p:txBody>
      </p:sp>
      <p:sp>
        <p:nvSpPr>
          <p:cNvPr id="35901" name="Rectangle 137"/>
          <p:cNvSpPr>
            <a:spLocks noChangeArrowheads="1"/>
          </p:cNvSpPr>
          <p:nvPr/>
        </p:nvSpPr>
        <p:spPr bwMode="auto">
          <a:xfrm>
            <a:off x="1282700" y="46021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1.00</a:t>
            </a:r>
            <a:endParaRPr lang="en-US"/>
          </a:p>
        </p:txBody>
      </p:sp>
      <p:sp>
        <p:nvSpPr>
          <p:cNvPr id="35902" name="Rectangle 138"/>
          <p:cNvSpPr>
            <a:spLocks noChangeArrowheads="1"/>
          </p:cNvSpPr>
          <p:nvPr/>
        </p:nvSpPr>
        <p:spPr bwMode="auto">
          <a:xfrm>
            <a:off x="1282700" y="49117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0.75</a:t>
            </a:r>
            <a:endParaRPr lang="en-US"/>
          </a:p>
        </p:txBody>
      </p:sp>
      <p:sp>
        <p:nvSpPr>
          <p:cNvPr id="35903" name="Rectangle 139"/>
          <p:cNvSpPr>
            <a:spLocks noChangeArrowheads="1"/>
          </p:cNvSpPr>
          <p:nvPr/>
        </p:nvSpPr>
        <p:spPr bwMode="auto">
          <a:xfrm>
            <a:off x="1282700" y="52212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0.50</a:t>
            </a:r>
            <a:endParaRPr lang="en-US"/>
          </a:p>
        </p:txBody>
      </p:sp>
      <p:sp>
        <p:nvSpPr>
          <p:cNvPr id="35904" name="Rectangle 140"/>
          <p:cNvSpPr>
            <a:spLocks noChangeArrowheads="1"/>
          </p:cNvSpPr>
          <p:nvPr/>
        </p:nvSpPr>
        <p:spPr bwMode="auto">
          <a:xfrm>
            <a:off x="1282700" y="55292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0.25</a:t>
            </a:r>
            <a:endParaRPr lang="en-US"/>
          </a:p>
        </p:txBody>
      </p:sp>
      <p:sp>
        <p:nvSpPr>
          <p:cNvPr id="35905" name="Rectangle 141"/>
          <p:cNvSpPr>
            <a:spLocks noChangeArrowheads="1"/>
          </p:cNvSpPr>
          <p:nvPr/>
        </p:nvSpPr>
        <p:spPr bwMode="auto">
          <a:xfrm>
            <a:off x="6799263" y="5986463"/>
            <a:ext cx="673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35906" name="Rectangle 142"/>
          <p:cNvSpPr>
            <a:spLocks noChangeArrowheads="1"/>
          </p:cNvSpPr>
          <p:nvPr/>
        </p:nvSpPr>
        <p:spPr bwMode="auto">
          <a:xfrm>
            <a:off x="6724650" y="6196013"/>
            <a:ext cx="7477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of Output</a:t>
            </a:r>
            <a:endParaRPr lang="en-US"/>
          </a:p>
        </p:txBody>
      </p:sp>
      <p:sp>
        <p:nvSpPr>
          <p:cNvPr id="35907" name="Rectangle 143"/>
          <p:cNvSpPr>
            <a:spLocks noChangeArrowheads="1"/>
          </p:cNvSpPr>
          <p:nvPr/>
        </p:nvSpPr>
        <p:spPr bwMode="auto">
          <a:xfrm>
            <a:off x="4989513" y="6405563"/>
            <a:ext cx="2459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(glasses of lemonade per hour)</a:t>
            </a:r>
            <a:endParaRPr lang="en-US"/>
          </a:p>
        </p:txBody>
      </p:sp>
      <p:sp>
        <p:nvSpPr>
          <p:cNvPr id="35908" name="Rectangle 144"/>
          <p:cNvSpPr>
            <a:spLocks noChangeArrowheads="1"/>
          </p:cNvSpPr>
          <p:nvPr/>
        </p:nvSpPr>
        <p:spPr bwMode="auto">
          <a:xfrm>
            <a:off x="15128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5909" name="Rectangle 145"/>
          <p:cNvSpPr>
            <a:spLocks noChangeArrowheads="1"/>
          </p:cNvSpPr>
          <p:nvPr/>
        </p:nvSpPr>
        <p:spPr bwMode="auto">
          <a:xfrm>
            <a:off x="201136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5910" name="Rectangle 146"/>
          <p:cNvSpPr>
            <a:spLocks noChangeArrowheads="1"/>
          </p:cNvSpPr>
          <p:nvPr/>
        </p:nvSpPr>
        <p:spPr bwMode="auto">
          <a:xfrm>
            <a:off x="31448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5911" name="Rectangle 147"/>
          <p:cNvSpPr>
            <a:spLocks noChangeArrowheads="1"/>
          </p:cNvSpPr>
          <p:nvPr/>
        </p:nvSpPr>
        <p:spPr bwMode="auto">
          <a:xfrm>
            <a:off x="27670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5912" name="Rectangle 148"/>
          <p:cNvSpPr>
            <a:spLocks noChangeArrowheads="1"/>
          </p:cNvSpPr>
          <p:nvPr/>
        </p:nvSpPr>
        <p:spPr bwMode="auto">
          <a:xfrm>
            <a:off x="23891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5913" name="Rectangle 149"/>
          <p:cNvSpPr>
            <a:spLocks noChangeArrowheads="1"/>
          </p:cNvSpPr>
          <p:nvPr/>
        </p:nvSpPr>
        <p:spPr bwMode="auto">
          <a:xfrm>
            <a:off x="42814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35914" name="Rectangle 150"/>
          <p:cNvSpPr>
            <a:spLocks noChangeArrowheads="1"/>
          </p:cNvSpPr>
          <p:nvPr/>
        </p:nvSpPr>
        <p:spPr bwMode="auto">
          <a:xfrm>
            <a:off x="3905250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5915" name="Rectangle 151"/>
          <p:cNvSpPr>
            <a:spLocks noChangeArrowheads="1"/>
          </p:cNvSpPr>
          <p:nvPr/>
        </p:nvSpPr>
        <p:spPr bwMode="auto">
          <a:xfrm>
            <a:off x="3527425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5916" name="Rectangle 152"/>
          <p:cNvSpPr>
            <a:spLocks noChangeArrowheads="1"/>
          </p:cNvSpPr>
          <p:nvPr/>
        </p:nvSpPr>
        <p:spPr bwMode="auto">
          <a:xfrm>
            <a:off x="50371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9</a:t>
            </a:r>
            <a:endParaRPr lang="en-US"/>
          </a:p>
        </p:txBody>
      </p:sp>
      <p:sp>
        <p:nvSpPr>
          <p:cNvPr id="35917" name="Rectangle 153"/>
          <p:cNvSpPr>
            <a:spLocks noChangeArrowheads="1"/>
          </p:cNvSpPr>
          <p:nvPr/>
        </p:nvSpPr>
        <p:spPr bwMode="auto">
          <a:xfrm>
            <a:off x="46593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5918" name="Rectangle 154"/>
          <p:cNvSpPr>
            <a:spLocks noChangeArrowheads="1"/>
          </p:cNvSpPr>
          <p:nvPr/>
        </p:nvSpPr>
        <p:spPr bwMode="auto">
          <a:xfrm>
            <a:off x="5367338" y="59912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03579" name="Rectangle 155"/>
          <p:cNvSpPr>
            <a:spLocks noChangeArrowheads="1"/>
          </p:cNvSpPr>
          <p:nvPr/>
        </p:nvSpPr>
        <p:spPr bwMode="auto">
          <a:xfrm>
            <a:off x="5383213" y="3208338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MC</a:t>
            </a:r>
            <a:endParaRPr lang="en-US"/>
          </a:p>
        </p:txBody>
      </p:sp>
      <p:sp>
        <p:nvSpPr>
          <p:cNvPr id="103580" name="Rectangle 156"/>
          <p:cNvSpPr>
            <a:spLocks noChangeArrowheads="1"/>
          </p:cNvSpPr>
          <p:nvPr/>
        </p:nvSpPr>
        <p:spPr bwMode="auto">
          <a:xfrm>
            <a:off x="5567363" y="3962400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ATC</a:t>
            </a:r>
            <a:endParaRPr lang="en-US"/>
          </a:p>
        </p:txBody>
      </p:sp>
      <p:sp>
        <p:nvSpPr>
          <p:cNvPr id="103581" name="Rectangle 157"/>
          <p:cNvSpPr>
            <a:spLocks noChangeArrowheads="1"/>
          </p:cNvSpPr>
          <p:nvPr/>
        </p:nvSpPr>
        <p:spPr bwMode="auto">
          <a:xfrm>
            <a:off x="5576888" y="4340225"/>
            <a:ext cx="3381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AVC</a:t>
            </a:r>
            <a:endParaRPr lang="en-US"/>
          </a:p>
        </p:txBody>
      </p:sp>
      <p:sp>
        <p:nvSpPr>
          <p:cNvPr id="103582" name="Rectangle 158"/>
          <p:cNvSpPr>
            <a:spLocks noChangeArrowheads="1"/>
          </p:cNvSpPr>
          <p:nvPr/>
        </p:nvSpPr>
        <p:spPr bwMode="auto">
          <a:xfrm>
            <a:off x="5567363" y="5446713"/>
            <a:ext cx="3302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AFC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3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79" grpId="0" build="p" autoUpdateAnimBg="0"/>
      <p:bldP spid="103580" grpId="0" build="p" autoUpdateAnimBg="0"/>
      <p:bldP spid="103581" grpId="0" build="p" autoUpdateAnimBg="0"/>
      <p:bldP spid="10358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Cost Curves and Their Shapes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Marginal cost rises with the amount of output produced.</a:t>
            </a:r>
          </a:p>
          <a:p>
            <a:pPr lvl="1"/>
            <a:r>
              <a:rPr lang="en-US" sz="2400" dirty="0" smtClean="0"/>
              <a:t>This reflects the property of </a:t>
            </a:r>
            <a:r>
              <a:rPr lang="en-US" sz="2400" i="1" dirty="0" smtClean="0"/>
              <a:t>diminishing marginal product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185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403828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Average-Cost and Marginal-Cost Curves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3F6F9"/>
          </a:solidFill>
          <a:ln w="1746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2F4F8"/>
          </a:solidFill>
          <a:ln w="1587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1F4F7"/>
          </a:solidFill>
          <a:ln w="14287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0F2F5"/>
          </a:solidFill>
          <a:ln w="1270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EF1F4"/>
          </a:solidFill>
          <a:ln w="1111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DEFF3"/>
          </a:solidFill>
          <a:ln w="9525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BEEF2"/>
          </a:solidFill>
          <a:ln w="793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AECF1"/>
          </a:solidFill>
          <a:ln w="635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9EBF0"/>
          </a:solidFill>
          <a:ln w="476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7EAEF"/>
          </a:solidFill>
          <a:ln w="3175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6E9EF"/>
          </a:solidFill>
          <a:ln w="1587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681163" y="1192213"/>
            <a:ext cx="5818187" cy="4745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Freeform 17"/>
          <p:cNvSpPr>
            <a:spLocks/>
          </p:cNvSpPr>
          <p:nvPr/>
        </p:nvSpPr>
        <p:spPr bwMode="auto">
          <a:xfrm>
            <a:off x="1681163" y="1192213"/>
            <a:ext cx="5818187" cy="4745037"/>
          </a:xfrm>
          <a:custGeom>
            <a:avLst/>
            <a:gdLst>
              <a:gd name="T0" fmla="*/ 0 w 3665"/>
              <a:gd name="T1" fmla="*/ 0 h 2989"/>
              <a:gd name="T2" fmla="*/ 0 w 3665"/>
              <a:gd name="T3" fmla="*/ 4745037 h 2989"/>
              <a:gd name="T4" fmla="*/ 5818187 w 3665"/>
              <a:gd name="T5" fmla="*/ 4745037 h 2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5" h="2989">
                <a:moveTo>
                  <a:pt x="0" y="0"/>
                </a:moveTo>
                <a:lnTo>
                  <a:pt x="0" y="2989"/>
                </a:lnTo>
                <a:lnTo>
                  <a:pt x="3665" y="298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1681163" y="1573213"/>
            <a:ext cx="1270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1681163" y="1873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1681163" y="21907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1681163" y="2508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681163" y="2809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1681163" y="3127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1681163" y="3444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1681163" y="3762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1681163" y="4064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1681163" y="43815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1681163" y="4699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1681163" y="5000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1681163" y="53181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1681163" y="5635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20605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24399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281940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319881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357822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395763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433705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471646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50958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54752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42" name="Group 42"/>
          <p:cNvGrpSpPr>
            <a:grpSpLocks/>
          </p:cNvGrpSpPr>
          <p:nvPr/>
        </p:nvGrpSpPr>
        <p:grpSpPr bwMode="auto">
          <a:xfrm>
            <a:off x="1871663" y="3317875"/>
            <a:ext cx="3429000" cy="2254250"/>
            <a:chOff x="1179" y="2090"/>
            <a:chExt cx="2160" cy="1420"/>
          </a:xfrm>
        </p:grpSpPr>
        <p:sp>
          <p:nvSpPr>
            <p:cNvPr id="37972" name="Line 43"/>
            <p:cNvSpPr>
              <a:spLocks noChangeShapeType="1"/>
            </p:cNvSpPr>
            <p:nvPr/>
          </p:nvSpPr>
          <p:spPr bwMode="auto">
            <a:xfrm flipH="1">
              <a:off x="1179" y="335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3" name="Line 44"/>
            <p:cNvSpPr>
              <a:spLocks noChangeShapeType="1"/>
            </p:cNvSpPr>
            <p:nvPr/>
          </p:nvSpPr>
          <p:spPr bwMode="auto">
            <a:xfrm flipH="1">
              <a:off x="1418" y="319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Line 45"/>
            <p:cNvSpPr>
              <a:spLocks noChangeShapeType="1"/>
            </p:cNvSpPr>
            <p:nvPr/>
          </p:nvSpPr>
          <p:spPr bwMode="auto">
            <a:xfrm flipH="1">
              <a:off x="1657" y="303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Line 46"/>
            <p:cNvSpPr>
              <a:spLocks noChangeShapeType="1"/>
            </p:cNvSpPr>
            <p:nvPr/>
          </p:nvSpPr>
          <p:spPr bwMode="auto">
            <a:xfrm flipH="1">
              <a:off x="1896" y="2880"/>
              <a:ext cx="239" cy="15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6" name="Line 47"/>
            <p:cNvSpPr>
              <a:spLocks noChangeShapeType="1"/>
            </p:cNvSpPr>
            <p:nvPr/>
          </p:nvSpPr>
          <p:spPr bwMode="auto">
            <a:xfrm flipH="1">
              <a:off x="2135" y="2720"/>
              <a:ext cx="238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7" name="Line 48"/>
            <p:cNvSpPr>
              <a:spLocks noChangeShapeType="1"/>
            </p:cNvSpPr>
            <p:nvPr/>
          </p:nvSpPr>
          <p:spPr bwMode="auto">
            <a:xfrm flipH="1">
              <a:off x="2373" y="256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8" name="Line 49"/>
            <p:cNvSpPr>
              <a:spLocks noChangeShapeType="1"/>
            </p:cNvSpPr>
            <p:nvPr/>
          </p:nvSpPr>
          <p:spPr bwMode="auto">
            <a:xfrm flipH="1">
              <a:off x="2612" y="2400"/>
              <a:ext cx="24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9" name="Line 50"/>
            <p:cNvSpPr>
              <a:spLocks noChangeShapeType="1"/>
            </p:cNvSpPr>
            <p:nvPr/>
          </p:nvSpPr>
          <p:spPr bwMode="auto">
            <a:xfrm flipH="1">
              <a:off x="2861" y="2250"/>
              <a:ext cx="239" cy="15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Line 51"/>
            <p:cNvSpPr>
              <a:spLocks noChangeShapeType="1"/>
            </p:cNvSpPr>
            <p:nvPr/>
          </p:nvSpPr>
          <p:spPr bwMode="auto">
            <a:xfrm flipH="1">
              <a:off x="3100" y="209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52" name="Group 52"/>
          <p:cNvGrpSpPr>
            <a:grpSpLocks/>
          </p:cNvGrpSpPr>
          <p:nvPr/>
        </p:nvGrpSpPr>
        <p:grpSpPr bwMode="auto">
          <a:xfrm>
            <a:off x="1839913" y="3270250"/>
            <a:ext cx="3506787" cy="2346325"/>
            <a:chOff x="1159" y="2060"/>
            <a:chExt cx="2209" cy="1478"/>
          </a:xfrm>
        </p:grpSpPr>
        <p:sp>
          <p:nvSpPr>
            <p:cNvPr id="37962" name="Oval 53"/>
            <p:cNvSpPr>
              <a:spLocks noChangeArrowheads="1"/>
            </p:cNvSpPr>
            <p:nvPr/>
          </p:nvSpPr>
          <p:spPr bwMode="auto">
            <a:xfrm>
              <a:off x="1159" y="34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Oval 54"/>
            <p:cNvSpPr>
              <a:spLocks noChangeArrowheads="1"/>
            </p:cNvSpPr>
            <p:nvPr/>
          </p:nvSpPr>
          <p:spPr bwMode="auto">
            <a:xfrm>
              <a:off x="1398" y="33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Oval 55"/>
            <p:cNvSpPr>
              <a:spLocks noChangeArrowheads="1"/>
            </p:cNvSpPr>
            <p:nvPr/>
          </p:nvSpPr>
          <p:spPr bwMode="auto">
            <a:xfrm>
              <a:off x="1637" y="31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5" name="Oval 56"/>
            <p:cNvSpPr>
              <a:spLocks noChangeArrowheads="1"/>
            </p:cNvSpPr>
            <p:nvPr/>
          </p:nvSpPr>
          <p:spPr bwMode="auto">
            <a:xfrm>
              <a:off x="1876" y="301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Oval 57"/>
            <p:cNvSpPr>
              <a:spLocks noChangeArrowheads="1"/>
            </p:cNvSpPr>
            <p:nvPr/>
          </p:nvSpPr>
          <p:spPr bwMode="auto">
            <a:xfrm>
              <a:off x="2115" y="28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Oval 58"/>
            <p:cNvSpPr>
              <a:spLocks noChangeArrowheads="1"/>
            </p:cNvSpPr>
            <p:nvPr/>
          </p:nvSpPr>
          <p:spPr bwMode="auto">
            <a:xfrm>
              <a:off x="2354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Oval 59"/>
            <p:cNvSpPr>
              <a:spLocks noChangeArrowheads="1"/>
            </p:cNvSpPr>
            <p:nvPr/>
          </p:nvSpPr>
          <p:spPr bwMode="auto">
            <a:xfrm>
              <a:off x="2593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9" name="Oval 60"/>
            <p:cNvSpPr>
              <a:spLocks noChangeArrowheads="1"/>
            </p:cNvSpPr>
            <p:nvPr/>
          </p:nvSpPr>
          <p:spPr bwMode="auto">
            <a:xfrm>
              <a:off x="2832" y="23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0" name="Oval 61"/>
            <p:cNvSpPr>
              <a:spLocks noChangeArrowheads="1"/>
            </p:cNvSpPr>
            <p:nvPr/>
          </p:nvSpPr>
          <p:spPr bwMode="auto">
            <a:xfrm>
              <a:off x="3071" y="22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1" name="Oval 62"/>
            <p:cNvSpPr>
              <a:spLocks noChangeArrowheads="1"/>
            </p:cNvSpPr>
            <p:nvPr/>
          </p:nvSpPr>
          <p:spPr bwMode="auto">
            <a:xfrm>
              <a:off x="3310" y="206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2" name="Rectangle 63"/>
          <p:cNvSpPr>
            <a:spLocks noChangeArrowheads="1"/>
          </p:cNvSpPr>
          <p:nvPr/>
        </p:nvSpPr>
        <p:spPr bwMode="auto">
          <a:xfrm>
            <a:off x="1141413" y="1190625"/>
            <a:ext cx="4603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Costs</a:t>
            </a:r>
            <a:endParaRPr lang="en-US"/>
          </a:p>
        </p:txBody>
      </p:sp>
      <p:sp>
        <p:nvSpPr>
          <p:cNvPr id="37933" name="Rectangle 64"/>
          <p:cNvSpPr>
            <a:spLocks noChangeArrowheads="1"/>
          </p:cNvSpPr>
          <p:nvPr/>
        </p:nvSpPr>
        <p:spPr bwMode="auto">
          <a:xfrm>
            <a:off x="1189038" y="1504950"/>
            <a:ext cx="414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$3.50</a:t>
            </a:r>
            <a:endParaRPr lang="en-US"/>
          </a:p>
        </p:txBody>
      </p:sp>
      <p:sp>
        <p:nvSpPr>
          <p:cNvPr id="37934" name="Rectangle 65"/>
          <p:cNvSpPr>
            <a:spLocks noChangeArrowheads="1"/>
          </p:cNvSpPr>
          <p:nvPr/>
        </p:nvSpPr>
        <p:spPr bwMode="auto">
          <a:xfrm>
            <a:off x="1282700" y="18129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3.25</a:t>
            </a:r>
            <a:endParaRPr lang="en-US"/>
          </a:p>
        </p:txBody>
      </p:sp>
      <p:sp>
        <p:nvSpPr>
          <p:cNvPr id="37935" name="Rectangle 66"/>
          <p:cNvSpPr>
            <a:spLocks noChangeArrowheads="1"/>
          </p:cNvSpPr>
          <p:nvPr/>
        </p:nvSpPr>
        <p:spPr bwMode="auto">
          <a:xfrm>
            <a:off x="1282700" y="21224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3.00</a:t>
            </a:r>
            <a:endParaRPr lang="en-US"/>
          </a:p>
        </p:txBody>
      </p:sp>
      <p:sp>
        <p:nvSpPr>
          <p:cNvPr id="37936" name="Rectangle 67"/>
          <p:cNvSpPr>
            <a:spLocks noChangeArrowheads="1"/>
          </p:cNvSpPr>
          <p:nvPr/>
        </p:nvSpPr>
        <p:spPr bwMode="auto">
          <a:xfrm>
            <a:off x="1282700" y="24320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2.75</a:t>
            </a:r>
            <a:endParaRPr lang="en-US"/>
          </a:p>
        </p:txBody>
      </p:sp>
      <p:sp>
        <p:nvSpPr>
          <p:cNvPr id="37937" name="Rectangle 68"/>
          <p:cNvSpPr>
            <a:spLocks noChangeArrowheads="1"/>
          </p:cNvSpPr>
          <p:nvPr/>
        </p:nvSpPr>
        <p:spPr bwMode="auto">
          <a:xfrm>
            <a:off x="1282700" y="274161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2.50</a:t>
            </a:r>
            <a:endParaRPr lang="en-US"/>
          </a:p>
        </p:txBody>
      </p:sp>
      <p:sp>
        <p:nvSpPr>
          <p:cNvPr id="37938" name="Rectangle 69"/>
          <p:cNvSpPr>
            <a:spLocks noChangeArrowheads="1"/>
          </p:cNvSpPr>
          <p:nvPr/>
        </p:nvSpPr>
        <p:spPr bwMode="auto">
          <a:xfrm>
            <a:off x="1282700" y="305117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2.25</a:t>
            </a:r>
            <a:endParaRPr lang="en-US"/>
          </a:p>
        </p:txBody>
      </p:sp>
      <p:sp>
        <p:nvSpPr>
          <p:cNvPr id="37939" name="Rectangle 70"/>
          <p:cNvSpPr>
            <a:spLocks noChangeArrowheads="1"/>
          </p:cNvSpPr>
          <p:nvPr/>
        </p:nvSpPr>
        <p:spPr bwMode="auto">
          <a:xfrm>
            <a:off x="1282700" y="33591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2.00</a:t>
            </a:r>
            <a:endParaRPr lang="en-US"/>
          </a:p>
        </p:txBody>
      </p:sp>
      <p:sp>
        <p:nvSpPr>
          <p:cNvPr id="37940" name="Rectangle 71"/>
          <p:cNvSpPr>
            <a:spLocks noChangeArrowheads="1"/>
          </p:cNvSpPr>
          <p:nvPr/>
        </p:nvSpPr>
        <p:spPr bwMode="auto">
          <a:xfrm>
            <a:off x="1282700" y="36750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1.75</a:t>
            </a:r>
            <a:endParaRPr lang="en-US"/>
          </a:p>
        </p:txBody>
      </p:sp>
      <p:sp>
        <p:nvSpPr>
          <p:cNvPr id="37941" name="Rectangle 72"/>
          <p:cNvSpPr>
            <a:spLocks noChangeArrowheads="1"/>
          </p:cNvSpPr>
          <p:nvPr/>
        </p:nvSpPr>
        <p:spPr bwMode="auto">
          <a:xfrm>
            <a:off x="1282700" y="398303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1.50</a:t>
            </a:r>
            <a:endParaRPr lang="en-US"/>
          </a:p>
        </p:txBody>
      </p:sp>
      <p:sp>
        <p:nvSpPr>
          <p:cNvPr id="37942" name="Rectangle 73"/>
          <p:cNvSpPr>
            <a:spLocks noChangeArrowheads="1"/>
          </p:cNvSpPr>
          <p:nvPr/>
        </p:nvSpPr>
        <p:spPr bwMode="auto">
          <a:xfrm>
            <a:off x="1282700" y="429260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1.25</a:t>
            </a:r>
            <a:endParaRPr lang="en-US"/>
          </a:p>
        </p:txBody>
      </p:sp>
      <p:sp>
        <p:nvSpPr>
          <p:cNvPr id="37943" name="Rectangle 74"/>
          <p:cNvSpPr>
            <a:spLocks noChangeArrowheads="1"/>
          </p:cNvSpPr>
          <p:nvPr/>
        </p:nvSpPr>
        <p:spPr bwMode="auto">
          <a:xfrm>
            <a:off x="1282700" y="46021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1.00</a:t>
            </a:r>
            <a:endParaRPr lang="en-US"/>
          </a:p>
        </p:txBody>
      </p:sp>
      <p:sp>
        <p:nvSpPr>
          <p:cNvPr id="37944" name="Rectangle 75"/>
          <p:cNvSpPr>
            <a:spLocks noChangeArrowheads="1"/>
          </p:cNvSpPr>
          <p:nvPr/>
        </p:nvSpPr>
        <p:spPr bwMode="auto">
          <a:xfrm>
            <a:off x="1282700" y="49117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0.75</a:t>
            </a:r>
            <a:endParaRPr lang="en-US"/>
          </a:p>
        </p:txBody>
      </p:sp>
      <p:sp>
        <p:nvSpPr>
          <p:cNvPr id="37945" name="Rectangle 76"/>
          <p:cNvSpPr>
            <a:spLocks noChangeArrowheads="1"/>
          </p:cNvSpPr>
          <p:nvPr/>
        </p:nvSpPr>
        <p:spPr bwMode="auto">
          <a:xfrm>
            <a:off x="1282700" y="52212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0.50</a:t>
            </a:r>
            <a:endParaRPr lang="en-US"/>
          </a:p>
        </p:txBody>
      </p:sp>
      <p:sp>
        <p:nvSpPr>
          <p:cNvPr id="37946" name="Rectangle 77"/>
          <p:cNvSpPr>
            <a:spLocks noChangeArrowheads="1"/>
          </p:cNvSpPr>
          <p:nvPr/>
        </p:nvSpPr>
        <p:spPr bwMode="auto">
          <a:xfrm>
            <a:off x="1282700" y="55292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0.25</a:t>
            </a:r>
            <a:endParaRPr lang="en-US"/>
          </a:p>
        </p:txBody>
      </p:sp>
      <p:sp>
        <p:nvSpPr>
          <p:cNvPr id="37947" name="Rectangle 78"/>
          <p:cNvSpPr>
            <a:spLocks noChangeArrowheads="1"/>
          </p:cNvSpPr>
          <p:nvPr/>
        </p:nvSpPr>
        <p:spPr bwMode="auto">
          <a:xfrm>
            <a:off x="6799263" y="5986463"/>
            <a:ext cx="673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37948" name="Rectangle 79"/>
          <p:cNvSpPr>
            <a:spLocks noChangeArrowheads="1"/>
          </p:cNvSpPr>
          <p:nvPr/>
        </p:nvSpPr>
        <p:spPr bwMode="auto">
          <a:xfrm>
            <a:off x="6724650" y="6196013"/>
            <a:ext cx="7477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of Output</a:t>
            </a:r>
            <a:endParaRPr lang="en-US"/>
          </a:p>
        </p:txBody>
      </p:sp>
      <p:sp>
        <p:nvSpPr>
          <p:cNvPr id="37949" name="Rectangle 80"/>
          <p:cNvSpPr>
            <a:spLocks noChangeArrowheads="1"/>
          </p:cNvSpPr>
          <p:nvPr/>
        </p:nvSpPr>
        <p:spPr bwMode="auto">
          <a:xfrm>
            <a:off x="4989513" y="6405563"/>
            <a:ext cx="2459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(glasses of lemonade per hour)</a:t>
            </a:r>
            <a:endParaRPr lang="en-US"/>
          </a:p>
        </p:txBody>
      </p:sp>
      <p:sp>
        <p:nvSpPr>
          <p:cNvPr id="37950" name="Rectangle 81"/>
          <p:cNvSpPr>
            <a:spLocks noChangeArrowheads="1"/>
          </p:cNvSpPr>
          <p:nvPr/>
        </p:nvSpPr>
        <p:spPr bwMode="auto">
          <a:xfrm>
            <a:off x="15128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7951" name="Rectangle 82"/>
          <p:cNvSpPr>
            <a:spLocks noChangeArrowheads="1"/>
          </p:cNvSpPr>
          <p:nvPr/>
        </p:nvSpPr>
        <p:spPr bwMode="auto">
          <a:xfrm>
            <a:off x="201136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7952" name="Rectangle 83"/>
          <p:cNvSpPr>
            <a:spLocks noChangeArrowheads="1"/>
          </p:cNvSpPr>
          <p:nvPr/>
        </p:nvSpPr>
        <p:spPr bwMode="auto">
          <a:xfrm>
            <a:off x="31448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7953" name="Rectangle 84"/>
          <p:cNvSpPr>
            <a:spLocks noChangeArrowheads="1"/>
          </p:cNvSpPr>
          <p:nvPr/>
        </p:nvSpPr>
        <p:spPr bwMode="auto">
          <a:xfrm>
            <a:off x="27670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7954" name="Rectangle 85"/>
          <p:cNvSpPr>
            <a:spLocks noChangeArrowheads="1"/>
          </p:cNvSpPr>
          <p:nvPr/>
        </p:nvSpPr>
        <p:spPr bwMode="auto">
          <a:xfrm>
            <a:off x="23891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7955" name="Rectangle 86"/>
          <p:cNvSpPr>
            <a:spLocks noChangeArrowheads="1"/>
          </p:cNvSpPr>
          <p:nvPr/>
        </p:nvSpPr>
        <p:spPr bwMode="auto">
          <a:xfrm>
            <a:off x="42814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37956" name="Rectangle 87"/>
          <p:cNvSpPr>
            <a:spLocks noChangeArrowheads="1"/>
          </p:cNvSpPr>
          <p:nvPr/>
        </p:nvSpPr>
        <p:spPr bwMode="auto">
          <a:xfrm>
            <a:off x="3905250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7957" name="Rectangle 88"/>
          <p:cNvSpPr>
            <a:spLocks noChangeArrowheads="1"/>
          </p:cNvSpPr>
          <p:nvPr/>
        </p:nvSpPr>
        <p:spPr bwMode="auto">
          <a:xfrm>
            <a:off x="3527425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7958" name="Rectangle 89"/>
          <p:cNvSpPr>
            <a:spLocks noChangeArrowheads="1"/>
          </p:cNvSpPr>
          <p:nvPr/>
        </p:nvSpPr>
        <p:spPr bwMode="auto">
          <a:xfrm>
            <a:off x="50371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9</a:t>
            </a:r>
            <a:endParaRPr lang="en-US"/>
          </a:p>
        </p:txBody>
      </p:sp>
      <p:sp>
        <p:nvSpPr>
          <p:cNvPr id="37959" name="Rectangle 90"/>
          <p:cNvSpPr>
            <a:spLocks noChangeArrowheads="1"/>
          </p:cNvSpPr>
          <p:nvPr/>
        </p:nvSpPr>
        <p:spPr bwMode="auto">
          <a:xfrm>
            <a:off x="46593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7960" name="Rectangle 91"/>
          <p:cNvSpPr>
            <a:spLocks noChangeArrowheads="1"/>
          </p:cNvSpPr>
          <p:nvPr/>
        </p:nvSpPr>
        <p:spPr bwMode="auto">
          <a:xfrm>
            <a:off x="5367338" y="59912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02492" name="Rectangle 92"/>
          <p:cNvSpPr>
            <a:spLocks noChangeArrowheads="1"/>
          </p:cNvSpPr>
          <p:nvPr/>
        </p:nvSpPr>
        <p:spPr bwMode="auto">
          <a:xfrm>
            <a:off x="5383213" y="3208338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MC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Cost Curves and Their Shapes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The </a:t>
            </a: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average total-cost</a:t>
            </a:r>
            <a:r>
              <a:rPr lang="en-US" sz="2800" u="sng" dirty="0" smtClean="0"/>
              <a:t> </a:t>
            </a:r>
            <a:r>
              <a:rPr lang="en-US" sz="2800" dirty="0" smtClean="0"/>
              <a:t>curve is </a:t>
            </a:r>
            <a:r>
              <a:rPr lang="en-US" sz="2800" i="1" dirty="0" smtClean="0"/>
              <a:t>U-shaped</a:t>
            </a:r>
            <a:r>
              <a:rPr lang="en-US" sz="2800" dirty="0" smtClean="0"/>
              <a:t>.</a:t>
            </a:r>
          </a:p>
          <a:p>
            <a:pPr>
              <a:defRPr/>
            </a:pPr>
            <a:r>
              <a:rPr lang="en-US" sz="2800" dirty="0" smtClean="0"/>
              <a:t>At very low levels of output average total cost is high because fixed cost is spread over only a few units.</a:t>
            </a:r>
          </a:p>
          <a:p>
            <a:pPr>
              <a:defRPr/>
            </a:pPr>
            <a:r>
              <a:rPr lang="en-US" sz="2800" dirty="0" smtClean="0"/>
              <a:t>Average total cost declines as output increases.</a:t>
            </a:r>
          </a:p>
          <a:p>
            <a:pPr>
              <a:defRPr/>
            </a:pPr>
            <a:r>
              <a:rPr lang="en-US" sz="2800" dirty="0" smtClean="0"/>
              <a:t>Average total cost starts rising because average variable cost rises substantially.</a:t>
            </a:r>
          </a:p>
          <a:p>
            <a:pPr>
              <a:defRPr/>
            </a:pPr>
            <a:r>
              <a:rPr lang="en-US" sz="2800" dirty="0"/>
              <a:t>The bottom of the U-shaped </a:t>
            </a:r>
            <a:r>
              <a:rPr lang="en-US" sz="2800" i="1" dirty="0"/>
              <a:t>ATC</a:t>
            </a:r>
            <a:r>
              <a:rPr lang="en-US" sz="2800" dirty="0"/>
              <a:t> curve occurs at the quantity that </a:t>
            </a:r>
            <a:r>
              <a:rPr lang="en-US" sz="2800" i="1" dirty="0"/>
              <a:t>minimizes average total cost</a:t>
            </a:r>
            <a:r>
              <a:rPr lang="en-US" sz="2800" dirty="0"/>
              <a:t>.  This quantity is sometimes called the </a:t>
            </a:r>
            <a:r>
              <a:rPr lang="en-US" sz="2800" i="1" dirty="0"/>
              <a:t>efficient scale </a:t>
            </a:r>
            <a:r>
              <a:rPr lang="en-US" sz="2800" dirty="0"/>
              <a:t>of the firm.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17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Total Revenue, Total Cost, and Profit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00"/>
              </a:buClr>
              <a:defRPr/>
            </a:pPr>
            <a:r>
              <a:rPr lang="en-US" sz="2800" i="1" dirty="0"/>
              <a:t>Total Revenue</a:t>
            </a: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11480" lvl="1" indent="0">
              <a:buNone/>
              <a:defRPr/>
            </a:pPr>
            <a:r>
              <a:rPr lang="en-US" sz="2800" dirty="0"/>
              <a:t>The amount a firm receives for the sale of its output.</a:t>
            </a:r>
          </a:p>
          <a:p>
            <a:pPr>
              <a:buClr>
                <a:srgbClr val="000000"/>
              </a:buClr>
              <a:defRPr/>
            </a:pPr>
            <a:r>
              <a:rPr lang="en-US" sz="2800" i="1" dirty="0"/>
              <a:t>Total Cost</a:t>
            </a:r>
          </a:p>
          <a:p>
            <a:pPr marL="411480" lvl="1" indent="0">
              <a:buNone/>
              <a:defRPr/>
            </a:pPr>
            <a:r>
              <a:rPr lang="en-US" sz="2800" dirty="0"/>
              <a:t>The market value of the inputs a firm uses in production.</a:t>
            </a:r>
          </a:p>
          <a:p>
            <a:pPr>
              <a:buClr>
                <a:srgbClr val="000000"/>
              </a:buClr>
              <a:defRPr/>
            </a:pPr>
            <a:r>
              <a:rPr lang="en-US" sz="2800" i="1" dirty="0"/>
              <a:t>Profit</a:t>
            </a:r>
            <a:r>
              <a:rPr lang="en-US" sz="2800" i="1" dirty="0">
                <a:solidFill>
                  <a:srgbClr val="25A9A6"/>
                </a:solidFill>
              </a:rPr>
              <a:t> </a:t>
            </a:r>
            <a:endParaRPr lang="en-US" sz="2800" i="1" dirty="0" smtClean="0">
              <a:solidFill>
                <a:srgbClr val="25A9A6"/>
              </a:solidFill>
            </a:endParaRPr>
          </a:p>
          <a:p>
            <a:pPr marL="114300" indent="0">
              <a:buClr>
                <a:srgbClr val="000000"/>
              </a:buClr>
              <a:buNone/>
              <a:defRPr/>
            </a:pPr>
            <a:r>
              <a:rPr lang="en-US" sz="2800" i="1" dirty="0">
                <a:solidFill>
                  <a:srgbClr val="25A9A6"/>
                </a:solidFill>
              </a:rPr>
              <a:t> </a:t>
            </a:r>
            <a:r>
              <a:rPr lang="en-US" sz="2800" i="1" dirty="0" smtClean="0">
                <a:solidFill>
                  <a:srgbClr val="25A9A6"/>
                </a:solidFill>
              </a:rPr>
              <a:t>    </a:t>
            </a:r>
            <a:r>
              <a:rPr lang="en-US" sz="2800" dirty="0" smtClean="0"/>
              <a:t>is </a:t>
            </a:r>
            <a:r>
              <a:rPr lang="en-US" sz="2800" dirty="0"/>
              <a:t>the firm’s total revenue minus its total cost.</a:t>
            </a:r>
          </a:p>
          <a:p>
            <a:pPr>
              <a:defRPr/>
            </a:pPr>
            <a:endParaRPr lang="en-US" sz="2800" dirty="0"/>
          </a:p>
          <a:p>
            <a:pPr algn="ctr">
              <a:buFontTx/>
              <a:buNone/>
              <a:defRPr/>
            </a:pPr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Profit = Total revenue - Total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25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45429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Average-Cost and Marginal-Cost Curves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3F6F9"/>
          </a:solidFill>
          <a:ln w="1746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2F4F8"/>
          </a:solidFill>
          <a:ln w="1587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1F4F7"/>
          </a:solidFill>
          <a:ln w="14287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0F2F5"/>
          </a:solidFill>
          <a:ln w="1270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EF1F4"/>
          </a:solidFill>
          <a:ln w="1111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DEFF3"/>
          </a:solidFill>
          <a:ln w="9525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BEEF2"/>
          </a:solidFill>
          <a:ln w="793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AECF1"/>
          </a:solidFill>
          <a:ln w="635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9EBF0"/>
          </a:solidFill>
          <a:ln w="476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7EAEF"/>
          </a:solidFill>
          <a:ln w="3175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6E9EF"/>
          </a:solidFill>
          <a:ln w="1587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1681163" y="1192213"/>
            <a:ext cx="5818187" cy="4745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Freeform 17"/>
          <p:cNvSpPr>
            <a:spLocks/>
          </p:cNvSpPr>
          <p:nvPr/>
        </p:nvSpPr>
        <p:spPr bwMode="auto">
          <a:xfrm>
            <a:off x="1681163" y="1192213"/>
            <a:ext cx="5818187" cy="4745037"/>
          </a:xfrm>
          <a:custGeom>
            <a:avLst/>
            <a:gdLst>
              <a:gd name="T0" fmla="*/ 0 w 3665"/>
              <a:gd name="T1" fmla="*/ 0 h 2989"/>
              <a:gd name="T2" fmla="*/ 0 w 3665"/>
              <a:gd name="T3" fmla="*/ 4745037 h 2989"/>
              <a:gd name="T4" fmla="*/ 5818187 w 3665"/>
              <a:gd name="T5" fmla="*/ 4745037 h 2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5" h="2989">
                <a:moveTo>
                  <a:pt x="0" y="0"/>
                </a:moveTo>
                <a:lnTo>
                  <a:pt x="0" y="2989"/>
                </a:lnTo>
                <a:lnTo>
                  <a:pt x="3665" y="298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1681163" y="1573213"/>
            <a:ext cx="1270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1681163" y="1873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1681163" y="21907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1681163" y="2508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681163" y="2809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681163" y="3127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1681163" y="3444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1681163" y="3762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681163" y="4064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681163" y="43815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681163" y="4699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681163" y="5000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1681163" y="53181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1681163" y="5635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20605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24399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281940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319881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357822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395763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433705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471646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50958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54752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418" name="Group 42"/>
          <p:cNvGrpSpPr>
            <a:grpSpLocks/>
          </p:cNvGrpSpPr>
          <p:nvPr/>
        </p:nvGrpSpPr>
        <p:grpSpPr bwMode="auto">
          <a:xfrm>
            <a:off x="2060575" y="1809750"/>
            <a:ext cx="3430588" cy="2509838"/>
            <a:chOff x="1298" y="1140"/>
            <a:chExt cx="2161" cy="1581"/>
          </a:xfrm>
        </p:grpSpPr>
        <p:sp>
          <p:nvSpPr>
            <p:cNvPr id="41044" name="Line 43"/>
            <p:cNvSpPr>
              <a:spLocks noChangeShapeType="1"/>
            </p:cNvSpPr>
            <p:nvPr/>
          </p:nvSpPr>
          <p:spPr bwMode="auto">
            <a:xfrm flipH="1" flipV="1">
              <a:off x="1298" y="1140"/>
              <a:ext cx="239" cy="111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Line 44"/>
            <p:cNvSpPr>
              <a:spLocks noChangeShapeType="1"/>
            </p:cNvSpPr>
            <p:nvPr/>
          </p:nvSpPr>
          <p:spPr bwMode="auto">
            <a:xfrm flipH="1" flipV="1">
              <a:off x="1537" y="2250"/>
              <a:ext cx="239" cy="31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Line 45"/>
            <p:cNvSpPr>
              <a:spLocks noChangeShapeType="1"/>
            </p:cNvSpPr>
            <p:nvPr/>
          </p:nvSpPr>
          <p:spPr bwMode="auto">
            <a:xfrm flipH="1" flipV="1">
              <a:off x="1776" y="2560"/>
              <a:ext cx="239" cy="12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Line 46"/>
            <p:cNvSpPr>
              <a:spLocks noChangeShapeType="1"/>
            </p:cNvSpPr>
            <p:nvPr/>
          </p:nvSpPr>
          <p:spPr bwMode="auto">
            <a:xfrm flipH="1" flipV="1">
              <a:off x="2015" y="2680"/>
              <a:ext cx="23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Line 47"/>
            <p:cNvSpPr>
              <a:spLocks noChangeShapeType="1"/>
            </p:cNvSpPr>
            <p:nvPr/>
          </p:nvSpPr>
          <p:spPr bwMode="auto">
            <a:xfrm flipH="1">
              <a:off x="2254" y="2720"/>
              <a:ext cx="239" cy="1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Line 48"/>
            <p:cNvSpPr>
              <a:spLocks noChangeShapeType="1"/>
            </p:cNvSpPr>
            <p:nvPr/>
          </p:nvSpPr>
          <p:spPr bwMode="auto">
            <a:xfrm flipH="1">
              <a:off x="2493" y="2700"/>
              <a:ext cx="239" cy="2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Line 49"/>
            <p:cNvSpPr>
              <a:spLocks noChangeShapeType="1"/>
            </p:cNvSpPr>
            <p:nvPr/>
          </p:nvSpPr>
          <p:spPr bwMode="auto">
            <a:xfrm flipH="1">
              <a:off x="2732" y="2660"/>
              <a:ext cx="24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1" name="Line 50"/>
            <p:cNvSpPr>
              <a:spLocks noChangeShapeType="1"/>
            </p:cNvSpPr>
            <p:nvPr/>
          </p:nvSpPr>
          <p:spPr bwMode="auto">
            <a:xfrm flipH="1">
              <a:off x="2981" y="2620"/>
              <a:ext cx="23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Line 51"/>
            <p:cNvSpPr>
              <a:spLocks noChangeShapeType="1"/>
            </p:cNvSpPr>
            <p:nvPr/>
          </p:nvSpPr>
          <p:spPr bwMode="auto">
            <a:xfrm flipH="1">
              <a:off x="3220" y="2560"/>
              <a:ext cx="239" cy="6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428" name="Group 52"/>
          <p:cNvGrpSpPr>
            <a:grpSpLocks/>
          </p:cNvGrpSpPr>
          <p:nvPr/>
        </p:nvGrpSpPr>
        <p:grpSpPr bwMode="auto">
          <a:xfrm>
            <a:off x="2028825" y="1778000"/>
            <a:ext cx="3506788" cy="2584450"/>
            <a:chOff x="1278" y="1120"/>
            <a:chExt cx="2209" cy="1628"/>
          </a:xfrm>
        </p:grpSpPr>
        <p:sp>
          <p:nvSpPr>
            <p:cNvPr id="41034" name="Oval 53"/>
            <p:cNvSpPr>
              <a:spLocks noChangeArrowheads="1"/>
            </p:cNvSpPr>
            <p:nvPr/>
          </p:nvSpPr>
          <p:spPr bwMode="auto">
            <a:xfrm>
              <a:off x="2234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Oval 54"/>
            <p:cNvSpPr>
              <a:spLocks noChangeArrowheads="1"/>
            </p:cNvSpPr>
            <p:nvPr/>
          </p:nvSpPr>
          <p:spPr bwMode="auto">
            <a:xfrm>
              <a:off x="1995" y="26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Oval 55"/>
            <p:cNvSpPr>
              <a:spLocks noChangeArrowheads="1"/>
            </p:cNvSpPr>
            <p:nvPr/>
          </p:nvSpPr>
          <p:spPr bwMode="auto">
            <a:xfrm>
              <a:off x="1756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Oval 56"/>
            <p:cNvSpPr>
              <a:spLocks noChangeArrowheads="1"/>
            </p:cNvSpPr>
            <p:nvPr/>
          </p:nvSpPr>
          <p:spPr bwMode="auto">
            <a:xfrm>
              <a:off x="1517" y="22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Oval 57"/>
            <p:cNvSpPr>
              <a:spLocks noChangeArrowheads="1"/>
            </p:cNvSpPr>
            <p:nvPr/>
          </p:nvSpPr>
          <p:spPr bwMode="auto">
            <a:xfrm>
              <a:off x="1278" y="11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Oval 58"/>
            <p:cNvSpPr>
              <a:spLocks noChangeArrowheads="1"/>
            </p:cNvSpPr>
            <p:nvPr/>
          </p:nvSpPr>
          <p:spPr bwMode="auto">
            <a:xfrm>
              <a:off x="3429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Oval 59"/>
            <p:cNvSpPr>
              <a:spLocks noChangeArrowheads="1"/>
            </p:cNvSpPr>
            <p:nvPr/>
          </p:nvSpPr>
          <p:spPr bwMode="auto">
            <a:xfrm>
              <a:off x="3190" y="25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Oval 60"/>
            <p:cNvSpPr>
              <a:spLocks noChangeArrowheads="1"/>
            </p:cNvSpPr>
            <p:nvPr/>
          </p:nvSpPr>
          <p:spPr bwMode="auto">
            <a:xfrm>
              <a:off x="2951" y="263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Oval 61"/>
            <p:cNvSpPr>
              <a:spLocks noChangeArrowheads="1"/>
            </p:cNvSpPr>
            <p:nvPr/>
          </p:nvSpPr>
          <p:spPr bwMode="auto">
            <a:xfrm>
              <a:off x="2712" y="26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Oval 62"/>
            <p:cNvSpPr>
              <a:spLocks noChangeArrowheads="1"/>
            </p:cNvSpPr>
            <p:nvPr/>
          </p:nvSpPr>
          <p:spPr bwMode="auto">
            <a:xfrm>
              <a:off x="2473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4" name="Rectangle 63"/>
          <p:cNvSpPr>
            <a:spLocks noChangeArrowheads="1"/>
          </p:cNvSpPr>
          <p:nvPr/>
        </p:nvSpPr>
        <p:spPr bwMode="auto">
          <a:xfrm>
            <a:off x="1141413" y="1190625"/>
            <a:ext cx="4603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Costs</a:t>
            </a:r>
            <a:endParaRPr lang="en-US"/>
          </a:p>
        </p:txBody>
      </p:sp>
      <p:sp>
        <p:nvSpPr>
          <p:cNvPr id="41005" name="Rectangle 64"/>
          <p:cNvSpPr>
            <a:spLocks noChangeArrowheads="1"/>
          </p:cNvSpPr>
          <p:nvPr/>
        </p:nvSpPr>
        <p:spPr bwMode="auto">
          <a:xfrm>
            <a:off x="1189038" y="1504950"/>
            <a:ext cx="414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$3.50</a:t>
            </a:r>
            <a:endParaRPr lang="en-US"/>
          </a:p>
        </p:txBody>
      </p:sp>
      <p:sp>
        <p:nvSpPr>
          <p:cNvPr id="41006" name="Rectangle 65"/>
          <p:cNvSpPr>
            <a:spLocks noChangeArrowheads="1"/>
          </p:cNvSpPr>
          <p:nvPr/>
        </p:nvSpPr>
        <p:spPr bwMode="auto">
          <a:xfrm>
            <a:off x="1282700" y="18129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3.25</a:t>
            </a:r>
            <a:endParaRPr lang="en-US"/>
          </a:p>
        </p:txBody>
      </p:sp>
      <p:sp>
        <p:nvSpPr>
          <p:cNvPr id="41007" name="Rectangle 66"/>
          <p:cNvSpPr>
            <a:spLocks noChangeArrowheads="1"/>
          </p:cNvSpPr>
          <p:nvPr/>
        </p:nvSpPr>
        <p:spPr bwMode="auto">
          <a:xfrm>
            <a:off x="1282700" y="21224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3.00</a:t>
            </a:r>
            <a:endParaRPr lang="en-US"/>
          </a:p>
        </p:txBody>
      </p:sp>
      <p:sp>
        <p:nvSpPr>
          <p:cNvPr id="41008" name="Rectangle 67"/>
          <p:cNvSpPr>
            <a:spLocks noChangeArrowheads="1"/>
          </p:cNvSpPr>
          <p:nvPr/>
        </p:nvSpPr>
        <p:spPr bwMode="auto">
          <a:xfrm>
            <a:off x="1282700" y="24320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2.75</a:t>
            </a:r>
            <a:endParaRPr lang="en-US"/>
          </a:p>
        </p:txBody>
      </p:sp>
      <p:sp>
        <p:nvSpPr>
          <p:cNvPr id="41009" name="Rectangle 68"/>
          <p:cNvSpPr>
            <a:spLocks noChangeArrowheads="1"/>
          </p:cNvSpPr>
          <p:nvPr/>
        </p:nvSpPr>
        <p:spPr bwMode="auto">
          <a:xfrm>
            <a:off x="1282700" y="274161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2.50</a:t>
            </a:r>
            <a:endParaRPr lang="en-US"/>
          </a:p>
        </p:txBody>
      </p:sp>
      <p:sp>
        <p:nvSpPr>
          <p:cNvPr id="41010" name="Rectangle 69"/>
          <p:cNvSpPr>
            <a:spLocks noChangeArrowheads="1"/>
          </p:cNvSpPr>
          <p:nvPr/>
        </p:nvSpPr>
        <p:spPr bwMode="auto">
          <a:xfrm>
            <a:off x="1282700" y="305117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2.25</a:t>
            </a:r>
            <a:endParaRPr lang="en-US"/>
          </a:p>
        </p:txBody>
      </p:sp>
      <p:sp>
        <p:nvSpPr>
          <p:cNvPr id="41011" name="Rectangle 70"/>
          <p:cNvSpPr>
            <a:spLocks noChangeArrowheads="1"/>
          </p:cNvSpPr>
          <p:nvPr/>
        </p:nvSpPr>
        <p:spPr bwMode="auto">
          <a:xfrm>
            <a:off x="1282700" y="33591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2.00</a:t>
            </a:r>
            <a:endParaRPr lang="en-US"/>
          </a:p>
        </p:txBody>
      </p:sp>
      <p:sp>
        <p:nvSpPr>
          <p:cNvPr id="41012" name="Rectangle 71"/>
          <p:cNvSpPr>
            <a:spLocks noChangeArrowheads="1"/>
          </p:cNvSpPr>
          <p:nvPr/>
        </p:nvSpPr>
        <p:spPr bwMode="auto">
          <a:xfrm>
            <a:off x="1282700" y="36750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1.75</a:t>
            </a:r>
            <a:endParaRPr lang="en-US"/>
          </a:p>
        </p:txBody>
      </p:sp>
      <p:sp>
        <p:nvSpPr>
          <p:cNvPr id="41013" name="Rectangle 72"/>
          <p:cNvSpPr>
            <a:spLocks noChangeArrowheads="1"/>
          </p:cNvSpPr>
          <p:nvPr/>
        </p:nvSpPr>
        <p:spPr bwMode="auto">
          <a:xfrm>
            <a:off x="1282700" y="398303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1.50</a:t>
            </a:r>
            <a:endParaRPr lang="en-US"/>
          </a:p>
        </p:txBody>
      </p:sp>
      <p:sp>
        <p:nvSpPr>
          <p:cNvPr id="41014" name="Rectangle 73"/>
          <p:cNvSpPr>
            <a:spLocks noChangeArrowheads="1"/>
          </p:cNvSpPr>
          <p:nvPr/>
        </p:nvSpPr>
        <p:spPr bwMode="auto">
          <a:xfrm>
            <a:off x="1282700" y="429260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1.25</a:t>
            </a:r>
            <a:endParaRPr lang="en-US"/>
          </a:p>
        </p:txBody>
      </p:sp>
      <p:sp>
        <p:nvSpPr>
          <p:cNvPr id="41015" name="Rectangle 74"/>
          <p:cNvSpPr>
            <a:spLocks noChangeArrowheads="1"/>
          </p:cNvSpPr>
          <p:nvPr/>
        </p:nvSpPr>
        <p:spPr bwMode="auto">
          <a:xfrm>
            <a:off x="1282700" y="46021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1.00</a:t>
            </a:r>
            <a:endParaRPr lang="en-US"/>
          </a:p>
        </p:txBody>
      </p:sp>
      <p:sp>
        <p:nvSpPr>
          <p:cNvPr id="41016" name="Rectangle 75"/>
          <p:cNvSpPr>
            <a:spLocks noChangeArrowheads="1"/>
          </p:cNvSpPr>
          <p:nvPr/>
        </p:nvSpPr>
        <p:spPr bwMode="auto">
          <a:xfrm>
            <a:off x="1282700" y="49117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0.75</a:t>
            </a:r>
            <a:endParaRPr lang="en-US"/>
          </a:p>
        </p:txBody>
      </p:sp>
      <p:sp>
        <p:nvSpPr>
          <p:cNvPr id="41017" name="Rectangle 76"/>
          <p:cNvSpPr>
            <a:spLocks noChangeArrowheads="1"/>
          </p:cNvSpPr>
          <p:nvPr/>
        </p:nvSpPr>
        <p:spPr bwMode="auto">
          <a:xfrm>
            <a:off x="1282700" y="52212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0.50</a:t>
            </a:r>
            <a:endParaRPr lang="en-US"/>
          </a:p>
        </p:txBody>
      </p:sp>
      <p:sp>
        <p:nvSpPr>
          <p:cNvPr id="41018" name="Rectangle 77"/>
          <p:cNvSpPr>
            <a:spLocks noChangeArrowheads="1"/>
          </p:cNvSpPr>
          <p:nvPr/>
        </p:nvSpPr>
        <p:spPr bwMode="auto">
          <a:xfrm>
            <a:off x="1282700" y="55292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0.25</a:t>
            </a:r>
            <a:endParaRPr lang="en-US"/>
          </a:p>
        </p:txBody>
      </p:sp>
      <p:sp>
        <p:nvSpPr>
          <p:cNvPr id="41019" name="Rectangle 78"/>
          <p:cNvSpPr>
            <a:spLocks noChangeArrowheads="1"/>
          </p:cNvSpPr>
          <p:nvPr/>
        </p:nvSpPr>
        <p:spPr bwMode="auto">
          <a:xfrm>
            <a:off x="6799263" y="5986463"/>
            <a:ext cx="673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41020" name="Rectangle 79"/>
          <p:cNvSpPr>
            <a:spLocks noChangeArrowheads="1"/>
          </p:cNvSpPr>
          <p:nvPr/>
        </p:nvSpPr>
        <p:spPr bwMode="auto">
          <a:xfrm>
            <a:off x="6724650" y="6196013"/>
            <a:ext cx="7477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of Output</a:t>
            </a:r>
            <a:endParaRPr lang="en-US"/>
          </a:p>
        </p:txBody>
      </p:sp>
      <p:sp>
        <p:nvSpPr>
          <p:cNvPr id="41021" name="Rectangle 80"/>
          <p:cNvSpPr>
            <a:spLocks noChangeArrowheads="1"/>
          </p:cNvSpPr>
          <p:nvPr/>
        </p:nvSpPr>
        <p:spPr bwMode="auto">
          <a:xfrm>
            <a:off x="4989513" y="6405563"/>
            <a:ext cx="2459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(glasses of lemonade per hour)</a:t>
            </a:r>
            <a:endParaRPr lang="en-US"/>
          </a:p>
        </p:txBody>
      </p:sp>
      <p:sp>
        <p:nvSpPr>
          <p:cNvPr id="41022" name="Rectangle 81"/>
          <p:cNvSpPr>
            <a:spLocks noChangeArrowheads="1"/>
          </p:cNvSpPr>
          <p:nvPr/>
        </p:nvSpPr>
        <p:spPr bwMode="auto">
          <a:xfrm>
            <a:off x="15128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41023" name="Rectangle 82"/>
          <p:cNvSpPr>
            <a:spLocks noChangeArrowheads="1"/>
          </p:cNvSpPr>
          <p:nvPr/>
        </p:nvSpPr>
        <p:spPr bwMode="auto">
          <a:xfrm>
            <a:off x="201136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41024" name="Rectangle 83"/>
          <p:cNvSpPr>
            <a:spLocks noChangeArrowheads="1"/>
          </p:cNvSpPr>
          <p:nvPr/>
        </p:nvSpPr>
        <p:spPr bwMode="auto">
          <a:xfrm>
            <a:off x="31448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41025" name="Rectangle 84"/>
          <p:cNvSpPr>
            <a:spLocks noChangeArrowheads="1"/>
          </p:cNvSpPr>
          <p:nvPr/>
        </p:nvSpPr>
        <p:spPr bwMode="auto">
          <a:xfrm>
            <a:off x="27670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41026" name="Rectangle 85"/>
          <p:cNvSpPr>
            <a:spLocks noChangeArrowheads="1"/>
          </p:cNvSpPr>
          <p:nvPr/>
        </p:nvSpPr>
        <p:spPr bwMode="auto">
          <a:xfrm>
            <a:off x="23891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41027" name="Rectangle 86"/>
          <p:cNvSpPr>
            <a:spLocks noChangeArrowheads="1"/>
          </p:cNvSpPr>
          <p:nvPr/>
        </p:nvSpPr>
        <p:spPr bwMode="auto">
          <a:xfrm>
            <a:off x="42814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41028" name="Rectangle 87"/>
          <p:cNvSpPr>
            <a:spLocks noChangeArrowheads="1"/>
          </p:cNvSpPr>
          <p:nvPr/>
        </p:nvSpPr>
        <p:spPr bwMode="auto">
          <a:xfrm>
            <a:off x="3905250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41029" name="Rectangle 88"/>
          <p:cNvSpPr>
            <a:spLocks noChangeArrowheads="1"/>
          </p:cNvSpPr>
          <p:nvPr/>
        </p:nvSpPr>
        <p:spPr bwMode="auto">
          <a:xfrm>
            <a:off x="3527425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030" name="Rectangle 89"/>
          <p:cNvSpPr>
            <a:spLocks noChangeArrowheads="1"/>
          </p:cNvSpPr>
          <p:nvPr/>
        </p:nvSpPr>
        <p:spPr bwMode="auto">
          <a:xfrm>
            <a:off x="50371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9</a:t>
            </a:r>
            <a:endParaRPr lang="en-US"/>
          </a:p>
        </p:txBody>
      </p:sp>
      <p:sp>
        <p:nvSpPr>
          <p:cNvPr id="41031" name="Rectangle 90"/>
          <p:cNvSpPr>
            <a:spLocks noChangeArrowheads="1"/>
          </p:cNvSpPr>
          <p:nvPr/>
        </p:nvSpPr>
        <p:spPr bwMode="auto">
          <a:xfrm>
            <a:off x="46593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41032" name="Rectangle 91"/>
          <p:cNvSpPr>
            <a:spLocks noChangeArrowheads="1"/>
          </p:cNvSpPr>
          <p:nvPr/>
        </p:nvSpPr>
        <p:spPr bwMode="auto">
          <a:xfrm>
            <a:off x="5367338" y="59912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01468" name="Rectangle 92"/>
          <p:cNvSpPr>
            <a:spLocks noChangeArrowheads="1"/>
          </p:cNvSpPr>
          <p:nvPr/>
        </p:nvSpPr>
        <p:spPr bwMode="auto">
          <a:xfrm>
            <a:off x="5567363" y="3962400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ATC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6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Cost Curves and Their Shapes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Relationship between Marginal Cost and Average Total Cost</a:t>
            </a:r>
            <a:endParaRPr lang="en-US" sz="2400" dirty="0" smtClean="0">
              <a:latin typeface="Tahoma" pitchFamily="34" charset="0"/>
            </a:endParaRPr>
          </a:p>
          <a:p>
            <a:pPr lvl="1"/>
            <a:r>
              <a:rPr lang="en-US" sz="2400" dirty="0" smtClean="0"/>
              <a:t>Whenever marginal cost is less than average total cost, average total cost is falling.</a:t>
            </a:r>
          </a:p>
          <a:p>
            <a:pPr lvl="1"/>
            <a:r>
              <a:rPr lang="en-US" sz="2400" dirty="0" smtClean="0"/>
              <a:t>Whenever marginal cost is greater than average total cost, average total cost is rising.</a:t>
            </a:r>
          </a:p>
          <a:p>
            <a:pPr lvl="1">
              <a:defRPr/>
            </a:pPr>
            <a:r>
              <a:rPr lang="en-US" sz="2400" dirty="0"/>
              <a:t>The marginal-cost curve crosses the average-total-cost curve at the 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efficient scale</a:t>
            </a:r>
            <a:r>
              <a:rPr lang="en-US" sz="2400" dirty="0"/>
              <a:t>. </a:t>
            </a:r>
          </a:p>
          <a:p>
            <a:pPr lvl="2">
              <a:defRPr/>
            </a:pPr>
            <a:r>
              <a:rPr lang="en-US" sz="2000" dirty="0"/>
              <a:t>Efficient scale is the quantity that minimizes average total cost.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79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45429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Average-Cost and Marginal-Cost Curves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3F6F9"/>
          </a:solidFill>
          <a:ln w="1746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2F4F8"/>
          </a:solidFill>
          <a:ln w="1587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1F4F7"/>
          </a:solidFill>
          <a:ln w="14287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F0F2F5"/>
          </a:solidFill>
          <a:ln w="1270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EF1F4"/>
          </a:solidFill>
          <a:ln w="1111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DEFF3"/>
          </a:solidFill>
          <a:ln w="9525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BEEF2"/>
          </a:solidFill>
          <a:ln w="793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AECF1"/>
          </a:solidFill>
          <a:ln w="635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9EBF0"/>
          </a:solidFill>
          <a:ln w="476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7EAEF"/>
          </a:solidFill>
          <a:ln w="3175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1792288" y="1303338"/>
            <a:ext cx="5737225" cy="4713287"/>
          </a:xfrm>
          <a:prstGeom prst="rect">
            <a:avLst/>
          </a:prstGeom>
          <a:solidFill>
            <a:srgbClr val="E6E9EF"/>
          </a:solidFill>
          <a:ln w="1587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681163" y="1192213"/>
            <a:ext cx="5818187" cy="4745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7"/>
          <p:cNvSpPr>
            <a:spLocks/>
          </p:cNvSpPr>
          <p:nvPr/>
        </p:nvSpPr>
        <p:spPr bwMode="auto">
          <a:xfrm>
            <a:off x="1681163" y="1192213"/>
            <a:ext cx="5818187" cy="4745037"/>
          </a:xfrm>
          <a:custGeom>
            <a:avLst/>
            <a:gdLst>
              <a:gd name="T0" fmla="*/ 0 w 3665"/>
              <a:gd name="T1" fmla="*/ 0 h 2989"/>
              <a:gd name="T2" fmla="*/ 0 w 3665"/>
              <a:gd name="T3" fmla="*/ 4745037 h 2989"/>
              <a:gd name="T4" fmla="*/ 5818187 w 3665"/>
              <a:gd name="T5" fmla="*/ 4745037 h 2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5" h="2989">
                <a:moveTo>
                  <a:pt x="0" y="0"/>
                </a:moveTo>
                <a:lnTo>
                  <a:pt x="0" y="2989"/>
                </a:lnTo>
                <a:lnTo>
                  <a:pt x="3665" y="298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1681163" y="1573213"/>
            <a:ext cx="1270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1681163" y="1873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1681163" y="21907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1681163" y="250825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1681163" y="2809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1681163" y="3127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1681163" y="34448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1681163" y="376237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1681163" y="4064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1681163" y="43815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1681163" y="4699000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1681163" y="5000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1681163" y="53181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1681163" y="5635625"/>
            <a:ext cx="1270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20605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24399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281940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319881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357822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95763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>
            <a:off x="4337050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4716463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5095875" y="5810250"/>
            <a:ext cx="1588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>
            <a:off x="5475288" y="5810250"/>
            <a:ext cx="1587" cy="127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394" name="Group 42"/>
          <p:cNvGrpSpPr>
            <a:grpSpLocks/>
          </p:cNvGrpSpPr>
          <p:nvPr/>
        </p:nvGrpSpPr>
        <p:grpSpPr bwMode="auto">
          <a:xfrm>
            <a:off x="2060575" y="1809750"/>
            <a:ext cx="3430588" cy="2509838"/>
            <a:chOff x="1298" y="1140"/>
            <a:chExt cx="2161" cy="1581"/>
          </a:xfrm>
        </p:grpSpPr>
        <p:sp>
          <p:nvSpPr>
            <p:cNvPr id="44138" name="Line 43"/>
            <p:cNvSpPr>
              <a:spLocks noChangeShapeType="1"/>
            </p:cNvSpPr>
            <p:nvPr/>
          </p:nvSpPr>
          <p:spPr bwMode="auto">
            <a:xfrm flipH="1" flipV="1">
              <a:off x="1298" y="1140"/>
              <a:ext cx="239" cy="111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9" name="Line 44"/>
            <p:cNvSpPr>
              <a:spLocks noChangeShapeType="1"/>
            </p:cNvSpPr>
            <p:nvPr/>
          </p:nvSpPr>
          <p:spPr bwMode="auto">
            <a:xfrm flipH="1" flipV="1">
              <a:off x="1537" y="2250"/>
              <a:ext cx="239" cy="31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0" name="Line 45"/>
            <p:cNvSpPr>
              <a:spLocks noChangeShapeType="1"/>
            </p:cNvSpPr>
            <p:nvPr/>
          </p:nvSpPr>
          <p:spPr bwMode="auto">
            <a:xfrm flipH="1" flipV="1">
              <a:off x="1776" y="2560"/>
              <a:ext cx="239" cy="12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1" name="Line 46"/>
            <p:cNvSpPr>
              <a:spLocks noChangeShapeType="1"/>
            </p:cNvSpPr>
            <p:nvPr/>
          </p:nvSpPr>
          <p:spPr bwMode="auto">
            <a:xfrm flipH="1" flipV="1">
              <a:off x="2015" y="2680"/>
              <a:ext cx="23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" name="Line 47"/>
            <p:cNvSpPr>
              <a:spLocks noChangeShapeType="1"/>
            </p:cNvSpPr>
            <p:nvPr/>
          </p:nvSpPr>
          <p:spPr bwMode="auto">
            <a:xfrm flipH="1">
              <a:off x="2254" y="2720"/>
              <a:ext cx="239" cy="1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" name="Line 48"/>
            <p:cNvSpPr>
              <a:spLocks noChangeShapeType="1"/>
            </p:cNvSpPr>
            <p:nvPr/>
          </p:nvSpPr>
          <p:spPr bwMode="auto">
            <a:xfrm flipH="1">
              <a:off x="2493" y="2700"/>
              <a:ext cx="239" cy="2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4" name="Line 49"/>
            <p:cNvSpPr>
              <a:spLocks noChangeShapeType="1"/>
            </p:cNvSpPr>
            <p:nvPr/>
          </p:nvSpPr>
          <p:spPr bwMode="auto">
            <a:xfrm flipH="1">
              <a:off x="2732" y="2660"/>
              <a:ext cx="24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" name="Line 50"/>
            <p:cNvSpPr>
              <a:spLocks noChangeShapeType="1"/>
            </p:cNvSpPr>
            <p:nvPr/>
          </p:nvSpPr>
          <p:spPr bwMode="auto">
            <a:xfrm flipH="1">
              <a:off x="2981" y="2620"/>
              <a:ext cx="239" cy="4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6" name="Line 51"/>
            <p:cNvSpPr>
              <a:spLocks noChangeShapeType="1"/>
            </p:cNvSpPr>
            <p:nvPr/>
          </p:nvSpPr>
          <p:spPr bwMode="auto">
            <a:xfrm flipH="1">
              <a:off x="3220" y="2560"/>
              <a:ext cx="239" cy="60"/>
            </a:xfrm>
            <a:prstGeom prst="line">
              <a:avLst/>
            </a:prstGeom>
            <a:noFill/>
            <a:ln w="476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404" name="Group 52"/>
          <p:cNvGrpSpPr>
            <a:grpSpLocks/>
          </p:cNvGrpSpPr>
          <p:nvPr/>
        </p:nvGrpSpPr>
        <p:grpSpPr bwMode="auto">
          <a:xfrm>
            <a:off x="2028825" y="1778000"/>
            <a:ext cx="3506788" cy="2584450"/>
            <a:chOff x="1278" y="1120"/>
            <a:chExt cx="2209" cy="1628"/>
          </a:xfrm>
        </p:grpSpPr>
        <p:sp>
          <p:nvSpPr>
            <p:cNvPr id="44128" name="Oval 53"/>
            <p:cNvSpPr>
              <a:spLocks noChangeArrowheads="1"/>
            </p:cNvSpPr>
            <p:nvPr/>
          </p:nvSpPr>
          <p:spPr bwMode="auto">
            <a:xfrm>
              <a:off x="2234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9" name="Oval 54"/>
            <p:cNvSpPr>
              <a:spLocks noChangeArrowheads="1"/>
            </p:cNvSpPr>
            <p:nvPr/>
          </p:nvSpPr>
          <p:spPr bwMode="auto">
            <a:xfrm>
              <a:off x="1995" y="26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0" name="Oval 55"/>
            <p:cNvSpPr>
              <a:spLocks noChangeArrowheads="1"/>
            </p:cNvSpPr>
            <p:nvPr/>
          </p:nvSpPr>
          <p:spPr bwMode="auto">
            <a:xfrm>
              <a:off x="1756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Oval 56"/>
            <p:cNvSpPr>
              <a:spLocks noChangeArrowheads="1"/>
            </p:cNvSpPr>
            <p:nvPr/>
          </p:nvSpPr>
          <p:spPr bwMode="auto">
            <a:xfrm>
              <a:off x="1517" y="22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2" name="Oval 57"/>
            <p:cNvSpPr>
              <a:spLocks noChangeArrowheads="1"/>
            </p:cNvSpPr>
            <p:nvPr/>
          </p:nvSpPr>
          <p:spPr bwMode="auto">
            <a:xfrm>
              <a:off x="1278" y="11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3" name="Oval 58"/>
            <p:cNvSpPr>
              <a:spLocks noChangeArrowheads="1"/>
            </p:cNvSpPr>
            <p:nvPr/>
          </p:nvSpPr>
          <p:spPr bwMode="auto">
            <a:xfrm>
              <a:off x="3429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4" name="Oval 59"/>
            <p:cNvSpPr>
              <a:spLocks noChangeArrowheads="1"/>
            </p:cNvSpPr>
            <p:nvPr/>
          </p:nvSpPr>
          <p:spPr bwMode="auto">
            <a:xfrm>
              <a:off x="3190" y="25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" name="Oval 60"/>
            <p:cNvSpPr>
              <a:spLocks noChangeArrowheads="1"/>
            </p:cNvSpPr>
            <p:nvPr/>
          </p:nvSpPr>
          <p:spPr bwMode="auto">
            <a:xfrm>
              <a:off x="2951" y="263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6" name="Oval 61"/>
            <p:cNvSpPr>
              <a:spLocks noChangeArrowheads="1"/>
            </p:cNvSpPr>
            <p:nvPr/>
          </p:nvSpPr>
          <p:spPr bwMode="auto">
            <a:xfrm>
              <a:off x="2712" y="26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7" name="Oval 62"/>
            <p:cNvSpPr>
              <a:spLocks noChangeArrowheads="1"/>
            </p:cNvSpPr>
            <p:nvPr/>
          </p:nvSpPr>
          <p:spPr bwMode="auto">
            <a:xfrm>
              <a:off x="2473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6" name="Rectangle 63"/>
          <p:cNvSpPr>
            <a:spLocks noChangeArrowheads="1"/>
          </p:cNvSpPr>
          <p:nvPr/>
        </p:nvSpPr>
        <p:spPr bwMode="auto">
          <a:xfrm>
            <a:off x="1141413" y="1190625"/>
            <a:ext cx="4603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Costs</a:t>
            </a:r>
            <a:endParaRPr lang="en-US"/>
          </a:p>
        </p:txBody>
      </p:sp>
      <p:sp>
        <p:nvSpPr>
          <p:cNvPr id="44077" name="Rectangle 64"/>
          <p:cNvSpPr>
            <a:spLocks noChangeArrowheads="1"/>
          </p:cNvSpPr>
          <p:nvPr/>
        </p:nvSpPr>
        <p:spPr bwMode="auto">
          <a:xfrm>
            <a:off x="1189038" y="1504950"/>
            <a:ext cx="4143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$3.50</a:t>
            </a:r>
            <a:endParaRPr lang="en-US"/>
          </a:p>
        </p:txBody>
      </p:sp>
      <p:sp>
        <p:nvSpPr>
          <p:cNvPr id="44078" name="Rectangle 65"/>
          <p:cNvSpPr>
            <a:spLocks noChangeArrowheads="1"/>
          </p:cNvSpPr>
          <p:nvPr/>
        </p:nvSpPr>
        <p:spPr bwMode="auto">
          <a:xfrm>
            <a:off x="1282700" y="18129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3.25</a:t>
            </a:r>
            <a:endParaRPr lang="en-US"/>
          </a:p>
        </p:txBody>
      </p:sp>
      <p:sp>
        <p:nvSpPr>
          <p:cNvPr id="44079" name="Rectangle 66"/>
          <p:cNvSpPr>
            <a:spLocks noChangeArrowheads="1"/>
          </p:cNvSpPr>
          <p:nvPr/>
        </p:nvSpPr>
        <p:spPr bwMode="auto">
          <a:xfrm>
            <a:off x="1282700" y="21224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3.00</a:t>
            </a:r>
            <a:endParaRPr lang="en-US"/>
          </a:p>
        </p:txBody>
      </p:sp>
      <p:sp>
        <p:nvSpPr>
          <p:cNvPr id="44080" name="Rectangle 67"/>
          <p:cNvSpPr>
            <a:spLocks noChangeArrowheads="1"/>
          </p:cNvSpPr>
          <p:nvPr/>
        </p:nvSpPr>
        <p:spPr bwMode="auto">
          <a:xfrm>
            <a:off x="1282700" y="24320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2.75</a:t>
            </a:r>
            <a:endParaRPr lang="en-US"/>
          </a:p>
        </p:txBody>
      </p:sp>
      <p:sp>
        <p:nvSpPr>
          <p:cNvPr id="44081" name="Rectangle 68"/>
          <p:cNvSpPr>
            <a:spLocks noChangeArrowheads="1"/>
          </p:cNvSpPr>
          <p:nvPr/>
        </p:nvSpPr>
        <p:spPr bwMode="auto">
          <a:xfrm>
            <a:off x="1282700" y="274161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2.50</a:t>
            </a:r>
            <a:endParaRPr lang="en-US"/>
          </a:p>
        </p:txBody>
      </p:sp>
      <p:sp>
        <p:nvSpPr>
          <p:cNvPr id="44082" name="Rectangle 69"/>
          <p:cNvSpPr>
            <a:spLocks noChangeArrowheads="1"/>
          </p:cNvSpPr>
          <p:nvPr/>
        </p:nvSpPr>
        <p:spPr bwMode="auto">
          <a:xfrm>
            <a:off x="1282700" y="305117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2.25</a:t>
            </a:r>
            <a:endParaRPr lang="en-US"/>
          </a:p>
        </p:txBody>
      </p:sp>
      <p:sp>
        <p:nvSpPr>
          <p:cNvPr id="44083" name="Rectangle 70"/>
          <p:cNvSpPr>
            <a:spLocks noChangeArrowheads="1"/>
          </p:cNvSpPr>
          <p:nvPr/>
        </p:nvSpPr>
        <p:spPr bwMode="auto">
          <a:xfrm>
            <a:off x="1282700" y="335915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2.00</a:t>
            </a:r>
            <a:endParaRPr lang="en-US"/>
          </a:p>
        </p:txBody>
      </p:sp>
      <p:sp>
        <p:nvSpPr>
          <p:cNvPr id="44084" name="Rectangle 71"/>
          <p:cNvSpPr>
            <a:spLocks noChangeArrowheads="1"/>
          </p:cNvSpPr>
          <p:nvPr/>
        </p:nvSpPr>
        <p:spPr bwMode="auto">
          <a:xfrm>
            <a:off x="1282700" y="36750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1.75</a:t>
            </a:r>
            <a:endParaRPr lang="en-US"/>
          </a:p>
        </p:txBody>
      </p:sp>
      <p:sp>
        <p:nvSpPr>
          <p:cNvPr id="44085" name="Rectangle 72"/>
          <p:cNvSpPr>
            <a:spLocks noChangeArrowheads="1"/>
          </p:cNvSpPr>
          <p:nvPr/>
        </p:nvSpPr>
        <p:spPr bwMode="auto">
          <a:xfrm>
            <a:off x="1282700" y="398303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1.50</a:t>
            </a:r>
            <a:endParaRPr lang="en-US"/>
          </a:p>
        </p:txBody>
      </p:sp>
      <p:sp>
        <p:nvSpPr>
          <p:cNvPr id="44086" name="Rectangle 73"/>
          <p:cNvSpPr>
            <a:spLocks noChangeArrowheads="1"/>
          </p:cNvSpPr>
          <p:nvPr/>
        </p:nvSpPr>
        <p:spPr bwMode="auto">
          <a:xfrm>
            <a:off x="1282700" y="4292600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1.25</a:t>
            </a:r>
            <a:endParaRPr lang="en-US"/>
          </a:p>
        </p:txBody>
      </p:sp>
      <p:sp>
        <p:nvSpPr>
          <p:cNvPr id="44087" name="Rectangle 74"/>
          <p:cNvSpPr>
            <a:spLocks noChangeArrowheads="1"/>
          </p:cNvSpPr>
          <p:nvPr/>
        </p:nvSpPr>
        <p:spPr bwMode="auto">
          <a:xfrm>
            <a:off x="1282700" y="46021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1.00</a:t>
            </a:r>
            <a:endParaRPr lang="en-US"/>
          </a:p>
        </p:txBody>
      </p:sp>
      <p:sp>
        <p:nvSpPr>
          <p:cNvPr id="44088" name="Rectangle 75"/>
          <p:cNvSpPr>
            <a:spLocks noChangeArrowheads="1"/>
          </p:cNvSpPr>
          <p:nvPr/>
        </p:nvSpPr>
        <p:spPr bwMode="auto">
          <a:xfrm>
            <a:off x="1282700" y="491172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0.75</a:t>
            </a:r>
            <a:endParaRPr lang="en-US"/>
          </a:p>
        </p:txBody>
      </p:sp>
      <p:sp>
        <p:nvSpPr>
          <p:cNvPr id="44089" name="Rectangle 76"/>
          <p:cNvSpPr>
            <a:spLocks noChangeArrowheads="1"/>
          </p:cNvSpPr>
          <p:nvPr/>
        </p:nvSpPr>
        <p:spPr bwMode="auto">
          <a:xfrm>
            <a:off x="1282700" y="5221288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0.50</a:t>
            </a:r>
            <a:endParaRPr lang="en-US"/>
          </a:p>
        </p:txBody>
      </p:sp>
      <p:sp>
        <p:nvSpPr>
          <p:cNvPr id="44090" name="Rectangle 77"/>
          <p:cNvSpPr>
            <a:spLocks noChangeArrowheads="1"/>
          </p:cNvSpPr>
          <p:nvPr/>
        </p:nvSpPr>
        <p:spPr bwMode="auto">
          <a:xfrm>
            <a:off x="1282700" y="5529263"/>
            <a:ext cx="3222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0.25</a:t>
            </a:r>
            <a:endParaRPr lang="en-US"/>
          </a:p>
        </p:txBody>
      </p:sp>
      <p:sp>
        <p:nvSpPr>
          <p:cNvPr id="44091" name="Rectangle 78"/>
          <p:cNvSpPr>
            <a:spLocks noChangeArrowheads="1"/>
          </p:cNvSpPr>
          <p:nvPr/>
        </p:nvSpPr>
        <p:spPr bwMode="auto">
          <a:xfrm>
            <a:off x="6799263" y="5986463"/>
            <a:ext cx="673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44092" name="Rectangle 79"/>
          <p:cNvSpPr>
            <a:spLocks noChangeArrowheads="1"/>
          </p:cNvSpPr>
          <p:nvPr/>
        </p:nvSpPr>
        <p:spPr bwMode="auto">
          <a:xfrm>
            <a:off x="6724650" y="6196013"/>
            <a:ext cx="7477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of Output</a:t>
            </a:r>
            <a:endParaRPr lang="en-US"/>
          </a:p>
        </p:txBody>
      </p:sp>
      <p:sp>
        <p:nvSpPr>
          <p:cNvPr id="44093" name="Rectangle 80"/>
          <p:cNvSpPr>
            <a:spLocks noChangeArrowheads="1"/>
          </p:cNvSpPr>
          <p:nvPr/>
        </p:nvSpPr>
        <p:spPr bwMode="auto">
          <a:xfrm>
            <a:off x="4989513" y="6405563"/>
            <a:ext cx="2459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charset="0"/>
              </a:rPr>
              <a:t>(glasses of lemonade per hour)</a:t>
            </a:r>
            <a:endParaRPr lang="en-US"/>
          </a:p>
        </p:txBody>
      </p:sp>
      <p:sp>
        <p:nvSpPr>
          <p:cNvPr id="44094" name="Rectangle 81"/>
          <p:cNvSpPr>
            <a:spLocks noChangeArrowheads="1"/>
          </p:cNvSpPr>
          <p:nvPr/>
        </p:nvSpPr>
        <p:spPr bwMode="auto">
          <a:xfrm>
            <a:off x="15128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44095" name="Rectangle 82"/>
          <p:cNvSpPr>
            <a:spLocks noChangeArrowheads="1"/>
          </p:cNvSpPr>
          <p:nvPr/>
        </p:nvSpPr>
        <p:spPr bwMode="auto">
          <a:xfrm>
            <a:off x="201136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44096" name="Rectangle 83"/>
          <p:cNvSpPr>
            <a:spLocks noChangeArrowheads="1"/>
          </p:cNvSpPr>
          <p:nvPr/>
        </p:nvSpPr>
        <p:spPr bwMode="auto">
          <a:xfrm>
            <a:off x="31448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44097" name="Rectangle 84"/>
          <p:cNvSpPr>
            <a:spLocks noChangeArrowheads="1"/>
          </p:cNvSpPr>
          <p:nvPr/>
        </p:nvSpPr>
        <p:spPr bwMode="auto">
          <a:xfrm>
            <a:off x="27670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44098" name="Rectangle 85"/>
          <p:cNvSpPr>
            <a:spLocks noChangeArrowheads="1"/>
          </p:cNvSpPr>
          <p:nvPr/>
        </p:nvSpPr>
        <p:spPr bwMode="auto">
          <a:xfrm>
            <a:off x="23891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44099" name="Rectangle 86"/>
          <p:cNvSpPr>
            <a:spLocks noChangeArrowheads="1"/>
          </p:cNvSpPr>
          <p:nvPr/>
        </p:nvSpPr>
        <p:spPr bwMode="auto">
          <a:xfrm>
            <a:off x="428148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7</a:t>
            </a:r>
            <a:endParaRPr lang="en-US"/>
          </a:p>
        </p:txBody>
      </p:sp>
      <p:sp>
        <p:nvSpPr>
          <p:cNvPr id="44100" name="Rectangle 87"/>
          <p:cNvSpPr>
            <a:spLocks noChangeArrowheads="1"/>
          </p:cNvSpPr>
          <p:nvPr/>
        </p:nvSpPr>
        <p:spPr bwMode="auto">
          <a:xfrm>
            <a:off x="3905250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44101" name="Rectangle 88"/>
          <p:cNvSpPr>
            <a:spLocks noChangeArrowheads="1"/>
          </p:cNvSpPr>
          <p:nvPr/>
        </p:nvSpPr>
        <p:spPr bwMode="auto">
          <a:xfrm>
            <a:off x="3527425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4102" name="Rectangle 89"/>
          <p:cNvSpPr>
            <a:spLocks noChangeArrowheads="1"/>
          </p:cNvSpPr>
          <p:nvPr/>
        </p:nvSpPr>
        <p:spPr bwMode="auto">
          <a:xfrm>
            <a:off x="5037138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9</a:t>
            </a:r>
            <a:endParaRPr lang="en-US"/>
          </a:p>
        </p:txBody>
      </p:sp>
      <p:sp>
        <p:nvSpPr>
          <p:cNvPr id="44103" name="Rectangle 90"/>
          <p:cNvSpPr>
            <a:spLocks noChangeArrowheads="1"/>
          </p:cNvSpPr>
          <p:nvPr/>
        </p:nvSpPr>
        <p:spPr bwMode="auto">
          <a:xfrm>
            <a:off x="4659313" y="5991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44104" name="Rectangle 91"/>
          <p:cNvSpPr>
            <a:spLocks noChangeArrowheads="1"/>
          </p:cNvSpPr>
          <p:nvPr/>
        </p:nvSpPr>
        <p:spPr bwMode="auto">
          <a:xfrm>
            <a:off x="5367338" y="5991225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00444" name="Rectangle 92"/>
          <p:cNvSpPr>
            <a:spLocks noChangeArrowheads="1"/>
          </p:cNvSpPr>
          <p:nvPr/>
        </p:nvSpPr>
        <p:spPr bwMode="auto">
          <a:xfrm>
            <a:off x="5567363" y="3962400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ATC</a:t>
            </a:r>
            <a:endParaRPr lang="en-US"/>
          </a:p>
        </p:txBody>
      </p:sp>
      <p:grpSp>
        <p:nvGrpSpPr>
          <p:cNvPr id="100445" name="Group 93"/>
          <p:cNvGrpSpPr>
            <a:grpSpLocks/>
          </p:cNvGrpSpPr>
          <p:nvPr/>
        </p:nvGrpSpPr>
        <p:grpSpPr bwMode="auto">
          <a:xfrm>
            <a:off x="2068513" y="3317875"/>
            <a:ext cx="3429000" cy="2254250"/>
            <a:chOff x="1179" y="2090"/>
            <a:chExt cx="2160" cy="1420"/>
          </a:xfrm>
        </p:grpSpPr>
        <p:sp>
          <p:nvSpPr>
            <p:cNvPr id="44119" name="Line 94"/>
            <p:cNvSpPr>
              <a:spLocks noChangeShapeType="1"/>
            </p:cNvSpPr>
            <p:nvPr/>
          </p:nvSpPr>
          <p:spPr bwMode="auto">
            <a:xfrm flipH="1">
              <a:off x="1179" y="335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Line 95"/>
            <p:cNvSpPr>
              <a:spLocks noChangeShapeType="1"/>
            </p:cNvSpPr>
            <p:nvPr/>
          </p:nvSpPr>
          <p:spPr bwMode="auto">
            <a:xfrm flipH="1">
              <a:off x="1418" y="319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Line 96"/>
            <p:cNvSpPr>
              <a:spLocks noChangeShapeType="1"/>
            </p:cNvSpPr>
            <p:nvPr/>
          </p:nvSpPr>
          <p:spPr bwMode="auto">
            <a:xfrm flipH="1">
              <a:off x="1657" y="303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Line 97"/>
            <p:cNvSpPr>
              <a:spLocks noChangeShapeType="1"/>
            </p:cNvSpPr>
            <p:nvPr/>
          </p:nvSpPr>
          <p:spPr bwMode="auto">
            <a:xfrm flipH="1">
              <a:off x="1896" y="2880"/>
              <a:ext cx="239" cy="15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3" name="Line 98"/>
            <p:cNvSpPr>
              <a:spLocks noChangeShapeType="1"/>
            </p:cNvSpPr>
            <p:nvPr/>
          </p:nvSpPr>
          <p:spPr bwMode="auto">
            <a:xfrm flipH="1">
              <a:off x="2135" y="2720"/>
              <a:ext cx="238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4" name="Line 99"/>
            <p:cNvSpPr>
              <a:spLocks noChangeShapeType="1"/>
            </p:cNvSpPr>
            <p:nvPr/>
          </p:nvSpPr>
          <p:spPr bwMode="auto">
            <a:xfrm flipH="1">
              <a:off x="2373" y="256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Line 100"/>
            <p:cNvSpPr>
              <a:spLocks noChangeShapeType="1"/>
            </p:cNvSpPr>
            <p:nvPr/>
          </p:nvSpPr>
          <p:spPr bwMode="auto">
            <a:xfrm flipH="1">
              <a:off x="2612" y="2400"/>
              <a:ext cx="24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6" name="Line 101"/>
            <p:cNvSpPr>
              <a:spLocks noChangeShapeType="1"/>
            </p:cNvSpPr>
            <p:nvPr/>
          </p:nvSpPr>
          <p:spPr bwMode="auto">
            <a:xfrm flipH="1">
              <a:off x="2861" y="2250"/>
              <a:ext cx="239" cy="15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Line 102"/>
            <p:cNvSpPr>
              <a:spLocks noChangeShapeType="1"/>
            </p:cNvSpPr>
            <p:nvPr/>
          </p:nvSpPr>
          <p:spPr bwMode="auto">
            <a:xfrm flipH="1">
              <a:off x="3100" y="2090"/>
              <a:ext cx="239" cy="160"/>
            </a:xfrm>
            <a:prstGeom prst="line">
              <a:avLst/>
            </a:prstGeom>
            <a:noFill/>
            <a:ln w="476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455" name="Group 103"/>
          <p:cNvGrpSpPr>
            <a:grpSpLocks/>
          </p:cNvGrpSpPr>
          <p:nvPr/>
        </p:nvGrpSpPr>
        <p:grpSpPr bwMode="auto">
          <a:xfrm>
            <a:off x="2036763" y="3270250"/>
            <a:ext cx="3506787" cy="2346325"/>
            <a:chOff x="1159" y="2060"/>
            <a:chExt cx="2209" cy="1478"/>
          </a:xfrm>
        </p:grpSpPr>
        <p:sp>
          <p:nvSpPr>
            <p:cNvPr id="44109" name="Oval 104"/>
            <p:cNvSpPr>
              <a:spLocks noChangeArrowheads="1"/>
            </p:cNvSpPr>
            <p:nvPr/>
          </p:nvSpPr>
          <p:spPr bwMode="auto">
            <a:xfrm>
              <a:off x="1159" y="34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Oval 105"/>
            <p:cNvSpPr>
              <a:spLocks noChangeArrowheads="1"/>
            </p:cNvSpPr>
            <p:nvPr/>
          </p:nvSpPr>
          <p:spPr bwMode="auto">
            <a:xfrm>
              <a:off x="1398" y="33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1" name="Oval 106"/>
            <p:cNvSpPr>
              <a:spLocks noChangeArrowheads="1"/>
            </p:cNvSpPr>
            <p:nvPr/>
          </p:nvSpPr>
          <p:spPr bwMode="auto">
            <a:xfrm>
              <a:off x="1637" y="317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2" name="Oval 107"/>
            <p:cNvSpPr>
              <a:spLocks noChangeArrowheads="1"/>
            </p:cNvSpPr>
            <p:nvPr/>
          </p:nvSpPr>
          <p:spPr bwMode="auto">
            <a:xfrm>
              <a:off x="1876" y="301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3" name="Oval 108"/>
            <p:cNvSpPr>
              <a:spLocks noChangeArrowheads="1"/>
            </p:cNvSpPr>
            <p:nvPr/>
          </p:nvSpPr>
          <p:spPr bwMode="auto">
            <a:xfrm>
              <a:off x="2115" y="285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4" name="Oval 109"/>
            <p:cNvSpPr>
              <a:spLocks noChangeArrowheads="1"/>
            </p:cNvSpPr>
            <p:nvPr/>
          </p:nvSpPr>
          <p:spPr bwMode="auto">
            <a:xfrm>
              <a:off x="2354" y="269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5" name="Oval 110"/>
            <p:cNvSpPr>
              <a:spLocks noChangeArrowheads="1"/>
            </p:cNvSpPr>
            <p:nvPr/>
          </p:nvSpPr>
          <p:spPr bwMode="auto">
            <a:xfrm>
              <a:off x="2593" y="254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6" name="Oval 111"/>
            <p:cNvSpPr>
              <a:spLocks noChangeArrowheads="1"/>
            </p:cNvSpPr>
            <p:nvPr/>
          </p:nvSpPr>
          <p:spPr bwMode="auto">
            <a:xfrm>
              <a:off x="2832" y="238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7" name="Oval 112"/>
            <p:cNvSpPr>
              <a:spLocks noChangeArrowheads="1"/>
            </p:cNvSpPr>
            <p:nvPr/>
          </p:nvSpPr>
          <p:spPr bwMode="auto">
            <a:xfrm>
              <a:off x="3071" y="222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8" name="Oval 113"/>
            <p:cNvSpPr>
              <a:spLocks noChangeArrowheads="1"/>
            </p:cNvSpPr>
            <p:nvPr/>
          </p:nvSpPr>
          <p:spPr bwMode="auto">
            <a:xfrm>
              <a:off x="3310" y="2060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466" name="Rectangle 114"/>
          <p:cNvSpPr>
            <a:spLocks noChangeArrowheads="1"/>
          </p:cNvSpPr>
          <p:nvPr/>
        </p:nvSpPr>
        <p:spPr bwMode="auto">
          <a:xfrm>
            <a:off x="5580063" y="3208338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MC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44" grpId="0" build="p" autoUpdateAnimBg="0"/>
      <p:bldP spid="10046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Typical Cost Curves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sz="4000" smtClean="0"/>
              <a:t>It is now time to examine the relationships that exist between the different measures of cost.</a:t>
            </a:r>
          </a:p>
        </p:txBody>
      </p:sp>
    </p:spTree>
    <p:extLst>
      <p:ext uri="{BB962C8B-B14F-4D97-AF65-F5344CB8AC3E}">
        <p14:creationId xmlns:p14="http://schemas.microsoft.com/office/powerpoint/2010/main" val="29314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Typical Cost Curves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Three Important Properties of Cost Curves</a:t>
            </a:r>
            <a:endParaRPr lang="en-US" sz="2800" dirty="0" smtClean="0">
              <a:latin typeface="Tahoma" pitchFamily="34" charset="0"/>
            </a:endParaRPr>
          </a:p>
          <a:p>
            <a:pPr lvl="1"/>
            <a:r>
              <a:rPr lang="en-US" sz="2800" dirty="0" smtClean="0"/>
              <a:t>Marginal cost eventually rises with the quantity of output.</a:t>
            </a:r>
          </a:p>
          <a:p>
            <a:pPr lvl="1"/>
            <a:r>
              <a:rPr lang="en-US" sz="2800" dirty="0" smtClean="0"/>
              <a:t>The average-total-cost curve is U-shaped.</a:t>
            </a:r>
          </a:p>
          <a:p>
            <a:pPr lvl="1"/>
            <a:r>
              <a:rPr lang="en-US" sz="2800" dirty="0" smtClean="0"/>
              <a:t>The marginal-cost curve crosses the average-total-cost curve at the minimum of average total cost.</a:t>
            </a:r>
          </a:p>
        </p:txBody>
      </p:sp>
    </p:spTree>
    <p:extLst>
      <p:ext uri="{BB962C8B-B14F-4D97-AF65-F5344CB8AC3E}">
        <p14:creationId xmlns:p14="http://schemas.microsoft.com/office/powerpoint/2010/main" val="41824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COSTS IN THE SHORT RUN AND IN THE LONG RUN</a:t>
            </a:r>
            <a:endParaRPr lang="en-US" smtClean="0">
              <a:latin typeface="Tahoma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3820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many firms, the division of total costs between fixed and variable costs depends on the time horizon being considered.</a:t>
            </a:r>
          </a:p>
          <a:p>
            <a:pPr lvl="1"/>
            <a:r>
              <a:rPr lang="en-US" sz="2800" dirty="0" smtClean="0"/>
              <a:t>In the short run, some costs are fixed.</a:t>
            </a:r>
          </a:p>
          <a:p>
            <a:pPr lvl="1"/>
            <a:r>
              <a:rPr lang="en-US" sz="2800" dirty="0" smtClean="0"/>
              <a:t>In the long run, fixed costs become variable costs.</a:t>
            </a:r>
          </a:p>
          <a:p>
            <a:pPr lvl="1"/>
            <a:r>
              <a:rPr lang="en-US" sz="2800" dirty="0"/>
              <a:t>Because many costs are fixed in the short run but variable in the long run, a firm’s long-run cost curves differ from its short-run cost curves</a:t>
            </a:r>
          </a:p>
        </p:txBody>
      </p:sp>
    </p:spTree>
    <p:extLst>
      <p:ext uri="{BB962C8B-B14F-4D97-AF65-F5344CB8AC3E}">
        <p14:creationId xmlns:p14="http://schemas.microsoft.com/office/powerpoint/2010/main" val="434871323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Average Total Cost in the Short and Long Run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3F6F9"/>
          </a:solidFill>
          <a:ln w="2206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2F4F8"/>
          </a:solidFill>
          <a:ln w="2000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1F4F7"/>
          </a:solidFill>
          <a:ln w="17938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0F2F5"/>
          </a:solidFill>
          <a:ln w="1603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EF1F4"/>
          </a:solidFill>
          <a:ln w="1397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DEFF3"/>
          </a:solidFill>
          <a:ln w="12065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BEEF2"/>
          </a:solidFill>
          <a:ln w="1000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AECF1"/>
          </a:solidFill>
          <a:ln w="7937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7EAEF"/>
          </a:solidFill>
          <a:ln w="396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249363" y="1293813"/>
            <a:ext cx="7096125" cy="4649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297" name="Group 17"/>
          <p:cNvGrpSpPr>
            <a:grpSpLocks/>
          </p:cNvGrpSpPr>
          <p:nvPr/>
        </p:nvGrpSpPr>
        <p:grpSpPr bwMode="auto">
          <a:xfrm>
            <a:off x="1628775" y="2770188"/>
            <a:ext cx="6577013" cy="1397000"/>
            <a:chOff x="1026" y="1745"/>
            <a:chExt cx="4143" cy="880"/>
          </a:xfrm>
        </p:grpSpPr>
        <p:sp>
          <p:nvSpPr>
            <p:cNvPr id="52280" name="Freeform 18"/>
            <p:cNvSpPr>
              <a:spLocks/>
            </p:cNvSpPr>
            <p:nvPr/>
          </p:nvSpPr>
          <p:spPr bwMode="auto">
            <a:xfrm>
              <a:off x="3028" y="1858"/>
              <a:ext cx="2141" cy="767"/>
            </a:xfrm>
            <a:custGeom>
              <a:avLst/>
              <a:gdLst>
                <a:gd name="T0" fmla="*/ 0 w 170"/>
                <a:gd name="T1" fmla="*/ 742 h 61"/>
                <a:gd name="T2" fmla="*/ 1209 w 170"/>
                <a:gd name="T3" fmla="*/ 742 h 61"/>
                <a:gd name="T4" fmla="*/ 1788 w 170"/>
                <a:gd name="T5" fmla="*/ 516 h 61"/>
                <a:gd name="T6" fmla="*/ 2141 w 170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61">
                  <a:moveTo>
                    <a:pt x="0" y="59"/>
                  </a:moveTo>
                  <a:cubicBezTo>
                    <a:pt x="3" y="59"/>
                    <a:pt x="96" y="59"/>
                    <a:pt x="96" y="59"/>
                  </a:cubicBezTo>
                  <a:cubicBezTo>
                    <a:pt x="96" y="59"/>
                    <a:pt x="120" y="61"/>
                    <a:pt x="142" y="41"/>
                  </a:cubicBezTo>
                  <a:cubicBezTo>
                    <a:pt x="145" y="39"/>
                    <a:pt x="170" y="0"/>
                    <a:pt x="170" y="0"/>
                  </a:cubicBezTo>
                </a:path>
              </a:pathLst>
            </a:custGeom>
            <a:noFill/>
            <a:ln w="60325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1" name="Freeform 19"/>
            <p:cNvSpPr>
              <a:spLocks/>
            </p:cNvSpPr>
            <p:nvPr/>
          </p:nvSpPr>
          <p:spPr bwMode="auto">
            <a:xfrm>
              <a:off x="1026" y="1745"/>
              <a:ext cx="2242" cy="880"/>
            </a:xfrm>
            <a:custGeom>
              <a:avLst/>
              <a:gdLst>
                <a:gd name="T0" fmla="*/ 2242 w 178"/>
                <a:gd name="T1" fmla="*/ 855 h 70"/>
                <a:gd name="T2" fmla="*/ 1008 w 178"/>
                <a:gd name="T3" fmla="*/ 855 h 70"/>
                <a:gd name="T4" fmla="*/ 428 w 178"/>
                <a:gd name="T5" fmla="*/ 629 h 70"/>
                <a:gd name="T6" fmla="*/ 0 w 178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" h="70">
                  <a:moveTo>
                    <a:pt x="178" y="68"/>
                  </a:moveTo>
                  <a:cubicBezTo>
                    <a:pt x="175" y="68"/>
                    <a:pt x="80" y="68"/>
                    <a:pt x="80" y="68"/>
                  </a:cubicBezTo>
                  <a:cubicBezTo>
                    <a:pt x="80" y="68"/>
                    <a:pt x="56" y="70"/>
                    <a:pt x="34" y="50"/>
                  </a:cubicBezTo>
                  <a:cubicBezTo>
                    <a:pt x="31" y="48"/>
                    <a:pt x="0" y="0"/>
                    <a:pt x="0" y="0"/>
                  </a:cubicBezTo>
                </a:path>
              </a:pathLst>
            </a:custGeom>
            <a:noFill/>
            <a:ln w="60325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00" name="Freeform 20"/>
          <p:cNvSpPr>
            <a:spLocks/>
          </p:cNvSpPr>
          <p:nvPr/>
        </p:nvSpPr>
        <p:spPr bwMode="auto">
          <a:xfrm>
            <a:off x="3187700" y="2570163"/>
            <a:ext cx="2859088" cy="1536700"/>
          </a:xfrm>
          <a:custGeom>
            <a:avLst/>
            <a:gdLst>
              <a:gd name="T0" fmla="*/ 2859088 w 143"/>
              <a:gd name="T1" fmla="*/ 0 h 77"/>
              <a:gd name="T2" fmla="*/ 1499522 w 143"/>
              <a:gd name="T3" fmla="*/ 1536700 h 77"/>
              <a:gd name="T4" fmla="*/ 59981 w 143"/>
              <a:gd name="T5" fmla="*/ 199571 h 77"/>
              <a:gd name="T6" fmla="*/ 0 w 143"/>
              <a:gd name="T7" fmla="*/ 0 h 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" h="77">
                <a:moveTo>
                  <a:pt x="143" y="0"/>
                </a:moveTo>
                <a:cubicBezTo>
                  <a:pt x="131" y="22"/>
                  <a:pt x="106" y="77"/>
                  <a:pt x="75" y="77"/>
                </a:cubicBezTo>
                <a:cubicBezTo>
                  <a:pt x="44" y="77"/>
                  <a:pt x="19" y="48"/>
                  <a:pt x="3" y="1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0325">
            <a:solidFill>
              <a:srgbClr val="003F9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1" name="Freeform 21"/>
          <p:cNvSpPr>
            <a:spLocks/>
          </p:cNvSpPr>
          <p:nvPr/>
        </p:nvSpPr>
        <p:spPr bwMode="auto">
          <a:xfrm>
            <a:off x="5467350" y="2451100"/>
            <a:ext cx="2638425" cy="1655763"/>
          </a:xfrm>
          <a:custGeom>
            <a:avLst/>
            <a:gdLst>
              <a:gd name="T0" fmla="*/ 0 w 132"/>
              <a:gd name="T1" fmla="*/ 339132 h 83"/>
              <a:gd name="T2" fmla="*/ 2098747 w 132"/>
              <a:gd name="T3" fmla="*/ 1376478 h 83"/>
              <a:gd name="T4" fmla="*/ 2638425 w 132"/>
              <a:gd name="T5" fmla="*/ 0 h 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" h="83">
                <a:moveTo>
                  <a:pt x="0" y="17"/>
                </a:moveTo>
                <a:cubicBezTo>
                  <a:pt x="33" y="46"/>
                  <a:pt x="84" y="83"/>
                  <a:pt x="105" y="69"/>
                </a:cubicBezTo>
                <a:cubicBezTo>
                  <a:pt x="118" y="61"/>
                  <a:pt x="124" y="33"/>
                  <a:pt x="132" y="0"/>
                </a:cubicBezTo>
              </a:path>
            </a:pathLst>
          </a:custGeom>
          <a:noFill/>
          <a:ln w="60325">
            <a:solidFill>
              <a:srgbClr val="003F9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2" name="Freeform 22"/>
          <p:cNvSpPr>
            <a:spLocks/>
          </p:cNvSpPr>
          <p:nvPr/>
        </p:nvSpPr>
        <p:spPr bwMode="auto">
          <a:xfrm>
            <a:off x="1528763" y="2192338"/>
            <a:ext cx="2679700" cy="1635125"/>
          </a:xfrm>
          <a:custGeom>
            <a:avLst/>
            <a:gdLst>
              <a:gd name="T0" fmla="*/ 0 w 134"/>
              <a:gd name="T1" fmla="*/ 0 h 82"/>
              <a:gd name="T2" fmla="*/ 479946 w 134"/>
              <a:gd name="T3" fmla="*/ 1156552 h 82"/>
              <a:gd name="T4" fmla="*/ 2679700 w 134"/>
              <a:gd name="T5" fmla="*/ 338989 h 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" h="82">
                <a:moveTo>
                  <a:pt x="0" y="0"/>
                </a:moveTo>
                <a:cubicBezTo>
                  <a:pt x="6" y="25"/>
                  <a:pt x="21" y="54"/>
                  <a:pt x="24" y="58"/>
                </a:cubicBezTo>
                <a:cubicBezTo>
                  <a:pt x="44" y="82"/>
                  <a:pt x="94" y="42"/>
                  <a:pt x="134" y="17"/>
                </a:cubicBezTo>
              </a:path>
            </a:pathLst>
          </a:custGeom>
          <a:noFill/>
          <a:ln w="60325">
            <a:solidFill>
              <a:srgbClr val="003F9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Freeform 23"/>
          <p:cNvSpPr>
            <a:spLocks/>
          </p:cNvSpPr>
          <p:nvPr/>
        </p:nvSpPr>
        <p:spPr bwMode="auto">
          <a:xfrm>
            <a:off x="1249363" y="1293813"/>
            <a:ext cx="7096125" cy="4649787"/>
          </a:xfrm>
          <a:custGeom>
            <a:avLst/>
            <a:gdLst>
              <a:gd name="T0" fmla="*/ 0 w 4470"/>
              <a:gd name="T1" fmla="*/ 0 h 2929"/>
              <a:gd name="T2" fmla="*/ 0 w 4470"/>
              <a:gd name="T3" fmla="*/ 4649787 h 2929"/>
              <a:gd name="T4" fmla="*/ 7096125 w 4470"/>
              <a:gd name="T5" fmla="*/ 4649787 h 29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70" h="2929">
                <a:moveTo>
                  <a:pt x="0" y="0"/>
                </a:moveTo>
                <a:lnTo>
                  <a:pt x="0" y="2929"/>
                </a:lnTo>
                <a:lnTo>
                  <a:pt x="4470" y="2929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7210425" y="6013450"/>
            <a:ext cx="11398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Quantity of</a:t>
            </a:r>
            <a:endParaRPr lang="en-US"/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7016750" y="6280150"/>
            <a:ext cx="13350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Cars per Day</a:t>
            </a:r>
            <a:endParaRPr lang="en-US"/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1020763" y="6019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295275" y="1271588"/>
            <a:ext cx="8540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Average</a:t>
            </a:r>
            <a:endParaRPr lang="en-US"/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628650" y="1538288"/>
            <a:ext cx="5159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Total</a:t>
            </a:r>
            <a:endParaRPr lang="en-US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668338" y="18034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Cost</a:t>
            </a:r>
            <a:endParaRPr lang="en-US"/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5113338" y="6019800"/>
            <a:ext cx="5429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1,200</a:t>
            </a:r>
            <a:endParaRPr lang="en-US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368300" y="3529013"/>
            <a:ext cx="784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$12,000</a:t>
            </a:r>
            <a:endParaRPr lang="en-US"/>
          </a:p>
        </p:txBody>
      </p:sp>
      <p:grpSp>
        <p:nvGrpSpPr>
          <p:cNvPr id="97312" name="Group 32"/>
          <p:cNvGrpSpPr>
            <a:grpSpLocks/>
          </p:cNvGrpSpPr>
          <p:nvPr/>
        </p:nvGrpSpPr>
        <p:grpSpPr bwMode="auto">
          <a:xfrm>
            <a:off x="1706563" y="1544638"/>
            <a:ext cx="1212850" cy="1085850"/>
            <a:chOff x="1075" y="973"/>
            <a:chExt cx="764" cy="684"/>
          </a:xfrm>
        </p:grpSpPr>
        <p:sp>
          <p:nvSpPr>
            <p:cNvPr id="52275" name="Line 33"/>
            <p:cNvSpPr>
              <a:spLocks noChangeShapeType="1"/>
            </p:cNvSpPr>
            <p:nvPr/>
          </p:nvSpPr>
          <p:spPr bwMode="auto">
            <a:xfrm flipH="1">
              <a:off x="1114" y="1456"/>
              <a:ext cx="328" cy="20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6" name="Rectangle 34"/>
            <p:cNvSpPr>
              <a:spLocks noChangeArrowheads="1"/>
            </p:cNvSpPr>
            <p:nvPr/>
          </p:nvSpPr>
          <p:spPr bwMode="auto">
            <a:xfrm>
              <a:off x="1075" y="973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2277" name="Rectangle 35"/>
            <p:cNvSpPr>
              <a:spLocks noChangeArrowheads="1"/>
            </p:cNvSpPr>
            <p:nvPr/>
          </p:nvSpPr>
          <p:spPr bwMode="auto">
            <a:xfrm>
              <a:off x="1343" y="973"/>
              <a:ext cx="48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short</a:t>
              </a:r>
              <a:endParaRPr lang="en-US"/>
            </a:p>
          </p:txBody>
        </p:sp>
        <p:sp>
          <p:nvSpPr>
            <p:cNvPr id="52278" name="Rectangle 36"/>
            <p:cNvSpPr>
              <a:spLocks noChangeArrowheads="1"/>
            </p:cNvSpPr>
            <p:nvPr/>
          </p:nvSpPr>
          <p:spPr bwMode="auto">
            <a:xfrm>
              <a:off x="1213" y="1140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run with</a:t>
              </a:r>
              <a:endParaRPr lang="en-US"/>
            </a:p>
          </p:txBody>
        </p:sp>
        <p:sp>
          <p:nvSpPr>
            <p:cNvPr id="52279" name="Rectangle 37"/>
            <p:cNvSpPr>
              <a:spLocks noChangeArrowheads="1"/>
            </p:cNvSpPr>
            <p:nvPr/>
          </p:nvSpPr>
          <p:spPr bwMode="auto">
            <a:xfrm>
              <a:off x="1075" y="1308"/>
              <a:ext cx="7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small factory</a:t>
              </a:r>
              <a:endParaRPr lang="en-US"/>
            </a:p>
          </p:txBody>
        </p:sp>
      </p:grpSp>
      <p:grpSp>
        <p:nvGrpSpPr>
          <p:cNvPr id="97318" name="Group 38"/>
          <p:cNvGrpSpPr>
            <a:grpSpLocks/>
          </p:cNvGrpSpPr>
          <p:nvPr/>
        </p:nvGrpSpPr>
        <p:grpSpPr bwMode="auto">
          <a:xfrm>
            <a:off x="3289300" y="1544638"/>
            <a:ext cx="1477963" cy="1246187"/>
            <a:chOff x="2072" y="973"/>
            <a:chExt cx="931" cy="785"/>
          </a:xfrm>
        </p:grpSpPr>
        <p:sp>
          <p:nvSpPr>
            <p:cNvPr id="52270" name="Line 39"/>
            <p:cNvSpPr>
              <a:spLocks noChangeShapeType="1"/>
            </p:cNvSpPr>
            <p:nvPr/>
          </p:nvSpPr>
          <p:spPr bwMode="auto">
            <a:xfrm flipH="1">
              <a:off x="2109" y="1456"/>
              <a:ext cx="453" cy="30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Rectangle 40"/>
            <p:cNvSpPr>
              <a:spLocks noChangeArrowheads="1"/>
            </p:cNvSpPr>
            <p:nvPr/>
          </p:nvSpPr>
          <p:spPr bwMode="auto">
            <a:xfrm>
              <a:off x="2156" y="973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2272" name="Rectangle 41"/>
            <p:cNvSpPr>
              <a:spLocks noChangeArrowheads="1"/>
            </p:cNvSpPr>
            <p:nvPr/>
          </p:nvSpPr>
          <p:spPr bwMode="auto">
            <a:xfrm>
              <a:off x="2425" y="973"/>
              <a:ext cx="48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short</a:t>
              </a:r>
              <a:endParaRPr lang="en-US"/>
            </a:p>
          </p:txBody>
        </p:sp>
        <p:sp>
          <p:nvSpPr>
            <p:cNvPr id="52273" name="Rectangle 42"/>
            <p:cNvSpPr>
              <a:spLocks noChangeArrowheads="1"/>
            </p:cNvSpPr>
            <p:nvPr/>
          </p:nvSpPr>
          <p:spPr bwMode="auto">
            <a:xfrm>
              <a:off x="2295" y="1140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run with</a:t>
              </a:r>
              <a:endParaRPr lang="en-US"/>
            </a:p>
          </p:txBody>
        </p:sp>
        <p:sp>
          <p:nvSpPr>
            <p:cNvPr id="52274" name="Rectangle 43"/>
            <p:cNvSpPr>
              <a:spLocks noChangeArrowheads="1"/>
            </p:cNvSpPr>
            <p:nvPr/>
          </p:nvSpPr>
          <p:spPr bwMode="auto">
            <a:xfrm>
              <a:off x="2072" y="1308"/>
              <a:ext cx="93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medium factory</a:t>
              </a:r>
              <a:endParaRPr lang="en-US"/>
            </a:p>
          </p:txBody>
        </p:sp>
      </p:grpSp>
      <p:grpSp>
        <p:nvGrpSpPr>
          <p:cNvPr id="97324" name="Group 44"/>
          <p:cNvGrpSpPr>
            <a:grpSpLocks/>
          </p:cNvGrpSpPr>
          <p:nvPr/>
        </p:nvGrpSpPr>
        <p:grpSpPr bwMode="auto">
          <a:xfrm>
            <a:off x="4913313" y="1544638"/>
            <a:ext cx="1198562" cy="1225550"/>
            <a:chOff x="3095" y="973"/>
            <a:chExt cx="755" cy="772"/>
          </a:xfrm>
        </p:grpSpPr>
        <p:sp>
          <p:nvSpPr>
            <p:cNvPr id="52265" name="Line 45"/>
            <p:cNvSpPr>
              <a:spLocks noChangeShapeType="1"/>
            </p:cNvSpPr>
            <p:nvPr/>
          </p:nvSpPr>
          <p:spPr bwMode="auto">
            <a:xfrm>
              <a:off x="3469" y="1469"/>
              <a:ext cx="25" cy="27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Rectangle 46"/>
            <p:cNvSpPr>
              <a:spLocks noChangeArrowheads="1"/>
            </p:cNvSpPr>
            <p:nvPr/>
          </p:nvSpPr>
          <p:spPr bwMode="auto">
            <a:xfrm>
              <a:off x="3095" y="973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2267" name="Rectangle 47"/>
            <p:cNvSpPr>
              <a:spLocks noChangeArrowheads="1"/>
            </p:cNvSpPr>
            <p:nvPr/>
          </p:nvSpPr>
          <p:spPr bwMode="auto">
            <a:xfrm>
              <a:off x="3364" y="973"/>
              <a:ext cx="48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short</a:t>
              </a:r>
              <a:endParaRPr lang="en-US"/>
            </a:p>
          </p:txBody>
        </p:sp>
        <p:sp>
          <p:nvSpPr>
            <p:cNvPr id="52268" name="Rectangle 48"/>
            <p:cNvSpPr>
              <a:spLocks noChangeArrowheads="1"/>
            </p:cNvSpPr>
            <p:nvPr/>
          </p:nvSpPr>
          <p:spPr bwMode="auto">
            <a:xfrm>
              <a:off x="3234" y="1140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run with</a:t>
              </a:r>
              <a:endParaRPr lang="en-US"/>
            </a:p>
          </p:txBody>
        </p:sp>
        <p:sp>
          <p:nvSpPr>
            <p:cNvPr id="52269" name="Rectangle 49"/>
            <p:cNvSpPr>
              <a:spLocks noChangeArrowheads="1"/>
            </p:cNvSpPr>
            <p:nvPr/>
          </p:nvSpPr>
          <p:spPr bwMode="auto">
            <a:xfrm>
              <a:off x="3100" y="1308"/>
              <a:ext cx="7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large factory</a:t>
              </a:r>
              <a:endParaRPr lang="en-US"/>
            </a:p>
          </p:txBody>
        </p:sp>
      </p:grpSp>
      <p:grpSp>
        <p:nvGrpSpPr>
          <p:cNvPr id="97330" name="Group 50"/>
          <p:cNvGrpSpPr>
            <a:grpSpLocks/>
          </p:cNvGrpSpPr>
          <p:nvPr/>
        </p:nvGrpSpPr>
        <p:grpSpPr bwMode="auto">
          <a:xfrm>
            <a:off x="5435600" y="4270375"/>
            <a:ext cx="1497013" cy="931863"/>
            <a:chOff x="3424" y="2690"/>
            <a:chExt cx="943" cy="587"/>
          </a:xfrm>
        </p:grpSpPr>
        <p:sp>
          <p:nvSpPr>
            <p:cNvPr id="52262" name="Line 51"/>
            <p:cNvSpPr>
              <a:spLocks noChangeShapeType="1"/>
            </p:cNvSpPr>
            <p:nvPr/>
          </p:nvSpPr>
          <p:spPr bwMode="auto">
            <a:xfrm flipV="1">
              <a:off x="3916" y="2690"/>
              <a:ext cx="219" cy="42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Rectangle 52"/>
            <p:cNvSpPr>
              <a:spLocks noChangeArrowheads="1"/>
            </p:cNvSpPr>
            <p:nvPr/>
          </p:nvSpPr>
          <p:spPr bwMode="auto">
            <a:xfrm>
              <a:off x="3424" y="3114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2264" name="Rectangle 53"/>
            <p:cNvSpPr>
              <a:spLocks noChangeArrowheads="1"/>
            </p:cNvSpPr>
            <p:nvPr/>
          </p:nvSpPr>
          <p:spPr bwMode="auto">
            <a:xfrm>
              <a:off x="3692" y="3114"/>
              <a:ext cx="6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long run</a:t>
              </a:r>
              <a:endParaRPr lang="en-US"/>
            </a:p>
          </p:txBody>
        </p:sp>
      </p:grpSp>
      <p:grpSp>
        <p:nvGrpSpPr>
          <p:cNvPr id="97334" name="Group 54"/>
          <p:cNvGrpSpPr>
            <a:grpSpLocks/>
          </p:cNvGrpSpPr>
          <p:nvPr/>
        </p:nvGrpSpPr>
        <p:grpSpPr bwMode="auto">
          <a:xfrm>
            <a:off x="1989138" y="3328988"/>
            <a:ext cx="5676900" cy="838200"/>
            <a:chOff x="1253" y="2097"/>
            <a:chExt cx="3576" cy="528"/>
          </a:xfrm>
        </p:grpSpPr>
        <p:sp>
          <p:nvSpPr>
            <p:cNvPr id="52259" name="Oval 55"/>
            <p:cNvSpPr>
              <a:spLocks noChangeArrowheads="1"/>
            </p:cNvSpPr>
            <p:nvPr/>
          </p:nvSpPr>
          <p:spPr bwMode="auto">
            <a:xfrm>
              <a:off x="2940" y="2562"/>
              <a:ext cx="63" cy="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Oval 56"/>
            <p:cNvSpPr>
              <a:spLocks noChangeArrowheads="1"/>
            </p:cNvSpPr>
            <p:nvPr/>
          </p:nvSpPr>
          <p:spPr bwMode="auto">
            <a:xfrm>
              <a:off x="1253" y="2097"/>
              <a:ext cx="63" cy="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Oval 57"/>
            <p:cNvSpPr>
              <a:spLocks noChangeArrowheads="1"/>
            </p:cNvSpPr>
            <p:nvPr/>
          </p:nvSpPr>
          <p:spPr bwMode="auto">
            <a:xfrm>
              <a:off x="4766" y="2348"/>
              <a:ext cx="63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3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0" grpId="0" animBg="1"/>
      <p:bldP spid="97301" grpId="0" animBg="1"/>
      <p:bldP spid="973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Economies and Diseconomies of Scale</a:t>
            </a:r>
            <a:endParaRPr 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sz="2400" i="1" dirty="0" smtClean="0"/>
              <a:t>Economies of scale </a:t>
            </a:r>
            <a:r>
              <a:rPr lang="en-US" sz="2400" dirty="0" smtClean="0"/>
              <a:t>refer to the property whereby long-run average total cost falls as the quantity of output increases.</a:t>
            </a:r>
          </a:p>
          <a:p>
            <a:pPr>
              <a:buClr>
                <a:srgbClr val="000000"/>
              </a:buClr>
            </a:pPr>
            <a:r>
              <a:rPr lang="en-US" sz="2400" i="1" dirty="0" smtClean="0"/>
              <a:t>Diseconomies of scale </a:t>
            </a:r>
            <a:r>
              <a:rPr lang="en-US" sz="2400" dirty="0" smtClean="0"/>
              <a:t>refer to the property whereby long-run average total cost rises as the quantity of output increases.</a:t>
            </a:r>
          </a:p>
          <a:p>
            <a:pPr>
              <a:buClr>
                <a:srgbClr val="000000"/>
              </a:buClr>
            </a:pPr>
            <a:r>
              <a:rPr lang="en-US" sz="2400" i="1" dirty="0" smtClean="0"/>
              <a:t>Constant returns to scale </a:t>
            </a:r>
            <a:r>
              <a:rPr lang="en-US" sz="2400" dirty="0" smtClean="0"/>
              <a:t>refers to the property whereby long-run average total cost stays the same as the quantity of output increases</a:t>
            </a:r>
          </a:p>
        </p:txBody>
      </p:sp>
    </p:spTree>
    <p:extLst>
      <p:ext uri="{BB962C8B-B14F-4D97-AF65-F5344CB8AC3E}">
        <p14:creationId xmlns:p14="http://schemas.microsoft.com/office/powerpoint/2010/main" val="1249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096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Average Total Cost in the Short and Long Run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3F6F9"/>
          </a:solidFill>
          <a:ln w="2206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2F4F8"/>
          </a:solidFill>
          <a:ln w="2000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1F4F7"/>
          </a:solidFill>
          <a:ln w="17938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F0F2F5"/>
          </a:solidFill>
          <a:ln w="1603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EF1F4"/>
          </a:solidFill>
          <a:ln w="1397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DEFF3"/>
          </a:solidFill>
          <a:ln w="12065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BEEF2"/>
          </a:solidFill>
          <a:ln w="1000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AECF1"/>
          </a:solidFill>
          <a:ln w="7937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7EAEF"/>
          </a:solidFill>
          <a:ln w="396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1409700" y="1473200"/>
            <a:ext cx="6996113" cy="454977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1249363" y="1293813"/>
            <a:ext cx="7096125" cy="4649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6273" name="Group 17"/>
          <p:cNvGrpSpPr>
            <a:grpSpLocks/>
          </p:cNvGrpSpPr>
          <p:nvPr/>
        </p:nvGrpSpPr>
        <p:grpSpPr bwMode="auto">
          <a:xfrm>
            <a:off x="1628775" y="2770188"/>
            <a:ext cx="6577013" cy="1397000"/>
            <a:chOff x="1026" y="1745"/>
            <a:chExt cx="4143" cy="880"/>
          </a:xfrm>
        </p:grpSpPr>
        <p:sp>
          <p:nvSpPr>
            <p:cNvPr id="54356" name="Freeform 18"/>
            <p:cNvSpPr>
              <a:spLocks/>
            </p:cNvSpPr>
            <p:nvPr/>
          </p:nvSpPr>
          <p:spPr bwMode="auto">
            <a:xfrm>
              <a:off x="3028" y="1858"/>
              <a:ext cx="2141" cy="767"/>
            </a:xfrm>
            <a:custGeom>
              <a:avLst/>
              <a:gdLst>
                <a:gd name="T0" fmla="*/ 0 w 170"/>
                <a:gd name="T1" fmla="*/ 742 h 61"/>
                <a:gd name="T2" fmla="*/ 1209 w 170"/>
                <a:gd name="T3" fmla="*/ 742 h 61"/>
                <a:gd name="T4" fmla="*/ 1788 w 170"/>
                <a:gd name="T5" fmla="*/ 516 h 61"/>
                <a:gd name="T6" fmla="*/ 2141 w 170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61">
                  <a:moveTo>
                    <a:pt x="0" y="59"/>
                  </a:moveTo>
                  <a:cubicBezTo>
                    <a:pt x="3" y="59"/>
                    <a:pt x="96" y="59"/>
                    <a:pt x="96" y="59"/>
                  </a:cubicBezTo>
                  <a:cubicBezTo>
                    <a:pt x="96" y="59"/>
                    <a:pt x="120" y="61"/>
                    <a:pt x="142" y="41"/>
                  </a:cubicBezTo>
                  <a:cubicBezTo>
                    <a:pt x="145" y="39"/>
                    <a:pt x="170" y="0"/>
                    <a:pt x="170" y="0"/>
                  </a:cubicBezTo>
                </a:path>
              </a:pathLst>
            </a:custGeom>
            <a:noFill/>
            <a:ln w="60325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Freeform 19"/>
            <p:cNvSpPr>
              <a:spLocks/>
            </p:cNvSpPr>
            <p:nvPr/>
          </p:nvSpPr>
          <p:spPr bwMode="auto">
            <a:xfrm>
              <a:off x="1026" y="1745"/>
              <a:ext cx="2242" cy="880"/>
            </a:xfrm>
            <a:custGeom>
              <a:avLst/>
              <a:gdLst>
                <a:gd name="T0" fmla="*/ 2242 w 178"/>
                <a:gd name="T1" fmla="*/ 855 h 70"/>
                <a:gd name="T2" fmla="*/ 1008 w 178"/>
                <a:gd name="T3" fmla="*/ 855 h 70"/>
                <a:gd name="T4" fmla="*/ 428 w 178"/>
                <a:gd name="T5" fmla="*/ 629 h 70"/>
                <a:gd name="T6" fmla="*/ 0 w 178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" h="70">
                  <a:moveTo>
                    <a:pt x="178" y="68"/>
                  </a:moveTo>
                  <a:cubicBezTo>
                    <a:pt x="175" y="68"/>
                    <a:pt x="80" y="68"/>
                    <a:pt x="80" y="68"/>
                  </a:cubicBezTo>
                  <a:cubicBezTo>
                    <a:pt x="80" y="68"/>
                    <a:pt x="56" y="70"/>
                    <a:pt x="34" y="50"/>
                  </a:cubicBezTo>
                  <a:cubicBezTo>
                    <a:pt x="31" y="48"/>
                    <a:pt x="0" y="0"/>
                    <a:pt x="0" y="0"/>
                  </a:cubicBezTo>
                </a:path>
              </a:pathLst>
            </a:custGeom>
            <a:noFill/>
            <a:ln w="60325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76" name="Freeform 20"/>
          <p:cNvSpPr>
            <a:spLocks/>
          </p:cNvSpPr>
          <p:nvPr/>
        </p:nvSpPr>
        <p:spPr bwMode="auto">
          <a:xfrm>
            <a:off x="3187700" y="2570163"/>
            <a:ext cx="2859088" cy="1536700"/>
          </a:xfrm>
          <a:custGeom>
            <a:avLst/>
            <a:gdLst>
              <a:gd name="T0" fmla="*/ 2859088 w 143"/>
              <a:gd name="T1" fmla="*/ 0 h 77"/>
              <a:gd name="T2" fmla="*/ 1499522 w 143"/>
              <a:gd name="T3" fmla="*/ 1536700 h 77"/>
              <a:gd name="T4" fmla="*/ 59981 w 143"/>
              <a:gd name="T5" fmla="*/ 199571 h 77"/>
              <a:gd name="T6" fmla="*/ 0 w 143"/>
              <a:gd name="T7" fmla="*/ 0 h 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" h="77">
                <a:moveTo>
                  <a:pt x="143" y="0"/>
                </a:moveTo>
                <a:cubicBezTo>
                  <a:pt x="131" y="22"/>
                  <a:pt x="106" y="77"/>
                  <a:pt x="75" y="77"/>
                </a:cubicBezTo>
                <a:cubicBezTo>
                  <a:pt x="44" y="77"/>
                  <a:pt x="19" y="48"/>
                  <a:pt x="3" y="1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0325">
            <a:solidFill>
              <a:srgbClr val="003F9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7" name="Freeform 21"/>
          <p:cNvSpPr>
            <a:spLocks/>
          </p:cNvSpPr>
          <p:nvPr/>
        </p:nvSpPr>
        <p:spPr bwMode="auto">
          <a:xfrm>
            <a:off x="5467350" y="2451100"/>
            <a:ext cx="2638425" cy="1655763"/>
          </a:xfrm>
          <a:custGeom>
            <a:avLst/>
            <a:gdLst>
              <a:gd name="T0" fmla="*/ 0 w 132"/>
              <a:gd name="T1" fmla="*/ 339132 h 83"/>
              <a:gd name="T2" fmla="*/ 2098747 w 132"/>
              <a:gd name="T3" fmla="*/ 1376478 h 83"/>
              <a:gd name="T4" fmla="*/ 2638425 w 132"/>
              <a:gd name="T5" fmla="*/ 0 h 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" h="83">
                <a:moveTo>
                  <a:pt x="0" y="17"/>
                </a:moveTo>
                <a:cubicBezTo>
                  <a:pt x="33" y="46"/>
                  <a:pt x="84" y="83"/>
                  <a:pt x="105" y="69"/>
                </a:cubicBezTo>
                <a:cubicBezTo>
                  <a:pt x="118" y="61"/>
                  <a:pt x="124" y="33"/>
                  <a:pt x="132" y="0"/>
                </a:cubicBezTo>
              </a:path>
            </a:pathLst>
          </a:custGeom>
          <a:noFill/>
          <a:ln w="60325">
            <a:solidFill>
              <a:srgbClr val="003F9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8" name="Freeform 22"/>
          <p:cNvSpPr>
            <a:spLocks/>
          </p:cNvSpPr>
          <p:nvPr/>
        </p:nvSpPr>
        <p:spPr bwMode="auto">
          <a:xfrm>
            <a:off x="1528763" y="2192338"/>
            <a:ext cx="2679700" cy="1635125"/>
          </a:xfrm>
          <a:custGeom>
            <a:avLst/>
            <a:gdLst>
              <a:gd name="T0" fmla="*/ 0 w 134"/>
              <a:gd name="T1" fmla="*/ 0 h 82"/>
              <a:gd name="T2" fmla="*/ 479946 w 134"/>
              <a:gd name="T3" fmla="*/ 1156552 h 82"/>
              <a:gd name="T4" fmla="*/ 2679700 w 134"/>
              <a:gd name="T5" fmla="*/ 338989 h 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" h="82">
                <a:moveTo>
                  <a:pt x="0" y="0"/>
                </a:moveTo>
                <a:cubicBezTo>
                  <a:pt x="6" y="25"/>
                  <a:pt x="21" y="54"/>
                  <a:pt x="24" y="58"/>
                </a:cubicBezTo>
                <a:cubicBezTo>
                  <a:pt x="44" y="82"/>
                  <a:pt x="94" y="42"/>
                  <a:pt x="134" y="17"/>
                </a:cubicBezTo>
              </a:path>
            </a:pathLst>
          </a:custGeom>
          <a:noFill/>
          <a:ln w="60325">
            <a:solidFill>
              <a:srgbClr val="003F9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Freeform 23"/>
          <p:cNvSpPr>
            <a:spLocks/>
          </p:cNvSpPr>
          <p:nvPr/>
        </p:nvSpPr>
        <p:spPr bwMode="auto">
          <a:xfrm>
            <a:off x="1249363" y="1293813"/>
            <a:ext cx="7096125" cy="4649787"/>
          </a:xfrm>
          <a:custGeom>
            <a:avLst/>
            <a:gdLst>
              <a:gd name="T0" fmla="*/ 0 w 4470"/>
              <a:gd name="T1" fmla="*/ 0 h 2929"/>
              <a:gd name="T2" fmla="*/ 0 w 4470"/>
              <a:gd name="T3" fmla="*/ 4649787 h 2929"/>
              <a:gd name="T4" fmla="*/ 7096125 w 4470"/>
              <a:gd name="T5" fmla="*/ 4649787 h 29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70" h="2929">
                <a:moveTo>
                  <a:pt x="0" y="0"/>
                </a:moveTo>
                <a:lnTo>
                  <a:pt x="0" y="2929"/>
                </a:lnTo>
                <a:lnTo>
                  <a:pt x="4470" y="2929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Rectangle 24"/>
          <p:cNvSpPr>
            <a:spLocks noChangeArrowheads="1"/>
          </p:cNvSpPr>
          <p:nvPr/>
        </p:nvSpPr>
        <p:spPr bwMode="auto">
          <a:xfrm>
            <a:off x="7210425" y="6013450"/>
            <a:ext cx="11398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Quantity of</a:t>
            </a:r>
            <a:endParaRPr lang="en-US"/>
          </a:p>
        </p:txBody>
      </p:sp>
      <p:sp>
        <p:nvSpPr>
          <p:cNvPr id="54295" name="Rectangle 25"/>
          <p:cNvSpPr>
            <a:spLocks noChangeArrowheads="1"/>
          </p:cNvSpPr>
          <p:nvPr/>
        </p:nvSpPr>
        <p:spPr bwMode="auto">
          <a:xfrm>
            <a:off x="7016750" y="6280150"/>
            <a:ext cx="13350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Cars per Day</a:t>
            </a:r>
            <a:endParaRPr lang="en-US"/>
          </a:p>
        </p:txBody>
      </p:sp>
      <p:sp>
        <p:nvSpPr>
          <p:cNvPr id="54296" name="Rectangle 26"/>
          <p:cNvSpPr>
            <a:spLocks noChangeArrowheads="1"/>
          </p:cNvSpPr>
          <p:nvPr/>
        </p:nvSpPr>
        <p:spPr bwMode="auto">
          <a:xfrm>
            <a:off x="1020763" y="60198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54297" name="Rectangle 27"/>
          <p:cNvSpPr>
            <a:spLocks noChangeArrowheads="1"/>
          </p:cNvSpPr>
          <p:nvPr/>
        </p:nvSpPr>
        <p:spPr bwMode="auto">
          <a:xfrm>
            <a:off x="295275" y="1271588"/>
            <a:ext cx="8540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Average</a:t>
            </a:r>
            <a:endParaRPr lang="en-US"/>
          </a:p>
        </p:txBody>
      </p:sp>
      <p:sp>
        <p:nvSpPr>
          <p:cNvPr id="54298" name="Rectangle 28"/>
          <p:cNvSpPr>
            <a:spLocks noChangeArrowheads="1"/>
          </p:cNvSpPr>
          <p:nvPr/>
        </p:nvSpPr>
        <p:spPr bwMode="auto">
          <a:xfrm>
            <a:off x="628650" y="1538288"/>
            <a:ext cx="5159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Total</a:t>
            </a:r>
            <a:endParaRPr lang="en-US"/>
          </a:p>
        </p:txBody>
      </p:sp>
      <p:sp>
        <p:nvSpPr>
          <p:cNvPr id="54299" name="Rectangle 29"/>
          <p:cNvSpPr>
            <a:spLocks noChangeArrowheads="1"/>
          </p:cNvSpPr>
          <p:nvPr/>
        </p:nvSpPr>
        <p:spPr bwMode="auto">
          <a:xfrm>
            <a:off x="668338" y="18034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Cost</a:t>
            </a:r>
            <a:endParaRPr lang="en-US"/>
          </a:p>
        </p:txBody>
      </p:sp>
      <p:grpSp>
        <p:nvGrpSpPr>
          <p:cNvPr id="96286" name="Group 30"/>
          <p:cNvGrpSpPr>
            <a:grpSpLocks/>
          </p:cNvGrpSpPr>
          <p:nvPr/>
        </p:nvGrpSpPr>
        <p:grpSpPr bwMode="auto">
          <a:xfrm>
            <a:off x="368300" y="3529013"/>
            <a:ext cx="5287963" cy="2749550"/>
            <a:chOff x="232" y="2223"/>
            <a:chExt cx="3331" cy="1732"/>
          </a:xfrm>
        </p:grpSpPr>
        <p:sp>
          <p:nvSpPr>
            <p:cNvPr id="54351" name="Freeform 31"/>
            <p:cNvSpPr>
              <a:spLocks/>
            </p:cNvSpPr>
            <p:nvPr/>
          </p:nvSpPr>
          <p:spPr bwMode="auto">
            <a:xfrm>
              <a:off x="787" y="2298"/>
              <a:ext cx="2606" cy="1446"/>
            </a:xfrm>
            <a:custGeom>
              <a:avLst/>
              <a:gdLst>
                <a:gd name="T0" fmla="*/ 2606 w 2606"/>
                <a:gd name="T1" fmla="*/ 1446 h 1446"/>
                <a:gd name="T2" fmla="*/ 2606 w 2606"/>
                <a:gd name="T3" fmla="*/ 0 h 1446"/>
                <a:gd name="T4" fmla="*/ 0 w 2606"/>
                <a:gd name="T5" fmla="*/ 0 h 14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6" h="1446">
                  <a:moveTo>
                    <a:pt x="2606" y="1446"/>
                  </a:moveTo>
                  <a:lnTo>
                    <a:pt x="2606" y="0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Oval 32"/>
            <p:cNvSpPr>
              <a:spLocks noChangeArrowheads="1"/>
            </p:cNvSpPr>
            <p:nvPr/>
          </p:nvSpPr>
          <p:spPr bwMode="auto">
            <a:xfrm>
              <a:off x="3368" y="2260"/>
              <a:ext cx="63" cy="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Oval 33"/>
            <p:cNvSpPr>
              <a:spLocks noChangeArrowheads="1"/>
            </p:cNvSpPr>
            <p:nvPr/>
          </p:nvSpPr>
          <p:spPr bwMode="auto">
            <a:xfrm>
              <a:off x="3368" y="2562"/>
              <a:ext cx="63" cy="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Rectangle 34"/>
            <p:cNvSpPr>
              <a:spLocks noChangeArrowheads="1"/>
            </p:cNvSpPr>
            <p:nvPr/>
          </p:nvSpPr>
          <p:spPr bwMode="auto">
            <a:xfrm>
              <a:off x="3221" y="3792"/>
              <a:ext cx="3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1,200</a:t>
              </a:r>
              <a:endParaRPr lang="en-US"/>
            </a:p>
          </p:txBody>
        </p:sp>
        <p:sp>
          <p:nvSpPr>
            <p:cNvPr id="54355" name="Rectangle 35"/>
            <p:cNvSpPr>
              <a:spLocks noChangeArrowheads="1"/>
            </p:cNvSpPr>
            <p:nvPr/>
          </p:nvSpPr>
          <p:spPr bwMode="auto">
            <a:xfrm>
              <a:off x="232" y="2223"/>
              <a:ext cx="4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$12,000</a:t>
              </a:r>
              <a:endParaRPr lang="en-US"/>
            </a:p>
          </p:txBody>
        </p:sp>
      </p:grpSp>
      <p:grpSp>
        <p:nvGrpSpPr>
          <p:cNvPr id="96292" name="Group 36"/>
          <p:cNvGrpSpPr>
            <a:grpSpLocks/>
          </p:cNvGrpSpPr>
          <p:nvPr/>
        </p:nvGrpSpPr>
        <p:grpSpPr bwMode="auto">
          <a:xfrm>
            <a:off x="488950" y="4021138"/>
            <a:ext cx="4481513" cy="2257425"/>
            <a:chOff x="308" y="2533"/>
            <a:chExt cx="2823" cy="1422"/>
          </a:xfrm>
        </p:grpSpPr>
        <p:sp>
          <p:nvSpPr>
            <p:cNvPr id="54346" name="Oval 37"/>
            <p:cNvSpPr>
              <a:spLocks noChangeArrowheads="1"/>
            </p:cNvSpPr>
            <p:nvPr/>
          </p:nvSpPr>
          <p:spPr bwMode="auto">
            <a:xfrm>
              <a:off x="2940" y="2562"/>
              <a:ext cx="63" cy="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47" name="Group 38"/>
            <p:cNvGrpSpPr>
              <a:grpSpLocks/>
            </p:cNvGrpSpPr>
            <p:nvPr/>
          </p:nvGrpSpPr>
          <p:grpSpPr bwMode="auto">
            <a:xfrm>
              <a:off x="308" y="2533"/>
              <a:ext cx="2823" cy="1422"/>
              <a:chOff x="308" y="2533"/>
              <a:chExt cx="2823" cy="1422"/>
            </a:xfrm>
          </p:grpSpPr>
          <p:sp>
            <p:nvSpPr>
              <p:cNvPr id="54348" name="Freeform 39"/>
              <p:cNvSpPr>
                <a:spLocks/>
              </p:cNvSpPr>
              <p:nvPr/>
            </p:nvSpPr>
            <p:spPr bwMode="auto">
              <a:xfrm>
                <a:off x="787" y="2600"/>
                <a:ext cx="2191" cy="1144"/>
              </a:xfrm>
              <a:custGeom>
                <a:avLst/>
                <a:gdLst>
                  <a:gd name="T0" fmla="*/ 2191 w 2191"/>
                  <a:gd name="T1" fmla="*/ 1144 h 1144"/>
                  <a:gd name="T2" fmla="*/ 2191 w 2191"/>
                  <a:gd name="T3" fmla="*/ 0 h 1144"/>
                  <a:gd name="T4" fmla="*/ 0 w 2191"/>
                  <a:gd name="T5" fmla="*/ 0 h 1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1" h="1144">
                    <a:moveTo>
                      <a:pt x="2191" y="1144"/>
                    </a:moveTo>
                    <a:lnTo>
                      <a:pt x="219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9" name="Rectangle 40"/>
              <p:cNvSpPr>
                <a:spLocks noChangeArrowheads="1"/>
              </p:cNvSpPr>
              <p:nvPr/>
            </p:nvSpPr>
            <p:spPr bwMode="auto">
              <a:xfrm>
                <a:off x="2789" y="3792"/>
                <a:ext cx="34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1,000</a:t>
                </a:r>
                <a:endParaRPr lang="en-US"/>
              </a:p>
            </p:txBody>
          </p:sp>
          <p:sp>
            <p:nvSpPr>
              <p:cNvPr id="54350" name="Rectangle 41"/>
              <p:cNvSpPr>
                <a:spLocks noChangeArrowheads="1"/>
              </p:cNvSpPr>
              <p:nvPr/>
            </p:nvSpPr>
            <p:spPr bwMode="auto">
              <a:xfrm>
                <a:off x="308" y="2533"/>
                <a:ext cx="41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10,000</a:t>
                </a:r>
                <a:endParaRPr lang="en-US"/>
              </a:p>
            </p:txBody>
          </p:sp>
        </p:grpSp>
      </p:grpSp>
      <p:grpSp>
        <p:nvGrpSpPr>
          <p:cNvPr id="96298" name="Group 42"/>
          <p:cNvGrpSpPr>
            <a:grpSpLocks/>
          </p:cNvGrpSpPr>
          <p:nvPr/>
        </p:nvGrpSpPr>
        <p:grpSpPr bwMode="auto">
          <a:xfrm>
            <a:off x="1346200" y="2870200"/>
            <a:ext cx="1162050" cy="2401888"/>
            <a:chOff x="848" y="1808"/>
            <a:chExt cx="732" cy="1513"/>
          </a:xfrm>
        </p:grpSpPr>
        <p:sp>
          <p:nvSpPr>
            <p:cNvPr id="54339" name="Oval 43"/>
            <p:cNvSpPr>
              <a:spLocks noChangeArrowheads="1"/>
            </p:cNvSpPr>
            <p:nvPr/>
          </p:nvSpPr>
          <p:spPr bwMode="auto">
            <a:xfrm>
              <a:off x="1253" y="2097"/>
              <a:ext cx="63" cy="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40" name="Group 44"/>
            <p:cNvGrpSpPr>
              <a:grpSpLocks/>
            </p:cNvGrpSpPr>
            <p:nvPr/>
          </p:nvGrpSpPr>
          <p:grpSpPr bwMode="auto">
            <a:xfrm>
              <a:off x="848" y="1808"/>
              <a:ext cx="732" cy="1513"/>
              <a:chOff x="848" y="1808"/>
              <a:chExt cx="732" cy="1513"/>
            </a:xfrm>
          </p:grpSpPr>
          <p:sp>
            <p:nvSpPr>
              <p:cNvPr id="54341" name="Freeform 45"/>
              <p:cNvSpPr>
                <a:spLocks/>
              </p:cNvSpPr>
              <p:nvPr/>
            </p:nvSpPr>
            <p:spPr bwMode="auto">
              <a:xfrm>
                <a:off x="951" y="1808"/>
                <a:ext cx="629" cy="792"/>
              </a:xfrm>
              <a:custGeom>
                <a:avLst/>
                <a:gdLst>
                  <a:gd name="T0" fmla="*/ 629 w 50"/>
                  <a:gd name="T1" fmla="*/ 779 h 63"/>
                  <a:gd name="T2" fmla="*/ 554 w 50"/>
                  <a:gd name="T3" fmla="*/ 754 h 63"/>
                  <a:gd name="T4" fmla="*/ 315 w 50"/>
                  <a:gd name="T5" fmla="*/ 453 h 63"/>
                  <a:gd name="T6" fmla="*/ 239 w 50"/>
                  <a:gd name="T7" fmla="*/ 453 h 63"/>
                  <a:gd name="T8" fmla="*/ 252 w 50"/>
                  <a:gd name="T9" fmla="*/ 377 h 63"/>
                  <a:gd name="T10" fmla="*/ 25 w 50"/>
                  <a:gd name="T11" fmla="*/ 75 h 63"/>
                  <a:gd name="T12" fmla="*/ 13 w 50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0" h="63">
                    <a:moveTo>
                      <a:pt x="50" y="62"/>
                    </a:moveTo>
                    <a:cubicBezTo>
                      <a:pt x="48" y="63"/>
                      <a:pt x="45" y="62"/>
                      <a:pt x="44" y="60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35"/>
                      <a:pt x="21" y="34"/>
                      <a:pt x="19" y="36"/>
                    </a:cubicBezTo>
                    <a:cubicBezTo>
                      <a:pt x="21" y="34"/>
                      <a:pt x="21" y="32"/>
                      <a:pt x="20" y="3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1"/>
                      <a:pt x="1" y="0"/>
                    </a:cubicBez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2" name="Line 46"/>
              <p:cNvSpPr>
                <a:spLocks noChangeShapeType="1"/>
              </p:cNvSpPr>
              <p:nvPr/>
            </p:nvSpPr>
            <p:spPr bwMode="auto">
              <a:xfrm>
                <a:off x="1190" y="2273"/>
                <a:ext cx="1" cy="52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3" name="Rectangle 47"/>
              <p:cNvSpPr>
                <a:spLocks noChangeArrowheads="1"/>
              </p:cNvSpPr>
              <p:nvPr/>
            </p:nvSpPr>
            <p:spPr bwMode="auto">
              <a:xfrm>
                <a:off x="848" y="2823"/>
                <a:ext cx="67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Economies</a:t>
                </a:r>
                <a:endParaRPr lang="en-US"/>
              </a:p>
            </p:txBody>
          </p:sp>
          <p:sp>
            <p:nvSpPr>
              <p:cNvPr id="54344" name="Rectangle 48"/>
              <p:cNvSpPr>
                <a:spLocks noChangeArrowheads="1"/>
              </p:cNvSpPr>
              <p:nvPr/>
            </p:nvSpPr>
            <p:spPr bwMode="auto">
              <a:xfrm>
                <a:off x="1121" y="2991"/>
                <a:ext cx="11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of</a:t>
                </a:r>
                <a:endParaRPr lang="en-US"/>
              </a:p>
            </p:txBody>
          </p:sp>
          <p:sp>
            <p:nvSpPr>
              <p:cNvPr id="54345" name="Rectangle 49"/>
              <p:cNvSpPr>
                <a:spLocks noChangeArrowheads="1"/>
              </p:cNvSpPr>
              <p:nvPr/>
            </p:nvSpPr>
            <p:spPr bwMode="auto">
              <a:xfrm>
                <a:off x="1020" y="3158"/>
                <a:ext cx="31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scale</a:t>
                </a:r>
                <a:endParaRPr lang="en-US"/>
              </a:p>
            </p:txBody>
          </p:sp>
        </p:grp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1706563" y="1544638"/>
            <a:ext cx="1212850" cy="1085850"/>
            <a:chOff x="1075" y="973"/>
            <a:chExt cx="764" cy="684"/>
          </a:xfrm>
        </p:grpSpPr>
        <p:sp>
          <p:nvSpPr>
            <p:cNvPr id="54334" name="Line 51"/>
            <p:cNvSpPr>
              <a:spLocks noChangeShapeType="1"/>
            </p:cNvSpPr>
            <p:nvPr/>
          </p:nvSpPr>
          <p:spPr bwMode="auto">
            <a:xfrm flipH="1">
              <a:off x="1114" y="1456"/>
              <a:ext cx="328" cy="20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Rectangle 52"/>
            <p:cNvSpPr>
              <a:spLocks noChangeArrowheads="1"/>
            </p:cNvSpPr>
            <p:nvPr/>
          </p:nvSpPr>
          <p:spPr bwMode="auto">
            <a:xfrm>
              <a:off x="1075" y="973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4336" name="Rectangle 53"/>
            <p:cNvSpPr>
              <a:spLocks noChangeArrowheads="1"/>
            </p:cNvSpPr>
            <p:nvPr/>
          </p:nvSpPr>
          <p:spPr bwMode="auto">
            <a:xfrm>
              <a:off x="1343" y="973"/>
              <a:ext cx="48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short</a:t>
              </a:r>
              <a:endParaRPr lang="en-US"/>
            </a:p>
          </p:txBody>
        </p:sp>
        <p:sp>
          <p:nvSpPr>
            <p:cNvPr id="54337" name="Rectangle 54"/>
            <p:cNvSpPr>
              <a:spLocks noChangeArrowheads="1"/>
            </p:cNvSpPr>
            <p:nvPr/>
          </p:nvSpPr>
          <p:spPr bwMode="auto">
            <a:xfrm>
              <a:off x="1213" y="1140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run with</a:t>
              </a:r>
              <a:endParaRPr lang="en-US"/>
            </a:p>
          </p:txBody>
        </p:sp>
        <p:sp>
          <p:nvSpPr>
            <p:cNvPr id="54338" name="Rectangle 55"/>
            <p:cNvSpPr>
              <a:spLocks noChangeArrowheads="1"/>
            </p:cNvSpPr>
            <p:nvPr/>
          </p:nvSpPr>
          <p:spPr bwMode="auto">
            <a:xfrm>
              <a:off x="1075" y="1308"/>
              <a:ext cx="7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small factory</a:t>
              </a:r>
              <a:endParaRPr lang="en-US"/>
            </a:p>
          </p:txBody>
        </p:sp>
      </p:grpSp>
      <p:grpSp>
        <p:nvGrpSpPr>
          <p:cNvPr id="96312" name="Group 56"/>
          <p:cNvGrpSpPr>
            <a:grpSpLocks/>
          </p:cNvGrpSpPr>
          <p:nvPr/>
        </p:nvGrpSpPr>
        <p:grpSpPr bwMode="auto">
          <a:xfrm>
            <a:off x="3289300" y="1544638"/>
            <a:ext cx="1477963" cy="1246187"/>
            <a:chOff x="2072" y="973"/>
            <a:chExt cx="931" cy="785"/>
          </a:xfrm>
        </p:grpSpPr>
        <p:sp>
          <p:nvSpPr>
            <p:cNvPr id="54329" name="Line 57"/>
            <p:cNvSpPr>
              <a:spLocks noChangeShapeType="1"/>
            </p:cNvSpPr>
            <p:nvPr/>
          </p:nvSpPr>
          <p:spPr bwMode="auto">
            <a:xfrm flipH="1">
              <a:off x="2109" y="1456"/>
              <a:ext cx="453" cy="30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Rectangle 58"/>
            <p:cNvSpPr>
              <a:spLocks noChangeArrowheads="1"/>
            </p:cNvSpPr>
            <p:nvPr/>
          </p:nvSpPr>
          <p:spPr bwMode="auto">
            <a:xfrm>
              <a:off x="2156" y="973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4331" name="Rectangle 59"/>
            <p:cNvSpPr>
              <a:spLocks noChangeArrowheads="1"/>
            </p:cNvSpPr>
            <p:nvPr/>
          </p:nvSpPr>
          <p:spPr bwMode="auto">
            <a:xfrm>
              <a:off x="2425" y="973"/>
              <a:ext cx="48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short</a:t>
              </a:r>
              <a:endParaRPr lang="en-US"/>
            </a:p>
          </p:txBody>
        </p:sp>
        <p:sp>
          <p:nvSpPr>
            <p:cNvPr id="54332" name="Rectangle 60"/>
            <p:cNvSpPr>
              <a:spLocks noChangeArrowheads="1"/>
            </p:cNvSpPr>
            <p:nvPr/>
          </p:nvSpPr>
          <p:spPr bwMode="auto">
            <a:xfrm>
              <a:off x="2295" y="1140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run with</a:t>
              </a:r>
              <a:endParaRPr lang="en-US"/>
            </a:p>
          </p:txBody>
        </p:sp>
        <p:sp>
          <p:nvSpPr>
            <p:cNvPr id="54333" name="Rectangle 61"/>
            <p:cNvSpPr>
              <a:spLocks noChangeArrowheads="1"/>
            </p:cNvSpPr>
            <p:nvPr/>
          </p:nvSpPr>
          <p:spPr bwMode="auto">
            <a:xfrm>
              <a:off x="2072" y="1308"/>
              <a:ext cx="93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medium factory</a:t>
              </a:r>
              <a:endParaRPr lang="en-US"/>
            </a:p>
          </p:txBody>
        </p:sp>
      </p:grpSp>
      <p:grpSp>
        <p:nvGrpSpPr>
          <p:cNvPr id="96318" name="Group 62"/>
          <p:cNvGrpSpPr>
            <a:grpSpLocks/>
          </p:cNvGrpSpPr>
          <p:nvPr/>
        </p:nvGrpSpPr>
        <p:grpSpPr bwMode="auto">
          <a:xfrm>
            <a:off x="4913313" y="1544638"/>
            <a:ext cx="1198562" cy="1225550"/>
            <a:chOff x="3095" y="973"/>
            <a:chExt cx="755" cy="772"/>
          </a:xfrm>
        </p:grpSpPr>
        <p:sp>
          <p:nvSpPr>
            <p:cNvPr id="54324" name="Line 63"/>
            <p:cNvSpPr>
              <a:spLocks noChangeShapeType="1"/>
            </p:cNvSpPr>
            <p:nvPr/>
          </p:nvSpPr>
          <p:spPr bwMode="auto">
            <a:xfrm>
              <a:off x="3469" y="1469"/>
              <a:ext cx="25" cy="27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Rectangle 64"/>
            <p:cNvSpPr>
              <a:spLocks noChangeArrowheads="1"/>
            </p:cNvSpPr>
            <p:nvPr/>
          </p:nvSpPr>
          <p:spPr bwMode="auto">
            <a:xfrm>
              <a:off x="3095" y="973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4326" name="Rectangle 65"/>
            <p:cNvSpPr>
              <a:spLocks noChangeArrowheads="1"/>
            </p:cNvSpPr>
            <p:nvPr/>
          </p:nvSpPr>
          <p:spPr bwMode="auto">
            <a:xfrm>
              <a:off x="3364" y="973"/>
              <a:ext cx="48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short</a:t>
              </a:r>
              <a:endParaRPr lang="en-US"/>
            </a:p>
          </p:txBody>
        </p:sp>
        <p:sp>
          <p:nvSpPr>
            <p:cNvPr id="54327" name="Rectangle 66"/>
            <p:cNvSpPr>
              <a:spLocks noChangeArrowheads="1"/>
            </p:cNvSpPr>
            <p:nvPr/>
          </p:nvSpPr>
          <p:spPr bwMode="auto">
            <a:xfrm>
              <a:off x="3234" y="1140"/>
              <a:ext cx="47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run with</a:t>
              </a:r>
              <a:endParaRPr lang="en-US"/>
            </a:p>
          </p:txBody>
        </p:sp>
        <p:sp>
          <p:nvSpPr>
            <p:cNvPr id="54328" name="Rectangle 67"/>
            <p:cNvSpPr>
              <a:spLocks noChangeArrowheads="1"/>
            </p:cNvSpPr>
            <p:nvPr/>
          </p:nvSpPr>
          <p:spPr bwMode="auto">
            <a:xfrm>
              <a:off x="3100" y="1308"/>
              <a:ext cx="7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large factory</a:t>
              </a:r>
              <a:endParaRPr lang="en-US"/>
            </a:p>
          </p:txBody>
        </p:sp>
      </p:grpSp>
      <p:grpSp>
        <p:nvGrpSpPr>
          <p:cNvPr id="96324" name="Group 68"/>
          <p:cNvGrpSpPr>
            <a:grpSpLocks/>
          </p:cNvGrpSpPr>
          <p:nvPr/>
        </p:nvGrpSpPr>
        <p:grpSpPr bwMode="auto">
          <a:xfrm>
            <a:off x="6484938" y="2049463"/>
            <a:ext cx="1581150" cy="1000125"/>
            <a:chOff x="4085" y="1291"/>
            <a:chExt cx="996" cy="630"/>
          </a:xfrm>
        </p:grpSpPr>
        <p:sp>
          <p:nvSpPr>
            <p:cNvPr id="54321" name="Line 69"/>
            <p:cNvSpPr>
              <a:spLocks noChangeShapeType="1"/>
            </p:cNvSpPr>
            <p:nvPr/>
          </p:nvSpPr>
          <p:spPr bwMode="auto">
            <a:xfrm>
              <a:off x="4577" y="1456"/>
              <a:ext cx="504" cy="46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Rectangle 70"/>
            <p:cNvSpPr>
              <a:spLocks noChangeArrowheads="1"/>
            </p:cNvSpPr>
            <p:nvPr/>
          </p:nvSpPr>
          <p:spPr bwMode="auto">
            <a:xfrm>
              <a:off x="4085" y="1291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/>
            </a:p>
          </p:txBody>
        </p:sp>
        <p:sp>
          <p:nvSpPr>
            <p:cNvPr id="54323" name="Rectangle 71"/>
            <p:cNvSpPr>
              <a:spLocks noChangeArrowheads="1"/>
            </p:cNvSpPr>
            <p:nvPr/>
          </p:nvSpPr>
          <p:spPr bwMode="auto">
            <a:xfrm>
              <a:off x="4353" y="1291"/>
              <a:ext cx="6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in long run</a:t>
              </a:r>
              <a:endParaRPr lang="en-US"/>
            </a:p>
          </p:txBody>
        </p:sp>
      </p:grpSp>
      <p:grpSp>
        <p:nvGrpSpPr>
          <p:cNvPr id="96328" name="Group 72"/>
          <p:cNvGrpSpPr>
            <a:grpSpLocks/>
          </p:cNvGrpSpPr>
          <p:nvPr/>
        </p:nvGrpSpPr>
        <p:grpSpPr bwMode="auto">
          <a:xfrm>
            <a:off x="6710363" y="3070225"/>
            <a:ext cx="1595437" cy="2722563"/>
            <a:chOff x="4227" y="1934"/>
            <a:chExt cx="1005" cy="1715"/>
          </a:xfrm>
        </p:grpSpPr>
        <p:sp>
          <p:nvSpPr>
            <p:cNvPr id="54314" name="Oval 73"/>
            <p:cNvSpPr>
              <a:spLocks noChangeArrowheads="1"/>
            </p:cNvSpPr>
            <p:nvPr/>
          </p:nvSpPr>
          <p:spPr bwMode="auto">
            <a:xfrm>
              <a:off x="4766" y="2348"/>
              <a:ext cx="63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15" name="Group 74"/>
            <p:cNvGrpSpPr>
              <a:grpSpLocks/>
            </p:cNvGrpSpPr>
            <p:nvPr/>
          </p:nvGrpSpPr>
          <p:grpSpPr bwMode="auto">
            <a:xfrm>
              <a:off x="4227" y="1934"/>
              <a:ext cx="1005" cy="1715"/>
              <a:chOff x="4227" y="1934"/>
              <a:chExt cx="1005" cy="1715"/>
            </a:xfrm>
          </p:grpSpPr>
          <p:sp>
            <p:nvSpPr>
              <p:cNvPr id="54316" name="Freeform 75"/>
              <p:cNvSpPr>
                <a:spLocks/>
              </p:cNvSpPr>
              <p:nvPr/>
            </p:nvSpPr>
            <p:spPr bwMode="auto">
              <a:xfrm>
                <a:off x="4590" y="1934"/>
                <a:ext cx="642" cy="791"/>
              </a:xfrm>
              <a:custGeom>
                <a:avLst/>
                <a:gdLst>
                  <a:gd name="T0" fmla="*/ 0 w 51"/>
                  <a:gd name="T1" fmla="*/ 778 h 63"/>
                  <a:gd name="T2" fmla="*/ 76 w 51"/>
                  <a:gd name="T3" fmla="*/ 753 h 63"/>
                  <a:gd name="T4" fmla="*/ 315 w 51"/>
                  <a:gd name="T5" fmla="*/ 452 h 63"/>
                  <a:gd name="T6" fmla="*/ 390 w 51"/>
                  <a:gd name="T7" fmla="*/ 439 h 63"/>
                  <a:gd name="T8" fmla="*/ 378 w 51"/>
                  <a:gd name="T9" fmla="*/ 377 h 63"/>
                  <a:gd name="T10" fmla="*/ 617 w 51"/>
                  <a:gd name="T11" fmla="*/ 75 h 63"/>
                  <a:gd name="T12" fmla="*/ 617 w 51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" h="63">
                    <a:moveTo>
                      <a:pt x="0" y="62"/>
                    </a:moveTo>
                    <a:cubicBezTo>
                      <a:pt x="2" y="63"/>
                      <a:pt x="5" y="62"/>
                      <a:pt x="6" y="60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7" y="34"/>
                      <a:pt x="29" y="34"/>
                      <a:pt x="31" y="35"/>
                    </a:cubicBezTo>
                    <a:cubicBezTo>
                      <a:pt x="29" y="34"/>
                      <a:pt x="29" y="32"/>
                      <a:pt x="30" y="3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50" y="4"/>
                      <a:pt x="51" y="1"/>
                      <a:pt x="49" y="0"/>
                    </a:cubicBez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76"/>
              <p:cNvSpPr>
                <a:spLocks noChangeShapeType="1"/>
              </p:cNvSpPr>
              <p:nvPr/>
            </p:nvSpPr>
            <p:spPr bwMode="auto">
              <a:xfrm flipH="1">
                <a:off x="4678" y="2399"/>
                <a:ext cx="302" cy="74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Rectangle 77"/>
              <p:cNvSpPr>
                <a:spLocks noChangeArrowheads="1"/>
              </p:cNvSpPr>
              <p:nvPr/>
            </p:nvSpPr>
            <p:spPr bwMode="auto">
              <a:xfrm>
                <a:off x="4227" y="3150"/>
                <a:ext cx="85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Diseconomies</a:t>
                </a:r>
                <a:endParaRPr lang="en-US"/>
              </a:p>
            </p:txBody>
          </p:sp>
          <p:sp>
            <p:nvSpPr>
              <p:cNvPr id="54319" name="Rectangle 78"/>
              <p:cNvSpPr>
                <a:spLocks noChangeArrowheads="1"/>
              </p:cNvSpPr>
              <p:nvPr/>
            </p:nvSpPr>
            <p:spPr bwMode="auto">
              <a:xfrm>
                <a:off x="4592" y="3318"/>
                <a:ext cx="11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of</a:t>
                </a:r>
                <a:endParaRPr lang="en-US"/>
              </a:p>
            </p:txBody>
          </p:sp>
          <p:sp>
            <p:nvSpPr>
              <p:cNvPr id="54320" name="Rectangle 79"/>
              <p:cNvSpPr>
                <a:spLocks noChangeArrowheads="1"/>
              </p:cNvSpPr>
              <p:nvPr/>
            </p:nvSpPr>
            <p:spPr bwMode="auto">
              <a:xfrm>
                <a:off x="4491" y="3486"/>
                <a:ext cx="31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scale</a:t>
                </a:r>
                <a:endParaRPr lang="en-US"/>
              </a:p>
            </p:txBody>
          </p:sp>
        </p:grpSp>
      </p:grpSp>
      <p:grpSp>
        <p:nvGrpSpPr>
          <p:cNvPr id="96336" name="Group 80"/>
          <p:cNvGrpSpPr>
            <a:grpSpLocks/>
          </p:cNvGrpSpPr>
          <p:nvPr/>
        </p:nvGrpSpPr>
        <p:grpSpPr bwMode="auto">
          <a:xfrm>
            <a:off x="2989263" y="4246563"/>
            <a:ext cx="3957637" cy="1019175"/>
            <a:chOff x="1883" y="2675"/>
            <a:chExt cx="2493" cy="642"/>
          </a:xfrm>
        </p:grpSpPr>
        <p:sp>
          <p:nvSpPr>
            <p:cNvPr id="54309" name="Freeform 81"/>
            <p:cNvSpPr>
              <a:spLocks/>
            </p:cNvSpPr>
            <p:nvPr/>
          </p:nvSpPr>
          <p:spPr bwMode="auto">
            <a:xfrm>
              <a:off x="1883" y="2675"/>
              <a:ext cx="2493" cy="101"/>
            </a:xfrm>
            <a:custGeom>
              <a:avLst/>
              <a:gdLst>
                <a:gd name="T0" fmla="*/ 2493 w 198"/>
                <a:gd name="T1" fmla="*/ 0 h 8"/>
                <a:gd name="T2" fmla="*/ 2417 w 198"/>
                <a:gd name="T3" fmla="*/ 51 h 8"/>
                <a:gd name="T4" fmla="*/ 1360 w 198"/>
                <a:gd name="T5" fmla="*/ 51 h 8"/>
                <a:gd name="T6" fmla="*/ 1309 w 198"/>
                <a:gd name="T7" fmla="*/ 101 h 8"/>
                <a:gd name="T8" fmla="*/ 1259 w 198"/>
                <a:gd name="T9" fmla="*/ 51 h 8"/>
                <a:gd name="T10" fmla="*/ 76 w 198"/>
                <a:gd name="T11" fmla="*/ 51 h 8"/>
                <a:gd name="T12" fmla="*/ 0 w 19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" h="8">
                  <a:moveTo>
                    <a:pt x="198" y="0"/>
                  </a:moveTo>
                  <a:cubicBezTo>
                    <a:pt x="198" y="2"/>
                    <a:pt x="194" y="4"/>
                    <a:pt x="192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6" y="4"/>
                    <a:pt x="104" y="6"/>
                    <a:pt x="104" y="8"/>
                  </a:cubicBezTo>
                  <a:cubicBezTo>
                    <a:pt x="104" y="6"/>
                    <a:pt x="102" y="4"/>
                    <a:pt x="100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4"/>
                    <a:pt x="0" y="2"/>
                    <a:pt x="0" y="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Rectangle 82"/>
            <p:cNvSpPr>
              <a:spLocks noChangeArrowheads="1"/>
            </p:cNvSpPr>
            <p:nvPr/>
          </p:nvSpPr>
          <p:spPr bwMode="auto">
            <a:xfrm>
              <a:off x="2886" y="2815"/>
              <a:ext cx="608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Rectangle 83"/>
            <p:cNvSpPr>
              <a:spLocks noChangeArrowheads="1"/>
            </p:cNvSpPr>
            <p:nvPr/>
          </p:nvSpPr>
          <p:spPr bwMode="auto">
            <a:xfrm>
              <a:off x="2924" y="2819"/>
              <a:ext cx="54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Constant</a:t>
              </a:r>
              <a:endParaRPr lang="en-US"/>
            </a:p>
          </p:txBody>
        </p:sp>
        <p:sp>
          <p:nvSpPr>
            <p:cNvPr id="54312" name="Rectangle 84"/>
            <p:cNvSpPr>
              <a:spLocks noChangeArrowheads="1"/>
            </p:cNvSpPr>
            <p:nvPr/>
          </p:nvSpPr>
          <p:spPr bwMode="auto">
            <a:xfrm>
              <a:off x="2907" y="2986"/>
              <a:ext cx="5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returns to</a:t>
              </a:r>
              <a:endParaRPr lang="en-US"/>
            </a:p>
          </p:txBody>
        </p:sp>
        <p:sp>
          <p:nvSpPr>
            <p:cNvPr id="54313" name="Rectangle 85"/>
            <p:cNvSpPr>
              <a:spLocks noChangeArrowheads="1"/>
            </p:cNvSpPr>
            <p:nvPr/>
          </p:nvSpPr>
          <p:spPr bwMode="auto">
            <a:xfrm>
              <a:off x="3033" y="3154"/>
              <a:ext cx="31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scale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6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/>
      <p:bldP spid="96277" grpId="0" animBg="1"/>
      <p:bldP spid="962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543800" cy="2593975"/>
          </a:xfrm>
        </p:spPr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6176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the following</a:t>
            </a:r>
          </a:p>
          <a:p>
            <a:r>
              <a:rPr lang="en-US" dirty="0" smtClean="0"/>
              <a:t>Total cost</a:t>
            </a:r>
          </a:p>
          <a:p>
            <a:r>
              <a:rPr lang="en-US" dirty="0" smtClean="0"/>
              <a:t>Average total cost</a:t>
            </a:r>
          </a:p>
          <a:p>
            <a:r>
              <a:rPr lang="en-US" dirty="0" smtClean="0"/>
              <a:t>Average fixed cost</a:t>
            </a:r>
          </a:p>
          <a:p>
            <a:r>
              <a:rPr lang="en-US" dirty="0" smtClean="0"/>
              <a:t>Average variable cost</a:t>
            </a:r>
          </a:p>
          <a:p>
            <a:r>
              <a:rPr lang="en-US" dirty="0" smtClean="0"/>
              <a:t>Marginal cost</a:t>
            </a:r>
          </a:p>
          <a:p>
            <a:r>
              <a:rPr lang="en-US" dirty="0" smtClean="0"/>
              <a:t>Also graphically illustrate all the cost curves.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2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Costs as Opportunity Costs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firm’s </a:t>
            </a:r>
            <a:r>
              <a:rPr lang="en-US" sz="2800" i="1" dirty="0" smtClean="0"/>
              <a:t>cost of production</a:t>
            </a:r>
            <a:r>
              <a:rPr lang="en-US" sz="2800" dirty="0" smtClean="0"/>
              <a:t> includes all the opportunity costs of making its output of goods and services.</a:t>
            </a:r>
          </a:p>
          <a:p>
            <a:r>
              <a:rPr lang="en-US" sz="2800" dirty="0" smtClean="0"/>
              <a:t>Explicit and Implicit Costs</a:t>
            </a:r>
            <a:endParaRPr lang="en-US" sz="2800" dirty="0" smtClean="0">
              <a:latin typeface="Tahoma" pitchFamily="34" charset="0"/>
            </a:endParaRPr>
          </a:p>
          <a:p>
            <a:pPr marL="411480" lvl="1" indent="0">
              <a:buNone/>
            </a:pPr>
            <a:r>
              <a:rPr lang="en-US" sz="2800" dirty="0" smtClean="0"/>
              <a:t>A firm’s cost of production include explicit costs and implicit costs.</a:t>
            </a:r>
          </a:p>
          <a:p>
            <a:pPr lvl="2">
              <a:buClr>
                <a:srgbClr val="000000"/>
              </a:buClr>
            </a:pPr>
            <a:r>
              <a:rPr lang="en-US" sz="2400" i="1" dirty="0" smtClean="0">
                <a:solidFill>
                  <a:srgbClr val="25A9A6"/>
                </a:solidFill>
              </a:rPr>
              <a:t>Explicit </a:t>
            </a:r>
            <a:r>
              <a:rPr lang="en-US" sz="2400" dirty="0" smtClean="0"/>
              <a:t>costs are input costs that require a direct outlay of money by the firm.  </a:t>
            </a:r>
          </a:p>
          <a:p>
            <a:pPr lvl="2">
              <a:buClr>
                <a:srgbClr val="000000"/>
              </a:buClr>
            </a:pPr>
            <a:r>
              <a:rPr lang="en-US" sz="2400" i="1" dirty="0" smtClean="0">
                <a:solidFill>
                  <a:srgbClr val="25A9A6"/>
                </a:solidFill>
              </a:rPr>
              <a:t>Implicit </a:t>
            </a:r>
            <a:r>
              <a:rPr lang="en-US" sz="2400" dirty="0" smtClean="0"/>
              <a:t>costs are input costs that do not require an outlay of money by the firm.</a:t>
            </a:r>
          </a:p>
        </p:txBody>
      </p:sp>
    </p:spTree>
    <p:extLst>
      <p:ext uri="{BB962C8B-B14F-4D97-AF65-F5344CB8AC3E}">
        <p14:creationId xmlns:p14="http://schemas.microsoft.com/office/powerpoint/2010/main" val="4227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520378"/>
              </p:ext>
            </p:extLst>
          </p:nvPr>
        </p:nvGraphicFramePr>
        <p:xfrm>
          <a:off x="381000" y="22746"/>
          <a:ext cx="7620000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of Bagels (per hour)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6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Sunk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Sunk costs are those which have already been incurred and which are unrecoverable.</a:t>
            </a:r>
          </a:p>
          <a:p>
            <a:pPr algn="just"/>
            <a:r>
              <a:rPr lang="en-US" sz="2800" dirty="0"/>
              <a:t>In business, sunk costs are typically not included in consideration when making future decisions, as they are seen as irrelevant to current and future budgetary concerns.</a:t>
            </a:r>
          </a:p>
          <a:p>
            <a:pPr algn="just"/>
            <a:r>
              <a:rPr lang="en-US" sz="2800" dirty="0"/>
              <a:t>Sunk costs are in contrast to relevant costs, which are future costs that have yet to be incurred.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1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Economic Profit versus Accounting Profit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sz="2800" dirty="0" smtClean="0"/>
              <a:t>Economists measure a firm’s </a:t>
            </a:r>
            <a:r>
              <a:rPr lang="en-US" sz="2800" i="1" dirty="0" smtClean="0">
                <a:solidFill>
                  <a:srgbClr val="25A9A6"/>
                </a:solidFill>
              </a:rPr>
              <a:t>economic profit </a:t>
            </a:r>
            <a:r>
              <a:rPr lang="en-US" sz="2800" dirty="0" smtClean="0"/>
              <a:t>as total revenue minus total cost, including both explicit and implicit costs.</a:t>
            </a:r>
          </a:p>
          <a:p>
            <a:pPr>
              <a:buClr>
                <a:srgbClr val="000000"/>
              </a:buClr>
            </a:pPr>
            <a:r>
              <a:rPr lang="en-US" sz="2800" dirty="0" smtClean="0"/>
              <a:t>Accountants measure the </a:t>
            </a:r>
            <a:r>
              <a:rPr lang="en-US" sz="2800" i="1" dirty="0" smtClean="0">
                <a:solidFill>
                  <a:srgbClr val="25A9A6"/>
                </a:solidFill>
              </a:rPr>
              <a:t>accounting profit </a:t>
            </a:r>
            <a:r>
              <a:rPr lang="en-US" sz="2800" dirty="0" smtClean="0"/>
              <a:t>as the firm’s total revenue minus only the firm’s explicit costs. </a:t>
            </a:r>
          </a:p>
        </p:txBody>
      </p:sp>
    </p:spTree>
    <p:extLst>
      <p:ext uri="{BB962C8B-B14F-4D97-AF65-F5344CB8AC3E}">
        <p14:creationId xmlns:p14="http://schemas.microsoft.com/office/powerpoint/2010/main" val="17734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Economic Profit versus Accounting Profit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total revenue exceeds both explicit and implicit costs, the firm earns economic</a:t>
            </a:r>
            <a:r>
              <a:rPr lang="en-US" sz="2800" i="1" dirty="0" smtClean="0"/>
              <a:t> </a:t>
            </a:r>
            <a:r>
              <a:rPr lang="en-US" sz="2800" dirty="0" smtClean="0"/>
              <a:t>profit.</a:t>
            </a:r>
          </a:p>
          <a:p>
            <a:pPr marL="411480" lvl="1" indent="0">
              <a:buNone/>
            </a:pPr>
            <a:r>
              <a:rPr lang="en-US" sz="2800" dirty="0" smtClean="0"/>
              <a:t>Economic profit is smaller than accounting profit.</a:t>
            </a:r>
          </a:p>
        </p:txBody>
      </p:sp>
    </p:spTree>
    <p:extLst>
      <p:ext uri="{BB962C8B-B14F-4D97-AF65-F5344CB8AC3E}">
        <p14:creationId xmlns:p14="http://schemas.microsoft.com/office/powerpoint/2010/main" val="24553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743616"/>
              </p:ext>
            </p:extLst>
          </p:nvPr>
        </p:nvGraphicFramePr>
        <p:xfrm>
          <a:off x="1219200" y="1737360"/>
          <a:ext cx="1905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Economic </a:t>
                      </a:r>
                    </a:p>
                    <a:p>
                      <a:pPr algn="ctr"/>
                      <a:r>
                        <a:rPr lang="en-US" dirty="0" smtClean="0"/>
                        <a:t>Profit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Implicit </a:t>
                      </a:r>
                    </a:p>
                    <a:p>
                      <a:pPr algn="ctr"/>
                      <a:r>
                        <a:rPr lang="en-US" dirty="0" smtClean="0"/>
                        <a:t>Costs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Explicit </a:t>
                      </a:r>
                    </a:p>
                    <a:p>
                      <a:pPr algn="ctr"/>
                      <a:r>
                        <a:rPr lang="en-US" dirty="0" smtClean="0"/>
                        <a:t>Costs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82548"/>
              </p:ext>
            </p:extLst>
          </p:nvPr>
        </p:nvGraphicFramePr>
        <p:xfrm>
          <a:off x="5181600" y="1751653"/>
          <a:ext cx="1905000" cy="419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272890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Accounting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Profit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45541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Explicit </a:t>
                      </a:r>
                    </a:p>
                    <a:p>
                      <a:pPr algn="ctr"/>
                      <a:r>
                        <a:rPr lang="en-US" dirty="0" smtClean="0"/>
                        <a:t>Costs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914400" y="1828800"/>
            <a:ext cx="77724" cy="396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237476" y="1804996"/>
            <a:ext cx="77724" cy="396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623846"/>
            <a:ext cx="96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Revenue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276600" y="3200400"/>
            <a:ext cx="45719" cy="26501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41220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</a:t>
            </a:r>
          </a:p>
          <a:p>
            <a:r>
              <a:rPr lang="en-US" sz="1600" dirty="0" smtClean="0"/>
              <a:t>Opportunity</a:t>
            </a:r>
          </a:p>
          <a:p>
            <a:r>
              <a:rPr lang="en-US" sz="1600" dirty="0" smtClean="0"/>
              <a:t>Costs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342909" y="3623846"/>
            <a:ext cx="96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Revenue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10154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How an Economist</a:t>
            </a:r>
          </a:p>
          <a:p>
            <a:pPr algn="ctr"/>
            <a:r>
              <a:rPr lang="en-US" sz="1600" dirty="0" smtClean="0"/>
              <a:t>Views a Firm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00" y="990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How an Accountant</a:t>
            </a:r>
          </a:p>
          <a:p>
            <a:pPr algn="ctr"/>
            <a:r>
              <a:rPr lang="en-US" sz="1600" dirty="0" smtClean="0"/>
              <a:t>Views a Firm</a:t>
            </a:r>
          </a:p>
        </p:txBody>
      </p:sp>
    </p:spTree>
    <p:extLst>
      <p:ext uri="{BB962C8B-B14F-4D97-AF65-F5344CB8AC3E}">
        <p14:creationId xmlns:p14="http://schemas.microsoft.com/office/powerpoint/2010/main" val="41261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:\Mankiw\Mankiw PPT\PPT jpegs\purplebuttonmoreyel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470" y="11112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0530" y="228600"/>
            <a:ext cx="8382000" cy="443198"/>
          </a:xfrm>
        </p:spPr>
        <p:txBody>
          <a:bodyPr>
            <a:normAutofit fontScale="90000"/>
          </a:bodyPr>
          <a:lstStyle/>
          <a:p>
            <a:r>
              <a:rPr lang="en-US" altLang="en-US" sz="3200" dirty="0" smtClean="0">
                <a:solidFill>
                  <a:schemeClr val="accent3"/>
                </a:solidFill>
              </a:rPr>
              <a:t>    Production </a:t>
            </a:r>
            <a:r>
              <a:rPr lang="en-US" altLang="en-US" sz="3200" dirty="0">
                <a:solidFill>
                  <a:schemeClr val="accent3"/>
                </a:solidFill>
              </a:rPr>
              <a:t>Function and Total Cost:  A Cookie Factory</a:t>
            </a:r>
            <a:endParaRPr lang="en-US" altLang="en-US" sz="3200" dirty="0" smtClean="0">
              <a:solidFill>
                <a:schemeClr val="accent3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065212"/>
            <a:ext cx="8912225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3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</TotalTime>
  <Words>1572</Words>
  <Application>Microsoft Office PowerPoint</Application>
  <PresentationFormat>On-screen Show (4:3)</PresentationFormat>
  <Paragraphs>467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Adjacency</vt:lpstr>
      <vt:lpstr>Equation</vt:lpstr>
      <vt:lpstr>Document</vt:lpstr>
      <vt:lpstr>The Costs of Production </vt:lpstr>
      <vt:lpstr>WHAT ARE COSTS?</vt:lpstr>
      <vt:lpstr>Total Revenue, Total Cost, and Profit</vt:lpstr>
      <vt:lpstr>Costs as Opportunity Costs</vt:lpstr>
      <vt:lpstr>Sunk cost</vt:lpstr>
      <vt:lpstr>Economic Profit versus Accounting Profit</vt:lpstr>
      <vt:lpstr>Economic Profit versus Accounting Profit</vt:lpstr>
      <vt:lpstr>PowerPoint Presentation</vt:lpstr>
      <vt:lpstr>    Production Function and Total Cost:  A Cookie Factory</vt:lpstr>
      <vt:lpstr>PRODUCTION AND COSTS</vt:lpstr>
      <vt:lpstr>The Production Function </vt:lpstr>
      <vt:lpstr>The Production Function </vt:lpstr>
      <vt:lpstr>                     Production Function</vt:lpstr>
      <vt:lpstr>From the Production Function to the Total-Cost Curve</vt:lpstr>
      <vt:lpstr>               Production Function and Total Cost: A Cookie Factory</vt:lpstr>
      <vt:lpstr>                                Total-Cost Curve</vt:lpstr>
      <vt:lpstr>THE VARIOUS MEASURES OF COST</vt:lpstr>
      <vt:lpstr>Fixed and Variable Costs</vt:lpstr>
      <vt:lpstr>The Various Measures of Cost</vt:lpstr>
      <vt:lpstr>Fixed and Variable Costs</vt:lpstr>
      <vt:lpstr>Average Costs</vt:lpstr>
      <vt:lpstr>                           The Various Measures of Cost</vt:lpstr>
      <vt:lpstr>Fixed and Variable Costs</vt:lpstr>
      <vt:lpstr>Marginal Cost  </vt:lpstr>
      <vt:lpstr>                        Total-Cost Curves</vt:lpstr>
      <vt:lpstr>          Average-Cost and Marginal-Cost Curves</vt:lpstr>
      <vt:lpstr>Cost Curves and Their Shapes</vt:lpstr>
      <vt:lpstr>Average-Cost and Marginal-Cost Curves</vt:lpstr>
      <vt:lpstr>Cost Curves and Their Shapes</vt:lpstr>
      <vt:lpstr>Average-Cost and Marginal-Cost Curves</vt:lpstr>
      <vt:lpstr>Cost Curves and Their Shapes </vt:lpstr>
      <vt:lpstr>Average-Cost and Marginal-Cost Curves</vt:lpstr>
      <vt:lpstr>Typical Cost Curves</vt:lpstr>
      <vt:lpstr>Typical Cost Curves </vt:lpstr>
      <vt:lpstr>COSTS IN THE SHORT RUN AND IN THE LONG RUN</vt:lpstr>
      <vt:lpstr>Average Total Cost in the Short and Long Run</vt:lpstr>
      <vt:lpstr>Economies and Diseconomies of Scale</vt:lpstr>
      <vt:lpstr>Average Total Cost in the Short and Long Run</vt:lpstr>
      <vt:lpstr>Class activity</vt:lpstr>
      <vt:lpstr>PowerPoint Presentation</vt:lpstr>
    </vt:vector>
  </TitlesOfParts>
  <Company>Personal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Costs of Production</dc:title>
  <dc:creator>Zainab Zeeshan</dc:creator>
  <cp:lastModifiedBy>Zainab Zeeshan</cp:lastModifiedBy>
  <cp:revision>34</cp:revision>
  <dcterms:created xsi:type="dcterms:W3CDTF">2021-08-15T07:54:51Z</dcterms:created>
  <dcterms:modified xsi:type="dcterms:W3CDTF">2021-09-30T07:50:40Z</dcterms:modified>
</cp:coreProperties>
</file>