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74" r:id="rId3"/>
    <p:sldId id="259" r:id="rId4"/>
    <p:sldId id="275" r:id="rId5"/>
    <p:sldId id="260" r:id="rId6"/>
    <p:sldId id="257" r:id="rId7"/>
    <p:sldId id="258" r:id="rId8"/>
    <p:sldId id="262" r:id="rId9"/>
    <p:sldId id="263" r:id="rId10"/>
    <p:sldId id="276" r:id="rId11"/>
    <p:sldId id="264" r:id="rId12"/>
    <p:sldId id="265" r:id="rId13"/>
    <p:sldId id="277" r:id="rId14"/>
    <p:sldId id="278" r:id="rId15"/>
    <p:sldId id="266" r:id="rId16"/>
    <p:sldId id="267" r:id="rId17"/>
    <p:sldId id="268" r:id="rId18"/>
    <p:sldId id="269" r:id="rId19"/>
    <p:sldId id="270" r:id="rId20"/>
    <p:sldId id="271" r:id="rId21"/>
    <p:sldId id="272" r:id="rId22"/>
    <p:sldId id="279" r:id="rId23"/>
    <p:sldId id="280" r:id="rId24"/>
    <p:sldId id="281" r:id="rId25"/>
    <p:sldId id="282" r:id="rId26"/>
    <p:sldId id="283" r:id="rId27"/>
    <p:sldId id="284" r:id="rId28"/>
    <p:sldId id="285" r:id="rId29"/>
    <p:sldId id="2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A1648-23F6-41E1-B3C4-7AFA9DB7D919}" type="datetimeFigureOut">
              <a:rPr lang="en-US" smtClean="0"/>
              <a:t>11/10/2021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ECACD-A46D-4139-AB59-7FB195AA1A25}" type="slidenum">
              <a:rPr lang="en-US" smtClean="0"/>
              <a:t>‹#›</a:t>
            </a:fld>
            <a:endParaRPr lang="en-US"/>
          </a:p>
        </p:txBody>
      </p:sp>
    </p:spTree>
    <p:extLst>
      <p:ext uri="{BB962C8B-B14F-4D97-AF65-F5344CB8AC3E}">
        <p14:creationId xmlns:p14="http://schemas.microsoft.com/office/powerpoint/2010/main" val="249648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fld id="{469F857B-FA87-4C82-964F-D1C7A69BD82A}" type="slidenum">
              <a:rPr lang="en-US" altLang="en-US" sz="1000" smtClean="0">
                <a:latin typeface="Times New Roman" pitchFamily="18" charset="0"/>
              </a:rPr>
              <a:pPr/>
              <a:t>3</a:t>
            </a:fld>
            <a:endParaRPr lang="en-US" altLang="en-US" sz="1000" smtClean="0">
              <a:latin typeface="Times New Roman" pitchFamily="18" charset="0"/>
            </a:endParaRPr>
          </a:p>
        </p:txBody>
      </p:sp>
      <p:sp>
        <p:nvSpPr>
          <p:cNvPr id="62467"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2468" name="Rectangle 3"/>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9" tIns="0" rIns="19049" bIns="0" anchor="b"/>
          <a:lstStyle/>
          <a:p>
            <a:pPr algn="r"/>
            <a:r>
              <a:rPr lang="en-US" altLang="en-US" sz="1000">
                <a:latin typeface="Times New Roman" pitchFamily="18" charset="0"/>
              </a:rPr>
              <a:t>2</a:t>
            </a:r>
          </a:p>
        </p:txBody>
      </p:sp>
      <p:sp>
        <p:nvSpPr>
          <p:cNvPr id="62469" name="Rectangle 4"/>
          <p:cNvSpPr>
            <a:spLocks noChangeArrowheads="1"/>
          </p:cNvSpPr>
          <p:nvPr/>
        </p:nvSpPr>
        <p:spPr bwMode="auto">
          <a:xfrm>
            <a:off x="-1588" y="8685213"/>
            <a:ext cx="2971801"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2470"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2471" name="Rectangle 6"/>
          <p:cNvSpPr>
            <a:spLocks noGrp="1" noRot="1" noChangeAspect="1" noChangeArrowheads="1" noTextEdit="1"/>
          </p:cNvSpPr>
          <p:nvPr>
            <p:ph type="sldImg"/>
          </p:nvPr>
        </p:nvSpPr>
        <p:spPr>
          <a:xfrm>
            <a:off x="1152525" y="692150"/>
            <a:ext cx="4554538" cy="3416300"/>
          </a:xfrm>
          <a:solidFill>
            <a:srgbClr val="FFFFFF"/>
          </a:solidFill>
          <a:ln cap="flat"/>
        </p:spPr>
      </p:sp>
      <p:sp>
        <p:nvSpPr>
          <p:cNvPr id="62472"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6" tIns="46033" rIns="92066" bIns="46033"/>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fld id="{222B4B9C-8FE8-4DED-9728-4FB0F27344C1}" type="slidenum">
              <a:rPr lang="en-US" altLang="en-US" sz="1000" smtClean="0">
                <a:latin typeface="Times New Roman" pitchFamily="18" charset="0"/>
              </a:rPr>
              <a:pPr/>
              <a:t>11</a:t>
            </a:fld>
            <a:endParaRPr lang="en-US" altLang="en-US" sz="1000" smtClean="0">
              <a:latin typeface="Times New Roman" pitchFamily="18" charset="0"/>
            </a:endParaRPr>
          </a:p>
        </p:txBody>
      </p:sp>
      <p:sp>
        <p:nvSpPr>
          <p:cNvPr id="64515"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6" name="Rectangle 3"/>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9" tIns="0" rIns="19049" bIns="0" anchor="b"/>
          <a:lstStyle/>
          <a:p>
            <a:pPr algn="r"/>
            <a:r>
              <a:rPr lang="en-US" altLang="en-US" sz="1000">
                <a:latin typeface="Times New Roman" pitchFamily="18" charset="0"/>
              </a:rPr>
              <a:t>19</a:t>
            </a:r>
          </a:p>
        </p:txBody>
      </p:sp>
      <p:sp>
        <p:nvSpPr>
          <p:cNvPr id="64517" name="Rectangle 4"/>
          <p:cNvSpPr>
            <a:spLocks noChangeArrowheads="1"/>
          </p:cNvSpPr>
          <p:nvPr/>
        </p:nvSpPr>
        <p:spPr bwMode="auto">
          <a:xfrm>
            <a:off x="-1588" y="8685213"/>
            <a:ext cx="2971801"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8"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9" name="Rectangle 6"/>
          <p:cNvSpPr>
            <a:spLocks noGrp="1" noRot="1" noChangeAspect="1" noChangeArrowheads="1" noTextEdit="1"/>
          </p:cNvSpPr>
          <p:nvPr>
            <p:ph type="sldImg"/>
          </p:nvPr>
        </p:nvSpPr>
        <p:spPr>
          <a:xfrm>
            <a:off x="1152525" y="692150"/>
            <a:ext cx="4554538" cy="3416300"/>
          </a:xfrm>
          <a:solidFill>
            <a:srgbClr val="FFFFFF"/>
          </a:solidFill>
          <a:ln cap="flat"/>
        </p:spPr>
      </p:sp>
      <p:sp>
        <p:nvSpPr>
          <p:cNvPr id="64520"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6" tIns="46033" rIns="92066" bIns="46033"/>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fld id="{EA56A46A-B076-47E0-815E-A307C2D404F3}" type="slidenum">
              <a:rPr lang="en-US" altLang="en-US" sz="1000" smtClean="0">
                <a:latin typeface="Times New Roman" pitchFamily="18" charset="0"/>
              </a:rPr>
              <a:pPr/>
              <a:t>15</a:t>
            </a:fld>
            <a:endParaRPr lang="en-US" altLang="en-US" sz="1000" smtClean="0">
              <a:latin typeface="Times New Roman" pitchFamily="18" charset="0"/>
            </a:endParaRPr>
          </a:p>
        </p:txBody>
      </p:sp>
      <p:sp>
        <p:nvSpPr>
          <p:cNvPr id="65539"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5540" name="Rectangle 3"/>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9" tIns="0" rIns="19049" bIns="0" anchor="b"/>
          <a:lstStyle/>
          <a:p>
            <a:pPr algn="r"/>
            <a:r>
              <a:rPr lang="en-US" altLang="en-US" sz="1000">
                <a:latin typeface="Times New Roman" pitchFamily="18" charset="0"/>
              </a:rPr>
              <a:t>19</a:t>
            </a:r>
          </a:p>
        </p:txBody>
      </p:sp>
      <p:sp>
        <p:nvSpPr>
          <p:cNvPr id="65541" name="Rectangle 4"/>
          <p:cNvSpPr>
            <a:spLocks noChangeArrowheads="1"/>
          </p:cNvSpPr>
          <p:nvPr/>
        </p:nvSpPr>
        <p:spPr bwMode="auto">
          <a:xfrm>
            <a:off x="-1588" y="8685213"/>
            <a:ext cx="2971801"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5542"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5543" name="Rectangle 6"/>
          <p:cNvSpPr>
            <a:spLocks noGrp="1" noRot="1" noChangeAspect="1" noChangeArrowheads="1" noTextEdit="1"/>
          </p:cNvSpPr>
          <p:nvPr>
            <p:ph type="sldImg"/>
          </p:nvPr>
        </p:nvSpPr>
        <p:spPr>
          <a:xfrm>
            <a:off x="1152525" y="692150"/>
            <a:ext cx="4554538" cy="3416300"/>
          </a:xfrm>
          <a:solidFill>
            <a:srgbClr val="FFFFFF"/>
          </a:solidFill>
          <a:ln cap="flat"/>
        </p:spPr>
      </p:sp>
      <p:sp>
        <p:nvSpPr>
          <p:cNvPr id="65544"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6" tIns="46033" rIns="92066" bIns="46033"/>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fld id="{B17B824C-7CBC-44FC-81CD-CD636912E60A}" type="slidenum">
              <a:rPr lang="en-US" altLang="en-US" sz="1200" smtClean="0"/>
              <a:pPr/>
              <a:t>25</a:t>
            </a:fld>
            <a:endParaRPr lang="en-US" altLang="en-US" sz="1200" smtClean="0"/>
          </a:p>
        </p:txBody>
      </p:sp>
      <p:sp>
        <p:nvSpPr>
          <p:cNvPr id="46083" name="Rectangle 2"/>
          <p:cNvSpPr>
            <a:spLocks noChangeArrowheads="1" noTextEdit="1"/>
          </p:cNvSpPr>
          <p:nvPr>
            <p:ph type="sldImg"/>
          </p:nvPr>
        </p:nvSpPr>
        <p:spPr>
          <a:xfrm>
            <a:off x="3429000" y="2400300"/>
            <a:ext cx="0" cy="0"/>
          </a:xfrm>
          <a:ln/>
        </p:spPr>
      </p:sp>
      <p:sp>
        <p:nvSpPr>
          <p:cNvPr id="46084" name="Rectangle 3"/>
          <p:cNvSpPr>
            <a:spLocks noGrp="1" noChangeArrowheads="1"/>
          </p:cNvSpPr>
          <p:nvPr>
            <p:ph type="body" idx="1"/>
          </p:nvPr>
        </p:nvSpPr>
        <p:spPr>
          <a:xfrm>
            <a:off x="954088" y="4237038"/>
            <a:ext cx="1200150" cy="27463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8CB3F8-72C2-4C30-8593-DA87F579C6A1}"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2336-2B3A-4A49-B4D0-13E74927E2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8CB3F8-72C2-4C30-8593-DA87F579C6A1}"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2336-2B3A-4A49-B4D0-13E74927E2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8CB3F8-72C2-4C30-8593-DA87F579C6A1}"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2336-2B3A-4A49-B4D0-13E74927E2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8CB3F8-72C2-4C30-8593-DA87F579C6A1}"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2336-2B3A-4A49-B4D0-13E74927E2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8CB3F8-72C2-4C30-8593-DA87F579C6A1}"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B2336-2B3A-4A49-B4D0-13E74927E2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8CB3F8-72C2-4C30-8593-DA87F579C6A1}"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2336-2B3A-4A49-B4D0-13E74927E2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8CB3F8-72C2-4C30-8593-DA87F579C6A1}"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B2336-2B3A-4A49-B4D0-13E74927E2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CB3F8-72C2-4C30-8593-DA87F579C6A1}"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B2336-2B3A-4A49-B4D0-13E74927E2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CB3F8-72C2-4C30-8593-DA87F579C6A1}"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B2336-2B3A-4A49-B4D0-13E74927E2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8CB3F8-72C2-4C30-8593-DA87F579C6A1}"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B2336-2B3A-4A49-B4D0-13E74927E23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78CB3F8-72C2-4C30-8593-DA87F579C6A1}" type="datetimeFigureOut">
              <a:rPr lang="en-US" smtClean="0"/>
              <a:t>11/10/2021</a:t>
            </a:fld>
            <a:endParaRPr lang="en-US"/>
          </a:p>
        </p:txBody>
      </p:sp>
      <p:sp>
        <p:nvSpPr>
          <p:cNvPr id="9" name="Slide Number Placeholder 8"/>
          <p:cNvSpPr>
            <a:spLocks noGrp="1"/>
          </p:cNvSpPr>
          <p:nvPr>
            <p:ph type="sldNum" sz="quarter" idx="11"/>
          </p:nvPr>
        </p:nvSpPr>
        <p:spPr/>
        <p:txBody>
          <a:bodyPr/>
          <a:lstStyle/>
          <a:p>
            <a:fld id="{7F9B2336-2B3A-4A49-B4D0-13E74927E23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F9B2336-2B3A-4A49-B4D0-13E74927E23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78CB3F8-72C2-4C30-8593-DA87F579C6A1}" type="datetimeFigureOut">
              <a:rPr lang="en-US" smtClean="0"/>
              <a:t>11/10/2021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543800" cy="2974975"/>
          </a:xfrm>
        </p:spPr>
        <p:txBody>
          <a:bodyPr/>
          <a:lstStyle/>
          <a:p>
            <a:r>
              <a:rPr lang="en-US" dirty="0" smtClean="0"/>
              <a:t>Demand, Supply and  Equilibrium in the Market</a:t>
            </a:r>
            <a:endParaRPr lang="en-US" dirty="0"/>
          </a:p>
        </p:txBody>
      </p:sp>
    </p:spTree>
    <p:extLst>
      <p:ext uri="{BB962C8B-B14F-4D97-AF65-F5344CB8AC3E}">
        <p14:creationId xmlns:p14="http://schemas.microsoft.com/office/powerpoint/2010/main" val="1005738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406092" y="0"/>
            <a:ext cx="5943600" cy="838200"/>
          </a:xfrm>
        </p:spPr>
        <p:txBody>
          <a:bodyPr>
            <a:normAutofit fontScale="90000"/>
          </a:bodyPr>
          <a:lstStyle/>
          <a:p>
            <a:pPr algn="ctr" eaLnBrk="1" fontAlgn="auto" hangingPunct="1">
              <a:spcAft>
                <a:spcPts val="0"/>
              </a:spcAft>
              <a:defRPr/>
            </a:pPr>
            <a:r>
              <a:rPr lang="en-US" sz="5400" b="1" u="sng" dirty="0" smtClean="0"/>
              <a:t>Demand</a:t>
            </a:r>
            <a:r>
              <a:rPr lang="en-US" b="1" u="sng" dirty="0" smtClean="0"/>
              <a:t>	</a:t>
            </a:r>
          </a:p>
        </p:txBody>
      </p:sp>
      <p:sp>
        <p:nvSpPr>
          <p:cNvPr id="73731" name="Line 3"/>
          <p:cNvSpPr>
            <a:spLocks noChangeShapeType="1"/>
          </p:cNvSpPr>
          <p:nvPr/>
        </p:nvSpPr>
        <p:spPr bwMode="auto">
          <a:xfrm flipH="1">
            <a:off x="2017351" y="2791257"/>
            <a:ext cx="2286000" cy="18288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73732" name="Line 4"/>
          <p:cNvSpPr>
            <a:spLocks noChangeShapeType="1"/>
          </p:cNvSpPr>
          <p:nvPr/>
        </p:nvSpPr>
        <p:spPr bwMode="auto">
          <a:xfrm>
            <a:off x="4303351" y="2742333"/>
            <a:ext cx="2362200" cy="18288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73733" name="Text Box 5"/>
          <p:cNvSpPr txBox="1">
            <a:spLocks noChangeArrowheads="1"/>
          </p:cNvSpPr>
          <p:nvPr/>
        </p:nvSpPr>
        <p:spPr bwMode="auto">
          <a:xfrm>
            <a:off x="739054" y="4521200"/>
            <a:ext cx="2924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lgn="ctr">
              <a:buFontTx/>
              <a:buNone/>
            </a:pPr>
            <a:r>
              <a:rPr lang="en-US" altLang="en-US" sz="2800" dirty="0">
                <a:solidFill>
                  <a:schemeClr val="tx2"/>
                </a:solidFill>
              </a:rPr>
              <a:t>Generalized </a:t>
            </a:r>
          </a:p>
          <a:p>
            <a:pPr algn="ctr">
              <a:buFontTx/>
              <a:buNone/>
            </a:pPr>
            <a:r>
              <a:rPr lang="en-US" altLang="en-US" sz="2800" dirty="0">
                <a:solidFill>
                  <a:schemeClr val="tx2"/>
                </a:solidFill>
              </a:rPr>
              <a:t>Demand Function</a:t>
            </a:r>
            <a:endParaRPr lang="en-US" altLang="en-US" dirty="0"/>
          </a:p>
        </p:txBody>
      </p:sp>
      <p:sp>
        <p:nvSpPr>
          <p:cNvPr id="73734" name="Text Box 6"/>
          <p:cNvSpPr txBox="1">
            <a:spLocks noChangeArrowheads="1"/>
          </p:cNvSpPr>
          <p:nvPr/>
        </p:nvSpPr>
        <p:spPr bwMode="auto">
          <a:xfrm>
            <a:off x="5484451" y="4511964"/>
            <a:ext cx="2924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lgn="ctr">
              <a:buFontTx/>
              <a:buNone/>
            </a:pPr>
            <a:r>
              <a:rPr lang="en-US" altLang="en-US" sz="2800" dirty="0">
                <a:solidFill>
                  <a:schemeClr val="tx2"/>
                </a:solidFill>
              </a:rPr>
              <a:t>Ordinary </a:t>
            </a:r>
          </a:p>
          <a:p>
            <a:pPr algn="ctr">
              <a:buFontTx/>
              <a:buNone/>
            </a:pPr>
            <a:r>
              <a:rPr lang="en-US" altLang="en-US" sz="2800" dirty="0">
                <a:solidFill>
                  <a:schemeClr val="tx2"/>
                </a:solidFill>
              </a:rPr>
              <a:t>Demand Function</a:t>
            </a:r>
            <a:endParaRPr lang="en-US" altLang="en-US" dirty="0"/>
          </a:p>
        </p:txBody>
      </p:sp>
      <p:sp>
        <p:nvSpPr>
          <p:cNvPr id="73740" name="Text Box 12"/>
          <p:cNvSpPr txBox="1">
            <a:spLocks noChangeArrowheads="1"/>
          </p:cNvSpPr>
          <p:nvPr/>
        </p:nvSpPr>
        <p:spPr bwMode="auto">
          <a:xfrm>
            <a:off x="-20782" y="952500"/>
            <a:ext cx="87264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sz="2800" dirty="0"/>
              <a:t>Amount of a good or service that consumers are willing</a:t>
            </a:r>
          </a:p>
          <a:p>
            <a:pPr>
              <a:buFontTx/>
              <a:buNone/>
            </a:pPr>
            <a:r>
              <a:rPr lang="en-US" altLang="en-US" sz="2800" dirty="0"/>
              <a:t>and able to purchase  during a given period of time is </a:t>
            </a:r>
          </a:p>
          <a:p>
            <a:pPr>
              <a:buFontTx/>
              <a:buNone/>
            </a:pPr>
            <a:r>
              <a:rPr lang="en-US" altLang="en-US" sz="2800" dirty="0"/>
              <a:t>called quantity demanded.</a:t>
            </a:r>
          </a:p>
        </p:txBody>
      </p:sp>
      <p:sp>
        <p:nvSpPr>
          <p:cNvPr id="73741" name="Text Box 13"/>
          <p:cNvSpPr txBox="1">
            <a:spLocks noChangeArrowheads="1"/>
          </p:cNvSpPr>
          <p:nvPr/>
        </p:nvSpPr>
        <p:spPr bwMode="auto">
          <a:xfrm>
            <a:off x="2057400" y="1981199"/>
            <a:ext cx="4976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sz="4800" dirty="0">
                <a:solidFill>
                  <a:schemeClr val="hlink"/>
                </a:solidFill>
              </a:rPr>
              <a:t>Demand Relations</a:t>
            </a:r>
            <a:endParaRPr lang="en-US" altLang="en-US" dirty="0">
              <a:solidFill>
                <a:schemeClr val="hlink"/>
              </a:solidFill>
            </a:endParaRPr>
          </a:p>
        </p:txBody>
      </p:sp>
      <p:sp>
        <p:nvSpPr>
          <p:cNvPr id="73742" name="Text Box 14"/>
          <p:cNvSpPr txBox="1">
            <a:spLocks noChangeArrowheads="1"/>
          </p:cNvSpPr>
          <p:nvPr/>
        </p:nvSpPr>
        <p:spPr bwMode="auto">
          <a:xfrm>
            <a:off x="1126331" y="5467350"/>
            <a:ext cx="186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i="1" dirty="0"/>
              <a:t>Q</a:t>
            </a:r>
            <a:r>
              <a:rPr lang="en-US" altLang="en-US" baseline="-25000" dirty="0"/>
              <a:t>D</a:t>
            </a:r>
            <a:r>
              <a:rPr lang="en-US" altLang="en-US" dirty="0"/>
              <a:t>=D(P,α)</a:t>
            </a:r>
          </a:p>
        </p:txBody>
      </p:sp>
      <p:sp>
        <p:nvSpPr>
          <p:cNvPr id="73743" name="Text Box 15"/>
          <p:cNvSpPr txBox="1">
            <a:spLocks noChangeArrowheads="1"/>
          </p:cNvSpPr>
          <p:nvPr/>
        </p:nvSpPr>
        <p:spPr bwMode="auto">
          <a:xfrm>
            <a:off x="6172200" y="5486400"/>
            <a:ext cx="1862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i="1" dirty="0"/>
              <a:t>Q</a:t>
            </a:r>
            <a:r>
              <a:rPr lang="en-US" altLang="en-US" baseline="-25000" dirty="0"/>
              <a:t>D</a:t>
            </a:r>
            <a:r>
              <a:rPr lang="en-US" altLang="en-US" dirty="0"/>
              <a:t>=D(P)</a:t>
            </a:r>
          </a:p>
        </p:txBody>
      </p:sp>
      <p:sp>
        <p:nvSpPr>
          <p:cNvPr id="73746" name="Text Box 18"/>
          <p:cNvSpPr txBox="1">
            <a:spLocks noChangeArrowheads="1"/>
          </p:cNvSpPr>
          <p:nvPr/>
        </p:nvSpPr>
        <p:spPr bwMode="auto">
          <a:xfrm>
            <a:off x="5413375" y="6019800"/>
            <a:ext cx="324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dirty="0"/>
              <a:t>(Keeping α as constant)</a:t>
            </a:r>
          </a:p>
        </p:txBody>
      </p:sp>
      <p:sp>
        <p:nvSpPr>
          <p:cNvPr id="73747" name="Text Box 19"/>
          <p:cNvSpPr txBox="1">
            <a:spLocks noChangeArrowheads="1"/>
          </p:cNvSpPr>
          <p:nvPr/>
        </p:nvSpPr>
        <p:spPr bwMode="auto">
          <a:xfrm>
            <a:off x="229249" y="5917623"/>
            <a:ext cx="411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dirty="0"/>
              <a:t>(Where α shows other factors)</a:t>
            </a:r>
          </a:p>
        </p:txBody>
      </p:sp>
    </p:spTree>
    <p:extLst>
      <p:ext uri="{BB962C8B-B14F-4D97-AF65-F5344CB8AC3E}">
        <p14:creationId xmlns:p14="http://schemas.microsoft.com/office/powerpoint/2010/main" val="231037277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73730"/>
                                        </p:tgtEl>
                                        <p:attrNameLst>
                                          <p:attrName>style.visibility</p:attrName>
                                        </p:attrNameLst>
                                      </p:cBhvr>
                                      <p:to>
                                        <p:strVal val="visible"/>
                                      </p:to>
                                    </p:set>
                                    <p:anim to="" calcmode="lin" valueType="num">
                                      <p:cBhvr>
                                        <p:cTn id="7" dur="1" fill="hold"/>
                                        <p:tgtEl>
                                          <p:spTgt spid="7373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3740"/>
                                        </p:tgtEl>
                                        <p:attrNameLst>
                                          <p:attrName>style.visibility</p:attrName>
                                        </p:attrNameLst>
                                      </p:cBhvr>
                                      <p:to>
                                        <p:strVal val="visible"/>
                                      </p:to>
                                    </p:set>
                                    <p:anim to="" calcmode="lin" valueType="num">
                                      <p:cBhvr>
                                        <p:cTn id="12" dur="1" fill="hold"/>
                                        <p:tgtEl>
                                          <p:spTgt spid="7374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3741"/>
                                        </p:tgtEl>
                                        <p:attrNameLst>
                                          <p:attrName>style.visibility</p:attrName>
                                        </p:attrNameLst>
                                      </p:cBhvr>
                                      <p:to>
                                        <p:strVal val="visible"/>
                                      </p:to>
                                    </p:set>
                                    <p:anim to="" calcmode="lin" valueType="num">
                                      <p:cBhvr>
                                        <p:cTn id="17" dur="1" fill="hold"/>
                                        <p:tgtEl>
                                          <p:spTgt spid="73741"/>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3731"/>
                                        </p:tgtEl>
                                        <p:attrNameLst>
                                          <p:attrName>style.visibility</p:attrName>
                                        </p:attrNameLst>
                                      </p:cBhvr>
                                      <p:to>
                                        <p:strVal val="visible"/>
                                      </p:to>
                                    </p:set>
                                    <p:anim to="" calcmode="lin" valueType="num">
                                      <p:cBhvr>
                                        <p:cTn id="22" dur="1" fill="hold"/>
                                        <p:tgtEl>
                                          <p:spTgt spid="73731"/>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3732"/>
                                        </p:tgtEl>
                                        <p:attrNameLst>
                                          <p:attrName>style.visibility</p:attrName>
                                        </p:attrNameLst>
                                      </p:cBhvr>
                                      <p:to>
                                        <p:strVal val="visible"/>
                                      </p:to>
                                    </p:set>
                                    <p:anim to="" calcmode="lin" valueType="num">
                                      <p:cBhvr>
                                        <p:cTn id="27" dur="1" fill="hold"/>
                                        <p:tgtEl>
                                          <p:spTgt spid="73732"/>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73733"/>
                                        </p:tgtEl>
                                        <p:attrNameLst>
                                          <p:attrName>style.visibility</p:attrName>
                                        </p:attrNameLst>
                                      </p:cBhvr>
                                      <p:to>
                                        <p:strVal val="visible"/>
                                      </p:to>
                                    </p:set>
                                    <p:anim to="" calcmode="lin" valueType="num">
                                      <p:cBhvr>
                                        <p:cTn id="32" dur="1" fill="hold"/>
                                        <p:tgtEl>
                                          <p:spTgt spid="73733"/>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73734"/>
                                        </p:tgtEl>
                                        <p:attrNameLst>
                                          <p:attrName>style.visibility</p:attrName>
                                        </p:attrNameLst>
                                      </p:cBhvr>
                                      <p:to>
                                        <p:strVal val="visible"/>
                                      </p:to>
                                    </p:set>
                                    <p:anim to="" calcmode="lin" valueType="num">
                                      <p:cBhvr>
                                        <p:cTn id="37" dur="1" fill="hold"/>
                                        <p:tgtEl>
                                          <p:spTgt spid="73734"/>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73742"/>
                                        </p:tgtEl>
                                        <p:attrNameLst>
                                          <p:attrName>style.visibility</p:attrName>
                                        </p:attrNameLst>
                                      </p:cBhvr>
                                      <p:to>
                                        <p:strVal val="visible"/>
                                      </p:to>
                                    </p:set>
                                    <p:anim to="" calcmode="lin" valueType="num">
                                      <p:cBhvr>
                                        <p:cTn id="42" dur="1" fill="hold"/>
                                        <p:tgtEl>
                                          <p:spTgt spid="73742"/>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73747"/>
                                        </p:tgtEl>
                                        <p:attrNameLst>
                                          <p:attrName>style.visibility</p:attrName>
                                        </p:attrNameLst>
                                      </p:cBhvr>
                                      <p:to>
                                        <p:strVal val="visible"/>
                                      </p:to>
                                    </p:set>
                                    <p:anim to="" calcmode="lin" valueType="num">
                                      <p:cBhvr>
                                        <p:cTn id="47" dur="1" fill="hold"/>
                                        <p:tgtEl>
                                          <p:spTgt spid="73747"/>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73743"/>
                                        </p:tgtEl>
                                        <p:attrNameLst>
                                          <p:attrName>style.visibility</p:attrName>
                                        </p:attrNameLst>
                                      </p:cBhvr>
                                      <p:to>
                                        <p:strVal val="visible"/>
                                      </p:to>
                                    </p:set>
                                    <p:anim to="" calcmode="lin" valueType="num">
                                      <p:cBhvr>
                                        <p:cTn id="52" dur="1" fill="hold"/>
                                        <p:tgtEl>
                                          <p:spTgt spid="73743"/>
                                        </p:tgtEl>
                                        <p:attrNameLst>
                                          <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499"/>
                                          </p:stCondLst>
                                        </p:cTn>
                                        <p:tgtEl>
                                          <p:spTgt spid="73746"/>
                                        </p:tgtEl>
                                        <p:attrNameLst>
                                          <p:attrName>style.visibility</p:attrName>
                                        </p:attrNameLst>
                                      </p:cBhvr>
                                      <p:to>
                                        <p:strVal val="visible"/>
                                      </p:to>
                                    </p:set>
                                    <p:anim to="" calcmode="lin" valueType="num">
                                      <p:cBhvr>
                                        <p:cTn id="57" dur="1" fill="hold"/>
                                        <p:tgtEl>
                                          <p:spTgt spid="737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nimBg="1"/>
      <p:bldP spid="73732" grpId="0" animBg="1"/>
      <p:bldP spid="73733" grpId="0" autoUpdateAnimBg="0"/>
      <p:bldP spid="73734" grpId="0" autoUpdateAnimBg="0"/>
      <p:bldP spid="73740" grpId="0" autoUpdateAnimBg="0"/>
      <p:bldP spid="73741" grpId="0" autoUpdateAnimBg="0"/>
      <p:bldP spid="73742" grpId="0" autoUpdateAnimBg="0"/>
      <p:bldP spid="73743" grpId="0" autoUpdateAnimBg="0"/>
      <p:bldP spid="73746" grpId="0" autoUpdateAnimBg="0"/>
      <p:bldP spid="7374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a:defRPr/>
            </a:pPr>
            <a:r>
              <a:rPr lang="en-US" altLang="en-US" sz="3200" b="1" dirty="0" smtClean="0">
                <a:solidFill>
                  <a:schemeClr val="tx1"/>
                </a:solidFill>
                <a:latin typeface="+mn-lt"/>
                <a:ea typeface="+mn-ea"/>
                <a:cs typeface="+mn-cs"/>
              </a:rPr>
              <a:t>Ordinary Demand Function </a:t>
            </a:r>
            <a:r>
              <a:rPr lang="en-US" altLang="en-US" sz="3200" i="1" dirty="0"/>
              <a:t>Q</a:t>
            </a:r>
            <a:r>
              <a:rPr lang="en-US" altLang="en-US" sz="3200" baseline="-25000" dirty="0"/>
              <a:t>D</a:t>
            </a:r>
            <a:r>
              <a:rPr lang="en-US" altLang="en-US" sz="3200" dirty="0"/>
              <a:t>=D(P</a:t>
            </a:r>
            <a:r>
              <a:rPr lang="en-US" altLang="en-US" sz="3200" dirty="0" smtClean="0"/>
              <a:t>)</a:t>
            </a:r>
            <a:br>
              <a:rPr lang="en-US" altLang="en-US" sz="3200" dirty="0" smtClean="0"/>
            </a:br>
            <a:r>
              <a:rPr lang="en-US" altLang="en-US" sz="3200" dirty="0"/>
              <a:t>(Keeping α as constant</a:t>
            </a:r>
            <a:r>
              <a:rPr lang="en-US" altLang="en-US" sz="3200" dirty="0" smtClean="0"/>
              <a:t>) </a:t>
            </a:r>
            <a:endParaRPr lang="en-US" altLang="en-US" sz="3200" b="1" dirty="0">
              <a:solidFill>
                <a:schemeClr val="tx1"/>
              </a:solidFill>
              <a:latin typeface="+mn-lt"/>
              <a:ea typeface="+mn-ea"/>
              <a:cs typeface="+mn-cs"/>
            </a:endParaRPr>
          </a:p>
        </p:txBody>
      </p:sp>
      <p:sp>
        <p:nvSpPr>
          <p:cNvPr id="431109" name="Rectangle 5"/>
          <p:cNvSpPr>
            <a:spLocks noGrp="1" noChangeArrowheads="1"/>
          </p:cNvSpPr>
          <p:nvPr>
            <p:ph idx="1"/>
          </p:nvPr>
        </p:nvSpPr>
        <p:spPr/>
        <p:txBody>
          <a:bodyPr>
            <a:normAutofit/>
          </a:bodyPr>
          <a:lstStyle/>
          <a:p>
            <a:pPr eaLnBrk="1" hangingPunct="1"/>
            <a:r>
              <a:rPr lang="en-US" altLang="en-US" sz="3200" dirty="0" smtClean="0"/>
              <a:t>Change in Quantity Demanded</a:t>
            </a:r>
          </a:p>
          <a:p>
            <a:pPr lvl="1" eaLnBrk="1" hangingPunct="1"/>
            <a:r>
              <a:rPr lang="en-US" altLang="en-US" sz="3200" dirty="0" smtClean="0"/>
              <a:t>Movement along the demand curve.</a:t>
            </a:r>
          </a:p>
          <a:p>
            <a:pPr lvl="1" eaLnBrk="1" hangingPunct="1"/>
            <a:r>
              <a:rPr lang="en-US" altLang="en-US" sz="3200" dirty="0" smtClean="0"/>
              <a:t>Caused by a change in the price of the product.</a:t>
            </a:r>
          </a:p>
        </p:txBody>
      </p:sp>
    </p:spTree>
    <p:extLst>
      <p:ext uri="{BB962C8B-B14F-4D97-AF65-F5344CB8AC3E}">
        <p14:creationId xmlns:p14="http://schemas.microsoft.com/office/powerpoint/2010/main" val="263057784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31109">
                                            <p:txEl>
                                              <p:pRg st="0" end="0"/>
                                            </p:txEl>
                                          </p:spTgt>
                                        </p:tgtEl>
                                        <p:attrNameLst>
                                          <p:attrName>style.visibility</p:attrName>
                                        </p:attrNameLst>
                                      </p:cBhvr>
                                      <p:to>
                                        <p:strVal val="visible"/>
                                      </p:to>
                                    </p:set>
                                    <p:anim calcmode="lin" valueType="num">
                                      <p:cBhvr>
                                        <p:cTn id="7" dur="500" fill="hold"/>
                                        <p:tgtEl>
                                          <p:spTgt spid="43110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31109">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1109">
                                            <p:txEl>
                                              <p:pRg st="0" end="0"/>
                                            </p:txEl>
                                          </p:spTgt>
                                        </p:tgtEl>
                                        <p:attrNameLst>
                                          <p:attrName>ppt_c</p:attrName>
                                        </p:attrNameLst>
                                      </p:cBhvr>
                                      <p:to>
                                        <a:schemeClr val="bg2"/>
                                      </p:to>
                                    </p:animClr>
                                  </p:subTnLst>
                                </p:cTn>
                              </p:par>
                              <p:par>
                                <p:cTn id="9" presetID="17" presetClass="entr" presetSubtype="10" fill="hold" grpId="0" nodeType="withEffect">
                                  <p:stCondLst>
                                    <p:cond delay="0"/>
                                  </p:stCondLst>
                                  <p:childTnLst>
                                    <p:set>
                                      <p:cBhvr>
                                        <p:cTn id="10" dur="1" fill="hold">
                                          <p:stCondLst>
                                            <p:cond delay="0"/>
                                          </p:stCondLst>
                                        </p:cTn>
                                        <p:tgtEl>
                                          <p:spTgt spid="431109">
                                            <p:txEl>
                                              <p:pRg st="1" end="1"/>
                                            </p:txEl>
                                          </p:spTgt>
                                        </p:tgtEl>
                                        <p:attrNameLst>
                                          <p:attrName>style.visibility</p:attrName>
                                        </p:attrNameLst>
                                      </p:cBhvr>
                                      <p:to>
                                        <p:strVal val="visible"/>
                                      </p:to>
                                    </p:set>
                                    <p:anim calcmode="lin" valueType="num">
                                      <p:cBhvr>
                                        <p:cTn id="11" dur="500" fill="hold"/>
                                        <p:tgtEl>
                                          <p:spTgt spid="431109">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431109">
                                            <p:txEl>
                                              <p:pRg st="1" end="1"/>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1109">
                                            <p:txEl>
                                              <p:pRg st="1" end="1"/>
                                            </p:txEl>
                                          </p:spTgt>
                                        </p:tgtEl>
                                        <p:attrNameLst>
                                          <p:attrName>ppt_c</p:attrName>
                                        </p:attrNameLst>
                                      </p:cBhvr>
                                      <p:to>
                                        <a:schemeClr val="bg2"/>
                                      </p:to>
                                    </p:animClr>
                                  </p:subTnLst>
                                </p:cTn>
                              </p:par>
                              <p:par>
                                <p:cTn id="13" presetID="17" presetClass="entr" presetSubtype="10" fill="hold" grpId="0" nodeType="withEffect">
                                  <p:stCondLst>
                                    <p:cond delay="0"/>
                                  </p:stCondLst>
                                  <p:childTnLst>
                                    <p:set>
                                      <p:cBhvr>
                                        <p:cTn id="14" dur="1" fill="hold">
                                          <p:stCondLst>
                                            <p:cond delay="0"/>
                                          </p:stCondLst>
                                        </p:cTn>
                                        <p:tgtEl>
                                          <p:spTgt spid="431109">
                                            <p:txEl>
                                              <p:pRg st="2" end="2"/>
                                            </p:txEl>
                                          </p:spTgt>
                                        </p:tgtEl>
                                        <p:attrNameLst>
                                          <p:attrName>style.visibility</p:attrName>
                                        </p:attrNameLst>
                                      </p:cBhvr>
                                      <p:to>
                                        <p:strVal val="visible"/>
                                      </p:to>
                                    </p:set>
                                    <p:anim calcmode="lin" valueType="num">
                                      <p:cBhvr>
                                        <p:cTn id="15" dur="500" fill="hold"/>
                                        <p:tgtEl>
                                          <p:spTgt spid="431109">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431109">
                                            <p:txEl>
                                              <p:pRg st="2" end="2"/>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1109">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600200" y="1828800"/>
            <a:ext cx="0" cy="434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1600200" y="6172200"/>
            <a:ext cx="563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1981200" y="1828800"/>
            <a:ext cx="4648200" cy="3962400"/>
          </a:xfrm>
          <a:prstGeom prst="line">
            <a:avLst/>
          </a:prstGeom>
          <a:noFill/>
          <a:ln w="57150">
            <a:solidFill>
              <a:srgbClr val="423A6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09" name="Text Box 6"/>
          <p:cNvSpPr txBox="1">
            <a:spLocks noChangeArrowheads="1"/>
          </p:cNvSpPr>
          <p:nvPr/>
        </p:nvSpPr>
        <p:spPr bwMode="auto">
          <a:xfrm>
            <a:off x="1295400" y="6019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0</a:t>
            </a:r>
          </a:p>
        </p:txBody>
      </p:sp>
      <p:sp>
        <p:nvSpPr>
          <p:cNvPr id="21510" name="Text Box 7"/>
          <p:cNvSpPr txBox="1">
            <a:spLocks noChangeArrowheads="1"/>
          </p:cNvSpPr>
          <p:nvPr/>
        </p:nvSpPr>
        <p:spPr bwMode="auto">
          <a:xfrm>
            <a:off x="6629400" y="54864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3200" b="1" i="0">
                <a:solidFill>
                  <a:srgbClr val="000099"/>
                </a:solidFill>
                <a:latin typeface="Times New Roman" pitchFamily="18" charset="0"/>
              </a:rPr>
              <a:t>D</a:t>
            </a:r>
          </a:p>
        </p:txBody>
      </p:sp>
      <p:sp>
        <p:nvSpPr>
          <p:cNvPr id="21511" name="Text Box 8"/>
          <p:cNvSpPr txBox="1">
            <a:spLocks noChangeArrowheads="1"/>
          </p:cNvSpPr>
          <p:nvPr/>
        </p:nvSpPr>
        <p:spPr bwMode="auto">
          <a:xfrm>
            <a:off x="381000" y="1447800"/>
            <a:ext cx="1676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1600" b="1" i="0">
                <a:solidFill>
                  <a:srgbClr val="0000CC"/>
                </a:solidFill>
                <a:latin typeface="Tahoma" pitchFamily="34" charset="0"/>
              </a:rPr>
              <a:t>Price of Ice-Cream </a:t>
            </a:r>
            <a:br>
              <a:rPr lang="en-US" altLang="en-US" sz="1600" b="1" i="0">
                <a:solidFill>
                  <a:srgbClr val="0000CC"/>
                </a:solidFill>
                <a:latin typeface="Tahoma" pitchFamily="34" charset="0"/>
              </a:rPr>
            </a:br>
            <a:r>
              <a:rPr lang="en-US" altLang="en-US" sz="1600" b="1" i="0">
                <a:solidFill>
                  <a:srgbClr val="0000CC"/>
                </a:solidFill>
                <a:latin typeface="Tahoma" pitchFamily="34" charset="0"/>
              </a:rPr>
              <a:t>Cones</a:t>
            </a:r>
          </a:p>
        </p:txBody>
      </p:sp>
      <p:sp>
        <p:nvSpPr>
          <p:cNvPr id="21512" name="Text Box 9"/>
          <p:cNvSpPr txBox="1">
            <a:spLocks noChangeArrowheads="1"/>
          </p:cNvSpPr>
          <p:nvPr/>
        </p:nvSpPr>
        <p:spPr bwMode="auto">
          <a:xfrm>
            <a:off x="5334000" y="6216650"/>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lgn="r">
              <a:spcBef>
                <a:spcPct val="50000"/>
              </a:spcBef>
            </a:pPr>
            <a:r>
              <a:rPr lang="en-US" altLang="en-US" sz="1600" b="1" i="0">
                <a:solidFill>
                  <a:srgbClr val="0000CC"/>
                </a:solidFill>
                <a:latin typeface="Tahoma" pitchFamily="34" charset="0"/>
              </a:rPr>
              <a:t>Quantity of Ice-Cream Cones</a:t>
            </a:r>
          </a:p>
        </p:txBody>
      </p:sp>
      <p:sp>
        <p:nvSpPr>
          <p:cNvPr id="433162" name="Text Box 10"/>
          <p:cNvSpPr txBox="1">
            <a:spLocks noChangeArrowheads="1"/>
          </p:cNvSpPr>
          <p:nvPr/>
        </p:nvSpPr>
        <p:spPr bwMode="auto">
          <a:xfrm>
            <a:off x="4876800" y="1600200"/>
            <a:ext cx="3886200" cy="222726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lgn="ctr">
              <a:spcBef>
                <a:spcPct val="50000"/>
              </a:spcBef>
            </a:pPr>
            <a:r>
              <a:rPr lang="en-US" altLang="en-US" i="0">
                <a:solidFill>
                  <a:srgbClr val="494076"/>
                </a:solidFill>
              </a:rPr>
              <a:t>A tax that raises the price of ice-cream cones results in a movement along the demand curve.</a:t>
            </a:r>
          </a:p>
        </p:txBody>
      </p:sp>
      <p:sp>
        <p:nvSpPr>
          <p:cNvPr id="21514" name="Oval 11"/>
          <p:cNvSpPr>
            <a:spLocks noChangeArrowheads="1"/>
          </p:cNvSpPr>
          <p:nvPr/>
        </p:nvSpPr>
        <p:spPr bwMode="auto">
          <a:xfrm>
            <a:off x="5334000" y="4648200"/>
            <a:ext cx="152400" cy="152400"/>
          </a:xfrm>
          <a:prstGeom prst="ellipse">
            <a:avLst/>
          </a:prstGeom>
          <a:solidFill>
            <a:srgbClr val="000000"/>
          </a:solidFill>
          <a:ln w="12700">
            <a:solidFill>
              <a:srgbClr val="000000"/>
            </a:solidFill>
            <a:round/>
            <a:headEnd type="none" w="sm" len="sm"/>
            <a:tailEnd type="none" w="sm" len="sm"/>
          </a:ln>
        </p:spPr>
        <p:txBody>
          <a:bodyPr wrap="none" anchor="ctr"/>
          <a:lstStyle/>
          <a:p>
            <a:endParaRPr lang="en-US"/>
          </a:p>
        </p:txBody>
      </p:sp>
      <p:sp>
        <p:nvSpPr>
          <p:cNvPr id="433164" name="Line 12"/>
          <p:cNvSpPr>
            <a:spLocks noChangeShapeType="1"/>
          </p:cNvSpPr>
          <p:nvPr/>
        </p:nvSpPr>
        <p:spPr bwMode="auto">
          <a:xfrm>
            <a:off x="1600200" y="2971800"/>
            <a:ext cx="17526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3165" name="Line 13"/>
          <p:cNvSpPr>
            <a:spLocks noChangeShapeType="1"/>
          </p:cNvSpPr>
          <p:nvPr/>
        </p:nvSpPr>
        <p:spPr bwMode="auto">
          <a:xfrm>
            <a:off x="3276600" y="2971800"/>
            <a:ext cx="0" cy="32004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7" name="Line 14"/>
          <p:cNvSpPr>
            <a:spLocks noChangeShapeType="1"/>
          </p:cNvSpPr>
          <p:nvPr/>
        </p:nvSpPr>
        <p:spPr bwMode="auto">
          <a:xfrm flipH="1">
            <a:off x="1600200" y="4724400"/>
            <a:ext cx="38100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8" name="Line 15"/>
          <p:cNvSpPr>
            <a:spLocks noChangeShapeType="1"/>
          </p:cNvSpPr>
          <p:nvPr/>
        </p:nvSpPr>
        <p:spPr bwMode="auto">
          <a:xfrm>
            <a:off x="5410200" y="4724400"/>
            <a:ext cx="0" cy="14478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9" name="Text Box 16"/>
          <p:cNvSpPr txBox="1">
            <a:spLocks noChangeArrowheads="1"/>
          </p:cNvSpPr>
          <p:nvPr/>
        </p:nvSpPr>
        <p:spPr bwMode="auto">
          <a:xfrm>
            <a:off x="5562600" y="4343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400" b="1" i="0">
                <a:latin typeface="Tahoma" pitchFamily="34" charset="0"/>
              </a:rPr>
              <a:t>A</a:t>
            </a:r>
          </a:p>
        </p:txBody>
      </p:sp>
      <p:grpSp>
        <p:nvGrpSpPr>
          <p:cNvPr id="2" name="Group 17"/>
          <p:cNvGrpSpPr>
            <a:grpSpLocks/>
          </p:cNvGrpSpPr>
          <p:nvPr/>
        </p:nvGrpSpPr>
        <p:grpSpPr bwMode="auto">
          <a:xfrm>
            <a:off x="3200400" y="2438400"/>
            <a:ext cx="609600" cy="609600"/>
            <a:chOff x="2016" y="1536"/>
            <a:chExt cx="384" cy="384"/>
          </a:xfrm>
        </p:grpSpPr>
        <p:sp>
          <p:nvSpPr>
            <p:cNvPr id="21531" name="Oval 18"/>
            <p:cNvSpPr>
              <a:spLocks noChangeArrowheads="1"/>
            </p:cNvSpPr>
            <p:nvPr/>
          </p:nvSpPr>
          <p:spPr bwMode="auto">
            <a:xfrm>
              <a:off x="2016" y="1824"/>
              <a:ext cx="96" cy="96"/>
            </a:xfrm>
            <a:prstGeom prst="ellipse">
              <a:avLst/>
            </a:prstGeom>
            <a:solidFill>
              <a:srgbClr val="000000"/>
            </a:solidFill>
            <a:ln w="12700">
              <a:solidFill>
                <a:srgbClr val="000000"/>
              </a:solidFill>
              <a:round/>
              <a:headEnd type="none" w="sm" len="sm"/>
              <a:tailEnd type="none" w="sm" len="sm"/>
            </a:ln>
          </p:spPr>
          <p:txBody>
            <a:bodyPr wrap="none" anchor="ctr"/>
            <a:lstStyle/>
            <a:p>
              <a:endParaRPr lang="en-US"/>
            </a:p>
          </p:txBody>
        </p:sp>
        <p:sp>
          <p:nvSpPr>
            <p:cNvPr id="21532" name="Text Box 19"/>
            <p:cNvSpPr txBox="1">
              <a:spLocks noChangeArrowheads="1"/>
            </p:cNvSpPr>
            <p:nvPr/>
          </p:nvSpPr>
          <p:spPr bwMode="auto">
            <a:xfrm>
              <a:off x="2064" y="15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400" b="1" i="0">
                  <a:latin typeface="Tahoma" pitchFamily="34" charset="0"/>
                </a:rPr>
                <a:t>B</a:t>
              </a:r>
            </a:p>
          </p:txBody>
        </p:sp>
      </p:grpSp>
      <p:sp>
        <p:nvSpPr>
          <p:cNvPr id="433172" name="Line 20"/>
          <p:cNvSpPr>
            <a:spLocks noChangeShapeType="1"/>
          </p:cNvSpPr>
          <p:nvPr/>
        </p:nvSpPr>
        <p:spPr bwMode="auto">
          <a:xfrm flipH="1" flipV="1">
            <a:off x="3581400" y="2895600"/>
            <a:ext cx="1905000" cy="1600200"/>
          </a:xfrm>
          <a:prstGeom prst="line">
            <a:avLst/>
          </a:prstGeom>
          <a:noFill/>
          <a:ln w="57150">
            <a:solidFill>
              <a:srgbClr val="FC0128"/>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22" name="Text Box 21"/>
          <p:cNvSpPr txBox="1">
            <a:spLocks noChangeArrowheads="1"/>
          </p:cNvSpPr>
          <p:nvPr/>
        </p:nvSpPr>
        <p:spPr bwMode="auto">
          <a:xfrm>
            <a:off x="5257800" y="6096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400" b="1" i="0">
                <a:latin typeface="Tahoma" pitchFamily="34" charset="0"/>
              </a:rPr>
              <a:t>8</a:t>
            </a:r>
          </a:p>
        </p:txBody>
      </p:sp>
      <p:sp>
        <p:nvSpPr>
          <p:cNvPr id="21523" name="Text Box 22"/>
          <p:cNvSpPr txBox="1">
            <a:spLocks noChangeArrowheads="1"/>
          </p:cNvSpPr>
          <p:nvPr/>
        </p:nvSpPr>
        <p:spPr bwMode="auto">
          <a:xfrm>
            <a:off x="838200" y="44958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1.00</a:t>
            </a:r>
          </a:p>
        </p:txBody>
      </p:sp>
      <p:grpSp>
        <p:nvGrpSpPr>
          <p:cNvPr id="3" name="Group 23"/>
          <p:cNvGrpSpPr>
            <a:grpSpLocks/>
          </p:cNvGrpSpPr>
          <p:nvPr/>
        </p:nvGrpSpPr>
        <p:grpSpPr bwMode="auto">
          <a:xfrm>
            <a:off x="685800" y="2743200"/>
            <a:ext cx="914400" cy="1828800"/>
            <a:chOff x="432" y="1728"/>
            <a:chExt cx="576" cy="1152"/>
          </a:xfrm>
        </p:grpSpPr>
        <p:sp>
          <p:nvSpPr>
            <p:cNvPr id="21529" name="Text Box 24"/>
            <p:cNvSpPr txBox="1">
              <a:spLocks noChangeArrowheads="1"/>
            </p:cNvSpPr>
            <p:nvPr/>
          </p:nvSpPr>
          <p:spPr bwMode="auto">
            <a:xfrm>
              <a:off x="432" y="172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$2.00</a:t>
              </a:r>
            </a:p>
          </p:txBody>
        </p:sp>
        <p:sp>
          <p:nvSpPr>
            <p:cNvPr id="21530" name="Line 25"/>
            <p:cNvSpPr>
              <a:spLocks noChangeShapeType="1"/>
            </p:cNvSpPr>
            <p:nvPr/>
          </p:nvSpPr>
          <p:spPr bwMode="auto">
            <a:xfrm flipV="1">
              <a:off x="816" y="1968"/>
              <a:ext cx="0" cy="912"/>
            </a:xfrm>
            <a:prstGeom prst="line">
              <a:avLst/>
            </a:prstGeom>
            <a:noFill/>
            <a:ln w="57150">
              <a:solidFill>
                <a:srgbClr val="FC0128"/>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26"/>
          <p:cNvGrpSpPr>
            <a:grpSpLocks/>
          </p:cNvGrpSpPr>
          <p:nvPr/>
        </p:nvGrpSpPr>
        <p:grpSpPr bwMode="auto">
          <a:xfrm>
            <a:off x="2971800" y="6096000"/>
            <a:ext cx="2133600" cy="457200"/>
            <a:chOff x="1872" y="3840"/>
            <a:chExt cx="1344" cy="288"/>
          </a:xfrm>
        </p:grpSpPr>
        <p:sp>
          <p:nvSpPr>
            <p:cNvPr id="21527" name="Text Box 27"/>
            <p:cNvSpPr txBox="1">
              <a:spLocks noChangeArrowheads="1"/>
            </p:cNvSpPr>
            <p:nvPr/>
          </p:nvSpPr>
          <p:spPr bwMode="auto">
            <a:xfrm>
              <a:off x="1872" y="38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400" b="1" i="0">
                  <a:latin typeface="Tahoma" pitchFamily="34" charset="0"/>
                </a:rPr>
                <a:t>4</a:t>
              </a:r>
            </a:p>
          </p:txBody>
        </p:sp>
        <p:sp>
          <p:nvSpPr>
            <p:cNvPr id="21528" name="Line 28"/>
            <p:cNvSpPr>
              <a:spLocks noChangeShapeType="1"/>
            </p:cNvSpPr>
            <p:nvPr/>
          </p:nvSpPr>
          <p:spPr bwMode="auto">
            <a:xfrm flipH="1">
              <a:off x="2208" y="3984"/>
              <a:ext cx="1008" cy="0"/>
            </a:xfrm>
            <a:prstGeom prst="line">
              <a:avLst/>
            </a:prstGeom>
            <a:noFill/>
            <a:ln w="57150">
              <a:solidFill>
                <a:srgbClr val="FC0128"/>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54" name="Rectangle 30"/>
          <p:cNvSpPr>
            <a:spLocks noGrp="1" noChangeArrowheads="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en-US" smtClean="0">
                <a:solidFill>
                  <a:schemeClr val="tx2">
                    <a:satMod val="130000"/>
                  </a:schemeClr>
                </a:solidFill>
              </a:rPr>
              <a:t>Changes in Quantity Demanded</a:t>
            </a:r>
          </a:p>
        </p:txBody>
      </p:sp>
    </p:spTree>
    <p:extLst>
      <p:ext uri="{BB962C8B-B14F-4D97-AF65-F5344CB8AC3E}">
        <p14:creationId xmlns:p14="http://schemas.microsoft.com/office/powerpoint/2010/main" val="29785199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3162"/>
                                        </p:tgtEl>
                                        <p:attrNameLst>
                                          <p:attrName>style.visibility</p:attrName>
                                        </p:attrNameLst>
                                      </p:cBhvr>
                                      <p:to>
                                        <p:strVal val="visible"/>
                                      </p:to>
                                    </p:set>
                                    <p:animEffect transition="in" filter="wipe(down)">
                                      <p:cBhvr>
                                        <p:cTn id="7" dur="500"/>
                                        <p:tgtEl>
                                          <p:spTgt spid="433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433164"/>
                                        </p:tgtEl>
                                        <p:attrNameLst>
                                          <p:attrName>style.visibility</p:attrName>
                                        </p:attrNameLst>
                                      </p:cBhvr>
                                      <p:to>
                                        <p:strVal val="visible"/>
                                      </p:to>
                                    </p:set>
                                    <p:anim calcmode="lin" valueType="num">
                                      <p:cBhvr>
                                        <p:cTn id="17" dur="500" fill="hold"/>
                                        <p:tgtEl>
                                          <p:spTgt spid="433164"/>
                                        </p:tgtEl>
                                        <p:attrNameLst>
                                          <p:attrName>ppt_x</p:attrName>
                                        </p:attrNameLst>
                                      </p:cBhvr>
                                      <p:tavLst>
                                        <p:tav tm="0">
                                          <p:val>
                                            <p:strVal val="#ppt_x-#ppt_w/2"/>
                                          </p:val>
                                        </p:tav>
                                        <p:tav tm="100000">
                                          <p:val>
                                            <p:strVal val="#ppt_x"/>
                                          </p:val>
                                        </p:tav>
                                      </p:tavLst>
                                    </p:anim>
                                    <p:anim calcmode="lin" valueType="num">
                                      <p:cBhvr>
                                        <p:cTn id="18" dur="500" fill="hold"/>
                                        <p:tgtEl>
                                          <p:spTgt spid="433164"/>
                                        </p:tgtEl>
                                        <p:attrNameLst>
                                          <p:attrName>ppt_y</p:attrName>
                                        </p:attrNameLst>
                                      </p:cBhvr>
                                      <p:tavLst>
                                        <p:tav tm="0">
                                          <p:val>
                                            <p:strVal val="#ppt_y"/>
                                          </p:val>
                                        </p:tav>
                                        <p:tav tm="100000">
                                          <p:val>
                                            <p:strVal val="#ppt_y"/>
                                          </p:val>
                                        </p:tav>
                                      </p:tavLst>
                                    </p:anim>
                                    <p:anim calcmode="lin" valueType="num">
                                      <p:cBhvr>
                                        <p:cTn id="19" dur="500" fill="hold"/>
                                        <p:tgtEl>
                                          <p:spTgt spid="433164"/>
                                        </p:tgtEl>
                                        <p:attrNameLst>
                                          <p:attrName>ppt_w</p:attrName>
                                        </p:attrNameLst>
                                      </p:cBhvr>
                                      <p:tavLst>
                                        <p:tav tm="0">
                                          <p:val>
                                            <p:fltVal val="0"/>
                                          </p:val>
                                        </p:tav>
                                        <p:tav tm="100000">
                                          <p:val>
                                            <p:strVal val="#ppt_w"/>
                                          </p:val>
                                        </p:tav>
                                      </p:tavLst>
                                    </p:anim>
                                    <p:anim calcmode="lin" valueType="num">
                                      <p:cBhvr>
                                        <p:cTn id="20" dur="500" fill="hold"/>
                                        <p:tgtEl>
                                          <p:spTgt spid="43316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433165"/>
                                        </p:tgtEl>
                                        <p:attrNameLst>
                                          <p:attrName>style.visibility</p:attrName>
                                        </p:attrNameLst>
                                      </p:cBhvr>
                                      <p:to>
                                        <p:strVal val="visible"/>
                                      </p:to>
                                    </p:set>
                                    <p:anim calcmode="lin" valueType="num">
                                      <p:cBhvr>
                                        <p:cTn id="35" dur="500" fill="hold"/>
                                        <p:tgtEl>
                                          <p:spTgt spid="433165"/>
                                        </p:tgtEl>
                                        <p:attrNameLst>
                                          <p:attrName>ppt_x</p:attrName>
                                        </p:attrNameLst>
                                      </p:cBhvr>
                                      <p:tavLst>
                                        <p:tav tm="0">
                                          <p:val>
                                            <p:strVal val="#ppt_x"/>
                                          </p:val>
                                        </p:tav>
                                        <p:tav tm="100000">
                                          <p:val>
                                            <p:strVal val="#ppt_x"/>
                                          </p:val>
                                        </p:tav>
                                      </p:tavLst>
                                    </p:anim>
                                    <p:anim calcmode="lin" valueType="num">
                                      <p:cBhvr>
                                        <p:cTn id="36" dur="500" fill="hold"/>
                                        <p:tgtEl>
                                          <p:spTgt spid="433165"/>
                                        </p:tgtEl>
                                        <p:attrNameLst>
                                          <p:attrName>ppt_y</p:attrName>
                                        </p:attrNameLst>
                                      </p:cBhvr>
                                      <p:tavLst>
                                        <p:tav tm="0">
                                          <p:val>
                                            <p:strVal val="#ppt_y+#ppt_h/2"/>
                                          </p:val>
                                        </p:tav>
                                        <p:tav tm="100000">
                                          <p:val>
                                            <p:strVal val="#ppt_y"/>
                                          </p:val>
                                        </p:tav>
                                      </p:tavLst>
                                    </p:anim>
                                    <p:anim calcmode="lin" valueType="num">
                                      <p:cBhvr>
                                        <p:cTn id="37" dur="500" fill="hold"/>
                                        <p:tgtEl>
                                          <p:spTgt spid="433165"/>
                                        </p:tgtEl>
                                        <p:attrNameLst>
                                          <p:attrName>ppt_w</p:attrName>
                                        </p:attrNameLst>
                                      </p:cBhvr>
                                      <p:tavLst>
                                        <p:tav tm="0">
                                          <p:val>
                                            <p:strVal val="#ppt_w"/>
                                          </p:val>
                                        </p:tav>
                                        <p:tav tm="100000">
                                          <p:val>
                                            <p:strVal val="#ppt_w"/>
                                          </p:val>
                                        </p:tav>
                                      </p:tavLst>
                                    </p:anim>
                                    <p:anim calcmode="lin" valueType="num">
                                      <p:cBhvr>
                                        <p:cTn id="38" dur="500" fill="hold"/>
                                        <p:tgtEl>
                                          <p:spTgt spid="433165"/>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33172"/>
                                        </p:tgtEl>
                                        <p:attrNameLst>
                                          <p:attrName>style.visibility</p:attrName>
                                        </p:attrNameLst>
                                      </p:cBhvr>
                                      <p:to>
                                        <p:strVal val="visible"/>
                                      </p:to>
                                    </p:set>
                                    <p:animEffect transition="in" filter="wipe(down)">
                                      <p:cBhvr>
                                        <p:cTn id="43" dur="500"/>
                                        <p:tgtEl>
                                          <p:spTgt spid="433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2" grpId="0" animBg="1" autoUpdateAnimBg="0"/>
      <p:bldP spid="433164" grpId="0" animBg="1"/>
      <p:bldP spid="433165" grpId="0" animBg="1"/>
      <p:bldP spid="4331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28600" y="223405"/>
            <a:ext cx="8067675"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en-US" sz="4000" dirty="0">
                <a:solidFill>
                  <a:schemeClr val="hlink"/>
                </a:solidFill>
              </a:rPr>
              <a:t>The Generalized Demand Function</a:t>
            </a:r>
            <a:endParaRPr lang="en-US" altLang="en-US" sz="1600" dirty="0"/>
          </a:p>
          <a:p>
            <a:pPr>
              <a:buFontTx/>
              <a:buNone/>
            </a:pPr>
            <a:endParaRPr lang="en-US" altLang="en-US" sz="1600" dirty="0"/>
          </a:p>
          <a:p>
            <a:pPr>
              <a:buFontTx/>
              <a:buNone/>
            </a:pPr>
            <a:r>
              <a:rPr lang="en-US" altLang="en-US" sz="2400" dirty="0"/>
              <a:t>The relation between quantity demanded and all the factors </a:t>
            </a:r>
          </a:p>
          <a:p>
            <a:pPr>
              <a:buFontTx/>
              <a:buNone/>
            </a:pPr>
            <a:r>
              <a:rPr lang="en-US" altLang="en-US" sz="2400" dirty="0"/>
              <a:t>that affect quantity demanded</a:t>
            </a:r>
          </a:p>
        </p:txBody>
      </p:sp>
      <p:sp>
        <p:nvSpPr>
          <p:cNvPr id="2052" name="Text Box 4"/>
          <p:cNvSpPr txBox="1">
            <a:spLocks noChangeArrowheads="1"/>
          </p:cNvSpPr>
          <p:nvPr/>
        </p:nvSpPr>
        <p:spPr bwMode="auto">
          <a:xfrm>
            <a:off x="533401" y="2286000"/>
            <a:ext cx="7543800" cy="403187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sz="3200" i="1" dirty="0">
                <a:solidFill>
                  <a:schemeClr val="hlink"/>
                </a:solidFill>
              </a:rPr>
              <a:t>Q</a:t>
            </a:r>
            <a:r>
              <a:rPr lang="en-US" altLang="en-US" sz="3200" baseline="-25000" dirty="0">
                <a:solidFill>
                  <a:schemeClr val="hlink"/>
                </a:solidFill>
              </a:rPr>
              <a:t>D</a:t>
            </a:r>
            <a:r>
              <a:rPr lang="en-US" altLang="en-US" sz="3200" dirty="0">
                <a:solidFill>
                  <a:schemeClr val="hlink"/>
                </a:solidFill>
              </a:rPr>
              <a:t>= D(P,α)</a:t>
            </a:r>
            <a:r>
              <a:rPr lang="en-US" altLang="en-US" sz="3200" dirty="0"/>
              <a:t> </a:t>
            </a:r>
          </a:p>
          <a:p>
            <a:pPr>
              <a:buFontTx/>
              <a:buNone/>
            </a:pPr>
            <a:endParaRPr lang="en-US" altLang="en-US" sz="3200" dirty="0"/>
          </a:p>
          <a:p>
            <a:pPr>
              <a:buFontTx/>
              <a:buNone/>
            </a:pPr>
            <a:r>
              <a:rPr lang="en-US" altLang="en-US" sz="3200" dirty="0">
                <a:solidFill>
                  <a:schemeClr val="tx2"/>
                </a:solidFill>
                <a:sym typeface="Symbol" pitchFamily="18" charset="2"/>
              </a:rPr>
              <a:t></a:t>
            </a:r>
            <a:r>
              <a:rPr lang="en-US" altLang="en-US" sz="3200" dirty="0">
                <a:solidFill>
                  <a:schemeClr val="tx2"/>
                </a:solidFill>
              </a:rPr>
              <a:t>D/</a:t>
            </a:r>
            <a:r>
              <a:rPr lang="en-US" altLang="en-US" sz="3200" dirty="0">
                <a:solidFill>
                  <a:schemeClr val="tx2"/>
                </a:solidFill>
                <a:sym typeface="Symbol" pitchFamily="18" charset="2"/>
              </a:rPr>
              <a:t></a:t>
            </a:r>
            <a:r>
              <a:rPr lang="en-US" altLang="en-US" sz="3200" dirty="0">
                <a:solidFill>
                  <a:schemeClr val="tx2"/>
                </a:solidFill>
              </a:rPr>
              <a:t>P=D</a:t>
            </a:r>
            <a:r>
              <a:rPr lang="en-US" altLang="en-US" sz="3200" baseline="-25000" dirty="0">
                <a:solidFill>
                  <a:schemeClr val="tx2"/>
                </a:solidFill>
              </a:rPr>
              <a:t>P</a:t>
            </a:r>
            <a:r>
              <a:rPr lang="en-US" altLang="en-US" sz="3200" dirty="0">
                <a:solidFill>
                  <a:schemeClr val="tx2"/>
                </a:solidFill>
              </a:rPr>
              <a:t>&lt;0</a:t>
            </a:r>
          </a:p>
          <a:p>
            <a:pPr>
              <a:buFontTx/>
              <a:buNone/>
            </a:pPr>
            <a:endParaRPr lang="en-US" altLang="en-US" sz="3200" dirty="0"/>
          </a:p>
          <a:p>
            <a:pPr>
              <a:buFontTx/>
              <a:buNone/>
            </a:pPr>
            <a:r>
              <a:rPr lang="en-US" altLang="en-US" sz="3200" dirty="0">
                <a:solidFill>
                  <a:schemeClr val="tx2"/>
                </a:solidFill>
                <a:sym typeface="Symbol" pitchFamily="18" charset="2"/>
              </a:rPr>
              <a:t></a:t>
            </a:r>
            <a:r>
              <a:rPr lang="en-US" altLang="en-US" sz="3200" dirty="0">
                <a:solidFill>
                  <a:schemeClr val="tx2"/>
                </a:solidFill>
              </a:rPr>
              <a:t>D/</a:t>
            </a:r>
            <a:r>
              <a:rPr lang="en-US" altLang="en-US" sz="3200" dirty="0">
                <a:solidFill>
                  <a:schemeClr val="tx2"/>
                </a:solidFill>
                <a:sym typeface="Symbol" pitchFamily="18" charset="2"/>
              </a:rPr>
              <a:t></a:t>
            </a:r>
            <a:r>
              <a:rPr lang="en-US" altLang="en-US" sz="3200" dirty="0">
                <a:solidFill>
                  <a:schemeClr val="tx2"/>
                </a:solidFill>
              </a:rPr>
              <a:t>α=D</a:t>
            </a:r>
            <a:r>
              <a:rPr lang="en-US" altLang="en-US" sz="3200" baseline="-25000" dirty="0">
                <a:solidFill>
                  <a:schemeClr val="tx2"/>
                </a:solidFill>
              </a:rPr>
              <a:t>α  </a:t>
            </a:r>
            <a:r>
              <a:rPr lang="en-US" altLang="en-US" dirty="0"/>
              <a:t>may have any sign depending upon the factors</a:t>
            </a:r>
            <a:endParaRPr lang="en-US" altLang="en-US" sz="3200" dirty="0"/>
          </a:p>
          <a:p>
            <a:pPr>
              <a:buFontTx/>
              <a:buNone/>
            </a:pPr>
            <a:endParaRPr lang="en-US" altLang="en-US" dirty="0"/>
          </a:p>
          <a:p>
            <a:pPr>
              <a:buFontTx/>
              <a:buNone/>
            </a:pPr>
            <a:endParaRPr lang="en-US" altLang="en-US" dirty="0"/>
          </a:p>
          <a:p>
            <a:pPr>
              <a:buFontTx/>
              <a:buNone/>
            </a:pPr>
            <a:r>
              <a:rPr lang="en-US" altLang="en-US" dirty="0"/>
              <a:t> </a:t>
            </a:r>
          </a:p>
        </p:txBody>
      </p:sp>
    </p:spTree>
    <p:extLst>
      <p:ext uri="{BB962C8B-B14F-4D97-AF65-F5344CB8AC3E}">
        <p14:creationId xmlns:p14="http://schemas.microsoft.com/office/powerpoint/2010/main" val="12666475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050"/>
                                        </p:tgtEl>
                                        <p:attrNameLst>
                                          <p:attrName>style.visibility</p:attrName>
                                        </p:attrNameLst>
                                      </p:cBhvr>
                                      <p:to>
                                        <p:strVal val="visible"/>
                                      </p:to>
                                    </p:set>
                                    <p:anim to="" calcmode="lin" valueType="num">
                                      <p:cBhvr>
                                        <p:cTn id="7" dur="1" fill="hold"/>
                                        <p:tgtEl>
                                          <p:spTgt spid="205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052"/>
                                        </p:tgtEl>
                                        <p:attrNameLst>
                                          <p:attrName>style.visibility</p:attrName>
                                        </p:attrNameLst>
                                      </p:cBhvr>
                                      <p:to>
                                        <p:strVal val="visible"/>
                                      </p:to>
                                    </p:set>
                                    <p:anim to="" calcmode="lin" valueType="num">
                                      <p:cBhvr>
                                        <p:cTn id="12" dur="1" fill="hold"/>
                                        <p:tgtEl>
                                          <p:spTgt spid="20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02" name="Rectangle 6"/>
          <p:cNvSpPr>
            <a:spLocks noChangeArrowheads="1"/>
          </p:cNvSpPr>
          <p:nvPr/>
        </p:nvSpPr>
        <p:spPr bwMode="auto">
          <a:xfrm>
            <a:off x="381000" y="1295400"/>
            <a:ext cx="7802392"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buFontTx/>
              <a:buNone/>
            </a:pPr>
            <a:r>
              <a:rPr lang="en-US" altLang="en-US" sz="4000" i="1" dirty="0">
                <a:solidFill>
                  <a:schemeClr val="hlink"/>
                </a:solidFill>
              </a:rPr>
              <a:t>Q</a:t>
            </a:r>
            <a:r>
              <a:rPr lang="en-US" altLang="en-US" sz="4000" baseline="-25000" dirty="0">
                <a:solidFill>
                  <a:schemeClr val="hlink"/>
                </a:solidFill>
              </a:rPr>
              <a:t>D</a:t>
            </a:r>
            <a:r>
              <a:rPr lang="en-US" altLang="en-US" sz="4000" dirty="0">
                <a:solidFill>
                  <a:schemeClr val="tx2"/>
                </a:solidFill>
              </a:rPr>
              <a:t> = D(M, P</a:t>
            </a:r>
            <a:r>
              <a:rPr lang="en-US" altLang="en-US" sz="4000" baseline="-25000" dirty="0">
                <a:solidFill>
                  <a:schemeClr val="tx2"/>
                </a:solidFill>
              </a:rPr>
              <a:t>R</a:t>
            </a:r>
            <a:r>
              <a:rPr lang="en-US" altLang="en-US" sz="4000" dirty="0">
                <a:solidFill>
                  <a:schemeClr val="tx2"/>
                </a:solidFill>
              </a:rPr>
              <a:t>, T, </a:t>
            </a:r>
            <a:r>
              <a:rPr lang="en-US" altLang="en-US" sz="4000" dirty="0" err="1">
                <a:solidFill>
                  <a:schemeClr val="tx2"/>
                </a:solidFill>
              </a:rPr>
              <a:t>P</a:t>
            </a:r>
            <a:r>
              <a:rPr lang="en-US" altLang="en-US" sz="4000" baseline="-25000" dirty="0" err="1">
                <a:solidFill>
                  <a:schemeClr val="tx2"/>
                </a:solidFill>
              </a:rPr>
              <a:t>e</a:t>
            </a:r>
            <a:r>
              <a:rPr lang="en-US" altLang="en-US" sz="4000" dirty="0">
                <a:solidFill>
                  <a:schemeClr val="tx2"/>
                </a:solidFill>
              </a:rPr>
              <a:t>, N)</a:t>
            </a:r>
            <a:endParaRPr lang="en-US" altLang="en-US" sz="4000" dirty="0"/>
          </a:p>
          <a:p>
            <a:pPr>
              <a:buFontTx/>
              <a:buNone/>
            </a:pPr>
            <a:r>
              <a:rPr lang="en-US" altLang="en-US" sz="2400" dirty="0"/>
              <a:t>Where</a:t>
            </a:r>
          </a:p>
          <a:p>
            <a:pPr>
              <a:buFontTx/>
              <a:buNone/>
            </a:pPr>
            <a:r>
              <a:rPr lang="en-US" altLang="en-US" sz="4000" i="1" dirty="0">
                <a:solidFill>
                  <a:schemeClr val="tx2"/>
                </a:solidFill>
              </a:rPr>
              <a:t>Q</a:t>
            </a:r>
            <a:r>
              <a:rPr lang="en-US" altLang="en-US" sz="4000" baseline="-25000" dirty="0">
                <a:solidFill>
                  <a:schemeClr val="tx2"/>
                </a:solidFill>
              </a:rPr>
              <a:t>D</a:t>
            </a:r>
            <a:r>
              <a:rPr lang="en-US" altLang="en-US" sz="4000" baseline="-25000" dirty="0"/>
              <a:t>	</a:t>
            </a:r>
            <a:r>
              <a:rPr lang="en-US" altLang="en-US" sz="2400" dirty="0"/>
              <a:t>the quantity demanded of the good or service</a:t>
            </a:r>
          </a:p>
          <a:p>
            <a:pPr>
              <a:buFontTx/>
              <a:buNone/>
            </a:pPr>
            <a:r>
              <a:rPr lang="en-US" altLang="en-US" sz="4000" dirty="0">
                <a:solidFill>
                  <a:schemeClr val="tx2"/>
                </a:solidFill>
              </a:rPr>
              <a:t>M</a:t>
            </a:r>
            <a:r>
              <a:rPr lang="en-US" altLang="en-US" sz="4000" dirty="0"/>
              <a:t>	</a:t>
            </a:r>
            <a:r>
              <a:rPr lang="en-US" altLang="en-US" sz="2400" dirty="0"/>
              <a:t>the consumes’ income (generally per capita)</a:t>
            </a:r>
            <a:endParaRPr lang="en-US" altLang="en-US" sz="4000" dirty="0"/>
          </a:p>
          <a:p>
            <a:pPr>
              <a:buFontTx/>
              <a:buNone/>
            </a:pPr>
            <a:r>
              <a:rPr lang="en-US" altLang="en-US" sz="4000" dirty="0">
                <a:solidFill>
                  <a:schemeClr val="tx2"/>
                </a:solidFill>
              </a:rPr>
              <a:t>P</a:t>
            </a:r>
            <a:r>
              <a:rPr lang="en-US" altLang="en-US" sz="4000" baseline="-25000" dirty="0">
                <a:solidFill>
                  <a:schemeClr val="tx2"/>
                </a:solidFill>
              </a:rPr>
              <a:t>R</a:t>
            </a:r>
            <a:r>
              <a:rPr lang="en-US" altLang="en-US" sz="4000" baseline="-25000" dirty="0"/>
              <a:t>	</a:t>
            </a:r>
            <a:r>
              <a:rPr lang="en-US" altLang="en-US" sz="2400" dirty="0"/>
              <a:t>the price of related goods or services,</a:t>
            </a:r>
            <a:endParaRPr lang="en-US" altLang="en-US" sz="2400" baseline="-25000" dirty="0"/>
          </a:p>
          <a:p>
            <a:pPr>
              <a:buFontTx/>
              <a:buNone/>
            </a:pPr>
            <a:r>
              <a:rPr lang="en-US" altLang="en-US" sz="4000" dirty="0">
                <a:solidFill>
                  <a:schemeClr val="tx2"/>
                </a:solidFill>
              </a:rPr>
              <a:t>T</a:t>
            </a:r>
            <a:r>
              <a:rPr lang="en-US" altLang="en-US" sz="4000" baseline="-25000" dirty="0"/>
              <a:t>	</a:t>
            </a:r>
            <a:r>
              <a:rPr lang="en-US" altLang="en-US" sz="2400" dirty="0"/>
              <a:t>the taste patterns of consumers,</a:t>
            </a:r>
          </a:p>
          <a:p>
            <a:pPr>
              <a:buFontTx/>
              <a:buNone/>
            </a:pPr>
            <a:r>
              <a:rPr lang="en-US" altLang="en-US" sz="4000" dirty="0" err="1">
                <a:solidFill>
                  <a:schemeClr val="tx2"/>
                </a:solidFill>
              </a:rPr>
              <a:t>P</a:t>
            </a:r>
            <a:r>
              <a:rPr lang="en-US" altLang="en-US" sz="4000" baseline="-25000" dirty="0" err="1">
                <a:solidFill>
                  <a:schemeClr val="tx2"/>
                </a:solidFill>
              </a:rPr>
              <a:t>e</a:t>
            </a:r>
            <a:r>
              <a:rPr lang="en-US" altLang="en-US" sz="4000" baseline="-25000" dirty="0"/>
              <a:t>	</a:t>
            </a:r>
            <a:r>
              <a:rPr lang="en-US" altLang="en-US" sz="2400" dirty="0"/>
              <a:t>the expected price of the good in some future period,</a:t>
            </a:r>
          </a:p>
          <a:p>
            <a:pPr>
              <a:buFontTx/>
              <a:buNone/>
            </a:pPr>
            <a:r>
              <a:rPr lang="en-US" altLang="en-US" sz="4000" dirty="0">
                <a:solidFill>
                  <a:schemeClr val="tx2"/>
                </a:solidFill>
              </a:rPr>
              <a:t>N</a:t>
            </a:r>
            <a:r>
              <a:rPr lang="en-US" altLang="en-US" sz="4000" dirty="0"/>
              <a:t>	</a:t>
            </a:r>
            <a:r>
              <a:rPr lang="en-US" altLang="en-US" sz="2400" dirty="0"/>
              <a:t>the number of consumers in the market.</a:t>
            </a:r>
            <a:endParaRPr lang="en-US" altLang="en-US" sz="4000" dirty="0"/>
          </a:p>
        </p:txBody>
      </p:sp>
      <p:sp>
        <p:nvSpPr>
          <p:cNvPr id="2" name="Rectangle 1"/>
          <p:cNvSpPr>
            <a:spLocks noChangeArrowheads="1"/>
          </p:cNvSpPr>
          <p:nvPr/>
        </p:nvSpPr>
        <p:spPr bwMode="auto">
          <a:xfrm>
            <a:off x="381000" y="152400"/>
            <a:ext cx="6934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en-US" sz="5400" u="sng" dirty="0"/>
              <a:t> Factors in </a:t>
            </a:r>
            <a:r>
              <a:rPr lang="en-US" altLang="en-US" sz="5400" dirty="0">
                <a:solidFill>
                  <a:schemeClr val="hlink"/>
                </a:solidFill>
              </a:rPr>
              <a:t>α</a:t>
            </a:r>
            <a:r>
              <a:rPr lang="en-US" altLang="en-US" dirty="0"/>
              <a:t> </a:t>
            </a:r>
          </a:p>
        </p:txBody>
      </p:sp>
    </p:spTree>
    <p:extLst>
      <p:ext uri="{BB962C8B-B14F-4D97-AF65-F5344CB8AC3E}">
        <p14:creationId xmlns:p14="http://schemas.microsoft.com/office/powerpoint/2010/main" val="2380404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0902"/>
                                        </p:tgtEl>
                                        <p:attrNameLst>
                                          <p:attrName>style.visibility</p:attrName>
                                        </p:attrNameLst>
                                      </p:cBhvr>
                                      <p:to>
                                        <p:strVal val="visible"/>
                                      </p:to>
                                    </p:set>
                                    <p:anim to="" calcmode="lin" valueType="num">
                                      <p:cBhvr>
                                        <p:cTn id="12" dur="1" fill="hold"/>
                                        <p:tgtEl>
                                          <p:spTgt spid="8090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autoUpdateAnimBg="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34636"/>
            <a:ext cx="7620000" cy="868362"/>
          </a:xfrm>
        </p:spPr>
        <p:txBody>
          <a:bodyPr/>
          <a:lstStyle/>
          <a:p>
            <a:pPr eaLnBrk="1" fontAlgn="auto" hangingPunct="1">
              <a:spcAft>
                <a:spcPts val="0"/>
              </a:spcAft>
              <a:defRPr/>
            </a:pPr>
            <a:r>
              <a:rPr lang="en-US" altLang="en-US" sz="3200" dirty="0">
                <a:solidFill>
                  <a:schemeClr val="tx1"/>
                </a:solidFill>
                <a:latin typeface="+mn-lt"/>
                <a:ea typeface="+mn-ea"/>
                <a:cs typeface="+mn-cs"/>
              </a:rPr>
              <a:t>Shifts in the Demand Curve</a:t>
            </a:r>
          </a:p>
        </p:txBody>
      </p:sp>
      <p:sp>
        <p:nvSpPr>
          <p:cNvPr id="434181" name="Rectangle 5"/>
          <p:cNvSpPr>
            <a:spLocks noGrp="1" noChangeArrowheads="1"/>
          </p:cNvSpPr>
          <p:nvPr>
            <p:ph idx="1"/>
          </p:nvPr>
        </p:nvSpPr>
        <p:spPr>
          <a:xfrm>
            <a:off x="457200" y="762000"/>
            <a:ext cx="7620000" cy="5943600"/>
          </a:xfrm>
        </p:spPr>
        <p:txBody>
          <a:bodyPr>
            <a:normAutofit/>
          </a:bodyPr>
          <a:lstStyle/>
          <a:p>
            <a:pPr marL="365760" indent="-283464" eaLnBrk="1" fontAlgn="auto" hangingPunct="1">
              <a:spcAft>
                <a:spcPts val="0"/>
              </a:spcAft>
              <a:buFont typeface="Wingdings 2"/>
              <a:buChar char=""/>
              <a:defRPr/>
            </a:pPr>
            <a:r>
              <a:rPr lang="en-US" altLang="en-US" dirty="0" smtClean="0"/>
              <a:t>Economists assume that price is the most important influence on the amount of any product purchased. But Economists know that other factors can and do affect purchases. These factors are called determinants of demand and are assumed to be constant when a demand curve is drawn. Determinants of demand are also known as demand shifters.</a:t>
            </a:r>
          </a:p>
          <a:p>
            <a:pPr marL="365760" indent="-283464" eaLnBrk="1" fontAlgn="auto" hangingPunct="1">
              <a:spcAft>
                <a:spcPts val="0"/>
              </a:spcAft>
              <a:buFont typeface="Wingdings 2"/>
              <a:buChar char=""/>
              <a:defRPr/>
            </a:pPr>
            <a:r>
              <a:rPr lang="en-US" altLang="en-US" dirty="0" smtClean="0"/>
              <a:t>Shift in Demand</a:t>
            </a:r>
          </a:p>
          <a:p>
            <a:pPr marL="640080" lvl="1" indent="-237744" eaLnBrk="1" fontAlgn="auto" hangingPunct="1">
              <a:spcAft>
                <a:spcPts val="0"/>
              </a:spcAft>
              <a:buFont typeface="Verdana"/>
              <a:buChar char="◦"/>
              <a:defRPr/>
            </a:pPr>
            <a:r>
              <a:rPr lang="en-US" altLang="en-US" dirty="0" smtClean="0"/>
              <a:t>A shift in the demand curve, either to the left or right.</a:t>
            </a:r>
          </a:p>
          <a:p>
            <a:pPr marL="640080" lvl="1" indent="-237744" eaLnBrk="1" fontAlgn="auto" hangingPunct="1">
              <a:spcAft>
                <a:spcPts val="0"/>
              </a:spcAft>
              <a:buFont typeface="Verdana"/>
              <a:buChar char="◦"/>
              <a:defRPr/>
            </a:pPr>
            <a:r>
              <a:rPr lang="en-US" altLang="en-US" dirty="0" smtClean="0"/>
              <a:t>Caused by any change that alters the quantity demanded at every price.</a:t>
            </a:r>
          </a:p>
          <a:p>
            <a:pPr marL="640080" lvl="1" indent="-237744" eaLnBrk="1" fontAlgn="auto" hangingPunct="1">
              <a:spcAft>
                <a:spcPts val="0"/>
              </a:spcAft>
              <a:buFont typeface="Verdana"/>
              <a:buChar char="◦"/>
              <a:defRPr/>
            </a:pPr>
            <a:r>
              <a:rPr lang="en-US" altLang="en-US" sz="3200" dirty="0" smtClean="0"/>
              <a:t>Shifts </a:t>
            </a:r>
            <a:r>
              <a:rPr lang="en-US" altLang="en-US" sz="3200" dirty="0"/>
              <a:t>in the Demand </a:t>
            </a:r>
            <a:r>
              <a:rPr lang="en-US" altLang="en-US" sz="3200" dirty="0" smtClean="0"/>
              <a:t>Curve</a:t>
            </a:r>
          </a:p>
          <a:p>
            <a:pPr marL="886968" lvl="2" eaLnBrk="1" fontAlgn="auto" hangingPunct="1">
              <a:spcAft>
                <a:spcPts val="0"/>
              </a:spcAft>
              <a:buFont typeface="Wingdings 2"/>
              <a:buChar char=""/>
              <a:defRPr/>
            </a:pPr>
            <a:r>
              <a:rPr lang="en-US" altLang="en-US" dirty="0" smtClean="0"/>
              <a:t>Consumer income</a:t>
            </a:r>
          </a:p>
          <a:p>
            <a:pPr marL="886968" lvl="2" eaLnBrk="1" fontAlgn="auto" hangingPunct="1">
              <a:spcAft>
                <a:spcPts val="0"/>
              </a:spcAft>
              <a:buFont typeface="Wingdings 2"/>
              <a:buChar char=""/>
              <a:defRPr/>
            </a:pPr>
            <a:r>
              <a:rPr lang="en-US" altLang="en-US" dirty="0" smtClean="0"/>
              <a:t>Prices of related goods ( substitutes and complements)</a:t>
            </a:r>
          </a:p>
          <a:p>
            <a:pPr marL="886968" lvl="2" eaLnBrk="1" fontAlgn="auto" hangingPunct="1">
              <a:spcAft>
                <a:spcPts val="0"/>
              </a:spcAft>
              <a:buFont typeface="Wingdings 2"/>
              <a:buChar char=""/>
              <a:defRPr/>
            </a:pPr>
            <a:r>
              <a:rPr lang="en-US" altLang="en-US" dirty="0" smtClean="0"/>
              <a:t>Tastes and preferences</a:t>
            </a:r>
          </a:p>
          <a:p>
            <a:pPr marL="886968" lvl="2" eaLnBrk="1" fontAlgn="auto" hangingPunct="1">
              <a:spcAft>
                <a:spcPts val="0"/>
              </a:spcAft>
              <a:buFont typeface="Wingdings 2"/>
              <a:buChar char=""/>
              <a:defRPr/>
            </a:pPr>
            <a:r>
              <a:rPr lang="en-US" altLang="en-US" dirty="0" smtClean="0"/>
              <a:t>Expectations</a:t>
            </a:r>
          </a:p>
          <a:p>
            <a:pPr marL="886968" lvl="2" eaLnBrk="1" fontAlgn="auto" hangingPunct="1">
              <a:spcAft>
                <a:spcPts val="0"/>
              </a:spcAft>
              <a:buFont typeface="Wingdings 2"/>
              <a:buChar char=""/>
              <a:defRPr/>
            </a:pPr>
            <a:r>
              <a:rPr lang="en-US" altLang="en-US" dirty="0" smtClean="0"/>
              <a:t>Number of buyers</a:t>
            </a:r>
          </a:p>
          <a:p>
            <a:pPr marL="457200" lvl="1" indent="0" eaLnBrk="1" fontAlgn="auto" hangingPunct="1">
              <a:spcAft>
                <a:spcPts val="0"/>
              </a:spcAft>
              <a:buFont typeface="Verdana"/>
              <a:buNone/>
              <a:defRPr/>
            </a:pPr>
            <a:endParaRPr lang="en-US" altLang="en-US" sz="3200" dirty="0" smtClean="0"/>
          </a:p>
          <a:p>
            <a:pPr marL="640080" lvl="1" indent="-237744" eaLnBrk="1" fontAlgn="auto" hangingPunct="1">
              <a:spcAft>
                <a:spcPts val="0"/>
              </a:spcAft>
              <a:buFont typeface="Verdana"/>
              <a:buChar char="◦"/>
              <a:defRPr/>
            </a:pPr>
            <a:endParaRPr lang="en-US" altLang="en-US" sz="3200" dirty="0"/>
          </a:p>
        </p:txBody>
      </p:sp>
    </p:spTree>
    <p:extLst>
      <p:ext uri="{BB962C8B-B14F-4D97-AF65-F5344CB8AC3E}">
        <p14:creationId xmlns:p14="http://schemas.microsoft.com/office/powerpoint/2010/main" val="1790127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34181">
                                            <p:txEl>
                                              <p:pRg st="0" end="0"/>
                                            </p:txEl>
                                          </p:spTgt>
                                        </p:tgtEl>
                                        <p:attrNameLst>
                                          <p:attrName>style.visibility</p:attrName>
                                        </p:attrNameLst>
                                      </p:cBhvr>
                                      <p:to>
                                        <p:strVal val="visible"/>
                                      </p:to>
                                    </p:set>
                                    <p:anim calcmode="lin" valueType="num">
                                      <p:cBhvr>
                                        <p:cTn id="7" dur="500" fill="hold"/>
                                        <p:tgtEl>
                                          <p:spTgt spid="43418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34181">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0" end="0"/>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34181">
                                            <p:txEl>
                                              <p:pRg st="1" end="1"/>
                                            </p:txEl>
                                          </p:spTgt>
                                        </p:tgtEl>
                                        <p:attrNameLst>
                                          <p:attrName>style.visibility</p:attrName>
                                        </p:attrNameLst>
                                      </p:cBhvr>
                                      <p:to>
                                        <p:strVal val="visible"/>
                                      </p:to>
                                    </p:set>
                                    <p:anim calcmode="lin" valueType="num">
                                      <p:cBhvr>
                                        <p:cTn id="13" dur="500" fill="hold"/>
                                        <p:tgtEl>
                                          <p:spTgt spid="43418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34181">
                                            <p:txEl>
                                              <p:pRg st="1" end="1"/>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1" end="1"/>
                                            </p:txEl>
                                          </p:spTgt>
                                        </p:tgtEl>
                                        <p:attrNameLst>
                                          <p:attrName>ppt_c</p:attrName>
                                        </p:attrNameLst>
                                      </p:cBhvr>
                                      <p:to>
                                        <a:schemeClr val="bg2"/>
                                      </p:to>
                                    </p:animClr>
                                  </p:subTnLst>
                                </p:cTn>
                              </p:par>
                              <p:par>
                                <p:cTn id="15" presetID="17" presetClass="entr" presetSubtype="10" fill="hold" grpId="0" nodeType="withEffect">
                                  <p:stCondLst>
                                    <p:cond delay="0"/>
                                  </p:stCondLst>
                                  <p:childTnLst>
                                    <p:set>
                                      <p:cBhvr>
                                        <p:cTn id="16" dur="1" fill="hold">
                                          <p:stCondLst>
                                            <p:cond delay="0"/>
                                          </p:stCondLst>
                                        </p:cTn>
                                        <p:tgtEl>
                                          <p:spTgt spid="434181">
                                            <p:txEl>
                                              <p:pRg st="2" end="2"/>
                                            </p:txEl>
                                          </p:spTgt>
                                        </p:tgtEl>
                                        <p:attrNameLst>
                                          <p:attrName>style.visibility</p:attrName>
                                        </p:attrNameLst>
                                      </p:cBhvr>
                                      <p:to>
                                        <p:strVal val="visible"/>
                                      </p:to>
                                    </p:set>
                                    <p:anim calcmode="lin" valueType="num">
                                      <p:cBhvr>
                                        <p:cTn id="17" dur="500" fill="hold"/>
                                        <p:tgtEl>
                                          <p:spTgt spid="43418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34181">
                                            <p:txEl>
                                              <p:pRg st="2" end="2"/>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2" end="2"/>
                                            </p:txEl>
                                          </p:spTgt>
                                        </p:tgtEl>
                                        <p:attrNameLst>
                                          <p:attrName>ppt_c</p:attrName>
                                        </p:attrNameLst>
                                      </p:cBhvr>
                                      <p:to>
                                        <a:schemeClr val="bg2"/>
                                      </p:to>
                                    </p:animClr>
                                  </p:subTnLst>
                                </p:cTn>
                              </p:par>
                              <p:par>
                                <p:cTn id="19" presetID="17" presetClass="entr" presetSubtype="10" fill="hold" grpId="0" nodeType="withEffect">
                                  <p:stCondLst>
                                    <p:cond delay="0"/>
                                  </p:stCondLst>
                                  <p:childTnLst>
                                    <p:set>
                                      <p:cBhvr>
                                        <p:cTn id="20" dur="1" fill="hold">
                                          <p:stCondLst>
                                            <p:cond delay="0"/>
                                          </p:stCondLst>
                                        </p:cTn>
                                        <p:tgtEl>
                                          <p:spTgt spid="434181">
                                            <p:txEl>
                                              <p:pRg st="3" end="3"/>
                                            </p:txEl>
                                          </p:spTgt>
                                        </p:tgtEl>
                                        <p:attrNameLst>
                                          <p:attrName>style.visibility</p:attrName>
                                        </p:attrNameLst>
                                      </p:cBhvr>
                                      <p:to>
                                        <p:strVal val="visible"/>
                                      </p:to>
                                    </p:set>
                                    <p:anim calcmode="lin" valueType="num">
                                      <p:cBhvr>
                                        <p:cTn id="21" dur="500" fill="hold"/>
                                        <p:tgtEl>
                                          <p:spTgt spid="434181">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434181">
                                            <p:txEl>
                                              <p:pRg st="3" end="3"/>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3" end="3"/>
                                            </p:txEl>
                                          </p:spTgt>
                                        </p:tgtEl>
                                        <p:attrNameLst>
                                          <p:attrName>ppt_c</p:attrName>
                                        </p:attrNameLst>
                                      </p:cBhvr>
                                      <p:to>
                                        <a:schemeClr val="bg2"/>
                                      </p:to>
                                    </p:animClr>
                                  </p:subTnLst>
                                </p:cTn>
                              </p:par>
                              <p:par>
                                <p:cTn id="23" presetID="17" presetClass="entr" presetSubtype="10" fill="hold" grpId="0" nodeType="withEffect">
                                  <p:stCondLst>
                                    <p:cond delay="0"/>
                                  </p:stCondLst>
                                  <p:childTnLst>
                                    <p:set>
                                      <p:cBhvr>
                                        <p:cTn id="24" dur="1" fill="hold">
                                          <p:stCondLst>
                                            <p:cond delay="0"/>
                                          </p:stCondLst>
                                        </p:cTn>
                                        <p:tgtEl>
                                          <p:spTgt spid="434181">
                                            <p:txEl>
                                              <p:pRg st="4" end="4"/>
                                            </p:txEl>
                                          </p:spTgt>
                                        </p:tgtEl>
                                        <p:attrNameLst>
                                          <p:attrName>style.visibility</p:attrName>
                                        </p:attrNameLst>
                                      </p:cBhvr>
                                      <p:to>
                                        <p:strVal val="visible"/>
                                      </p:to>
                                    </p:set>
                                    <p:anim calcmode="lin" valueType="num">
                                      <p:cBhvr>
                                        <p:cTn id="25" dur="500" fill="hold"/>
                                        <p:tgtEl>
                                          <p:spTgt spid="434181">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434181">
                                            <p:txEl>
                                              <p:pRg st="4" end="4"/>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4" end="4"/>
                                            </p:txEl>
                                          </p:spTgt>
                                        </p:tgtEl>
                                        <p:attrNameLst>
                                          <p:attrName>ppt_c</p:attrName>
                                        </p:attrNameLst>
                                      </p:cBhvr>
                                      <p:to>
                                        <a:schemeClr val="bg2"/>
                                      </p:to>
                                    </p:animClr>
                                  </p:subTnLst>
                                </p:cTn>
                              </p:par>
                              <p:par>
                                <p:cTn id="27" presetID="17" presetClass="entr" presetSubtype="10" fill="hold" grpId="0" nodeType="withEffect">
                                  <p:stCondLst>
                                    <p:cond delay="0"/>
                                  </p:stCondLst>
                                  <p:childTnLst>
                                    <p:set>
                                      <p:cBhvr>
                                        <p:cTn id="28" dur="1" fill="hold">
                                          <p:stCondLst>
                                            <p:cond delay="0"/>
                                          </p:stCondLst>
                                        </p:cTn>
                                        <p:tgtEl>
                                          <p:spTgt spid="434181">
                                            <p:txEl>
                                              <p:pRg st="5" end="5"/>
                                            </p:txEl>
                                          </p:spTgt>
                                        </p:tgtEl>
                                        <p:attrNameLst>
                                          <p:attrName>style.visibility</p:attrName>
                                        </p:attrNameLst>
                                      </p:cBhvr>
                                      <p:to>
                                        <p:strVal val="visible"/>
                                      </p:to>
                                    </p:set>
                                    <p:anim calcmode="lin" valueType="num">
                                      <p:cBhvr>
                                        <p:cTn id="29" dur="500" fill="hold"/>
                                        <p:tgtEl>
                                          <p:spTgt spid="434181">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434181">
                                            <p:txEl>
                                              <p:pRg st="5" end="5"/>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5" end="5"/>
                                            </p:txEl>
                                          </p:spTgt>
                                        </p:tgtEl>
                                        <p:attrNameLst>
                                          <p:attrName>ppt_c</p:attrName>
                                        </p:attrNameLst>
                                      </p:cBhvr>
                                      <p:to>
                                        <a:schemeClr val="bg2"/>
                                      </p:to>
                                    </p:animClr>
                                  </p:subTnLst>
                                </p:cTn>
                              </p:par>
                              <p:par>
                                <p:cTn id="31" presetID="17" presetClass="entr" presetSubtype="10" fill="hold" grpId="0" nodeType="withEffect">
                                  <p:stCondLst>
                                    <p:cond delay="0"/>
                                  </p:stCondLst>
                                  <p:childTnLst>
                                    <p:set>
                                      <p:cBhvr>
                                        <p:cTn id="32" dur="1" fill="hold">
                                          <p:stCondLst>
                                            <p:cond delay="0"/>
                                          </p:stCondLst>
                                        </p:cTn>
                                        <p:tgtEl>
                                          <p:spTgt spid="434181">
                                            <p:txEl>
                                              <p:pRg st="6" end="6"/>
                                            </p:txEl>
                                          </p:spTgt>
                                        </p:tgtEl>
                                        <p:attrNameLst>
                                          <p:attrName>style.visibility</p:attrName>
                                        </p:attrNameLst>
                                      </p:cBhvr>
                                      <p:to>
                                        <p:strVal val="visible"/>
                                      </p:to>
                                    </p:set>
                                    <p:anim calcmode="lin" valueType="num">
                                      <p:cBhvr>
                                        <p:cTn id="33" dur="500" fill="hold"/>
                                        <p:tgtEl>
                                          <p:spTgt spid="434181">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434181">
                                            <p:txEl>
                                              <p:pRg st="6" end="6"/>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6" end="6"/>
                                            </p:txEl>
                                          </p:spTgt>
                                        </p:tgtEl>
                                        <p:attrNameLst>
                                          <p:attrName>ppt_c</p:attrName>
                                        </p:attrNameLst>
                                      </p:cBhvr>
                                      <p:to>
                                        <a:schemeClr val="bg2"/>
                                      </p:to>
                                    </p:animClr>
                                  </p:subTnLst>
                                </p:cTn>
                              </p:par>
                              <p:par>
                                <p:cTn id="35" presetID="17" presetClass="entr" presetSubtype="10" fill="hold" grpId="0" nodeType="withEffect">
                                  <p:stCondLst>
                                    <p:cond delay="0"/>
                                  </p:stCondLst>
                                  <p:childTnLst>
                                    <p:set>
                                      <p:cBhvr>
                                        <p:cTn id="36" dur="1" fill="hold">
                                          <p:stCondLst>
                                            <p:cond delay="0"/>
                                          </p:stCondLst>
                                        </p:cTn>
                                        <p:tgtEl>
                                          <p:spTgt spid="434181">
                                            <p:txEl>
                                              <p:pRg st="7" end="7"/>
                                            </p:txEl>
                                          </p:spTgt>
                                        </p:tgtEl>
                                        <p:attrNameLst>
                                          <p:attrName>style.visibility</p:attrName>
                                        </p:attrNameLst>
                                      </p:cBhvr>
                                      <p:to>
                                        <p:strVal val="visible"/>
                                      </p:to>
                                    </p:set>
                                    <p:anim calcmode="lin" valueType="num">
                                      <p:cBhvr>
                                        <p:cTn id="37" dur="500" fill="hold"/>
                                        <p:tgtEl>
                                          <p:spTgt spid="434181">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434181">
                                            <p:txEl>
                                              <p:pRg st="7" end="7"/>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7" end="7"/>
                                            </p:txEl>
                                          </p:spTgt>
                                        </p:tgtEl>
                                        <p:attrNameLst>
                                          <p:attrName>ppt_c</p:attrName>
                                        </p:attrNameLst>
                                      </p:cBhvr>
                                      <p:to>
                                        <a:schemeClr val="bg2"/>
                                      </p:to>
                                    </p:animClr>
                                  </p:subTnLst>
                                </p:cTn>
                              </p:par>
                              <p:par>
                                <p:cTn id="39" presetID="17" presetClass="entr" presetSubtype="10" fill="hold" grpId="0" nodeType="withEffect">
                                  <p:stCondLst>
                                    <p:cond delay="0"/>
                                  </p:stCondLst>
                                  <p:childTnLst>
                                    <p:set>
                                      <p:cBhvr>
                                        <p:cTn id="40" dur="1" fill="hold">
                                          <p:stCondLst>
                                            <p:cond delay="0"/>
                                          </p:stCondLst>
                                        </p:cTn>
                                        <p:tgtEl>
                                          <p:spTgt spid="434181">
                                            <p:txEl>
                                              <p:pRg st="8" end="8"/>
                                            </p:txEl>
                                          </p:spTgt>
                                        </p:tgtEl>
                                        <p:attrNameLst>
                                          <p:attrName>style.visibility</p:attrName>
                                        </p:attrNameLst>
                                      </p:cBhvr>
                                      <p:to>
                                        <p:strVal val="visible"/>
                                      </p:to>
                                    </p:set>
                                    <p:anim calcmode="lin" valueType="num">
                                      <p:cBhvr>
                                        <p:cTn id="41" dur="500" fill="hold"/>
                                        <p:tgtEl>
                                          <p:spTgt spid="434181">
                                            <p:txEl>
                                              <p:pRg st="8" end="8"/>
                                            </p:txEl>
                                          </p:spTgt>
                                        </p:tgtEl>
                                        <p:attrNameLst>
                                          <p:attrName>ppt_w</p:attrName>
                                        </p:attrNameLst>
                                      </p:cBhvr>
                                      <p:tavLst>
                                        <p:tav tm="0">
                                          <p:val>
                                            <p:fltVal val="0"/>
                                          </p:val>
                                        </p:tav>
                                        <p:tav tm="100000">
                                          <p:val>
                                            <p:strVal val="#ppt_w"/>
                                          </p:val>
                                        </p:tav>
                                      </p:tavLst>
                                    </p:anim>
                                    <p:anim calcmode="lin" valueType="num">
                                      <p:cBhvr>
                                        <p:cTn id="42" dur="500" fill="hold"/>
                                        <p:tgtEl>
                                          <p:spTgt spid="434181">
                                            <p:txEl>
                                              <p:pRg st="8" end="8"/>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8" end="8"/>
                                            </p:txEl>
                                          </p:spTgt>
                                        </p:tgtEl>
                                        <p:attrNameLst>
                                          <p:attrName>ppt_c</p:attrName>
                                        </p:attrNameLst>
                                      </p:cBhvr>
                                      <p:to>
                                        <a:schemeClr val="bg2"/>
                                      </p:to>
                                    </p:animClr>
                                  </p:subTnLst>
                                </p:cTn>
                              </p:par>
                              <p:par>
                                <p:cTn id="43" presetID="17" presetClass="entr" presetSubtype="10" fill="hold" grpId="0" nodeType="withEffect">
                                  <p:stCondLst>
                                    <p:cond delay="0"/>
                                  </p:stCondLst>
                                  <p:childTnLst>
                                    <p:set>
                                      <p:cBhvr>
                                        <p:cTn id="44" dur="1" fill="hold">
                                          <p:stCondLst>
                                            <p:cond delay="0"/>
                                          </p:stCondLst>
                                        </p:cTn>
                                        <p:tgtEl>
                                          <p:spTgt spid="434181">
                                            <p:txEl>
                                              <p:pRg st="9" end="9"/>
                                            </p:txEl>
                                          </p:spTgt>
                                        </p:tgtEl>
                                        <p:attrNameLst>
                                          <p:attrName>style.visibility</p:attrName>
                                        </p:attrNameLst>
                                      </p:cBhvr>
                                      <p:to>
                                        <p:strVal val="visible"/>
                                      </p:to>
                                    </p:set>
                                    <p:anim calcmode="lin" valueType="num">
                                      <p:cBhvr>
                                        <p:cTn id="45" dur="500" fill="hold"/>
                                        <p:tgtEl>
                                          <p:spTgt spid="434181">
                                            <p:txEl>
                                              <p:pRg st="9" end="9"/>
                                            </p:txEl>
                                          </p:spTgt>
                                        </p:tgtEl>
                                        <p:attrNameLst>
                                          <p:attrName>ppt_w</p:attrName>
                                        </p:attrNameLst>
                                      </p:cBhvr>
                                      <p:tavLst>
                                        <p:tav tm="0">
                                          <p:val>
                                            <p:fltVal val="0"/>
                                          </p:val>
                                        </p:tav>
                                        <p:tav tm="100000">
                                          <p:val>
                                            <p:strVal val="#ppt_w"/>
                                          </p:val>
                                        </p:tav>
                                      </p:tavLst>
                                    </p:anim>
                                    <p:anim calcmode="lin" valueType="num">
                                      <p:cBhvr>
                                        <p:cTn id="46" dur="500" fill="hold"/>
                                        <p:tgtEl>
                                          <p:spTgt spid="434181">
                                            <p:txEl>
                                              <p:pRg st="9" end="9"/>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34181">
                                            <p:txEl>
                                              <p:pRg st="9" end="9"/>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E:\Mankiw\Mankiw PPT\narrow aqua button bckgrd.jpg"/>
          <p:cNvPicPr>
            <a:picLocks noChangeAspect="1" noChangeArrowheads="1"/>
          </p:cNvPicPr>
          <p:nvPr/>
        </p:nvPicPr>
        <p:blipFill>
          <a:blip r:embed="rId2">
            <a:extLst>
              <a:ext uri="{28A0092B-C50C-407E-A947-70E740481C1C}">
                <a14:useLocalDpi xmlns:a14="http://schemas.microsoft.com/office/drawing/2010/main" val="0"/>
              </a:ext>
            </a:extLst>
          </a:blip>
          <a:srcRect r="168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title"/>
          </p:nvPr>
        </p:nvSpPr>
        <p:spPr>
          <a:xfrm>
            <a:off x="609600" y="50800"/>
            <a:ext cx="8229600" cy="685800"/>
          </a:xfrm>
        </p:spPr>
        <p:txBody>
          <a:bodyPr/>
          <a:lstStyle/>
          <a:p>
            <a:pPr eaLnBrk="1" fontAlgn="auto" hangingPunct="1">
              <a:lnSpc>
                <a:spcPct val="80000"/>
              </a:lnSpc>
              <a:spcAft>
                <a:spcPts val="0"/>
              </a:spcAft>
              <a:defRPr/>
            </a:pPr>
            <a:r>
              <a:rPr lang="en-US" sz="2400" dirty="0" smtClean="0">
                <a:solidFill>
                  <a:schemeClr val="bg1"/>
                </a:solidFill>
              </a:rPr>
              <a:t>Shifts in the Demand Curve</a:t>
            </a:r>
          </a:p>
        </p:txBody>
      </p:sp>
      <p:sp>
        <p:nvSpPr>
          <p:cNvPr id="23556" name="Text Box 4"/>
          <p:cNvSpPr txBox="1">
            <a:spLocks noChangeArrowheads="1"/>
          </p:cNvSpPr>
          <p:nvPr/>
        </p:nvSpPr>
        <p:spPr bwMode="auto">
          <a:xfrm>
            <a:off x="6564313" y="6680200"/>
            <a:ext cx="26416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r>
              <a:rPr lang="en-US" altLang="en-US" sz="800" b="1" i="0">
                <a:solidFill>
                  <a:schemeClr val="bg1"/>
                </a:solidFill>
              </a:rPr>
              <a:t>Copyright©2003  Southwestern/Thomson Learning</a:t>
            </a:r>
          </a:p>
        </p:txBody>
      </p:sp>
      <p:sp>
        <p:nvSpPr>
          <p:cNvPr id="23557" name="Rectangle 5"/>
          <p:cNvSpPr>
            <a:spLocks noChangeArrowheads="1"/>
          </p:cNvSpPr>
          <p:nvPr/>
        </p:nvSpPr>
        <p:spPr bwMode="auto">
          <a:xfrm>
            <a:off x="1449388" y="1285875"/>
            <a:ext cx="7043737" cy="4797425"/>
          </a:xfrm>
          <a:prstGeom prst="rect">
            <a:avLst/>
          </a:prstGeom>
          <a:solidFill>
            <a:srgbClr val="F3F6F9"/>
          </a:solidFill>
          <a:ln w="230188">
            <a:solidFill>
              <a:srgbClr val="F3F6F9"/>
            </a:solidFill>
            <a:miter lim="800000"/>
            <a:headEnd/>
            <a:tailEnd/>
          </a:ln>
        </p:spPr>
        <p:txBody>
          <a:bodyPr/>
          <a:lstStyle/>
          <a:p>
            <a:endParaRPr lang="en-US"/>
          </a:p>
        </p:txBody>
      </p:sp>
      <p:sp>
        <p:nvSpPr>
          <p:cNvPr id="23558" name="Rectangle 6"/>
          <p:cNvSpPr>
            <a:spLocks noChangeArrowheads="1"/>
          </p:cNvSpPr>
          <p:nvPr/>
        </p:nvSpPr>
        <p:spPr bwMode="auto">
          <a:xfrm>
            <a:off x="1449388" y="1285875"/>
            <a:ext cx="7043737" cy="4797425"/>
          </a:xfrm>
          <a:prstGeom prst="rect">
            <a:avLst/>
          </a:prstGeom>
          <a:solidFill>
            <a:srgbClr val="F2F4F8"/>
          </a:solidFill>
          <a:ln w="209550">
            <a:solidFill>
              <a:srgbClr val="F2F4F8"/>
            </a:solidFill>
            <a:miter lim="800000"/>
            <a:headEnd/>
            <a:tailEnd/>
          </a:ln>
        </p:spPr>
        <p:txBody>
          <a:bodyPr/>
          <a:lstStyle/>
          <a:p>
            <a:endParaRPr lang="en-US"/>
          </a:p>
        </p:txBody>
      </p:sp>
      <p:sp>
        <p:nvSpPr>
          <p:cNvPr id="23559" name="Rectangle 7"/>
          <p:cNvSpPr>
            <a:spLocks noChangeArrowheads="1"/>
          </p:cNvSpPr>
          <p:nvPr/>
        </p:nvSpPr>
        <p:spPr bwMode="auto">
          <a:xfrm>
            <a:off x="1449388" y="1285875"/>
            <a:ext cx="7043737" cy="4797425"/>
          </a:xfrm>
          <a:prstGeom prst="rect">
            <a:avLst/>
          </a:prstGeom>
          <a:solidFill>
            <a:srgbClr val="F1F4F7"/>
          </a:solidFill>
          <a:ln w="187325">
            <a:solidFill>
              <a:srgbClr val="F1F4F7"/>
            </a:solidFill>
            <a:miter lim="800000"/>
            <a:headEnd/>
            <a:tailEnd/>
          </a:ln>
        </p:spPr>
        <p:txBody>
          <a:bodyPr/>
          <a:lstStyle/>
          <a:p>
            <a:endParaRPr lang="en-US"/>
          </a:p>
        </p:txBody>
      </p:sp>
      <p:sp>
        <p:nvSpPr>
          <p:cNvPr id="23560" name="Rectangle 8"/>
          <p:cNvSpPr>
            <a:spLocks noChangeArrowheads="1"/>
          </p:cNvSpPr>
          <p:nvPr/>
        </p:nvSpPr>
        <p:spPr bwMode="auto">
          <a:xfrm>
            <a:off x="1449388" y="1285875"/>
            <a:ext cx="7043737" cy="4797425"/>
          </a:xfrm>
          <a:prstGeom prst="rect">
            <a:avLst/>
          </a:prstGeom>
          <a:solidFill>
            <a:srgbClr val="F0F2F5"/>
          </a:solidFill>
          <a:ln w="166688">
            <a:solidFill>
              <a:srgbClr val="F0F2F5"/>
            </a:solidFill>
            <a:miter lim="800000"/>
            <a:headEnd/>
            <a:tailEnd/>
          </a:ln>
        </p:spPr>
        <p:txBody>
          <a:bodyPr/>
          <a:lstStyle/>
          <a:p>
            <a:endParaRPr lang="en-US"/>
          </a:p>
        </p:txBody>
      </p:sp>
      <p:sp>
        <p:nvSpPr>
          <p:cNvPr id="23561" name="Rectangle 9"/>
          <p:cNvSpPr>
            <a:spLocks noChangeArrowheads="1"/>
          </p:cNvSpPr>
          <p:nvPr/>
        </p:nvSpPr>
        <p:spPr bwMode="auto">
          <a:xfrm>
            <a:off x="1449388" y="1285875"/>
            <a:ext cx="7043737" cy="4797425"/>
          </a:xfrm>
          <a:prstGeom prst="rect">
            <a:avLst/>
          </a:prstGeom>
          <a:solidFill>
            <a:srgbClr val="EEF1F4"/>
          </a:solidFill>
          <a:ln w="146050">
            <a:solidFill>
              <a:srgbClr val="EEF1F4"/>
            </a:solidFill>
            <a:miter lim="800000"/>
            <a:headEnd/>
            <a:tailEnd/>
          </a:ln>
        </p:spPr>
        <p:txBody>
          <a:bodyPr/>
          <a:lstStyle/>
          <a:p>
            <a:endParaRPr lang="en-US"/>
          </a:p>
        </p:txBody>
      </p:sp>
      <p:sp>
        <p:nvSpPr>
          <p:cNvPr id="23562" name="Rectangle 10"/>
          <p:cNvSpPr>
            <a:spLocks noChangeArrowheads="1"/>
          </p:cNvSpPr>
          <p:nvPr/>
        </p:nvSpPr>
        <p:spPr bwMode="auto">
          <a:xfrm>
            <a:off x="1449388" y="1285875"/>
            <a:ext cx="7043737" cy="4797425"/>
          </a:xfrm>
          <a:prstGeom prst="rect">
            <a:avLst/>
          </a:prstGeom>
          <a:solidFill>
            <a:srgbClr val="EDEFF3"/>
          </a:solidFill>
          <a:ln w="125413">
            <a:solidFill>
              <a:srgbClr val="EDEFF3"/>
            </a:solidFill>
            <a:miter lim="800000"/>
            <a:headEnd/>
            <a:tailEnd/>
          </a:ln>
        </p:spPr>
        <p:txBody>
          <a:bodyPr/>
          <a:lstStyle/>
          <a:p>
            <a:endParaRPr lang="en-US"/>
          </a:p>
        </p:txBody>
      </p:sp>
      <p:sp>
        <p:nvSpPr>
          <p:cNvPr id="23563" name="Rectangle 11"/>
          <p:cNvSpPr>
            <a:spLocks noChangeArrowheads="1"/>
          </p:cNvSpPr>
          <p:nvPr/>
        </p:nvSpPr>
        <p:spPr bwMode="auto">
          <a:xfrm>
            <a:off x="1449388" y="1285875"/>
            <a:ext cx="7043737" cy="4797425"/>
          </a:xfrm>
          <a:prstGeom prst="rect">
            <a:avLst/>
          </a:prstGeom>
          <a:solidFill>
            <a:srgbClr val="EBEEF2"/>
          </a:solidFill>
          <a:ln w="104775">
            <a:solidFill>
              <a:srgbClr val="EBEEF2"/>
            </a:solidFill>
            <a:miter lim="800000"/>
            <a:headEnd/>
            <a:tailEnd/>
          </a:ln>
        </p:spPr>
        <p:txBody>
          <a:bodyPr/>
          <a:lstStyle/>
          <a:p>
            <a:endParaRPr lang="en-US"/>
          </a:p>
        </p:txBody>
      </p:sp>
      <p:sp>
        <p:nvSpPr>
          <p:cNvPr id="23564" name="Rectangle 12"/>
          <p:cNvSpPr>
            <a:spLocks noChangeArrowheads="1"/>
          </p:cNvSpPr>
          <p:nvPr/>
        </p:nvSpPr>
        <p:spPr bwMode="auto">
          <a:xfrm>
            <a:off x="1449388" y="1285875"/>
            <a:ext cx="7043737" cy="4797425"/>
          </a:xfrm>
          <a:prstGeom prst="rect">
            <a:avLst/>
          </a:prstGeom>
          <a:solidFill>
            <a:srgbClr val="EAECF1"/>
          </a:solidFill>
          <a:ln w="84138">
            <a:solidFill>
              <a:srgbClr val="EAECF1"/>
            </a:solidFill>
            <a:miter lim="800000"/>
            <a:headEnd/>
            <a:tailEnd/>
          </a:ln>
        </p:spPr>
        <p:txBody>
          <a:bodyPr/>
          <a:lstStyle/>
          <a:p>
            <a:endParaRPr lang="en-US"/>
          </a:p>
        </p:txBody>
      </p:sp>
      <p:sp>
        <p:nvSpPr>
          <p:cNvPr id="23565" name="Rectangle 13"/>
          <p:cNvSpPr>
            <a:spLocks noChangeArrowheads="1"/>
          </p:cNvSpPr>
          <p:nvPr/>
        </p:nvSpPr>
        <p:spPr bwMode="auto">
          <a:xfrm>
            <a:off x="1449388" y="1285875"/>
            <a:ext cx="7043737" cy="4797425"/>
          </a:xfrm>
          <a:prstGeom prst="rect">
            <a:avLst/>
          </a:prstGeom>
          <a:solidFill>
            <a:srgbClr val="E9EBF0"/>
          </a:solidFill>
          <a:ln w="61913">
            <a:solidFill>
              <a:srgbClr val="E9EBF0"/>
            </a:solidFill>
            <a:miter lim="800000"/>
            <a:headEnd/>
            <a:tailEnd/>
          </a:ln>
        </p:spPr>
        <p:txBody>
          <a:bodyPr/>
          <a:lstStyle/>
          <a:p>
            <a:endParaRPr lang="en-US"/>
          </a:p>
        </p:txBody>
      </p:sp>
      <p:sp>
        <p:nvSpPr>
          <p:cNvPr id="23566" name="Rectangle 14"/>
          <p:cNvSpPr>
            <a:spLocks noChangeArrowheads="1"/>
          </p:cNvSpPr>
          <p:nvPr/>
        </p:nvSpPr>
        <p:spPr bwMode="auto">
          <a:xfrm>
            <a:off x="1449388" y="1285875"/>
            <a:ext cx="7043737" cy="4797425"/>
          </a:xfrm>
          <a:prstGeom prst="rect">
            <a:avLst/>
          </a:prstGeom>
          <a:solidFill>
            <a:srgbClr val="E7EAEF"/>
          </a:solidFill>
          <a:ln w="41275">
            <a:solidFill>
              <a:srgbClr val="E7EAEF"/>
            </a:solidFill>
            <a:miter lim="800000"/>
            <a:headEnd/>
            <a:tailEnd/>
          </a:ln>
        </p:spPr>
        <p:txBody>
          <a:bodyPr/>
          <a:lstStyle/>
          <a:p>
            <a:endParaRPr lang="en-US"/>
          </a:p>
        </p:txBody>
      </p:sp>
      <p:sp>
        <p:nvSpPr>
          <p:cNvPr id="23567" name="Rectangle 15"/>
          <p:cNvSpPr>
            <a:spLocks noChangeArrowheads="1"/>
          </p:cNvSpPr>
          <p:nvPr/>
        </p:nvSpPr>
        <p:spPr bwMode="auto">
          <a:xfrm>
            <a:off x="1449388" y="1285875"/>
            <a:ext cx="7043737" cy="4797425"/>
          </a:xfrm>
          <a:prstGeom prst="rect">
            <a:avLst/>
          </a:prstGeom>
          <a:solidFill>
            <a:srgbClr val="E6E9EF"/>
          </a:solidFill>
          <a:ln w="20638">
            <a:solidFill>
              <a:srgbClr val="E6E9EF"/>
            </a:solidFill>
            <a:miter lim="800000"/>
            <a:headEnd/>
            <a:tailEnd/>
          </a:ln>
        </p:spPr>
        <p:txBody>
          <a:bodyPr/>
          <a:lstStyle/>
          <a:p>
            <a:endParaRPr lang="en-US"/>
          </a:p>
        </p:txBody>
      </p:sp>
      <p:sp>
        <p:nvSpPr>
          <p:cNvPr id="23568" name="Rectangle 16"/>
          <p:cNvSpPr>
            <a:spLocks noChangeArrowheads="1"/>
          </p:cNvSpPr>
          <p:nvPr/>
        </p:nvSpPr>
        <p:spPr bwMode="auto">
          <a:xfrm>
            <a:off x="1366838" y="1182688"/>
            <a:ext cx="7042150" cy="4818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69" name="Freeform 17"/>
          <p:cNvSpPr>
            <a:spLocks/>
          </p:cNvSpPr>
          <p:nvPr/>
        </p:nvSpPr>
        <p:spPr bwMode="auto">
          <a:xfrm>
            <a:off x="1347788" y="1182688"/>
            <a:ext cx="7042150" cy="4818062"/>
          </a:xfrm>
          <a:custGeom>
            <a:avLst/>
            <a:gdLst>
              <a:gd name="T0" fmla="*/ 0 w 4436"/>
              <a:gd name="T1" fmla="*/ 0 h 3035"/>
              <a:gd name="T2" fmla="*/ 0 w 4436"/>
              <a:gd name="T3" fmla="*/ 2147483647 h 3035"/>
              <a:gd name="T4" fmla="*/ 2147483647 w 4436"/>
              <a:gd name="T5" fmla="*/ 2147483647 h 3035"/>
              <a:gd name="T6" fmla="*/ 0 60000 65536"/>
              <a:gd name="T7" fmla="*/ 0 60000 65536"/>
              <a:gd name="T8" fmla="*/ 0 60000 65536"/>
              <a:gd name="T9" fmla="*/ 0 w 4436"/>
              <a:gd name="T10" fmla="*/ 0 h 3035"/>
              <a:gd name="T11" fmla="*/ 4436 w 4436"/>
              <a:gd name="T12" fmla="*/ 3035 h 3035"/>
            </a:gdLst>
            <a:ahLst/>
            <a:cxnLst>
              <a:cxn ang="T6">
                <a:pos x="T0" y="T1"/>
              </a:cxn>
              <a:cxn ang="T7">
                <a:pos x="T2" y="T3"/>
              </a:cxn>
              <a:cxn ang="T8">
                <a:pos x="T4" y="T5"/>
              </a:cxn>
            </a:cxnLst>
            <a:rect l="T9" t="T10" r="T11" b="T12"/>
            <a:pathLst>
              <a:path w="4436" h="3035">
                <a:moveTo>
                  <a:pt x="0" y="0"/>
                </a:moveTo>
                <a:lnTo>
                  <a:pt x="0" y="3035"/>
                </a:lnTo>
                <a:lnTo>
                  <a:pt x="4436" y="3035"/>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5810" name="Line 18"/>
          <p:cNvSpPr>
            <a:spLocks noChangeShapeType="1"/>
          </p:cNvSpPr>
          <p:nvPr/>
        </p:nvSpPr>
        <p:spPr bwMode="auto">
          <a:xfrm flipH="1" flipV="1">
            <a:off x="3079750" y="1912938"/>
            <a:ext cx="3281363" cy="3149600"/>
          </a:xfrm>
          <a:prstGeom prst="line">
            <a:avLst/>
          </a:prstGeom>
          <a:noFill/>
          <a:ln w="61913">
            <a:solidFill>
              <a:srgbClr val="004C9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811" name="Line 19"/>
          <p:cNvSpPr>
            <a:spLocks noChangeShapeType="1"/>
          </p:cNvSpPr>
          <p:nvPr/>
        </p:nvSpPr>
        <p:spPr bwMode="auto">
          <a:xfrm flipH="1" flipV="1">
            <a:off x="4648200" y="1390650"/>
            <a:ext cx="3281363" cy="3149600"/>
          </a:xfrm>
          <a:prstGeom prst="line">
            <a:avLst/>
          </a:prstGeom>
          <a:noFill/>
          <a:ln w="61913">
            <a:solidFill>
              <a:srgbClr val="5F161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812" name="Line 20"/>
          <p:cNvSpPr>
            <a:spLocks noChangeShapeType="1"/>
          </p:cNvSpPr>
          <p:nvPr/>
        </p:nvSpPr>
        <p:spPr bwMode="auto">
          <a:xfrm flipH="1" flipV="1">
            <a:off x="1492250" y="2433638"/>
            <a:ext cx="3302000" cy="3170237"/>
          </a:xfrm>
          <a:prstGeom prst="line">
            <a:avLst/>
          </a:prstGeom>
          <a:noFill/>
          <a:ln w="61913">
            <a:solidFill>
              <a:srgbClr val="65182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5813" name="Line 21"/>
          <p:cNvSpPr>
            <a:spLocks noChangeShapeType="1"/>
          </p:cNvSpPr>
          <p:nvPr/>
        </p:nvSpPr>
        <p:spPr bwMode="auto">
          <a:xfrm>
            <a:off x="4146550" y="2871788"/>
            <a:ext cx="1858963" cy="1587"/>
          </a:xfrm>
          <a:prstGeom prst="line">
            <a:avLst/>
          </a:prstGeom>
          <a:noFill/>
          <a:ln w="20701">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45814" name="Line 22"/>
          <p:cNvSpPr>
            <a:spLocks noChangeShapeType="1"/>
          </p:cNvSpPr>
          <p:nvPr/>
        </p:nvSpPr>
        <p:spPr bwMode="auto">
          <a:xfrm rot="10800000">
            <a:off x="3225800" y="3935413"/>
            <a:ext cx="1860550" cy="1587"/>
          </a:xfrm>
          <a:prstGeom prst="line">
            <a:avLst/>
          </a:prstGeom>
          <a:noFill/>
          <a:ln w="20701">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3575" name="Rectangle 23"/>
          <p:cNvSpPr>
            <a:spLocks noChangeArrowheads="1"/>
          </p:cNvSpPr>
          <p:nvPr/>
        </p:nvSpPr>
        <p:spPr bwMode="auto">
          <a:xfrm>
            <a:off x="428625" y="1157288"/>
            <a:ext cx="9429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i="0">
                <a:solidFill>
                  <a:srgbClr val="000000"/>
                </a:solidFill>
              </a:rPr>
              <a:t>Price of</a:t>
            </a:r>
            <a:endParaRPr lang="en-US" sz="2400" i="0">
              <a:latin typeface="Times New Roman" pitchFamily="18" charset="0"/>
            </a:endParaRPr>
          </a:p>
        </p:txBody>
      </p:sp>
      <p:sp>
        <p:nvSpPr>
          <p:cNvPr id="23576" name="Rectangle 24"/>
          <p:cNvSpPr>
            <a:spLocks noChangeArrowheads="1"/>
          </p:cNvSpPr>
          <p:nvPr/>
        </p:nvSpPr>
        <p:spPr bwMode="auto">
          <a:xfrm>
            <a:off x="163513" y="1436688"/>
            <a:ext cx="1214437"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i="0">
                <a:solidFill>
                  <a:srgbClr val="000000"/>
                </a:solidFill>
              </a:rPr>
              <a:t>Ice-Cream</a:t>
            </a:r>
            <a:endParaRPr lang="en-US" sz="2400" i="0">
              <a:latin typeface="Times New Roman" pitchFamily="18" charset="0"/>
            </a:endParaRPr>
          </a:p>
        </p:txBody>
      </p:sp>
      <p:sp>
        <p:nvSpPr>
          <p:cNvPr id="23577" name="Rectangle 25"/>
          <p:cNvSpPr>
            <a:spLocks noChangeArrowheads="1"/>
          </p:cNvSpPr>
          <p:nvPr/>
        </p:nvSpPr>
        <p:spPr bwMode="auto">
          <a:xfrm>
            <a:off x="687388" y="1716088"/>
            <a:ext cx="6842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i="0">
                <a:solidFill>
                  <a:srgbClr val="000000"/>
                </a:solidFill>
              </a:rPr>
              <a:t>Cone</a:t>
            </a:r>
            <a:endParaRPr lang="en-US" sz="2400" i="0">
              <a:latin typeface="Times New Roman" pitchFamily="18" charset="0"/>
            </a:endParaRPr>
          </a:p>
        </p:txBody>
      </p:sp>
      <p:sp>
        <p:nvSpPr>
          <p:cNvPr id="23578" name="Rectangle 26"/>
          <p:cNvSpPr>
            <a:spLocks noChangeArrowheads="1"/>
          </p:cNvSpPr>
          <p:nvPr/>
        </p:nvSpPr>
        <p:spPr bwMode="auto">
          <a:xfrm>
            <a:off x="7215188" y="6102350"/>
            <a:ext cx="13192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i="0">
                <a:solidFill>
                  <a:srgbClr val="000000"/>
                </a:solidFill>
              </a:rPr>
              <a:t>Quantity of</a:t>
            </a:r>
            <a:endParaRPr lang="en-US" sz="2400" i="0">
              <a:latin typeface="Times New Roman" pitchFamily="18" charset="0"/>
            </a:endParaRPr>
          </a:p>
        </p:txBody>
      </p:sp>
      <p:sp>
        <p:nvSpPr>
          <p:cNvPr id="23579" name="Rectangle 27"/>
          <p:cNvSpPr>
            <a:spLocks noChangeArrowheads="1"/>
          </p:cNvSpPr>
          <p:nvPr/>
        </p:nvSpPr>
        <p:spPr bwMode="auto">
          <a:xfrm>
            <a:off x="6572250" y="6381750"/>
            <a:ext cx="19764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b="1" i="0">
                <a:solidFill>
                  <a:srgbClr val="000000"/>
                </a:solidFill>
              </a:rPr>
              <a:t>Ice-Cream Cones</a:t>
            </a:r>
            <a:endParaRPr lang="en-US" sz="2400" i="0">
              <a:latin typeface="Times New Roman" pitchFamily="18" charset="0"/>
            </a:endParaRPr>
          </a:p>
        </p:txBody>
      </p:sp>
      <p:grpSp>
        <p:nvGrpSpPr>
          <p:cNvPr id="2" name="Group 28"/>
          <p:cNvGrpSpPr>
            <a:grpSpLocks/>
          </p:cNvGrpSpPr>
          <p:nvPr/>
        </p:nvGrpSpPr>
        <p:grpSpPr bwMode="auto">
          <a:xfrm>
            <a:off x="4224338" y="2225675"/>
            <a:ext cx="1190625" cy="604838"/>
            <a:chOff x="2717" y="1402"/>
            <a:chExt cx="750" cy="381"/>
          </a:xfrm>
        </p:grpSpPr>
        <p:sp>
          <p:nvSpPr>
            <p:cNvPr id="23600" name="Rectangle 29"/>
            <p:cNvSpPr>
              <a:spLocks noChangeArrowheads="1"/>
            </p:cNvSpPr>
            <p:nvPr/>
          </p:nvSpPr>
          <p:spPr bwMode="auto">
            <a:xfrm>
              <a:off x="2717" y="1402"/>
              <a:ext cx="750" cy="381"/>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01" name="Rectangle 30"/>
            <p:cNvSpPr>
              <a:spLocks noChangeArrowheads="1"/>
            </p:cNvSpPr>
            <p:nvPr/>
          </p:nvSpPr>
          <p:spPr bwMode="auto">
            <a:xfrm>
              <a:off x="2768" y="1419"/>
              <a:ext cx="5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Increase</a:t>
              </a:r>
              <a:endParaRPr lang="en-US" sz="2400" i="0">
                <a:latin typeface="Times New Roman" pitchFamily="18" charset="0"/>
              </a:endParaRPr>
            </a:p>
          </p:txBody>
        </p:sp>
        <p:sp>
          <p:nvSpPr>
            <p:cNvPr id="23602" name="Rectangle 31"/>
            <p:cNvSpPr>
              <a:spLocks noChangeArrowheads="1"/>
            </p:cNvSpPr>
            <p:nvPr/>
          </p:nvSpPr>
          <p:spPr bwMode="auto">
            <a:xfrm>
              <a:off x="2768" y="1595"/>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in demand</a:t>
              </a:r>
              <a:endParaRPr lang="en-US" sz="2400" i="0">
                <a:latin typeface="Times New Roman" pitchFamily="18" charset="0"/>
              </a:endParaRPr>
            </a:p>
          </p:txBody>
        </p:sp>
      </p:grpSp>
      <p:grpSp>
        <p:nvGrpSpPr>
          <p:cNvPr id="3" name="Group 32"/>
          <p:cNvGrpSpPr>
            <a:grpSpLocks/>
          </p:cNvGrpSpPr>
          <p:nvPr/>
        </p:nvGrpSpPr>
        <p:grpSpPr bwMode="auto">
          <a:xfrm>
            <a:off x="3870325" y="4006850"/>
            <a:ext cx="1190625" cy="625475"/>
            <a:chOff x="2362" y="2492"/>
            <a:chExt cx="750" cy="394"/>
          </a:xfrm>
        </p:grpSpPr>
        <p:sp>
          <p:nvSpPr>
            <p:cNvPr id="23597" name="Rectangle 33"/>
            <p:cNvSpPr>
              <a:spLocks noChangeArrowheads="1"/>
            </p:cNvSpPr>
            <p:nvPr/>
          </p:nvSpPr>
          <p:spPr bwMode="auto">
            <a:xfrm>
              <a:off x="2362" y="2492"/>
              <a:ext cx="750" cy="394"/>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98" name="Rectangle 34"/>
            <p:cNvSpPr>
              <a:spLocks noChangeArrowheads="1"/>
            </p:cNvSpPr>
            <p:nvPr/>
          </p:nvSpPr>
          <p:spPr bwMode="auto">
            <a:xfrm>
              <a:off x="2412" y="2520"/>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Decrease</a:t>
              </a:r>
              <a:endParaRPr lang="en-US" sz="2400" i="0">
                <a:latin typeface="Times New Roman" pitchFamily="18" charset="0"/>
              </a:endParaRPr>
            </a:p>
          </p:txBody>
        </p:sp>
        <p:sp>
          <p:nvSpPr>
            <p:cNvPr id="23599" name="Rectangle 35"/>
            <p:cNvSpPr>
              <a:spLocks noChangeArrowheads="1"/>
            </p:cNvSpPr>
            <p:nvPr/>
          </p:nvSpPr>
          <p:spPr bwMode="auto">
            <a:xfrm>
              <a:off x="2412" y="2696"/>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in demand</a:t>
              </a:r>
              <a:endParaRPr lang="en-US" sz="2400" i="0">
                <a:latin typeface="Times New Roman" pitchFamily="18" charset="0"/>
              </a:endParaRPr>
            </a:p>
          </p:txBody>
        </p:sp>
      </p:grpSp>
      <p:grpSp>
        <p:nvGrpSpPr>
          <p:cNvPr id="4" name="Group 36"/>
          <p:cNvGrpSpPr>
            <a:grpSpLocks/>
          </p:cNvGrpSpPr>
          <p:nvPr/>
        </p:nvGrpSpPr>
        <p:grpSpPr bwMode="auto">
          <a:xfrm>
            <a:off x="3849688" y="5689600"/>
            <a:ext cx="1906587" cy="342900"/>
            <a:chOff x="2425" y="3584"/>
            <a:chExt cx="1201" cy="216"/>
          </a:xfrm>
        </p:grpSpPr>
        <p:sp>
          <p:nvSpPr>
            <p:cNvPr id="23594" name="Rectangle 37"/>
            <p:cNvSpPr>
              <a:spLocks noChangeArrowheads="1"/>
            </p:cNvSpPr>
            <p:nvPr/>
          </p:nvSpPr>
          <p:spPr bwMode="auto">
            <a:xfrm>
              <a:off x="2425" y="3584"/>
              <a:ext cx="106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Demand curve, </a:t>
              </a:r>
              <a:endParaRPr lang="en-US" sz="2400" i="0">
                <a:latin typeface="Times New Roman" pitchFamily="18" charset="0"/>
              </a:endParaRPr>
            </a:p>
          </p:txBody>
        </p:sp>
        <p:sp>
          <p:nvSpPr>
            <p:cNvPr id="23595" name="Rectangle 38"/>
            <p:cNvSpPr>
              <a:spLocks noChangeArrowheads="1"/>
            </p:cNvSpPr>
            <p:nvPr/>
          </p:nvSpPr>
          <p:spPr bwMode="auto">
            <a:xfrm>
              <a:off x="3415" y="3584"/>
              <a:ext cx="1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D</a:t>
              </a:r>
              <a:endParaRPr lang="en-US" sz="2400" i="0">
                <a:latin typeface="Times New Roman" pitchFamily="18" charset="0"/>
              </a:endParaRPr>
            </a:p>
          </p:txBody>
        </p:sp>
        <p:sp>
          <p:nvSpPr>
            <p:cNvPr id="23596" name="Rectangle 39"/>
            <p:cNvSpPr>
              <a:spLocks noChangeArrowheads="1"/>
            </p:cNvSpPr>
            <p:nvPr/>
          </p:nvSpPr>
          <p:spPr bwMode="auto">
            <a:xfrm>
              <a:off x="3516" y="3655"/>
              <a:ext cx="11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i="0">
                  <a:solidFill>
                    <a:srgbClr val="000000"/>
                  </a:solidFill>
                </a:rPr>
                <a:t>3</a:t>
              </a:r>
              <a:endParaRPr lang="en-US" sz="2400" i="0">
                <a:latin typeface="Times New Roman" pitchFamily="18" charset="0"/>
              </a:endParaRPr>
            </a:p>
          </p:txBody>
        </p:sp>
      </p:grpSp>
      <p:grpSp>
        <p:nvGrpSpPr>
          <p:cNvPr id="5" name="Group 40"/>
          <p:cNvGrpSpPr>
            <a:grpSpLocks/>
          </p:cNvGrpSpPr>
          <p:nvPr/>
        </p:nvGrpSpPr>
        <p:grpSpPr bwMode="auto">
          <a:xfrm>
            <a:off x="5895975" y="5151438"/>
            <a:ext cx="1004888" cy="623887"/>
            <a:chOff x="3714" y="3245"/>
            <a:chExt cx="633" cy="393"/>
          </a:xfrm>
        </p:grpSpPr>
        <p:sp>
          <p:nvSpPr>
            <p:cNvPr id="23590" name="Rectangle 41"/>
            <p:cNvSpPr>
              <a:spLocks noChangeArrowheads="1"/>
            </p:cNvSpPr>
            <p:nvPr/>
          </p:nvSpPr>
          <p:spPr bwMode="auto">
            <a:xfrm>
              <a:off x="3740" y="3245"/>
              <a:ext cx="59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Demand</a:t>
              </a:r>
              <a:endParaRPr lang="en-US" sz="2400" i="0">
                <a:latin typeface="Times New Roman" pitchFamily="18" charset="0"/>
              </a:endParaRPr>
            </a:p>
          </p:txBody>
        </p:sp>
        <p:sp>
          <p:nvSpPr>
            <p:cNvPr id="23591" name="Rectangle 42"/>
            <p:cNvSpPr>
              <a:spLocks noChangeArrowheads="1"/>
            </p:cNvSpPr>
            <p:nvPr/>
          </p:nvSpPr>
          <p:spPr bwMode="auto">
            <a:xfrm>
              <a:off x="3714" y="3421"/>
              <a:ext cx="48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curve, </a:t>
              </a:r>
              <a:endParaRPr lang="en-US" sz="2400" i="0">
                <a:latin typeface="Times New Roman" pitchFamily="18" charset="0"/>
              </a:endParaRPr>
            </a:p>
          </p:txBody>
        </p:sp>
        <p:sp>
          <p:nvSpPr>
            <p:cNvPr id="23592" name="Rectangle 43"/>
            <p:cNvSpPr>
              <a:spLocks noChangeArrowheads="1"/>
            </p:cNvSpPr>
            <p:nvPr/>
          </p:nvSpPr>
          <p:spPr bwMode="auto">
            <a:xfrm>
              <a:off x="4136" y="3421"/>
              <a:ext cx="1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D</a:t>
              </a:r>
              <a:endParaRPr lang="en-US" sz="2400" i="0">
                <a:latin typeface="Times New Roman" pitchFamily="18" charset="0"/>
              </a:endParaRPr>
            </a:p>
          </p:txBody>
        </p:sp>
        <p:sp>
          <p:nvSpPr>
            <p:cNvPr id="23593" name="Rectangle 44"/>
            <p:cNvSpPr>
              <a:spLocks noChangeArrowheads="1"/>
            </p:cNvSpPr>
            <p:nvPr/>
          </p:nvSpPr>
          <p:spPr bwMode="auto">
            <a:xfrm>
              <a:off x="4237" y="3493"/>
              <a:ext cx="11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i="0">
                  <a:solidFill>
                    <a:srgbClr val="000000"/>
                  </a:solidFill>
                </a:rPr>
                <a:t>1</a:t>
              </a:r>
              <a:endParaRPr lang="en-US" sz="2400" i="0">
                <a:latin typeface="Times New Roman" pitchFamily="18" charset="0"/>
              </a:endParaRPr>
            </a:p>
          </p:txBody>
        </p:sp>
      </p:grpSp>
      <p:grpSp>
        <p:nvGrpSpPr>
          <p:cNvPr id="6" name="Group 45"/>
          <p:cNvGrpSpPr>
            <a:grpSpLocks/>
          </p:cNvGrpSpPr>
          <p:nvPr/>
        </p:nvGrpSpPr>
        <p:grpSpPr bwMode="auto">
          <a:xfrm>
            <a:off x="7445375" y="4613275"/>
            <a:ext cx="1004888" cy="623888"/>
            <a:chOff x="4690" y="2906"/>
            <a:chExt cx="633" cy="393"/>
          </a:xfrm>
        </p:grpSpPr>
        <p:sp>
          <p:nvSpPr>
            <p:cNvPr id="23586" name="Rectangle 46"/>
            <p:cNvSpPr>
              <a:spLocks noChangeArrowheads="1"/>
            </p:cNvSpPr>
            <p:nvPr/>
          </p:nvSpPr>
          <p:spPr bwMode="auto">
            <a:xfrm>
              <a:off x="4712" y="2906"/>
              <a:ext cx="59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Demand</a:t>
              </a:r>
              <a:endParaRPr lang="en-US" sz="2400" i="0">
                <a:latin typeface="Times New Roman" pitchFamily="18" charset="0"/>
              </a:endParaRPr>
            </a:p>
          </p:txBody>
        </p:sp>
        <p:sp>
          <p:nvSpPr>
            <p:cNvPr id="23587" name="Rectangle 47"/>
            <p:cNvSpPr>
              <a:spLocks noChangeArrowheads="1"/>
            </p:cNvSpPr>
            <p:nvPr/>
          </p:nvSpPr>
          <p:spPr bwMode="auto">
            <a:xfrm>
              <a:off x="4690" y="3082"/>
              <a:ext cx="48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curve, </a:t>
              </a:r>
              <a:endParaRPr lang="en-US" sz="2400" i="0">
                <a:latin typeface="Times New Roman" pitchFamily="18" charset="0"/>
              </a:endParaRPr>
            </a:p>
          </p:txBody>
        </p:sp>
        <p:sp>
          <p:nvSpPr>
            <p:cNvPr id="23588" name="Rectangle 48"/>
            <p:cNvSpPr>
              <a:spLocks noChangeArrowheads="1"/>
            </p:cNvSpPr>
            <p:nvPr/>
          </p:nvSpPr>
          <p:spPr bwMode="auto">
            <a:xfrm>
              <a:off x="5112" y="3082"/>
              <a:ext cx="1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D</a:t>
              </a:r>
              <a:endParaRPr lang="en-US" sz="2400" i="0">
                <a:latin typeface="Times New Roman" pitchFamily="18" charset="0"/>
              </a:endParaRPr>
            </a:p>
          </p:txBody>
        </p:sp>
        <p:sp>
          <p:nvSpPr>
            <p:cNvPr id="23589" name="Rectangle 49"/>
            <p:cNvSpPr>
              <a:spLocks noChangeArrowheads="1"/>
            </p:cNvSpPr>
            <p:nvPr/>
          </p:nvSpPr>
          <p:spPr bwMode="auto">
            <a:xfrm>
              <a:off x="5213" y="3154"/>
              <a:ext cx="11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i="0">
                  <a:solidFill>
                    <a:srgbClr val="000000"/>
                  </a:solidFill>
                </a:rPr>
                <a:t>2</a:t>
              </a:r>
              <a:endParaRPr lang="en-US" sz="2400" i="0">
                <a:latin typeface="Times New Roman" pitchFamily="18" charset="0"/>
              </a:endParaRPr>
            </a:p>
          </p:txBody>
        </p:sp>
      </p:grpSp>
      <p:sp>
        <p:nvSpPr>
          <p:cNvPr id="23585" name="Rectangle 50"/>
          <p:cNvSpPr>
            <a:spLocks noChangeArrowheads="1"/>
          </p:cNvSpPr>
          <p:nvPr/>
        </p:nvSpPr>
        <p:spPr bwMode="auto">
          <a:xfrm>
            <a:off x="1301750" y="6116638"/>
            <a:ext cx="2301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i="0">
                <a:solidFill>
                  <a:srgbClr val="000000"/>
                </a:solidFill>
              </a:rPr>
              <a:t>0</a:t>
            </a:r>
            <a:endParaRPr lang="en-US" sz="2400" i="0">
              <a:latin typeface="Times New Roman" pitchFamily="18" charset="0"/>
            </a:endParaRPr>
          </a:p>
        </p:txBody>
      </p:sp>
    </p:spTree>
    <p:extLst>
      <p:ext uri="{BB962C8B-B14F-4D97-AF65-F5344CB8AC3E}">
        <p14:creationId xmlns:p14="http://schemas.microsoft.com/office/powerpoint/2010/main" val="3839847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45810"/>
                                        </p:tgtEl>
                                        <p:attrNameLst>
                                          <p:attrName>style.visibility</p:attrName>
                                        </p:attrNameLst>
                                      </p:cBhvr>
                                      <p:to>
                                        <p:strVal val="visible"/>
                                      </p:to>
                                    </p:set>
                                    <p:animEffect transition="in" filter="strips(downRight)">
                                      <p:cBhvr>
                                        <p:cTn id="7" dur="500"/>
                                        <p:tgtEl>
                                          <p:spTgt spid="545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5813"/>
                                        </p:tgtEl>
                                        <p:attrNameLst>
                                          <p:attrName>style.visibility</p:attrName>
                                        </p:attrNameLst>
                                      </p:cBhvr>
                                      <p:to>
                                        <p:strVal val="visible"/>
                                      </p:to>
                                    </p:set>
                                    <p:animEffect transition="in" filter="wipe(left)">
                                      <p:cBhvr>
                                        <p:cTn id="17" dur="500"/>
                                        <p:tgtEl>
                                          <p:spTgt spid="5458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45811"/>
                                        </p:tgtEl>
                                        <p:attrNameLst>
                                          <p:attrName>style.visibility</p:attrName>
                                        </p:attrNameLst>
                                      </p:cBhvr>
                                      <p:to>
                                        <p:strVal val="visible"/>
                                      </p:to>
                                    </p:set>
                                    <p:animEffect transition="in" filter="strips(downRight)">
                                      <p:cBhvr>
                                        <p:cTn id="27" dur="500"/>
                                        <p:tgtEl>
                                          <p:spTgt spid="5458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545814"/>
                                        </p:tgtEl>
                                        <p:attrNameLst>
                                          <p:attrName>style.visibility</p:attrName>
                                        </p:attrNameLst>
                                      </p:cBhvr>
                                      <p:to>
                                        <p:strVal val="visible"/>
                                      </p:to>
                                    </p:set>
                                    <p:animEffect transition="in" filter="wipe(right)">
                                      <p:cBhvr>
                                        <p:cTn id="37" dur="500"/>
                                        <p:tgtEl>
                                          <p:spTgt spid="5458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45812"/>
                                        </p:tgtEl>
                                        <p:attrNameLst>
                                          <p:attrName>style.visibility</p:attrName>
                                        </p:attrNameLst>
                                      </p:cBhvr>
                                      <p:to>
                                        <p:strVal val="visible"/>
                                      </p:to>
                                    </p:set>
                                    <p:animEffect transition="in" filter="strips(downRight)">
                                      <p:cBhvr>
                                        <p:cTn id="47" dur="500"/>
                                        <p:tgtEl>
                                          <p:spTgt spid="5458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dissolv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10" grpId="0" animBg="1"/>
      <p:bldP spid="545811" grpId="0" animBg="1"/>
      <p:bldP spid="545812" grpId="0" animBg="1"/>
      <p:bldP spid="545813" grpId="0" animBg="1"/>
      <p:bldP spid="5458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fontAlgn="auto" hangingPunct="1">
              <a:spcAft>
                <a:spcPts val="0"/>
              </a:spcAft>
              <a:defRPr/>
            </a:pPr>
            <a:r>
              <a:rPr lang="en-US" altLang="en-US" sz="3200" dirty="0">
                <a:solidFill>
                  <a:schemeClr val="tx1"/>
                </a:solidFill>
                <a:latin typeface="+mn-lt"/>
                <a:ea typeface="+mn-ea"/>
                <a:cs typeface="+mn-cs"/>
              </a:rPr>
              <a:t>Shifts in the Demand Curve</a:t>
            </a:r>
          </a:p>
        </p:txBody>
      </p:sp>
      <p:sp>
        <p:nvSpPr>
          <p:cNvPr id="24579" name="Rectangle 5"/>
          <p:cNvSpPr>
            <a:spLocks noGrp="1" noChangeArrowheads="1"/>
          </p:cNvSpPr>
          <p:nvPr>
            <p:ph idx="1"/>
          </p:nvPr>
        </p:nvSpPr>
        <p:spPr/>
        <p:txBody>
          <a:bodyPr>
            <a:normAutofit/>
          </a:bodyPr>
          <a:lstStyle/>
          <a:p>
            <a:pPr eaLnBrk="1" hangingPunct="1"/>
            <a:r>
              <a:rPr lang="en-US" altLang="en-US" sz="2800" dirty="0" smtClean="0"/>
              <a:t>Consumer Income</a:t>
            </a:r>
          </a:p>
          <a:p>
            <a:pPr lvl="1" eaLnBrk="1" hangingPunct="1"/>
            <a:r>
              <a:rPr lang="en-US" altLang="en-US" sz="2800" dirty="0" smtClean="0"/>
              <a:t>As income increases the demand for a </a:t>
            </a:r>
            <a:r>
              <a:rPr lang="en-US" altLang="en-US" sz="2800" i="1" dirty="0" smtClean="0">
                <a:solidFill>
                  <a:srgbClr val="25A9A6"/>
                </a:solidFill>
              </a:rPr>
              <a:t>normal good</a:t>
            </a:r>
            <a:r>
              <a:rPr lang="en-US" altLang="en-US" sz="2800" dirty="0" smtClean="0"/>
              <a:t> will increase.</a:t>
            </a:r>
          </a:p>
          <a:p>
            <a:pPr lvl="1" eaLnBrk="1" hangingPunct="1"/>
            <a:r>
              <a:rPr lang="en-US" altLang="en-US" sz="2800" dirty="0" smtClean="0"/>
              <a:t>As income increases the demand for an </a:t>
            </a:r>
            <a:r>
              <a:rPr lang="en-US" altLang="en-US" sz="2800" i="1" dirty="0" smtClean="0">
                <a:solidFill>
                  <a:srgbClr val="25A9A6"/>
                </a:solidFill>
              </a:rPr>
              <a:t>inferior good</a:t>
            </a:r>
            <a:r>
              <a:rPr lang="en-US" altLang="en-US" sz="2800" dirty="0" smtClean="0"/>
              <a:t> will decrease.</a:t>
            </a:r>
          </a:p>
        </p:txBody>
      </p:sp>
    </p:spTree>
    <p:extLst>
      <p:ext uri="{BB962C8B-B14F-4D97-AF65-F5344CB8AC3E}">
        <p14:creationId xmlns:p14="http://schemas.microsoft.com/office/powerpoint/2010/main" val="212958827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3"/>
          <p:cNvSpPr>
            <a:spLocks noChangeShapeType="1"/>
          </p:cNvSpPr>
          <p:nvPr/>
        </p:nvSpPr>
        <p:spPr bwMode="auto">
          <a:xfrm>
            <a:off x="1981200" y="1828800"/>
            <a:ext cx="0" cy="434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3" name="Line 4"/>
          <p:cNvSpPr>
            <a:spLocks noChangeShapeType="1"/>
          </p:cNvSpPr>
          <p:nvPr/>
        </p:nvSpPr>
        <p:spPr bwMode="auto">
          <a:xfrm>
            <a:off x="1981200" y="6172200"/>
            <a:ext cx="5334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4" name="Line 5"/>
          <p:cNvSpPr>
            <a:spLocks noChangeShapeType="1"/>
          </p:cNvSpPr>
          <p:nvPr/>
        </p:nvSpPr>
        <p:spPr bwMode="auto">
          <a:xfrm>
            <a:off x="1981200" y="2209800"/>
            <a:ext cx="4648200" cy="3962400"/>
          </a:xfrm>
          <a:prstGeom prst="line">
            <a:avLst/>
          </a:prstGeom>
          <a:noFill/>
          <a:ln w="5715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5" name="Oval 6"/>
          <p:cNvSpPr>
            <a:spLocks noChangeArrowheads="1"/>
          </p:cNvSpPr>
          <p:nvPr/>
        </p:nvSpPr>
        <p:spPr bwMode="auto">
          <a:xfrm>
            <a:off x="6477000" y="6096000"/>
            <a:ext cx="152400" cy="152400"/>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p>
        </p:txBody>
      </p:sp>
      <p:sp>
        <p:nvSpPr>
          <p:cNvPr id="25606" name="Oval 7"/>
          <p:cNvSpPr>
            <a:spLocks noChangeArrowheads="1"/>
          </p:cNvSpPr>
          <p:nvPr/>
        </p:nvSpPr>
        <p:spPr bwMode="auto">
          <a:xfrm>
            <a:off x="1905000" y="2133600"/>
            <a:ext cx="152400" cy="152400"/>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p>
        </p:txBody>
      </p:sp>
      <p:sp>
        <p:nvSpPr>
          <p:cNvPr id="25607" name="Text Box 8"/>
          <p:cNvSpPr txBox="1">
            <a:spLocks noChangeArrowheads="1"/>
          </p:cNvSpPr>
          <p:nvPr/>
        </p:nvSpPr>
        <p:spPr bwMode="auto">
          <a:xfrm>
            <a:off x="990600" y="1981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$3.00</a:t>
            </a:r>
          </a:p>
        </p:txBody>
      </p:sp>
      <p:sp>
        <p:nvSpPr>
          <p:cNvPr id="25608" name="Text Box 9"/>
          <p:cNvSpPr txBox="1">
            <a:spLocks noChangeArrowheads="1"/>
          </p:cNvSpPr>
          <p:nvPr/>
        </p:nvSpPr>
        <p:spPr bwMode="auto">
          <a:xfrm>
            <a:off x="1143000" y="2590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2.50</a:t>
            </a:r>
          </a:p>
        </p:txBody>
      </p:sp>
      <p:sp>
        <p:nvSpPr>
          <p:cNvPr id="25609" name="Text Box 10"/>
          <p:cNvSpPr txBox="1">
            <a:spLocks noChangeArrowheads="1"/>
          </p:cNvSpPr>
          <p:nvPr/>
        </p:nvSpPr>
        <p:spPr bwMode="auto">
          <a:xfrm>
            <a:off x="1143000" y="32766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2.00</a:t>
            </a:r>
          </a:p>
        </p:txBody>
      </p:sp>
      <p:sp>
        <p:nvSpPr>
          <p:cNvPr id="25610" name="Text Box 11"/>
          <p:cNvSpPr txBox="1">
            <a:spLocks noChangeArrowheads="1"/>
          </p:cNvSpPr>
          <p:nvPr/>
        </p:nvSpPr>
        <p:spPr bwMode="auto">
          <a:xfrm>
            <a:off x="1143000" y="38862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dirty="0">
                <a:latin typeface="Tahoma" pitchFamily="34" charset="0"/>
              </a:rPr>
              <a:t>1.50</a:t>
            </a:r>
          </a:p>
        </p:txBody>
      </p:sp>
      <p:sp>
        <p:nvSpPr>
          <p:cNvPr id="25611" name="Text Box 12"/>
          <p:cNvSpPr txBox="1">
            <a:spLocks noChangeArrowheads="1"/>
          </p:cNvSpPr>
          <p:nvPr/>
        </p:nvSpPr>
        <p:spPr bwMode="auto">
          <a:xfrm>
            <a:off x="1143000" y="4495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1.00</a:t>
            </a:r>
          </a:p>
        </p:txBody>
      </p:sp>
      <p:sp>
        <p:nvSpPr>
          <p:cNvPr id="25612" name="Text Box 13"/>
          <p:cNvSpPr txBox="1">
            <a:spLocks noChangeArrowheads="1"/>
          </p:cNvSpPr>
          <p:nvPr/>
        </p:nvSpPr>
        <p:spPr bwMode="auto">
          <a:xfrm>
            <a:off x="1143000" y="51816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0.50</a:t>
            </a:r>
          </a:p>
        </p:txBody>
      </p:sp>
      <p:sp>
        <p:nvSpPr>
          <p:cNvPr id="25613" name="Text Box 14"/>
          <p:cNvSpPr txBox="1">
            <a:spLocks noChangeArrowheads="1"/>
          </p:cNvSpPr>
          <p:nvPr/>
        </p:nvSpPr>
        <p:spPr bwMode="auto">
          <a:xfrm>
            <a:off x="25908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2</a:t>
            </a:r>
          </a:p>
        </p:txBody>
      </p:sp>
      <p:sp>
        <p:nvSpPr>
          <p:cNvPr id="25614" name="Text Box 15"/>
          <p:cNvSpPr txBox="1">
            <a:spLocks noChangeArrowheads="1"/>
          </p:cNvSpPr>
          <p:nvPr/>
        </p:nvSpPr>
        <p:spPr bwMode="auto">
          <a:xfrm>
            <a:off x="21336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a:t>
            </a:r>
          </a:p>
        </p:txBody>
      </p:sp>
      <p:sp>
        <p:nvSpPr>
          <p:cNvPr id="25615" name="Text Box 16"/>
          <p:cNvSpPr txBox="1">
            <a:spLocks noChangeArrowheads="1"/>
          </p:cNvSpPr>
          <p:nvPr/>
        </p:nvSpPr>
        <p:spPr bwMode="auto">
          <a:xfrm>
            <a:off x="29718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3</a:t>
            </a:r>
          </a:p>
        </p:txBody>
      </p:sp>
      <p:sp>
        <p:nvSpPr>
          <p:cNvPr id="25616" name="Text Box 17"/>
          <p:cNvSpPr txBox="1">
            <a:spLocks noChangeArrowheads="1"/>
          </p:cNvSpPr>
          <p:nvPr/>
        </p:nvSpPr>
        <p:spPr bwMode="auto">
          <a:xfrm>
            <a:off x="33528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4</a:t>
            </a:r>
          </a:p>
        </p:txBody>
      </p:sp>
      <p:sp>
        <p:nvSpPr>
          <p:cNvPr id="25617" name="Text Box 18"/>
          <p:cNvSpPr txBox="1">
            <a:spLocks noChangeArrowheads="1"/>
          </p:cNvSpPr>
          <p:nvPr/>
        </p:nvSpPr>
        <p:spPr bwMode="auto">
          <a:xfrm>
            <a:off x="36576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5</a:t>
            </a:r>
          </a:p>
        </p:txBody>
      </p:sp>
      <p:sp>
        <p:nvSpPr>
          <p:cNvPr id="25618" name="Text Box 19"/>
          <p:cNvSpPr txBox="1">
            <a:spLocks noChangeArrowheads="1"/>
          </p:cNvSpPr>
          <p:nvPr/>
        </p:nvSpPr>
        <p:spPr bwMode="auto">
          <a:xfrm>
            <a:off x="40386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6</a:t>
            </a:r>
          </a:p>
        </p:txBody>
      </p:sp>
      <p:sp>
        <p:nvSpPr>
          <p:cNvPr id="25619" name="Text Box 20"/>
          <p:cNvSpPr txBox="1">
            <a:spLocks noChangeArrowheads="1"/>
          </p:cNvSpPr>
          <p:nvPr/>
        </p:nvSpPr>
        <p:spPr bwMode="auto">
          <a:xfrm>
            <a:off x="44196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7</a:t>
            </a:r>
          </a:p>
        </p:txBody>
      </p:sp>
      <p:sp>
        <p:nvSpPr>
          <p:cNvPr id="25620" name="Text Box 21"/>
          <p:cNvSpPr txBox="1">
            <a:spLocks noChangeArrowheads="1"/>
          </p:cNvSpPr>
          <p:nvPr/>
        </p:nvSpPr>
        <p:spPr bwMode="auto">
          <a:xfrm>
            <a:off x="48006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8</a:t>
            </a:r>
          </a:p>
        </p:txBody>
      </p:sp>
      <p:sp>
        <p:nvSpPr>
          <p:cNvPr id="25621" name="Text Box 22"/>
          <p:cNvSpPr txBox="1">
            <a:spLocks noChangeArrowheads="1"/>
          </p:cNvSpPr>
          <p:nvPr/>
        </p:nvSpPr>
        <p:spPr bwMode="auto">
          <a:xfrm>
            <a:off x="5181600" y="6172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9</a:t>
            </a:r>
          </a:p>
        </p:txBody>
      </p:sp>
      <p:sp>
        <p:nvSpPr>
          <p:cNvPr id="25622" name="Text Box 23"/>
          <p:cNvSpPr txBox="1">
            <a:spLocks noChangeArrowheads="1"/>
          </p:cNvSpPr>
          <p:nvPr/>
        </p:nvSpPr>
        <p:spPr bwMode="auto">
          <a:xfrm>
            <a:off x="5486400" y="6172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10</a:t>
            </a:r>
          </a:p>
        </p:txBody>
      </p:sp>
      <p:sp>
        <p:nvSpPr>
          <p:cNvPr id="25623" name="Text Box 24"/>
          <p:cNvSpPr txBox="1">
            <a:spLocks noChangeArrowheads="1"/>
          </p:cNvSpPr>
          <p:nvPr/>
        </p:nvSpPr>
        <p:spPr bwMode="auto">
          <a:xfrm>
            <a:off x="6400800" y="6172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12</a:t>
            </a:r>
          </a:p>
        </p:txBody>
      </p:sp>
      <p:sp>
        <p:nvSpPr>
          <p:cNvPr id="25624" name="Text Box 25"/>
          <p:cNvSpPr txBox="1">
            <a:spLocks noChangeArrowheads="1"/>
          </p:cNvSpPr>
          <p:nvPr/>
        </p:nvSpPr>
        <p:spPr bwMode="auto">
          <a:xfrm>
            <a:off x="5943600" y="6172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11</a:t>
            </a:r>
          </a:p>
        </p:txBody>
      </p:sp>
      <p:sp>
        <p:nvSpPr>
          <p:cNvPr id="25625" name="Text Box 26"/>
          <p:cNvSpPr txBox="1">
            <a:spLocks noChangeArrowheads="1"/>
          </p:cNvSpPr>
          <p:nvPr/>
        </p:nvSpPr>
        <p:spPr bwMode="auto">
          <a:xfrm>
            <a:off x="381000" y="141605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1800" b="1" i="0">
                <a:solidFill>
                  <a:srgbClr val="0000CC"/>
                </a:solidFill>
                <a:latin typeface="Tahoma" pitchFamily="34" charset="0"/>
              </a:rPr>
              <a:t>Price of Ice-Cream Cone</a:t>
            </a:r>
          </a:p>
        </p:txBody>
      </p:sp>
      <p:sp>
        <p:nvSpPr>
          <p:cNvPr id="25626" name="Text Box 27"/>
          <p:cNvSpPr txBox="1">
            <a:spLocks noChangeArrowheads="1"/>
          </p:cNvSpPr>
          <p:nvPr/>
        </p:nvSpPr>
        <p:spPr bwMode="auto">
          <a:xfrm>
            <a:off x="7315200" y="5715000"/>
            <a:ext cx="152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lgn="r">
              <a:spcBef>
                <a:spcPct val="50000"/>
              </a:spcBef>
            </a:pPr>
            <a:r>
              <a:rPr lang="en-US" altLang="en-US" sz="1800" b="1" i="0">
                <a:solidFill>
                  <a:srgbClr val="0000CC"/>
                </a:solidFill>
                <a:latin typeface="Tahoma" pitchFamily="34" charset="0"/>
              </a:rPr>
              <a:t>Quantity of Ice-Cream Cones</a:t>
            </a:r>
          </a:p>
        </p:txBody>
      </p:sp>
      <p:sp>
        <p:nvSpPr>
          <p:cNvPr id="25627" name="Text Box 28"/>
          <p:cNvSpPr txBox="1">
            <a:spLocks noChangeArrowheads="1"/>
          </p:cNvSpPr>
          <p:nvPr/>
        </p:nvSpPr>
        <p:spPr bwMode="auto">
          <a:xfrm>
            <a:off x="17526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0</a:t>
            </a:r>
          </a:p>
        </p:txBody>
      </p:sp>
      <p:sp>
        <p:nvSpPr>
          <p:cNvPr id="439325" name="Line 29"/>
          <p:cNvSpPr>
            <a:spLocks noChangeShapeType="1"/>
          </p:cNvSpPr>
          <p:nvPr/>
        </p:nvSpPr>
        <p:spPr bwMode="auto">
          <a:xfrm>
            <a:off x="3429000" y="1676400"/>
            <a:ext cx="4648200" cy="3962400"/>
          </a:xfrm>
          <a:prstGeom prst="line">
            <a:avLst/>
          </a:prstGeom>
          <a:noFill/>
          <a:ln w="57150">
            <a:solidFill>
              <a:srgbClr val="423A6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9326" name="AutoShape 30"/>
          <p:cNvSpPr>
            <a:spLocks noChangeArrowheads="1"/>
          </p:cNvSpPr>
          <p:nvPr/>
        </p:nvSpPr>
        <p:spPr bwMode="auto">
          <a:xfrm>
            <a:off x="4038600" y="3657600"/>
            <a:ext cx="1600200" cy="304800"/>
          </a:xfrm>
          <a:prstGeom prst="rightArrow">
            <a:avLst>
              <a:gd name="adj1" fmla="val 50000"/>
              <a:gd name="adj2" fmla="val 131250"/>
            </a:avLst>
          </a:prstGeom>
          <a:solidFill>
            <a:schemeClr val="accent2"/>
          </a:solidFill>
          <a:ln w="12700">
            <a:solidFill>
              <a:srgbClr val="FAFD00"/>
            </a:solidFill>
            <a:miter lim="800000"/>
            <a:headEnd type="none" w="sm" len="sm"/>
            <a:tailEnd type="none" w="sm" len="sm"/>
          </a:ln>
        </p:spPr>
        <p:txBody>
          <a:bodyPr wrap="none" anchor="ctr"/>
          <a:lstStyle/>
          <a:p>
            <a:endParaRPr lang="en-US"/>
          </a:p>
        </p:txBody>
      </p:sp>
      <p:sp>
        <p:nvSpPr>
          <p:cNvPr id="439327" name="Rectangle 31"/>
          <p:cNvSpPr>
            <a:spLocks noChangeArrowheads="1"/>
          </p:cNvSpPr>
          <p:nvPr/>
        </p:nvSpPr>
        <p:spPr bwMode="auto">
          <a:xfrm>
            <a:off x="3768725" y="3048000"/>
            <a:ext cx="127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2000" b="1" i="0">
                <a:solidFill>
                  <a:srgbClr val="000000"/>
                </a:solidFill>
              </a:rPr>
              <a:t>Increase</a:t>
            </a:r>
          </a:p>
          <a:p>
            <a:pPr algn="ctr"/>
            <a:r>
              <a:rPr lang="en-US" altLang="en-US" sz="2000" b="1" i="0">
                <a:solidFill>
                  <a:srgbClr val="000000"/>
                </a:solidFill>
              </a:rPr>
              <a:t>in demand</a:t>
            </a:r>
          </a:p>
        </p:txBody>
      </p:sp>
      <p:sp>
        <p:nvSpPr>
          <p:cNvPr id="439328" name="Text Box 32"/>
          <p:cNvSpPr txBox="1">
            <a:spLocks noChangeArrowheads="1"/>
          </p:cNvSpPr>
          <p:nvPr/>
        </p:nvSpPr>
        <p:spPr bwMode="auto">
          <a:xfrm>
            <a:off x="5943600" y="1981200"/>
            <a:ext cx="2362200" cy="9461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lgn="ctr">
              <a:spcBef>
                <a:spcPct val="50000"/>
              </a:spcBef>
            </a:pPr>
            <a:r>
              <a:rPr lang="en-US" altLang="en-US" i="0">
                <a:solidFill>
                  <a:srgbClr val="494076"/>
                </a:solidFill>
              </a:rPr>
              <a:t>An increase in income...</a:t>
            </a:r>
          </a:p>
        </p:txBody>
      </p:sp>
      <p:sp>
        <p:nvSpPr>
          <p:cNvPr id="25632" name="Text Box 33"/>
          <p:cNvSpPr txBox="1">
            <a:spLocks noChangeArrowheads="1"/>
          </p:cNvSpPr>
          <p:nvPr/>
        </p:nvSpPr>
        <p:spPr bwMode="auto">
          <a:xfrm>
            <a:off x="6400800" y="55626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3200" b="1" i="0">
                <a:solidFill>
                  <a:srgbClr val="0000CC"/>
                </a:solidFill>
                <a:latin typeface="Times New Roman" pitchFamily="18" charset="0"/>
              </a:rPr>
              <a:t>D</a:t>
            </a:r>
            <a:r>
              <a:rPr lang="en-US" altLang="en-US" sz="3200" b="1" i="0" baseline="-25000">
                <a:solidFill>
                  <a:srgbClr val="0000CC"/>
                </a:solidFill>
                <a:latin typeface="Times New Roman" pitchFamily="18" charset="0"/>
              </a:rPr>
              <a:t>1</a:t>
            </a:r>
            <a:endParaRPr lang="en-US" altLang="en-US" sz="3200" b="1" i="0">
              <a:solidFill>
                <a:srgbClr val="0000CC"/>
              </a:solidFill>
              <a:latin typeface="Times New Roman" pitchFamily="18" charset="0"/>
            </a:endParaRPr>
          </a:p>
        </p:txBody>
      </p:sp>
      <p:sp>
        <p:nvSpPr>
          <p:cNvPr id="439330" name="Text Box 34"/>
          <p:cNvSpPr txBox="1">
            <a:spLocks noChangeArrowheads="1"/>
          </p:cNvSpPr>
          <p:nvPr/>
        </p:nvSpPr>
        <p:spPr bwMode="auto">
          <a:xfrm>
            <a:off x="8001000" y="51816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3200" b="1" i="0">
                <a:solidFill>
                  <a:srgbClr val="0000CC"/>
                </a:solidFill>
                <a:latin typeface="Times New Roman" pitchFamily="18" charset="0"/>
              </a:rPr>
              <a:t>D</a:t>
            </a:r>
            <a:r>
              <a:rPr lang="en-US" altLang="en-US" sz="3200" b="1" i="0" baseline="-25000">
                <a:solidFill>
                  <a:srgbClr val="0000CC"/>
                </a:solidFill>
                <a:latin typeface="Times New Roman" pitchFamily="18" charset="0"/>
              </a:rPr>
              <a:t>2</a:t>
            </a:r>
            <a:endParaRPr lang="en-US" altLang="en-US" sz="3200" b="1" i="0">
              <a:solidFill>
                <a:srgbClr val="0000CC"/>
              </a:solidFill>
              <a:latin typeface="Times New Roman" pitchFamily="18" charset="0"/>
            </a:endParaRPr>
          </a:p>
        </p:txBody>
      </p:sp>
      <p:sp>
        <p:nvSpPr>
          <p:cNvPr id="23586" name="Rectangle 36"/>
          <p:cNvSpPr>
            <a:spLocks noGrp="1" noChangeArrowheads="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en-US" smtClean="0">
                <a:solidFill>
                  <a:schemeClr val="tx2">
                    <a:satMod val="130000"/>
                  </a:schemeClr>
                </a:solidFill>
              </a:rPr>
              <a:t>Consumer Income</a:t>
            </a:r>
            <a:br>
              <a:rPr lang="en-US" altLang="en-US" smtClean="0">
                <a:solidFill>
                  <a:schemeClr val="tx2">
                    <a:satMod val="130000"/>
                  </a:schemeClr>
                </a:solidFill>
              </a:rPr>
            </a:br>
            <a:r>
              <a:rPr lang="en-US" altLang="en-US" smtClean="0">
                <a:solidFill>
                  <a:schemeClr val="tx2">
                    <a:satMod val="130000"/>
                  </a:schemeClr>
                </a:solidFill>
              </a:rPr>
              <a:t>Normal Good</a:t>
            </a:r>
          </a:p>
        </p:txBody>
      </p:sp>
    </p:spTree>
    <p:extLst>
      <p:ext uri="{BB962C8B-B14F-4D97-AF65-F5344CB8AC3E}">
        <p14:creationId xmlns:p14="http://schemas.microsoft.com/office/powerpoint/2010/main" val="38364091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9328"/>
                                        </p:tgtEl>
                                        <p:attrNameLst>
                                          <p:attrName>style.visibility</p:attrName>
                                        </p:attrNameLst>
                                      </p:cBhvr>
                                      <p:to>
                                        <p:strVal val="visible"/>
                                      </p:to>
                                    </p:set>
                                    <p:animEffect transition="in" filter="dissolve">
                                      <p:cBhvr>
                                        <p:cTn id="7" dur="500"/>
                                        <p:tgtEl>
                                          <p:spTgt spid="4393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39327"/>
                                        </p:tgtEl>
                                        <p:attrNameLst>
                                          <p:attrName>style.visibility</p:attrName>
                                        </p:attrNameLst>
                                      </p:cBhvr>
                                      <p:to>
                                        <p:strVal val="visible"/>
                                      </p:to>
                                    </p:set>
                                    <p:animEffect transition="in" filter="dissolve">
                                      <p:cBhvr>
                                        <p:cTn id="12" dur="500"/>
                                        <p:tgtEl>
                                          <p:spTgt spid="4393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326"/>
                                        </p:tgtEl>
                                        <p:attrNameLst>
                                          <p:attrName>style.visibility</p:attrName>
                                        </p:attrNameLst>
                                      </p:cBhvr>
                                      <p:to>
                                        <p:strVal val="visible"/>
                                      </p:to>
                                    </p:set>
                                    <p:animEffect transition="in" filter="wipe(left)">
                                      <p:cBhvr>
                                        <p:cTn id="17" dur="500"/>
                                        <p:tgtEl>
                                          <p:spTgt spid="4393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439325"/>
                                        </p:tgtEl>
                                        <p:attrNameLst>
                                          <p:attrName>style.visibility</p:attrName>
                                        </p:attrNameLst>
                                      </p:cBhvr>
                                      <p:to>
                                        <p:strVal val="visible"/>
                                      </p:to>
                                    </p:set>
                                    <p:animEffect transition="in" filter="barn(outHorizontal)">
                                      <p:cBhvr>
                                        <p:cTn id="22" dur="500"/>
                                        <p:tgtEl>
                                          <p:spTgt spid="439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9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25" grpId="0" animBg="1"/>
      <p:bldP spid="439326" grpId="0" animBg="1"/>
      <p:bldP spid="439327" grpId="0" autoUpdateAnimBg="0"/>
      <p:bldP spid="439328" grpId="0" animBg="1" autoUpdateAnimBg="0"/>
      <p:bldP spid="43933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3"/>
          <p:cNvSpPr>
            <a:spLocks noChangeShapeType="1"/>
          </p:cNvSpPr>
          <p:nvPr/>
        </p:nvSpPr>
        <p:spPr bwMode="auto">
          <a:xfrm>
            <a:off x="2209800" y="1828800"/>
            <a:ext cx="0" cy="434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27" name="Line 4"/>
          <p:cNvSpPr>
            <a:spLocks noChangeShapeType="1"/>
          </p:cNvSpPr>
          <p:nvPr/>
        </p:nvSpPr>
        <p:spPr bwMode="auto">
          <a:xfrm>
            <a:off x="1600200" y="6172200"/>
            <a:ext cx="563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28" name="Line 5"/>
          <p:cNvSpPr>
            <a:spLocks noChangeShapeType="1"/>
          </p:cNvSpPr>
          <p:nvPr/>
        </p:nvSpPr>
        <p:spPr bwMode="auto">
          <a:xfrm>
            <a:off x="2209800" y="2209800"/>
            <a:ext cx="4648200" cy="3962400"/>
          </a:xfrm>
          <a:prstGeom prst="line">
            <a:avLst/>
          </a:prstGeom>
          <a:noFill/>
          <a:ln w="5715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29" name="Oval 6"/>
          <p:cNvSpPr>
            <a:spLocks noChangeArrowheads="1"/>
          </p:cNvSpPr>
          <p:nvPr/>
        </p:nvSpPr>
        <p:spPr bwMode="auto">
          <a:xfrm>
            <a:off x="6705600" y="6096000"/>
            <a:ext cx="152400" cy="152400"/>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p>
        </p:txBody>
      </p:sp>
      <p:sp>
        <p:nvSpPr>
          <p:cNvPr id="26630" name="Oval 7"/>
          <p:cNvSpPr>
            <a:spLocks noChangeArrowheads="1"/>
          </p:cNvSpPr>
          <p:nvPr/>
        </p:nvSpPr>
        <p:spPr bwMode="auto">
          <a:xfrm>
            <a:off x="2133600" y="2133600"/>
            <a:ext cx="152400" cy="152400"/>
          </a:xfrm>
          <a:prstGeom prst="ellipse">
            <a:avLst/>
          </a:prstGeom>
          <a:solidFill>
            <a:schemeClr val="tx2"/>
          </a:solidFill>
          <a:ln w="12700">
            <a:solidFill>
              <a:schemeClr val="tx1"/>
            </a:solidFill>
            <a:round/>
            <a:headEnd type="none" w="sm" len="sm"/>
            <a:tailEnd type="none" w="sm" len="sm"/>
          </a:ln>
        </p:spPr>
        <p:txBody>
          <a:bodyPr wrap="none" anchor="ctr"/>
          <a:lstStyle/>
          <a:p>
            <a:endParaRPr lang="en-US"/>
          </a:p>
        </p:txBody>
      </p:sp>
      <p:sp>
        <p:nvSpPr>
          <p:cNvPr id="26631" name="Text Box 8"/>
          <p:cNvSpPr txBox="1">
            <a:spLocks noChangeArrowheads="1"/>
          </p:cNvSpPr>
          <p:nvPr/>
        </p:nvSpPr>
        <p:spPr bwMode="auto">
          <a:xfrm>
            <a:off x="1219200" y="19812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$3.00</a:t>
            </a:r>
          </a:p>
        </p:txBody>
      </p:sp>
      <p:sp>
        <p:nvSpPr>
          <p:cNvPr id="26632" name="Text Box 9"/>
          <p:cNvSpPr txBox="1">
            <a:spLocks noChangeArrowheads="1"/>
          </p:cNvSpPr>
          <p:nvPr/>
        </p:nvSpPr>
        <p:spPr bwMode="auto">
          <a:xfrm>
            <a:off x="1371600" y="2590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2.50</a:t>
            </a:r>
          </a:p>
        </p:txBody>
      </p:sp>
      <p:sp>
        <p:nvSpPr>
          <p:cNvPr id="26633" name="Text Box 10"/>
          <p:cNvSpPr txBox="1">
            <a:spLocks noChangeArrowheads="1"/>
          </p:cNvSpPr>
          <p:nvPr/>
        </p:nvSpPr>
        <p:spPr bwMode="auto">
          <a:xfrm>
            <a:off x="1371600" y="32766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2.00</a:t>
            </a:r>
          </a:p>
        </p:txBody>
      </p:sp>
      <p:sp>
        <p:nvSpPr>
          <p:cNvPr id="26634" name="Text Box 11"/>
          <p:cNvSpPr txBox="1">
            <a:spLocks noChangeArrowheads="1"/>
          </p:cNvSpPr>
          <p:nvPr/>
        </p:nvSpPr>
        <p:spPr bwMode="auto">
          <a:xfrm>
            <a:off x="1371600" y="38862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1.50</a:t>
            </a:r>
          </a:p>
        </p:txBody>
      </p:sp>
      <p:sp>
        <p:nvSpPr>
          <p:cNvPr id="26635" name="Text Box 12"/>
          <p:cNvSpPr txBox="1">
            <a:spLocks noChangeArrowheads="1"/>
          </p:cNvSpPr>
          <p:nvPr/>
        </p:nvSpPr>
        <p:spPr bwMode="auto">
          <a:xfrm>
            <a:off x="1371600" y="44958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1.00</a:t>
            </a:r>
          </a:p>
        </p:txBody>
      </p:sp>
      <p:sp>
        <p:nvSpPr>
          <p:cNvPr id="26636" name="Text Box 13"/>
          <p:cNvSpPr txBox="1">
            <a:spLocks noChangeArrowheads="1"/>
          </p:cNvSpPr>
          <p:nvPr/>
        </p:nvSpPr>
        <p:spPr bwMode="auto">
          <a:xfrm>
            <a:off x="1371600" y="51816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0.50</a:t>
            </a:r>
          </a:p>
        </p:txBody>
      </p:sp>
      <p:sp>
        <p:nvSpPr>
          <p:cNvPr id="26637" name="Text Box 14"/>
          <p:cNvSpPr txBox="1">
            <a:spLocks noChangeArrowheads="1"/>
          </p:cNvSpPr>
          <p:nvPr/>
        </p:nvSpPr>
        <p:spPr bwMode="auto">
          <a:xfrm>
            <a:off x="28194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2</a:t>
            </a:r>
          </a:p>
        </p:txBody>
      </p:sp>
      <p:sp>
        <p:nvSpPr>
          <p:cNvPr id="26638" name="Text Box 15"/>
          <p:cNvSpPr txBox="1">
            <a:spLocks noChangeArrowheads="1"/>
          </p:cNvSpPr>
          <p:nvPr/>
        </p:nvSpPr>
        <p:spPr bwMode="auto">
          <a:xfrm>
            <a:off x="23622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a:t>
            </a:r>
          </a:p>
        </p:txBody>
      </p:sp>
      <p:sp>
        <p:nvSpPr>
          <p:cNvPr id="26639" name="Text Box 16"/>
          <p:cNvSpPr txBox="1">
            <a:spLocks noChangeArrowheads="1"/>
          </p:cNvSpPr>
          <p:nvPr/>
        </p:nvSpPr>
        <p:spPr bwMode="auto">
          <a:xfrm>
            <a:off x="32004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3</a:t>
            </a:r>
          </a:p>
        </p:txBody>
      </p:sp>
      <p:sp>
        <p:nvSpPr>
          <p:cNvPr id="26640" name="Text Box 17"/>
          <p:cNvSpPr txBox="1">
            <a:spLocks noChangeArrowheads="1"/>
          </p:cNvSpPr>
          <p:nvPr/>
        </p:nvSpPr>
        <p:spPr bwMode="auto">
          <a:xfrm>
            <a:off x="35814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4</a:t>
            </a:r>
          </a:p>
        </p:txBody>
      </p:sp>
      <p:sp>
        <p:nvSpPr>
          <p:cNvPr id="26641" name="Text Box 18"/>
          <p:cNvSpPr txBox="1">
            <a:spLocks noChangeArrowheads="1"/>
          </p:cNvSpPr>
          <p:nvPr/>
        </p:nvSpPr>
        <p:spPr bwMode="auto">
          <a:xfrm>
            <a:off x="38862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5</a:t>
            </a:r>
          </a:p>
        </p:txBody>
      </p:sp>
      <p:sp>
        <p:nvSpPr>
          <p:cNvPr id="26642" name="Text Box 19"/>
          <p:cNvSpPr txBox="1">
            <a:spLocks noChangeArrowheads="1"/>
          </p:cNvSpPr>
          <p:nvPr/>
        </p:nvSpPr>
        <p:spPr bwMode="auto">
          <a:xfrm>
            <a:off x="42672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6</a:t>
            </a:r>
          </a:p>
        </p:txBody>
      </p:sp>
      <p:sp>
        <p:nvSpPr>
          <p:cNvPr id="26643" name="Text Box 20"/>
          <p:cNvSpPr txBox="1">
            <a:spLocks noChangeArrowheads="1"/>
          </p:cNvSpPr>
          <p:nvPr/>
        </p:nvSpPr>
        <p:spPr bwMode="auto">
          <a:xfrm>
            <a:off x="46482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7</a:t>
            </a:r>
          </a:p>
        </p:txBody>
      </p:sp>
      <p:sp>
        <p:nvSpPr>
          <p:cNvPr id="26644" name="Text Box 21"/>
          <p:cNvSpPr txBox="1">
            <a:spLocks noChangeArrowheads="1"/>
          </p:cNvSpPr>
          <p:nvPr/>
        </p:nvSpPr>
        <p:spPr bwMode="auto">
          <a:xfrm>
            <a:off x="50292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8</a:t>
            </a:r>
          </a:p>
        </p:txBody>
      </p:sp>
      <p:sp>
        <p:nvSpPr>
          <p:cNvPr id="26645" name="Text Box 22"/>
          <p:cNvSpPr txBox="1">
            <a:spLocks noChangeArrowheads="1"/>
          </p:cNvSpPr>
          <p:nvPr/>
        </p:nvSpPr>
        <p:spPr bwMode="auto">
          <a:xfrm>
            <a:off x="5410200" y="6172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9</a:t>
            </a:r>
          </a:p>
        </p:txBody>
      </p:sp>
      <p:sp>
        <p:nvSpPr>
          <p:cNvPr id="26646" name="Text Box 23"/>
          <p:cNvSpPr txBox="1">
            <a:spLocks noChangeArrowheads="1"/>
          </p:cNvSpPr>
          <p:nvPr/>
        </p:nvSpPr>
        <p:spPr bwMode="auto">
          <a:xfrm>
            <a:off x="5715000" y="6172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10</a:t>
            </a:r>
          </a:p>
        </p:txBody>
      </p:sp>
      <p:sp>
        <p:nvSpPr>
          <p:cNvPr id="26647" name="Text Box 24"/>
          <p:cNvSpPr txBox="1">
            <a:spLocks noChangeArrowheads="1"/>
          </p:cNvSpPr>
          <p:nvPr/>
        </p:nvSpPr>
        <p:spPr bwMode="auto">
          <a:xfrm>
            <a:off x="6629400" y="6172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12</a:t>
            </a:r>
          </a:p>
        </p:txBody>
      </p:sp>
      <p:sp>
        <p:nvSpPr>
          <p:cNvPr id="26648" name="Text Box 25"/>
          <p:cNvSpPr txBox="1">
            <a:spLocks noChangeArrowheads="1"/>
          </p:cNvSpPr>
          <p:nvPr/>
        </p:nvSpPr>
        <p:spPr bwMode="auto">
          <a:xfrm>
            <a:off x="6172200" y="6172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11</a:t>
            </a:r>
          </a:p>
        </p:txBody>
      </p:sp>
      <p:sp>
        <p:nvSpPr>
          <p:cNvPr id="26649" name="Text Box 26"/>
          <p:cNvSpPr txBox="1">
            <a:spLocks noChangeArrowheads="1"/>
          </p:cNvSpPr>
          <p:nvPr/>
        </p:nvSpPr>
        <p:spPr bwMode="auto">
          <a:xfrm>
            <a:off x="762000" y="1371600"/>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1800" b="1" i="0">
                <a:solidFill>
                  <a:srgbClr val="0000CC"/>
                </a:solidFill>
              </a:rPr>
              <a:t>Price of Ice-Cream Cone</a:t>
            </a:r>
          </a:p>
        </p:txBody>
      </p:sp>
      <p:sp>
        <p:nvSpPr>
          <p:cNvPr id="26650" name="Text Box 27"/>
          <p:cNvSpPr txBox="1">
            <a:spLocks noChangeArrowheads="1"/>
          </p:cNvSpPr>
          <p:nvPr/>
        </p:nvSpPr>
        <p:spPr bwMode="auto">
          <a:xfrm>
            <a:off x="7315200" y="5715000"/>
            <a:ext cx="152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lgn="r">
              <a:spcBef>
                <a:spcPct val="50000"/>
              </a:spcBef>
            </a:pPr>
            <a:r>
              <a:rPr lang="en-US" altLang="en-US" sz="1800" b="1" i="0">
                <a:solidFill>
                  <a:srgbClr val="0000CC"/>
                </a:solidFill>
              </a:rPr>
              <a:t>Quantity of Ice-Cream Cones</a:t>
            </a:r>
          </a:p>
        </p:txBody>
      </p:sp>
      <p:sp>
        <p:nvSpPr>
          <p:cNvPr id="26651" name="Text Box 28"/>
          <p:cNvSpPr txBox="1">
            <a:spLocks noChangeArrowheads="1"/>
          </p:cNvSpPr>
          <p:nvPr/>
        </p:nvSpPr>
        <p:spPr bwMode="auto">
          <a:xfrm>
            <a:off x="1981200" y="6172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2000" b="1" i="0">
                <a:latin typeface="Tahoma" pitchFamily="34" charset="0"/>
              </a:rPr>
              <a:t>0</a:t>
            </a:r>
          </a:p>
        </p:txBody>
      </p:sp>
      <p:sp>
        <p:nvSpPr>
          <p:cNvPr id="440349" name="Line 29"/>
          <p:cNvSpPr>
            <a:spLocks noChangeShapeType="1"/>
          </p:cNvSpPr>
          <p:nvPr/>
        </p:nvSpPr>
        <p:spPr bwMode="auto">
          <a:xfrm>
            <a:off x="2209800" y="3962400"/>
            <a:ext cx="2590800" cy="2209800"/>
          </a:xfrm>
          <a:prstGeom prst="line">
            <a:avLst/>
          </a:prstGeom>
          <a:noFill/>
          <a:ln w="571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350" name="Rectangle 30"/>
          <p:cNvSpPr>
            <a:spLocks noChangeArrowheads="1"/>
          </p:cNvSpPr>
          <p:nvPr/>
        </p:nvSpPr>
        <p:spPr bwMode="auto">
          <a:xfrm>
            <a:off x="2814638" y="3733800"/>
            <a:ext cx="127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en-US" sz="2000" b="1" i="0">
                <a:solidFill>
                  <a:srgbClr val="000000"/>
                </a:solidFill>
              </a:rPr>
              <a:t>Decrease</a:t>
            </a:r>
          </a:p>
          <a:p>
            <a:pPr algn="r"/>
            <a:r>
              <a:rPr lang="en-US" altLang="en-US" sz="2000" b="1" i="0">
                <a:solidFill>
                  <a:srgbClr val="000000"/>
                </a:solidFill>
              </a:rPr>
              <a:t>in demand</a:t>
            </a:r>
          </a:p>
        </p:txBody>
      </p:sp>
      <p:sp>
        <p:nvSpPr>
          <p:cNvPr id="440351" name="Text Box 31"/>
          <p:cNvSpPr txBox="1">
            <a:spLocks noChangeArrowheads="1"/>
          </p:cNvSpPr>
          <p:nvPr/>
        </p:nvSpPr>
        <p:spPr bwMode="auto">
          <a:xfrm>
            <a:off x="5181600" y="2590800"/>
            <a:ext cx="2362200" cy="9461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lgn="ctr">
              <a:spcBef>
                <a:spcPct val="50000"/>
              </a:spcBef>
            </a:pPr>
            <a:r>
              <a:rPr lang="en-US" altLang="en-US" i="0">
                <a:solidFill>
                  <a:srgbClr val="494076"/>
                </a:solidFill>
              </a:rPr>
              <a:t>An increase in income...</a:t>
            </a:r>
          </a:p>
        </p:txBody>
      </p:sp>
      <p:sp>
        <p:nvSpPr>
          <p:cNvPr id="26655" name="Text Box 32"/>
          <p:cNvSpPr txBox="1">
            <a:spLocks noChangeArrowheads="1"/>
          </p:cNvSpPr>
          <p:nvPr/>
        </p:nvSpPr>
        <p:spPr bwMode="auto">
          <a:xfrm>
            <a:off x="6629400" y="55626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3200" b="1" i="0">
                <a:solidFill>
                  <a:srgbClr val="000099"/>
                </a:solidFill>
                <a:latin typeface="Times New Roman" pitchFamily="18" charset="0"/>
              </a:rPr>
              <a:t>D</a:t>
            </a:r>
            <a:r>
              <a:rPr lang="en-US" altLang="en-US" sz="3200" b="1" i="0" baseline="-25000">
                <a:solidFill>
                  <a:srgbClr val="000099"/>
                </a:solidFill>
                <a:latin typeface="Times New Roman" pitchFamily="18" charset="0"/>
              </a:rPr>
              <a:t>1</a:t>
            </a:r>
            <a:endParaRPr lang="en-US" altLang="en-US" sz="3200" b="1" i="0">
              <a:solidFill>
                <a:srgbClr val="000099"/>
              </a:solidFill>
              <a:latin typeface="Times New Roman" pitchFamily="18" charset="0"/>
            </a:endParaRPr>
          </a:p>
        </p:txBody>
      </p:sp>
      <p:sp>
        <p:nvSpPr>
          <p:cNvPr id="440353" name="Text Box 33"/>
          <p:cNvSpPr txBox="1">
            <a:spLocks noChangeArrowheads="1"/>
          </p:cNvSpPr>
          <p:nvPr/>
        </p:nvSpPr>
        <p:spPr bwMode="auto">
          <a:xfrm>
            <a:off x="4648200" y="55626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pPr>
              <a:spcBef>
                <a:spcPct val="50000"/>
              </a:spcBef>
            </a:pPr>
            <a:r>
              <a:rPr lang="en-US" altLang="en-US" sz="3200" b="1" i="0">
                <a:solidFill>
                  <a:srgbClr val="000000"/>
                </a:solidFill>
                <a:latin typeface="Times New Roman" pitchFamily="18" charset="0"/>
              </a:rPr>
              <a:t>D</a:t>
            </a:r>
            <a:r>
              <a:rPr lang="en-US" altLang="en-US" sz="3200" b="1" i="0" baseline="-25000">
                <a:solidFill>
                  <a:srgbClr val="000000"/>
                </a:solidFill>
                <a:latin typeface="Times New Roman" pitchFamily="18" charset="0"/>
              </a:rPr>
              <a:t>2</a:t>
            </a:r>
            <a:endParaRPr lang="en-US" altLang="en-US" sz="3200" b="1" i="0">
              <a:solidFill>
                <a:srgbClr val="000000"/>
              </a:solidFill>
              <a:latin typeface="Times New Roman" pitchFamily="18" charset="0"/>
            </a:endParaRPr>
          </a:p>
        </p:txBody>
      </p:sp>
      <p:sp>
        <p:nvSpPr>
          <p:cNvPr id="440354" name="AutoShape 34"/>
          <p:cNvSpPr>
            <a:spLocks noChangeArrowheads="1"/>
          </p:cNvSpPr>
          <p:nvPr/>
        </p:nvSpPr>
        <p:spPr bwMode="auto">
          <a:xfrm>
            <a:off x="3200400" y="4419600"/>
            <a:ext cx="1447800" cy="228600"/>
          </a:xfrm>
          <a:prstGeom prst="leftArrow">
            <a:avLst>
              <a:gd name="adj1" fmla="val 50000"/>
              <a:gd name="adj2" fmla="val 158333"/>
            </a:avLst>
          </a:prstGeom>
          <a:solidFill>
            <a:srgbClr val="DE381C"/>
          </a:solidFill>
          <a:ln w="12700">
            <a:solidFill>
              <a:schemeClr val="tx1"/>
            </a:solidFill>
            <a:miter lim="800000"/>
            <a:headEnd type="none" w="sm" len="sm"/>
            <a:tailEnd type="none" w="sm" len="sm"/>
          </a:ln>
        </p:spPr>
        <p:txBody>
          <a:bodyPr wrap="none" anchor="ctr"/>
          <a:lstStyle/>
          <a:p>
            <a:endParaRPr lang="en-US"/>
          </a:p>
        </p:txBody>
      </p:sp>
      <p:sp>
        <p:nvSpPr>
          <p:cNvPr id="24610" name="Rectangle 36"/>
          <p:cNvSpPr>
            <a:spLocks noGrp="1" noChangeArrowheads="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en-US" smtClean="0">
                <a:solidFill>
                  <a:schemeClr val="tx2">
                    <a:satMod val="130000"/>
                  </a:schemeClr>
                </a:solidFill>
              </a:rPr>
              <a:t>Consumer Income</a:t>
            </a:r>
            <a:br>
              <a:rPr lang="en-US" altLang="en-US" smtClean="0">
                <a:solidFill>
                  <a:schemeClr val="tx2">
                    <a:satMod val="130000"/>
                  </a:schemeClr>
                </a:solidFill>
              </a:rPr>
            </a:br>
            <a:r>
              <a:rPr lang="en-US" altLang="en-US" smtClean="0">
                <a:solidFill>
                  <a:schemeClr val="tx2">
                    <a:satMod val="130000"/>
                  </a:schemeClr>
                </a:solidFill>
              </a:rPr>
              <a:t>Inferior Good</a:t>
            </a:r>
          </a:p>
        </p:txBody>
      </p:sp>
    </p:spTree>
    <p:extLst>
      <p:ext uri="{BB962C8B-B14F-4D97-AF65-F5344CB8AC3E}">
        <p14:creationId xmlns:p14="http://schemas.microsoft.com/office/powerpoint/2010/main" val="1857335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51"/>
                                        </p:tgtEl>
                                        <p:attrNameLst>
                                          <p:attrName>style.visibility</p:attrName>
                                        </p:attrNameLst>
                                      </p:cBhvr>
                                      <p:to>
                                        <p:strVal val="visible"/>
                                      </p:to>
                                    </p:set>
                                    <p:animEffect transition="in" filter="dissolve">
                                      <p:cBhvr>
                                        <p:cTn id="7" dur="500"/>
                                        <p:tgtEl>
                                          <p:spTgt spid="440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50"/>
                                        </p:tgtEl>
                                        <p:attrNameLst>
                                          <p:attrName>style.visibility</p:attrName>
                                        </p:attrNameLst>
                                      </p:cBhvr>
                                      <p:to>
                                        <p:strVal val="visible"/>
                                      </p:to>
                                    </p:set>
                                    <p:animEffect transition="in" filter="dissolve">
                                      <p:cBhvr>
                                        <p:cTn id="12" dur="500"/>
                                        <p:tgtEl>
                                          <p:spTgt spid="440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2" fill="hold" grpId="0" nodeType="clickEffect">
                                  <p:stCondLst>
                                    <p:cond delay="0"/>
                                  </p:stCondLst>
                                  <p:childTnLst>
                                    <p:set>
                                      <p:cBhvr>
                                        <p:cTn id="16" dur="1" fill="hold">
                                          <p:stCondLst>
                                            <p:cond delay="0"/>
                                          </p:stCondLst>
                                        </p:cTn>
                                        <p:tgtEl>
                                          <p:spTgt spid="440354"/>
                                        </p:tgtEl>
                                        <p:attrNameLst>
                                          <p:attrName>style.visibility</p:attrName>
                                        </p:attrNameLst>
                                      </p:cBhvr>
                                      <p:to>
                                        <p:strVal val="visible"/>
                                      </p:to>
                                    </p:set>
                                    <p:anim calcmode="lin" valueType="num">
                                      <p:cBhvr>
                                        <p:cTn id="17" dur="500" fill="hold"/>
                                        <p:tgtEl>
                                          <p:spTgt spid="440354"/>
                                        </p:tgtEl>
                                        <p:attrNameLst>
                                          <p:attrName>ppt_x</p:attrName>
                                        </p:attrNameLst>
                                      </p:cBhvr>
                                      <p:tavLst>
                                        <p:tav tm="0">
                                          <p:val>
                                            <p:strVal val="#ppt_x+#ppt_w/2"/>
                                          </p:val>
                                        </p:tav>
                                        <p:tav tm="100000">
                                          <p:val>
                                            <p:strVal val="#ppt_x"/>
                                          </p:val>
                                        </p:tav>
                                      </p:tavLst>
                                    </p:anim>
                                    <p:anim calcmode="lin" valueType="num">
                                      <p:cBhvr>
                                        <p:cTn id="18" dur="500" fill="hold"/>
                                        <p:tgtEl>
                                          <p:spTgt spid="440354"/>
                                        </p:tgtEl>
                                        <p:attrNameLst>
                                          <p:attrName>ppt_y</p:attrName>
                                        </p:attrNameLst>
                                      </p:cBhvr>
                                      <p:tavLst>
                                        <p:tav tm="0">
                                          <p:val>
                                            <p:strVal val="#ppt_y"/>
                                          </p:val>
                                        </p:tav>
                                        <p:tav tm="100000">
                                          <p:val>
                                            <p:strVal val="#ppt_y"/>
                                          </p:val>
                                        </p:tav>
                                      </p:tavLst>
                                    </p:anim>
                                    <p:anim calcmode="lin" valueType="num">
                                      <p:cBhvr>
                                        <p:cTn id="19" dur="500" fill="hold"/>
                                        <p:tgtEl>
                                          <p:spTgt spid="440354"/>
                                        </p:tgtEl>
                                        <p:attrNameLst>
                                          <p:attrName>ppt_w</p:attrName>
                                        </p:attrNameLst>
                                      </p:cBhvr>
                                      <p:tavLst>
                                        <p:tav tm="0">
                                          <p:val>
                                            <p:fltVal val="0"/>
                                          </p:val>
                                        </p:tav>
                                        <p:tav tm="100000">
                                          <p:val>
                                            <p:strVal val="#ppt_w"/>
                                          </p:val>
                                        </p:tav>
                                      </p:tavLst>
                                    </p:anim>
                                    <p:anim calcmode="lin" valueType="num">
                                      <p:cBhvr>
                                        <p:cTn id="20" dur="500" fill="hold"/>
                                        <p:tgtEl>
                                          <p:spTgt spid="44035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440349"/>
                                        </p:tgtEl>
                                        <p:attrNameLst>
                                          <p:attrName>style.visibility</p:attrName>
                                        </p:attrNameLst>
                                      </p:cBhvr>
                                      <p:to>
                                        <p:strVal val="visible"/>
                                      </p:to>
                                    </p:set>
                                    <p:animEffect transition="in" filter="barn(outHorizontal)">
                                      <p:cBhvr>
                                        <p:cTn id="25" dur="500"/>
                                        <p:tgtEl>
                                          <p:spTgt spid="44034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40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9" grpId="0" animBg="1"/>
      <p:bldP spid="440350" grpId="0" autoUpdateAnimBg="0"/>
      <p:bldP spid="440351" grpId="0" animBg="1" autoUpdateAnimBg="0"/>
      <p:bldP spid="440353" grpId="0" autoUpdateAnimBg="0"/>
      <p:bldP spid="4403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609600"/>
            <a:ext cx="7848600" cy="1143000"/>
          </a:xfrm>
        </p:spPr>
        <p:txBody>
          <a:bodyPr>
            <a:normAutofit/>
          </a:bodyPr>
          <a:lstStyle/>
          <a:p>
            <a:pPr eaLnBrk="1" fontAlgn="auto" hangingPunct="1">
              <a:spcAft>
                <a:spcPts val="0"/>
              </a:spcAft>
              <a:defRPr/>
            </a:pPr>
            <a:r>
              <a:rPr lang="en-US" b="1" dirty="0" smtClean="0"/>
              <a:t>		</a:t>
            </a:r>
          </a:p>
        </p:txBody>
      </p:sp>
      <p:sp>
        <p:nvSpPr>
          <p:cNvPr id="11267" name="Rectangle 3"/>
          <p:cNvSpPr>
            <a:spLocks noGrp="1" noChangeArrowheads="1"/>
          </p:cNvSpPr>
          <p:nvPr>
            <p:ph idx="1"/>
          </p:nvPr>
        </p:nvSpPr>
        <p:spPr>
          <a:xfrm>
            <a:off x="304800" y="533400"/>
            <a:ext cx="7772400" cy="5410200"/>
          </a:xfrm>
        </p:spPr>
        <p:txBody>
          <a:bodyPr/>
          <a:lstStyle/>
          <a:p>
            <a:pPr algn="just" eaLnBrk="1" hangingPunct="1">
              <a:buFont typeface="Monotype Sorts" pitchFamily="2" charset="2"/>
              <a:buNone/>
            </a:pPr>
            <a:endParaRPr lang="en-US" altLang="en-US" sz="4000" b="1" dirty="0" smtClean="0"/>
          </a:p>
          <a:p>
            <a:pPr algn="just" eaLnBrk="1" hangingPunct="1">
              <a:buFont typeface="Monotype Sorts" pitchFamily="2" charset="2"/>
              <a:buChar char="á"/>
            </a:pPr>
            <a:r>
              <a:rPr lang="en-US" altLang="en-US" sz="4000" b="1" dirty="0" smtClean="0"/>
              <a:t>Basic concepts of demand and supply (Mathematically &amp; Graphically). </a:t>
            </a:r>
          </a:p>
          <a:p>
            <a:pPr algn="just" eaLnBrk="1" hangingPunct="1">
              <a:buFont typeface="Monotype Sorts" pitchFamily="2" charset="2"/>
              <a:buChar char="á"/>
            </a:pPr>
            <a:r>
              <a:rPr lang="en-US" altLang="en-US" sz="4000" b="1" dirty="0" smtClean="0"/>
              <a:t>Equilibrium Quantity and Price.</a:t>
            </a:r>
          </a:p>
          <a:p>
            <a:pPr algn="just" eaLnBrk="1" hangingPunct="1">
              <a:buFont typeface="Monotype Sorts" pitchFamily="2" charset="2"/>
              <a:buChar char="á"/>
            </a:pPr>
            <a:r>
              <a:rPr lang="en-US" altLang="en-US" sz="4000" b="1" dirty="0" smtClean="0"/>
              <a:t>Impacts of different factors on equilibrium quantity and price.</a:t>
            </a:r>
            <a:endParaRPr lang="en-US" altLang="en-US" sz="4000" dirty="0" smtClean="0"/>
          </a:p>
        </p:txBody>
      </p:sp>
    </p:spTree>
    <p:extLst>
      <p:ext uri="{BB962C8B-B14F-4D97-AF65-F5344CB8AC3E}">
        <p14:creationId xmlns:p14="http://schemas.microsoft.com/office/powerpoint/2010/main" val="3987518359"/>
      </p:ext>
    </p:extLst>
  </p:cSld>
  <p:clrMapOvr>
    <a:masterClrMapping/>
  </p:clrMapOvr>
  <p:transition>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altLang="en-US" sz="3200" dirty="0">
                <a:solidFill>
                  <a:schemeClr val="tx1"/>
                </a:solidFill>
                <a:latin typeface="+mn-lt"/>
                <a:ea typeface="+mn-ea"/>
                <a:cs typeface="+mn-cs"/>
              </a:rPr>
              <a:t>Shifts in the Demand Curve</a:t>
            </a:r>
          </a:p>
        </p:txBody>
      </p:sp>
      <p:sp>
        <p:nvSpPr>
          <p:cNvPr id="27651" name="Rectangle 3"/>
          <p:cNvSpPr>
            <a:spLocks noGrp="1" noChangeArrowheads="1"/>
          </p:cNvSpPr>
          <p:nvPr>
            <p:ph idx="1"/>
          </p:nvPr>
        </p:nvSpPr>
        <p:spPr/>
        <p:txBody>
          <a:bodyPr>
            <a:noAutofit/>
          </a:bodyPr>
          <a:lstStyle/>
          <a:p>
            <a:pPr algn="just" eaLnBrk="1" hangingPunct="1"/>
            <a:r>
              <a:rPr lang="en-US" altLang="en-US" sz="2400" dirty="0" smtClean="0"/>
              <a:t>Prices of Related Goods</a:t>
            </a:r>
          </a:p>
          <a:p>
            <a:pPr lvl="1" algn="just" eaLnBrk="1" hangingPunct="1"/>
            <a:r>
              <a:rPr lang="en-US" altLang="en-US" sz="2400" dirty="0" smtClean="0"/>
              <a:t>When a fall in the price of one good reduces the demand for another good, the two goods are called </a:t>
            </a:r>
            <a:r>
              <a:rPr lang="en-US" altLang="en-US" sz="2400" i="1" dirty="0" smtClean="0">
                <a:solidFill>
                  <a:srgbClr val="25A9A6"/>
                </a:solidFill>
              </a:rPr>
              <a:t>substitutes</a:t>
            </a:r>
            <a:r>
              <a:rPr lang="en-US" altLang="en-US" sz="2400" dirty="0" smtClean="0"/>
              <a:t>. ( A substitute good is the one that can be used in place of another good.)</a:t>
            </a:r>
          </a:p>
          <a:p>
            <a:pPr lvl="1" algn="just" eaLnBrk="1" hangingPunct="1"/>
            <a:r>
              <a:rPr lang="en-US" altLang="en-US" sz="2400" dirty="0" smtClean="0"/>
              <a:t>When a fall in the price of one good increases the demand for another good, the two goods are called </a:t>
            </a:r>
            <a:r>
              <a:rPr lang="en-US" altLang="en-US" sz="2400" i="1" dirty="0" smtClean="0">
                <a:solidFill>
                  <a:srgbClr val="25A9A6"/>
                </a:solidFill>
              </a:rPr>
              <a:t>complements</a:t>
            </a:r>
            <a:r>
              <a:rPr lang="en-US" altLang="en-US" sz="2400" dirty="0" smtClean="0"/>
              <a:t>. ( A complement good is the one that is used together with another good.)</a:t>
            </a:r>
          </a:p>
        </p:txBody>
      </p:sp>
    </p:spTree>
    <p:extLst>
      <p:ext uri="{BB962C8B-B14F-4D97-AF65-F5344CB8AC3E}">
        <p14:creationId xmlns:p14="http://schemas.microsoft.com/office/powerpoint/2010/main" val="2257259793"/>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G:\Mankiw\Mankiw PPT\PPT jpegs\purplebuttonmoreyel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4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noChangeArrowheads="1"/>
          </p:cNvSpPr>
          <p:nvPr>
            <p:ph type="title"/>
          </p:nvPr>
        </p:nvSpPr>
        <p:spPr>
          <a:xfrm>
            <a:off x="457200" y="-228600"/>
            <a:ext cx="8382000" cy="1219200"/>
          </a:xfrm>
        </p:spPr>
        <p:txBody>
          <a:bodyPr/>
          <a:lstStyle/>
          <a:p>
            <a:pPr eaLnBrk="1" fontAlgn="auto" hangingPunct="1">
              <a:spcAft>
                <a:spcPts val="0"/>
              </a:spcAft>
              <a:defRPr/>
            </a:pPr>
            <a:r>
              <a:rPr lang="en-US" altLang="en-US" sz="3600" dirty="0" smtClean="0">
                <a:solidFill>
                  <a:schemeClr val="bg1"/>
                </a:solidFill>
              </a:rPr>
              <a:t>Variables That Influence Buyers</a:t>
            </a:r>
          </a:p>
        </p:txBody>
      </p:sp>
      <p:sp>
        <p:nvSpPr>
          <p:cNvPr id="28676" name="Text Box 4"/>
          <p:cNvSpPr txBox="1">
            <a:spLocks noChangeArrowheads="1"/>
          </p:cNvSpPr>
          <p:nvPr/>
        </p:nvSpPr>
        <p:spPr bwMode="auto">
          <a:xfrm>
            <a:off x="6508750" y="6675438"/>
            <a:ext cx="1746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r>
              <a:rPr lang="en-US" altLang="en-US" sz="800" b="1" i="0">
                <a:solidFill>
                  <a:srgbClr val="411D72"/>
                </a:solidFill>
              </a:rPr>
              <a:t>Copyright©2004  South-Western</a:t>
            </a:r>
          </a:p>
        </p:txBody>
      </p:sp>
      <p:pic>
        <p:nvPicPr>
          <p:cNvPr id="28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67000"/>
            <a:ext cx="89122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85658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0"/>
            <a:ext cx="6934200" cy="1143000"/>
          </a:xfrm>
        </p:spPr>
        <p:txBody>
          <a:bodyPr/>
          <a:lstStyle/>
          <a:p>
            <a:pPr algn="ctr" eaLnBrk="1" fontAlgn="auto" hangingPunct="1">
              <a:spcAft>
                <a:spcPts val="0"/>
              </a:spcAft>
              <a:defRPr/>
            </a:pPr>
            <a:r>
              <a:rPr lang="en-US" sz="3200" b="1" u="sng" dirty="0" smtClean="0"/>
              <a:t>Mathematical Expression in Linear Functional Form</a:t>
            </a:r>
            <a:r>
              <a:rPr lang="en-US" b="1" dirty="0" smtClean="0"/>
              <a:t>	</a:t>
            </a:r>
            <a:endParaRPr lang="en-US" dirty="0" smtClean="0"/>
          </a:p>
        </p:txBody>
      </p:sp>
      <p:sp>
        <p:nvSpPr>
          <p:cNvPr id="11267" name="Rectangle 3"/>
          <p:cNvSpPr>
            <a:spLocks noGrp="1" noChangeArrowheads="1"/>
          </p:cNvSpPr>
          <p:nvPr>
            <p:ph idx="1"/>
          </p:nvPr>
        </p:nvSpPr>
        <p:spPr>
          <a:xfrm>
            <a:off x="1047750" y="1676400"/>
            <a:ext cx="7772400" cy="2209800"/>
          </a:xfrm>
        </p:spPr>
        <p:txBody>
          <a:bodyPr/>
          <a:lstStyle/>
          <a:p>
            <a:pPr eaLnBrk="1" hangingPunct="1">
              <a:buFont typeface="Monotype Sorts" pitchFamily="2" charset="2"/>
              <a:buNone/>
            </a:pPr>
            <a:r>
              <a:rPr lang="en-US" altLang="en-US" sz="2800" b="1" i="1" smtClean="0"/>
              <a:t>Q</a:t>
            </a:r>
            <a:r>
              <a:rPr lang="en-US" altLang="en-US" sz="2800" b="1" baseline="-25000" smtClean="0"/>
              <a:t>D</a:t>
            </a:r>
            <a:r>
              <a:rPr lang="en-US" altLang="en-US" sz="2800" b="1" smtClean="0"/>
              <a:t> = a + bP + cM + d P</a:t>
            </a:r>
            <a:r>
              <a:rPr lang="en-US" altLang="en-US" sz="2800" b="1" baseline="-25000" smtClean="0"/>
              <a:t>R </a:t>
            </a:r>
            <a:r>
              <a:rPr lang="en-US" altLang="en-US" sz="2800" b="1" smtClean="0"/>
              <a:t>+ eT + fP</a:t>
            </a:r>
            <a:r>
              <a:rPr lang="en-US" altLang="en-US" sz="2800" b="1" baseline="-25000" smtClean="0"/>
              <a:t>e</a:t>
            </a:r>
            <a:r>
              <a:rPr lang="en-US" altLang="en-US" sz="2800" b="1" smtClean="0"/>
              <a:t> + gN</a:t>
            </a:r>
            <a:endParaRPr lang="en-US" altLang="en-US" sz="1400" b="1" smtClean="0"/>
          </a:p>
          <a:p>
            <a:pPr eaLnBrk="1" hangingPunct="1">
              <a:buFont typeface="Monotype Sorts" pitchFamily="2" charset="2"/>
              <a:buNone/>
            </a:pPr>
            <a:endParaRPr lang="en-US" altLang="en-US" sz="2400" b="1" smtClean="0"/>
          </a:p>
          <a:p>
            <a:pPr eaLnBrk="1" hangingPunct="1">
              <a:buFont typeface="Monotype Sorts" pitchFamily="2" charset="2"/>
              <a:buNone/>
            </a:pPr>
            <a:r>
              <a:rPr lang="en-US" altLang="en-US" sz="2400" b="1" smtClean="0"/>
              <a:t>Where  </a:t>
            </a:r>
            <a:r>
              <a:rPr lang="en-US" altLang="en-US" sz="2400" b="1" i="1" smtClean="0"/>
              <a:t>Q</a:t>
            </a:r>
            <a:r>
              <a:rPr lang="en-US" altLang="en-US" sz="2400" b="1" baseline="-25000" smtClean="0"/>
              <a:t>D, </a:t>
            </a:r>
            <a:r>
              <a:rPr lang="en-US" altLang="en-US" sz="2400" b="1" smtClean="0"/>
              <a:t>P ,M, P</a:t>
            </a:r>
            <a:r>
              <a:rPr lang="en-US" altLang="en-US" sz="2400" b="1" baseline="-25000" smtClean="0"/>
              <a:t>R,  </a:t>
            </a:r>
            <a:r>
              <a:rPr lang="en-US" altLang="en-US" sz="2400" b="1" smtClean="0"/>
              <a:t>T, P</a:t>
            </a:r>
            <a:r>
              <a:rPr lang="en-US" altLang="en-US" sz="2400" b="1" baseline="-25000" smtClean="0"/>
              <a:t>e,</a:t>
            </a:r>
            <a:r>
              <a:rPr lang="en-US" altLang="en-US" sz="2400" b="1" smtClean="0"/>
              <a:t>and N are as defined above, and</a:t>
            </a:r>
          </a:p>
          <a:p>
            <a:pPr eaLnBrk="1" hangingPunct="1">
              <a:buFont typeface="Monotype Sorts" pitchFamily="2" charset="2"/>
              <a:buNone/>
            </a:pPr>
            <a:r>
              <a:rPr lang="en-US" altLang="en-US" sz="2400" b="1" smtClean="0"/>
              <a:t>a, b, c, d, e, f, and g are parameters.</a:t>
            </a:r>
            <a:endParaRPr lang="en-US" altLang="en-US" b="1" smtClean="0"/>
          </a:p>
        </p:txBody>
      </p:sp>
      <p:sp>
        <p:nvSpPr>
          <p:cNvPr id="11269" name="Line 5"/>
          <p:cNvSpPr>
            <a:spLocks noChangeShapeType="1"/>
          </p:cNvSpPr>
          <p:nvPr/>
        </p:nvSpPr>
        <p:spPr bwMode="auto">
          <a:xfrm flipH="1">
            <a:off x="2133600" y="3429000"/>
            <a:ext cx="2438400" cy="11430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70" name="Line 6"/>
          <p:cNvSpPr>
            <a:spLocks noChangeShapeType="1"/>
          </p:cNvSpPr>
          <p:nvPr/>
        </p:nvSpPr>
        <p:spPr bwMode="auto">
          <a:xfrm>
            <a:off x="4572000" y="3429000"/>
            <a:ext cx="2895600" cy="12954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71" name="Text Box 7"/>
          <p:cNvSpPr txBox="1">
            <a:spLocks noChangeArrowheads="1"/>
          </p:cNvSpPr>
          <p:nvPr/>
        </p:nvSpPr>
        <p:spPr bwMode="auto">
          <a:xfrm>
            <a:off x="266700" y="4648200"/>
            <a:ext cx="37338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a:solidFill>
                  <a:schemeClr val="hlink"/>
                </a:solidFill>
              </a:rPr>
              <a:t>Intercept Parameter: (a)</a:t>
            </a:r>
          </a:p>
          <a:p>
            <a:pPr>
              <a:buFontTx/>
              <a:buNone/>
            </a:pPr>
            <a:r>
              <a:rPr lang="en-US" altLang="en-US" sz="1800"/>
              <a:t>It shows the value of </a:t>
            </a:r>
            <a:r>
              <a:rPr lang="en-US" altLang="en-US" sz="1800">
                <a:solidFill>
                  <a:schemeClr val="tx2"/>
                </a:solidFill>
              </a:rPr>
              <a:t>Q</a:t>
            </a:r>
            <a:r>
              <a:rPr lang="en-US" altLang="en-US" sz="1800" baseline="-25000">
                <a:solidFill>
                  <a:schemeClr val="tx2"/>
                </a:solidFill>
              </a:rPr>
              <a:t>d, </a:t>
            </a:r>
            <a:r>
              <a:rPr lang="en-US" altLang="en-US" sz="1800"/>
              <a:t>when</a:t>
            </a:r>
            <a:r>
              <a:rPr lang="en-US" altLang="en-US" sz="1800" baseline="-25000">
                <a:solidFill>
                  <a:schemeClr val="tx2"/>
                </a:solidFill>
              </a:rPr>
              <a:t> </a:t>
            </a:r>
          </a:p>
          <a:p>
            <a:pPr>
              <a:buFontTx/>
              <a:buNone/>
            </a:pPr>
            <a:r>
              <a:rPr lang="en-US" altLang="en-US" sz="1800"/>
              <a:t>the variables </a:t>
            </a:r>
            <a:r>
              <a:rPr lang="en-US" altLang="en-US" sz="1800">
                <a:solidFill>
                  <a:schemeClr val="tx2"/>
                </a:solidFill>
              </a:rPr>
              <a:t>P ,M,</a:t>
            </a:r>
            <a:r>
              <a:rPr lang="en-US" altLang="en-US" sz="1800"/>
              <a:t> </a:t>
            </a:r>
            <a:r>
              <a:rPr lang="en-US" altLang="en-US" sz="1800">
                <a:solidFill>
                  <a:schemeClr val="tx2"/>
                </a:solidFill>
              </a:rPr>
              <a:t>P</a:t>
            </a:r>
            <a:r>
              <a:rPr lang="en-US" altLang="en-US" sz="1800" baseline="-25000">
                <a:solidFill>
                  <a:schemeClr val="tx2"/>
                </a:solidFill>
              </a:rPr>
              <a:t>R,  </a:t>
            </a:r>
            <a:r>
              <a:rPr lang="en-US" altLang="en-US" sz="1800">
                <a:solidFill>
                  <a:schemeClr val="tx2"/>
                </a:solidFill>
              </a:rPr>
              <a:t>T, P</a:t>
            </a:r>
            <a:r>
              <a:rPr lang="en-US" altLang="en-US" sz="1800" baseline="-25000">
                <a:solidFill>
                  <a:schemeClr val="tx2"/>
                </a:solidFill>
              </a:rPr>
              <a:t>e,</a:t>
            </a:r>
            <a:r>
              <a:rPr lang="en-US" altLang="en-US" sz="1800"/>
              <a:t>and </a:t>
            </a:r>
          </a:p>
          <a:p>
            <a:pPr>
              <a:buFontTx/>
              <a:buNone/>
            </a:pPr>
            <a:r>
              <a:rPr lang="en-US" altLang="en-US" sz="1800">
                <a:solidFill>
                  <a:schemeClr val="tx2"/>
                </a:solidFill>
              </a:rPr>
              <a:t>N</a:t>
            </a:r>
            <a:r>
              <a:rPr lang="en-US" altLang="en-US" sz="1800"/>
              <a:t> are all simultaneously </a:t>
            </a:r>
          </a:p>
          <a:p>
            <a:pPr>
              <a:buFontTx/>
              <a:buNone/>
            </a:pPr>
            <a:r>
              <a:rPr lang="en-US" altLang="en-US" sz="1800"/>
              <a:t>equal to zero</a:t>
            </a:r>
            <a:endParaRPr lang="en-US" altLang="en-US" sz="1800">
              <a:solidFill>
                <a:schemeClr val="hlink"/>
              </a:solidFill>
            </a:endParaRPr>
          </a:p>
          <a:p>
            <a:pPr>
              <a:buFontTx/>
              <a:buNone/>
            </a:pPr>
            <a:endParaRPr lang="en-US" altLang="en-US" sz="1800"/>
          </a:p>
        </p:txBody>
      </p:sp>
      <p:sp>
        <p:nvSpPr>
          <p:cNvPr id="11273" name="Rectangle 9"/>
          <p:cNvSpPr>
            <a:spLocks noChangeArrowheads="1"/>
          </p:cNvSpPr>
          <p:nvPr/>
        </p:nvSpPr>
        <p:spPr bwMode="auto">
          <a:xfrm>
            <a:off x="4683125" y="4584700"/>
            <a:ext cx="41148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buFontTx/>
              <a:buNone/>
            </a:pPr>
            <a:r>
              <a:rPr lang="en-US" altLang="en-US" b="1" dirty="0">
                <a:solidFill>
                  <a:schemeClr val="hlink"/>
                </a:solidFill>
              </a:rPr>
              <a:t>Slope Parameters: (</a:t>
            </a:r>
            <a:r>
              <a:rPr lang="en-US" altLang="en-US" b="1" dirty="0" err="1">
                <a:solidFill>
                  <a:schemeClr val="hlink"/>
                </a:solidFill>
              </a:rPr>
              <a:t>b,c,d,e,f,g</a:t>
            </a:r>
            <a:r>
              <a:rPr lang="en-US" altLang="en-US" b="1" dirty="0">
                <a:solidFill>
                  <a:schemeClr val="hlink"/>
                </a:solidFill>
              </a:rPr>
              <a:t>)</a:t>
            </a:r>
          </a:p>
          <a:p>
            <a:pPr>
              <a:buFontTx/>
              <a:buNone/>
            </a:pPr>
            <a:r>
              <a:rPr lang="en-US" altLang="en-US" sz="1800" b="1" dirty="0"/>
              <a:t>Parameters in a linear function that </a:t>
            </a:r>
          </a:p>
          <a:p>
            <a:pPr>
              <a:buFontTx/>
              <a:buNone/>
            </a:pPr>
            <a:r>
              <a:rPr lang="en-US" altLang="en-US" sz="1800" b="1" dirty="0"/>
              <a:t>measure the effect on the dependent </a:t>
            </a:r>
          </a:p>
          <a:p>
            <a:pPr>
              <a:buFontTx/>
              <a:buNone/>
            </a:pPr>
            <a:r>
              <a:rPr lang="en-US" altLang="en-US" sz="1800" b="1" dirty="0"/>
              <a:t>variable (</a:t>
            </a:r>
            <a:r>
              <a:rPr lang="en-US" altLang="en-US" sz="1800" b="1" dirty="0" err="1">
                <a:solidFill>
                  <a:schemeClr val="tx2"/>
                </a:solidFill>
              </a:rPr>
              <a:t>Q</a:t>
            </a:r>
            <a:r>
              <a:rPr lang="en-US" altLang="en-US" sz="1800" b="1" baseline="-25000" dirty="0" err="1">
                <a:solidFill>
                  <a:schemeClr val="tx2"/>
                </a:solidFill>
              </a:rPr>
              <a:t>d</a:t>
            </a:r>
            <a:r>
              <a:rPr lang="en-US" altLang="en-US" sz="1800" b="1" dirty="0"/>
              <a:t>) of changing one of the </a:t>
            </a:r>
          </a:p>
          <a:p>
            <a:pPr>
              <a:buFontTx/>
              <a:buNone/>
            </a:pPr>
            <a:r>
              <a:rPr lang="en-US" altLang="en-US" sz="1800" b="1" dirty="0"/>
              <a:t>independent variables (</a:t>
            </a:r>
            <a:r>
              <a:rPr lang="en-US" altLang="en-US" sz="1800" b="1" dirty="0">
                <a:solidFill>
                  <a:schemeClr val="tx2"/>
                </a:solidFill>
              </a:rPr>
              <a:t>P ,M,</a:t>
            </a:r>
            <a:r>
              <a:rPr lang="en-US" altLang="en-US" sz="1800" b="1" dirty="0"/>
              <a:t> </a:t>
            </a:r>
            <a:r>
              <a:rPr lang="en-US" altLang="en-US" sz="1800" b="1" dirty="0">
                <a:solidFill>
                  <a:schemeClr val="tx2"/>
                </a:solidFill>
              </a:rPr>
              <a:t>P</a:t>
            </a:r>
            <a:r>
              <a:rPr lang="en-US" altLang="en-US" sz="1800" b="1" baseline="-25000" dirty="0">
                <a:solidFill>
                  <a:schemeClr val="tx2"/>
                </a:solidFill>
              </a:rPr>
              <a:t>R,  </a:t>
            </a:r>
            <a:r>
              <a:rPr lang="en-US" altLang="en-US" sz="1800" b="1" dirty="0">
                <a:solidFill>
                  <a:schemeClr val="tx2"/>
                </a:solidFill>
              </a:rPr>
              <a:t>T, </a:t>
            </a:r>
            <a:r>
              <a:rPr lang="en-US" altLang="en-US" sz="1800" b="1" dirty="0" err="1">
                <a:solidFill>
                  <a:schemeClr val="tx2"/>
                </a:solidFill>
              </a:rPr>
              <a:t>P</a:t>
            </a:r>
            <a:r>
              <a:rPr lang="en-US" altLang="en-US" sz="1800" b="1" baseline="-25000" dirty="0" err="1">
                <a:solidFill>
                  <a:schemeClr val="tx2"/>
                </a:solidFill>
              </a:rPr>
              <a:t>e</a:t>
            </a:r>
            <a:endParaRPr lang="en-US" altLang="en-US" sz="1800" b="1" baseline="-25000" dirty="0">
              <a:solidFill>
                <a:schemeClr val="tx2"/>
              </a:solidFill>
            </a:endParaRPr>
          </a:p>
          <a:p>
            <a:pPr>
              <a:buFontTx/>
              <a:buNone/>
            </a:pPr>
            <a:r>
              <a:rPr lang="en-US" altLang="en-US" sz="1800" b="1" dirty="0"/>
              <a:t>and </a:t>
            </a:r>
            <a:r>
              <a:rPr lang="en-US" altLang="en-US" sz="1800" b="1" dirty="0">
                <a:solidFill>
                  <a:schemeClr val="tx2"/>
                </a:solidFill>
              </a:rPr>
              <a:t>N</a:t>
            </a:r>
            <a:r>
              <a:rPr lang="en-US" altLang="en-US" sz="1800" b="1" dirty="0"/>
              <a:t>), while holding the rest of these </a:t>
            </a:r>
          </a:p>
          <a:p>
            <a:pPr>
              <a:buFontTx/>
              <a:buNone/>
            </a:pPr>
            <a:r>
              <a:rPr lang="en-US" altLang="en-US" sz="1800" b="1" dirty="0"/>
              <a:t>variables constant.</a:t>
            </a:r>
          </a:p>
        </p:txBody>
      </p:sp>
    </p:spTree>
    <p:extLst>
      <p:ext uri="{BB962C8B-B14F-4D97-AF65-F5344CB8AC3E}">
        <p14:creationId xmlns:p14="http://schemas.microsoft.com/office/powerpoint/2010/main" val="326301894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1266"/>
                                        </p:tgtEl>
                                        <p:attrNameLst>
                                          <p:attrName>style.visibility</p:attrName>
                                        </p:attrNameLst>
                                      </p:cBhvr>
                                      <p:to>
                                        <p:strVal val="visible"/>
                                      </p:to>
                                    </p:set>
                                    <p:anim to="" calcmode="lin" valueType="num">
                                      <p:cBhvr>
                                        <p:cTn id="7" dur="1" fill="hold"/>
                                        <p:tgtEl>
                                          <p:spTgt spid="1126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1267">
                                            <p:txEl>
                                              <p:pRg st="0" end="0"/>
                                            </p:txEl>
                                          </p:spTgt>
                                        </p:tgtEl>
                                        <p:attrNameLst>
                                          <p:attrName>style.visibility</p:attrName>
                                        </p:attrNameLst>
                                      </p:cBhvr>
                                      <p:to>
                                        <p:strVal val="visible"/>
                                      </p:to>
                                    </p:set>
                                    <p:anim to="" calcmode="lin" valueType="num">
                                      <p:cBhvr>
                                        <p:cTn id="12" dur="1" fill="hold"/>
                                        <p:tgtEl>
                                          <p:spTgt spid="11267">
                                            <p:txEl>
                                              <p:pRg st="0" end="0"/>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1267">
                                            <p:txEl>
                                              <p:pRg st="2" end="2"/>
                                            </p:txEl>
                                          </p:spTgt>
                                        </p:tgtEl>
                                        <p:attrNameLst>
                                          <p:attrName>style.visibility</p:attrName>
                                        </p:attrNameLst>
                                      </p:cBhvr>
                                      <p:to>
                                        <p:strVal val="visible"/>
                                      </p:to>
                                    </p:set>
                                    <p:anim to="" calcmode="lin" valueType="num">
                                      <p:cBhvr>
                                        <p:cTn id="17" dur="1" fill="hold"/>
                                        <p:tgtEl>
                                          <p:spTgt spid="11267">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1267">
                                            <p:txEl>
                                              <p:pRg st="3" end="3"/>
                                            </p:txEl>
                                          </p:spTgt>
                                        </p:tgtEl>
                                        <p:attrNameLst>
                                          <p:attrName>style.visibility</p:attrName>
                                        </p:attrNameLst>
                                      </p:cBhvr>
                                      <p:to>
                                        <p:strVal val="visible"/>
                                      </p:to>
                                    </p:set>
                                    <p:anim to="" calcmode="lin" valueType="num">
                                      <p:cBhvr>
                                        <p:cTn id="22" dur="1" fill="hold"/>
                                        <p:tgtEl>
                                          <p:spTgt spid="11267">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1269"/>
                                        </p:tgtEl>
                                        <p:attrNameLst>
                                          <p:attrName>style.visibility</p:attrName>
                                        </p:attrNameLst>
                                      </p:cBhvr>
                                      <p:to>
                                        <p:strVal val="visible"/>
                                      </p:to>
                                    </p:set>
                                    <p:anim to="" calcmode="lin" valueType="num">
                                      <p:cBhvr>
                                        <p:cTn id="27" dur="1" fill="hold"/>
                                        <p:tgtEl>
                                          <p:spTgt spid="11269"/>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1270"/>
                                        </p:tgtEl>
                                        <p:attrNameLst>
                                          <p:attrName>style.visibility</p:attrName>
                                        </p:attrNameLst>
                                      </p:cBhvr>
                                      <p:to>
                                        <p:strVal val="visible"/>
                                      </p:to>
                                    </p:set>
                                    <p:anim to="" calcmode="lin" valueType="num">
                                      <p:cBhvr>
                                        <p:cTn id="32" dur="1" fill="hold"/>
                                        <p:tgtEl>
                                          <p:spTgt spid="11270"/>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1271"/>
                                        </p:tgtEl>
                                        <p:attrNameLst>
                                          <p:attrName>style.visibility</p:attrName>
                                        </p:attrNameLst>
                                      </p:cBhvr>
                                      <p:to>
                                        <p:strVal val="visible"/>
                                      </p:to>
                                    </p:set>
                                    <p:anim to="" calcmode="lin" valueType="num">
                                      <p:cBhvr>
                                        <p:cTn id="37" dur="1" fill="hold"/>
                                        <p:tgtEl>
                                          <p:spTgt spid="11271"/>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1273"/>
                                        </p:tgtEl>
                                        <p:attrNameLst>
                                          <p:attrName>style.visibility</p:attrName>
                                        </p:attrNameLst>
                                      </p:cBhvr>
                                      <p:to>
                                        <p:strVal val="visible"/>
                                      </p:to>
                                    </p:set>
                                    <p:anim to="" calcmode="lin" valueType="num">
                                      <p:cBhvr>
                                        <p:cTn id="42" dur="1" fill="hold"/>
                                        <p:tgtEl>
                                          <p:spTgt spid="1127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P spid="11269" grpId="0" animBg="1"/>
      <p:bldP spid="11270" grpId="0" animBg="1"/>
      <p:bldP spid="11271" grpId="0" autoUpdateAnimBg="0"/>
      <p:bldP spid="1127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7162800" cy="1524000"/>
          </a:xfrm>
        </p:spPr>
        <p:txBody>
          <a:bodyPr/>
          <a:lstStyle/>
          <a:p>
            <a:pPr eaLnBrk="1" fontAlgn="auto" hangingPunct="1">
              <a:spcAft>
                <a:spcPts val="0"/>
              </a:spcAft>
              <a:defRPr/>
            </a:pPr>
            <a:r>
              <a:rPr lang="en-US" sz="4400" b="1" u="sng" dirty="0" smtClean="0"/>
              <a:t>Summary of the Generalized </a:t>
            </a:r>
            <a:br>
              <a:rPr lang="en-US" sz="4400" b="1" u="sng" dirty="0" smtClean="0"/>
            </a:br>
            <a:r>
              <a:rPr lang="en-US" sz="4400" b="1" u="sng" dirty="0" smtClean="0"/>
              <a:t>a(linear) Demand Function</a:t>
            </a:r>
            <a:endParaRPr lang="en-US" sz="4400" u="sng" dirty="0" smtClean="0"/>
          </a:p>
        </p:txBody>
      </p:sp>
      <p:sp>
        <p:nvSpPr>
          <p:cNvPr id="13319" name="Text Box 7"/>
          <p:cNvSpPr txBox="1">
            <a:spLocks noChangeArrowheads="1"/>
          </p:cNvSpPr>
          <p:nvPr/>
        </p:nvSpPr>
        <p:spPr bwMode="auto">
          <a:xfrm>
            <a:off x="228600" y="1752600"/>
            <a:ext cx="7799388"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b="0" dirty="0">
                <a:solidFill>
                  <a:schemeClr val="hlink"/>
                </a:solidFill>
              </a:rPr>
              <a:t>Variable   Relation to  		</a:t>
            </a:r>
            <a:r>
              <a:rPr lang="en-US" altLang="en-US" b="0" dirty="0" smtClean="0">
                <a:solidFill>
                  <a:schemeClr val="hlink"/>
                </a:solidFill>
              </a:rPr>
              <a:t>                  </a:t>
            </a:r>
            <a:r>
              <a:rPr lang="en-US" altLang="en-US" b="0" dirty="0">
                <a:solidFill>
                  <a:schemeClr val="hlink"/>
                </a:solidFill>
              </a:rPr>
              <a:t>Sign of 	</a:t>
            </a:r>
          </a:p>
          <a:p>
            <a:pPr>
              <a:buFontTx/>
              <a:buNone/>
            </a:pPr>
            <a:r>
              <a:rPr lang="en-US" altLang="en-US" b="0" dirty="0">
                <a:solidFill>
                  <a:schemeClr val="hlink"/>
                </a:solidFill>
              </a:rPr>
              <a:t>	    quantity demanded	 	Slope parameter</a:t>
            </a:r>
            <a:endParaRPr lang="en-US" altLang="en-US" b="0" dirty="0"/>
          </a:p>
          <a:p>
            <a:pPr>
              <a:buFontTx/>
              <a:buNone/>
            </a:pPr>
            <a:r>
              <a:rPr lang="en-US" altLang="en-US" sz="2800" b="0" dirty="0"/>
              <a:t>P	   Inverse	 	 	b=</a:t>
            </a:r>
            <a:r>
              <a:rPr lang="en-US" altLang="en-US" sz="2800" b="0" dirty="0">
                <a:sym typeface="Symbol" pitchFamily="18" charset="2"/>
              </a:rPr>
              <a:t></a:t>
            </a:r>
            <a:r>
              <a:rPr lang="en-US" altLang="en-US" sz="2800" i="1" dirty="0"/>
              <a:t>Q</a:t>
            </a:r>
            <a:r>
              <a:rPr lang="en-US" altLang="en-US" sz="2800" baseline="-25000" dirty="0"/>
              <a:t>D</a:t>
            </a:r>
            <a:r>
              <a:rPr lang="en-US" altLang="en-US" sz="2800" dirty="0"/>
              <a:t>/</a:t>
            </a:r>
            <a:r>
              <a:rPr lang="en-US" altLang="en-US" sz="2800" b="0" dirty="0">
                <a:sym typeface="Symbol" pitchFamily="18" charset="2"/>
              </a:rPr>
              <a:t></a:t>
            </a:r>
            <a:r>
              <a:rPr lang="en-US" altLang="en-US" sz="2800" b="0" dirty="0"/>
              <a:t>P is (-)</a:t>
            </a:r>
            <a:r>
              <a:rPr lang="en-US" altLang="en-US" sz="2800" b="0" dirty="0" err="1"/>
              <a:t>ve</a:t>
            </a:r>
            <a:r>
              <a:rPr lang="en-US" altLang="en-US" sz="2800" b="0" dirty="0"/>
              <a:t>	</a:t>
            </a:r>
          </a:p>
          <a:p>
            <a:pPr>
              <a:buFontTx/>
              <a:buNone/>
            </a:pPr>
            <a:r>
              <a:rPr lang="en-US" altLang="en-US" sz="2800" b="0" dirty="0"/>
              <a:t>M	   </a:t>
            </a:r>
            <a:r>
              <a:rPr lang="en-US" altLang="en-US" sz="2000" b="0" dirty="0"/>
              <a:t>Direct for normal goods</a:t>
            </a:r>
            <a:r>
              <a:rPr lang="en-US" altLang="en-US" sz="2800" b="0" dirty="0"/>
              <a:t>	 	c=</a:t>
            </a:r>
            <a:r>
              <a:rPr lang="en-US" altLang="en-US" sz="2800" b="0" dirty="0">
                <a:sym typeface="Symbol" pitchFamily="18" charset="2"/>
              </a:rPr>
              <a:t> </a:t>
            </a:r>
            <a:r>
              <a:rPr lang="en-US" altLang="en-US" sz="2800" i="1" dirty="0"/>
              <a:t>Q</a:t>
            </a:r>
            <a:r>
              <a:rPr lang="en-US" altLang="en-US" sz="2800" baseline="-25000" dirty="0"/>
              <a:t>D</a:t>
            </a:r>
            <a:r>
              <a:rPr lang="en-US" altLang="en-US" sz="2800" b="0" dirty="0">
                <a:sym typeface="Symbol" pitchFamily="18" charset="2"/>
              </a:rPr>
              <a:t> </a:t>
            </a:r>
            <a:r>
              <a:rPr lang="en-US" altLang="en-US" sz="2800" dirty="0"/>
              <a:t>/</a:t>
            </a:r>
            <a:r>
              <a:rPr lang="en-US" altLang="en-US" sz="2800" b="0" dirty="0">
                <a:sym typeface="Symbol" pitchFamily="18" charset="2"/>
              </a:rPr>
              <a:t>M</a:t>
            </a:r>
            <a:r>
              <a:rPr lang="en-US" altLang="en-US" sz="2800" b="0" dirty="0"/>
              <a:t> is (+)</a:t>
            </a:r>
            <a:r>
              <a:rPr lang="en-US" altLang="en-US" sz="2800" b="0" dirty="0" err="1"/>
              <a:t>ve</a:t>
            </a:r>
            <a:endParaRPr lang="en-US" altLang="en-US" sz="2800" b="0" dirty="0"/>
          </a:p>
          <a:p>
            <a:pPr>
              <a:buFontTx/>
              <a:buNone/>
            </a:pPr>
            <a:r>
              <a:rPr lang="en-US" altLang="en-US" sz="2800" b="0" dirty="0"/>
              <a:t>	   </a:t>
            </a:r>
            <a:r>
              <a:rPr lang="en-US" altLang="en-US" sz="2000" b="0" dirty="0"/>
              <a:t>Inverse for inferior goods</a:t>
            </a:r>
            <a:r>
              <a:rPr lang="en-US" altLang="en-US" sz="2800" b="0" dirty="0"/>
              <a:t> 	c=</a:t>
            </a:r>
            <a:r>
              <a:rPr lang="en-US" altLang="en-US" sz="2800" b="0" dirty="0">
                <a:sym typeface="Symbol" pitchFamily="18" charset="2"/>
              </a:rPr>
              <a:t> </a:t>
            </a:r>
            <a:r>
              <a:rPr lang="en-US" altLang="en-US" sz="2800" i="1" dirty="0"/>
              <a:t>Q</a:t>
            </a:r>
            <a:r>
              <a:rPr lang="en-US" altLang="en-US" sz="2800" baseline="-25000" dirty="0"/>
              <a:t>D</a:t>
            </a:r>
            <a:r>
              <a:rPr lang="en-US" altLang="en-US" sz="2800" b="0" dirty="0">
                <a:sym typeface="Symbol" pitchFamily="18" charset="2"/>
              </a:rPr>
              <a:t> </a:t>
            </a:r>
            <a:r>
              <a:rPr lang="en-US" altLang="en-US" sz="2800" dirty="0"/>
              <a:t>/</a:t>
            </a:r>
            <a:r>
              <a:rPr lang="en-US" altLang="en-US" sz="2800" b="0" dirty="0">
                <a:sym typeface="Symbol" pitchFamily="18" charset="2"/>
              </a:rPr>
              <a:t>M</a:t>
            </a:r>
            <a:r>
              <a:rPr lang="en-US" altLang="en-US" sz="2800" b="0" dirty="0"/>
              <a:t> is (-)</a:t>
            </a:r>
            <a:r>
              <a:rPr lang="en-US" altLang="en-US" sz="2800" b="0" dirty="0" err="1"/>
              <a:t>ve</a:t>
            </a:r>
            <a:endParaRPr lang="en-US" altLang="en-US" sz="2800" b="0" dirty="0"/>
          </a:p>
          <a:p>
            <a:pPr>
              <a:buFontTx/>
              <a:buNone/>
            </a:pPr>
            <a:r>
              <a:rPr lang="en-US" altLang="en-US" sz="2800" b="0" dirty="0"/>
              <a:t>P</a:t>
            </a:r>
            <a:r>
              <a:rPr lang="en-US" altLang="en-US" sz="2800" b="0" baseline="-25000" dirty="0"/>
              <a:t>R</a:t>
            </a:r>
            <a:r>
              <a:rPr lang="en-US" altLang="en-US" sz="2800" b="0" dirty="0"/>
              <a:t>	   </a:t>
            </a:r>
            <a:r>
              <a:rPr lang="en-US" altLang="en-US" sz="2000" b="0" dirty="0"/>
              <a:t>Direct for substitute goods</a:t>
            </a:r>
            <a:r>
              <a:rPr lang="en-US" altLang="en-US" sz="2800" b="0" dirty="0"/>
              <a:t>	d=</a:t>
            </a:r>
            <a:r>
              <a:rPr lang="en-US" altLang="en-US" sz="2800" b="0" dirty="0">
                <a:sym typeface="Symbol" pitchFamily="18" charset="2"/>
              </a:rPr>
              <a:t> </a:t>
            </a:r>
            <a:r>
              <a:rPr lang="en-US" altLang="en-US" sz="2800" i="1" dirty="0"/>
              <a:t>Q</a:t>
            </a:r>
            <a:r>
              <a:rPr lang="en-US" altLang="en-US" sz="2800" baseline="-25000" dirty="0"/>
              <a:t>D</a:t>
            </a:r>
            <a:r>
              <a:rPr lang="en-US" altLang="en-US" sz="2800" b="0" dirty="0">
                <a:sym typeface="Symbol" pitchFamily="18" charset="2"/>
              </a:rPr>
              <a:t> </a:t>
            </a:r>
            <a:r>
              <a:rPr lang="en-US" altLang="en-US" sz="2800" dirty="0"/>
              <a:t>/</a:t>
            </a:r>
            <a:r>
              <a:rPr lang="en-US" altLang="en-US" sz="2800" b="0" dirty="0">
                <a:sym typeface="Symbol" pitchFamily="18" charset="2"/>
              </a:rPr>
              <a:t></a:t>
            </a:r>
            <a:r>
              <a:rPr lang="en-US" altLang="en-US" sz="2800" b="0" dirty="0"/>
              <a:t>P</a:t>
            </a:r>
            <a:r>
              <a:rPr lang="en-US" altLang="en-US" sz="2800" b="0" baseline="-25000" dirty="0"/>
              <a:t>R </a:t>
            </a:r>
            <a:r>
              <a:rPr lang="en-US" altLang="en-US" sz="2800" b="0" dirty="0"/>
              <a:t>is (+)</a:t>
            </a:r>
            <a:r>
              <a:rPr lang="en-US" altLang="en-US" sz="2800" b="0" dirty="0" err="1"/>
              <a:t>ve</a:t>
            </a:r>
            <a:endParaRPr lang="en-US" altLang="en-US" sz="2800" b="0" dirty="0"/>
          </a:p>
          <a:p>
            <a:pPr>
              <a:buFontTx/>
              <a:buNone/>
            </a:pPr>
            <a:r>
              <a:rPr lang="en-US" altLang="en-US" sz="2800" b="0" dirty="0"/>
              <a:t>	   </a:t>
            </a:r>
            <a:r>
              <a:rPr lang="en-US" altLang="en-US" sz="2200" b="0" dirty="0"/>
              <a:t>Inverse</a:t>
            </a:r>
            <a:r>
              <a:rPr lang="en-US" altLang="en-US" sz="2800" b="0" dirty="0"/>
              <a:t> </a:t>
            </a:r>
            <a:r>
              <a:rPr lang="en-US" altLang="en-US" sz="2000" b="0" dirty="0"/>
              <a:t>for complement goods</a:t>
            </a:r>
            <a:r>
              <a:rPr lang="en-US" altLang="en-US" sz="2800" b="0" dirty="0"/>
              <a:t>  d=</a:t>
            </a:r>
            <a:r>
              <a:rPr lang="en-US" altLang="en-US" sz="2800" b="0" dirty="0">
                <a:sym typeface="Symbol" pitchFamily="18" charset="2"/>
              </a:rPr>
              <a:t> </a:t>
            </a:r>
            <a:r>
              <a:rPr lang="en-US" altLang="en-US" sz="2800" i="1" dirty="0"/>
              <a:t>Q</a:t>
            </a:r>
            <a:r>
              <a:rPr lang="en-US" altLang="en-US" sz="2800" baseline="-25000" dirty="0"/>
              <a:t>D</a:t>
            </a:r>
            <a:r>
              <a:rPr lang="en-US" altLang="en-US" sz="2800" b="0" dirty="0">
                <a:sym typeface="Symbol" pitchFamily="18" charset="2"/>
              </a:rPr>
              <a:t> </a:t>
            </a:r>
            <a:r>
              <a:rPr lang="en-US" altLang="en-US" sz="2800" dirty="0"/>
              <a:t>/</a:t>
            </a:r>
            <a:r>
              <a:rPr lang="en-US" altLang="en-US" sz="2800" b="0" dirty="0">
                <a:sym typeface="Symbol" pitchFamily="18" charset="2"/>
              </a:rPr>
              <a:t></a:t>
            </a:r>
            <a:r>
              <a:rPr lang="en-US" altLang="en-US" sz="2800" b="0" dirty="0"/>
              <a:t>P</a:t>
            </a:r>
            <a:r>
              <a:rPr lang="en-US" altLang="en-US" sz="2800" b="0" baseline="-25000" dirty="0"/>
              <a:t>R</a:t>
            </a:r>
            <a:r>
              <a:rPr lang="en-US" altLang="en-US" sz="2800" b="0" dirty="0"/>
              <a:t> is (-)</a:t>
            </a:r>
            <a:r>
              <a:rPr lang="en-US" altLang="en-US" sz="2800" b="0" dirty="0" err="1"/>
              <a:t>ve</a:t>
            </a:r>
            <a:endParaRPr lang="en-US" altLang="en-US" sz="2800" b="0" dirty="0"/>
          </a:p>
          <a:p>
            <a:pPr>
              <a:buFontTx/>
              <a:buNone/>
            </a:pPr>
            <a:r>
              <a:rPr lang="en-US" altLang="en-US" sz="2800" b="0" dirty="0"/>
              <a:t>T	   Direct	 	 	e=</a:t>
            </a:r>
            <a:r>
              <a:rPr lang="en-US" altLang="en-US" sz="2800" b="0" dirty="0">
                <a:sym typeface="Symbol" pitchFamily="18" charset="2"/>
              </a:rPr>
              <a:t> </a:t>
            </a:r>
            <a:r>
              <a:rPr lang="en-US" altLang="en-US" sz="2800" i="1" dirty="0"/>
              <a:t>Q</a:t>
            </a:r>
            <a:r>
              <a:rPr lang="en-US" altLang="en-US" sz="2800" baseline="-25000" dirty="0"/>
              <a:t>D</a:t>
            </a:r>
            <a:r>
              <a:rPr lang="en-US" altLang="en-US" sz="2800" b="0" dirty="0">
                <a:sym typeface="Symbol" pitchFamily="18" charset="2"/>
              </a:rPr>
              <a:t> </a:t>
            </a:r>
            <a:r>
              <a:rPr lang="en-US" altLang="en-US" sz="2800" dirty="0"/>
              <a:t>/</a:t>
            </a:r>
            <a:r>
              <a:rPr lang="en-US" altLang="en-US" sz="2800" b="0" dirty="0">
                <a:sym typeface="Symbol" pitchFamily="18" charset="2"/>
              </a:rPr>
              <a:t>T</a:t>
            </a:r>
            <a:r>
              <a:rPr lang="en-US" altLang="en-US" sz="2800" b="0" dirty="0"/>
              <a:t> is (+)</a:t>
            </a:r>
            <a:r>
              <a:rPr lang="en-US" altLang="en-US" sz="2800" b="0" dirty="0" err="1"/>
              <a:t>ve</a:t>
            </a:r>
            <a:endParaRPr lang="en-US" altLang="en-US" sz="2800" b="0" dirty="0"/>
          </a:p>
          <a:p>
            <a:pPr>
              <a:buFontTx/>
              <a:buNone/>
            </a:pPr>
            <a:r>
              <a:rPr lang="en-US" altLang="en-US" sz="2800" b="0" dirty="0" err="1"/>
              <a:t>P</a:t>
            </a:r>
            <a:r>
              <a:rPr lang="en-US" altLang="en-US" sz="2800" b="0" baseline="-25000" dirty="0" err="1"/>
              <a:t>e</a:t>
            </a:r>
            <a:r>
              <a:rPr lang="en-US" altLang="en-US" sz="2800" b="0" dirty="0"/>
              <a:t>	   Direct	 	 	f=</a:t>
            </a:r>
            <a:r>
              <a:rPr lang="en-US" altLang="en-US" sz="2800" b="0" dirty="0">
                <a:sym typeface="Symbol" pitchFamily="18" charset="2"/>
              </a:rPr>
              <a:t> </a:t>
            </a:r>
            <a:r>
              <a:rPr lang="en-US" altLang="en-US" sz="2800" i="1" dirty="0"/>
              <a:t>Q</a:t>
            </a:r>
            <a:r>
              <a:rPr lang="en-US" altLang="en-US" sz="2800" baseline="-25000" dirty="0"/>
              <a:t>D</a:t>
            </a:r>
            <a:r>
              <a:rPr lang="en-US" altLang="en-US" sz="2800" b="0" dirty="0">
                <a:sym typeface="Symbol" pitchFamily="18" charset="2"/>
              </a:rPr>
              <a:t> </a:t>
            </a:r>
            <a:r>
              <a:rPr lang="en-US" altLang="en-US" sz="2800" dirty="0"/>
              <a:t>/</a:t>
            </a:r>
            <a:r>
              <a:rPr lang="en-US" altLang="en-US" sz="2800" b="0" dirty="0">
                <a:sym typeface="Symbol" pitchFamily="18" charset="2"/>
              </a:rPr>
              <a:t> </a:t>
            </a:r>
            <a:r>
              <a:rPr lang="en-US" altLang="en-US" sz="2800" b="0" dirty="0" err="1"/>
              <a:t>P</a:t>
            </a:r>
            <a:r>
              <a:rPr lang="en-US" altLang="en-US" sz="2800" b="0" baseline="-25000" dirty="0" err="1"/>
              <a:t>e</a:t>
            </a:r>
            <a:r>
              <a:rPr lang="en-US" altLang="en-US" sz="2800" b="0" dirty="0">
                <a:sym typeface="Symbol" pitchFamily="18" charset="2"/>
              </a:rPr>
              <a:t> </a:t>
            </a:r>
            <a:r>
              <a:rPr lang="en-US" altLang="en-US" sz="2800" b="0" dirty="0"/>
              <a:t>is (+)</a:t>
            </a:r>
            <a:r>
              <a:rPr lang="en-US" altLang="en-US" sz="2800" b="0" dirty="0" err="1"/>
              <a:t>ve</a:t>
            </a:r>
            <a:endParaRPr lang="en-US" altLang="en-US" sz="2800" b="0" dirty="0"/>
          </a:p>
          <a:p>
            <a:pPr>
              <a:buFontTx/>
              <a:buNone/>
            </a:pPr>
            <a:r>
              <a:rPr lang="en-US" altLang="en-US" sz="2800" b="0" dirty="0"/>
              <a:t>N	   Direct		 	g=</a:t>
            </a:r>
            <a:r>
              <a:rPr lang="en-US" altLang="en-US" sz="2800" b="0" dirty="0">
                <a:sym typeface="Symbol" pitchFamily="18" charset="2"/>
              </a:rPr>
              <a:t> </a:t>
            </a:r>
            <a:r>
              <a:rPr lang="en-US" altLang="en-US" sz="2800" i="1" dirty="0"/>
              <a:t>Q</a:t>
            </a:r>
            <a:r>
              <a:rPr lang="en-US" altLang="en-US" sz="2800" baseline="-25000" dirty="0"/>
              <a:t>D</a:t>
            </a:r>
            <a:r>
              <a:rPr lang="en-US" altLang="en-US" sz="2800" b="0" dirty="0">
                <a:sym typeface="Symbol" pitchFamily="18" charset="2"/>
              </a:rPr>
              <a:t> </a:t>
            </a:r>
            <a:r>
              <a:rPr lang="en-US" altLang="en-US" sz="2800" dirty="0"/>
              <a:t>/</a:t>
            </a:r>
            <a:r>
              <a:rPr lang="en-US" altLang="en-US" sz="2800" b="0" dirty="0">
                <a:sym typeface="Symbol" pitchFamily="18" charset="2"/>
              </a:rPr>
              <a:t>N</a:t>
            </a:r>
            <a:r>
              <a:rPr lang="en-US" altLang="en-US" sz="2800" b="0" dirty="0"/>
              <a:t> is (+)</a:t>
            </a:r>
            <a:r>
              <a:rPr lang="en-US" altLang="en-US" sz="2800" b="0" dirty="0" err="1"/>
              <a:t>ve</a:t>
            </a:r>
            <a:endParaRPr lang="en-US" altLang="en-US" sz="2800" b="0" dirty="0"/>
          </a:p>
        </p:txBody>
      </p:sp>
      <p:sp>
        <p:nvSpPr>
          <p:cNvPr id="18436" name="Line 8"/>
          <p:cNvSpPr>
            <a:spLocks noChangeShapeType="1"/>
          </p:cNvSpPr>
          <p:nvPr/>
        </p:nvSpPr>
        <p:spPr bwMode="auto">
          <a:xfrm>
            <a:off x="0" y="2971800"/>
            <a:ext cx="8534400" cy="0"/>
          </a:xfrm>
          <a:prstGeom prst="line">
            <a:avLst/>
          </a:prstGeom>
          <a:noFill/>
          <a:ln w="57150"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square" anchor="ctr">
            <a:spAutoFit/>
          </a:bodyPr>
          <a:lstStyle/>
          <a:p>
            <a:endParaRPr lang="en-US"/>
          </a:p>
        </p:txBody>
      </p:sp>
    </p:spTree>
    <p:extLst>
      <p:ext uri="{BB962C8B-B14F-4D97-AF65-F5344CB8AC3E}">
        <p14:creationId xmlns:p14="http://schemas.microsoft.com/office/powerpoint/2010/main" val="1910873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3314"/>
                                        </p:tgtEl>
                                        <p:attrNameLst>
                                          <p:attrName>style.visibility</p:attrName>
                                        </p:attrNameLst>
                                      </p:cBhvr>
                                      <p:to>
                                        <p:strVal val="visible"/>
                                      </p:to>
                                    </p:set>
                                    <p:anim to="" calcmode="lin" valueType="num">
                                      <p:cBhvr>
                                        <p:cTn id="7" dur="1" fill="hold"/>
                                        <p:tgtEl>
                                          <p:spTgt spid="1331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3319"/>
                                        </p:tgtEl>
                                        <p:attrNameLst>
                                          <p:attrName>style.visibility</p:attrName>
                                        </p:attrNameLst>
                                      </p:cBhvr>
                                      <p:to>
                                        <p:strVal val="visible"/>
                                      </p:to>
                                    </p:set>
                                    <p:anim to="" calcmode="lin" valueType="num">
                                      <p:cBhvr>
                                        <p:cTn id="12" dur="1" fill="hold"/>
                                        <p:tgtEl>
                                          <p:spTgt spid="133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1066800" y="76200"/>
            <a:ext cx="80676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en-US" sz="4000">
                <a:solidFill>
                  <a:schemeClr val="hlink"/>
                </a:solidFill>
              </a:rPr>
              <a:t>The Ordinary Demand Function</a:t>
            </a:r>
            <a:endParaRPr lang="en-US" altLang="en-US" sz="1600"/>
          </a:p>
          <a:p>
            <a:pPr>
              <a:buFontTx/>
              <a:buNone/>
            </a:pPr>
            <a:endParaRPr lang="en-US" altLang="en-US" sz="1600"/>
          </a:p>
          <a:p>
            <a:pPr>
              <a:buFontTx/>
              <a:buNone/>
            </a:pPr>
            <a:endParaRPr lang="en-US" altLang="en-US"/>
          </a:p>
        </p:txBody>
      </p:sp>
      <p:sp>
        <p:nvSpPr>
          <p:cNvPr id="76803" name="Text Box 3"/>
          <p:cNvSpPr txBox="1">
            <a:spLocks noChangeArrowheads="1"/>
          </p:cNvSpPr>
          <p:nvPr/>
        </p:nvSpPr>
        <p:spPr bwMode="auto">
          <a:xfrm>
            <a:off x="381000" y="990600"/>
            <a:ext cx="7986713"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sz="3200"/>
              <a:t>	</a:t>
            </a:r>
          </a:p>
          <a:p>
            <a:pPr>
              <a:buFontTx/>
              <a:buNone/>
            </a:pPr>
            <a:r>
              <a:rPr lang="en-US" altLang="en-US" i="1"/>
              <a:t>A demand function can be expressed in the most general form</a:t>
            </a:r>
          </a:p>
          <a:p>
            <a:pPr>
              <a:buFontTx/>
              <a:buNone/>
            </a:pPr>
            <a:r>
              <a:rPr lang="en-US" altLang="en-US" i="1"/>
              <a:t>as the equation:</a:t>
            </a:r>
          </a:p>
          <a:p>
            <a:pPr>
              <a:buFontTx/>
              <a:buNone/>
            </a:pPr>
            <a:r>
              <a:rPr lang="en-US" altLang="en-US" sz="3200">
                <a:solidFill>
                  <a:schemeClr val="tx2"/>
                </a:solidFill>
              </a:rPr>
              <a:t>		</a:t>
            </a:r>
            <a:r>
              <a:rPr lang="en-US" altLang="en-US" sz="3200" i="1">
                <a:solidFill>
                  <a:schemeClr val="tx2"/>
                </a:solidFill>
              </a:rPr>
              <a:t>Q</a:t>
            </a:r>
            <a:r>
              <a:rPr lang="en-US" altLang="en-US" sz="3200" baseline="-25000">
                <a:solidFill>
                  <a:schemeClr val="tx2"/>
                </a:solidFill>
              </a:rPr>
              <a:t>D</a:t>
            </a:r>
            <a:r>
              <a:rPr lang="en-US" altLang="en-US" sz="3200">
                <a:solidFill>
                  <a:schemeClr val="tx2"/>
                </a:solidFill>
              </a:rPr>
              <a:t> = </a:t>
            </a:r>
            <a:r>
              <a:rPr lang="en-US" altLang="en-US" sz="3200" i="1">
                <a:solidFill>
                  <a:schemeClr val="tx2"/>
                </a:solidFill>
              </a:rPr>
              <a:t>D</a:t>
            </a:r>
            <a:r>
              <a:rPr lang="en-US" altLang="en-US" sz="3200">
                <a:solidFill>
                  <a:schemeClr val="tx2"/>
                </a:solidFill>
              </a:rPr>
              <a:t>(P)</a:t>
            </a:r>
            <a:r>
              <a:rPr lang="en-US" altLang="en-US" i="1"/>
              <a:t> </a:t>
            </a:r>
          </a:p>
          <a:p>
            <a:pPr algn="just">
              <a:buFontTx/>
              <a:buNone/>
            </a:pPr>
            <a:r>
              <a:rPr lang="en-US" altLang="en-US" i="1"/>
              <a:t>It means that the quantity demanded is a function of  </a:t>
            </a:r>
          </a:p>
          <a:p>
            <a:pPr algn="just">
              <a:buFontTx/>
              <a:buNone/>
            </a:pPr>
            <a:r>
              <a:rPr lang="en-US" altLang="en-US" i="1"/>
              <a:t>(depends on) the price of the good, holding all other variables </a:t>
            </a:r>
          </a:p>
          <a:p>
            <a:pPr algn="just">
              <a:buFontTx/>
              <a:buNone/>
            </a:pPr>
            <a:r>
              <a:rPr lang="en-US" altLang="en-US" i="1"/>
              <a:t>constant.</a:t>
            </a:r>
            <a:endParaRPr lang="en-US" altLang="en-US" sz="3200"/>
          </a:p>
          <a:p>
            <a:pPr>
              <a:buFontTx/>
              <a:buNone/>
            </a:pPr>
            <a:r>
              <a:rPr lang="en-US" altLang="en-US" sz="3200">
                <a:solidFill>
                  <a:schemeClr val="tx2"/>
                </a:solidFill>
              </a:rPr>
              <a:t>	 </a:t>
            </a:r>
            <a:r>
              <a:rPr lang="en-US" altLang="en-US" sz="3200" i="1">
                <a:solidFill>
                  <a:schemeClr val="tx2"/>
                </a:solidFill>
              </a:rPr>
              <a:t>Q</a:t>
            </a:r>
            <a:r>
              <a:rPr lang="en-US" altLang="en-US" sz="3200" baseline="-25000">
                <a:solidFill>
                  <a:schemeClr val="tx2"/>
                </a:solidFill>
              </a:rPr>
              <a:t>D</a:t>
            </a:r>
            <a:r>
              <a:rPr lang="en-US" altLang="en-US" sz="3200">
                <a:solidFill>
                  <a:schemeClr val="tx2"/>
                </a:solidFill>
              </a:rPr>
              <a:t> = </a:t>
            </a:r>
            <a:r>
              <a:rPr lang="en-US" altLang="en-US" sz="3200" i="1">
                <a:solidFill>
                  <a:schemeClr val="tx2"/>
                </a:solidFill>
              </a:rPr>
              <a:t>D</a:t>
            </a:r>
            <a:r>
              <a:rPr lang="en-US" altLang="en-US" sz="3200">
                <a:solidFill>
                  <a:schemeClr val="tx2"/>
                </a:solidFill>
              </a:rPr>
              <a:t>(P;M΄, P</a:t>
            </a:r>
            <a:r>
              <a:rPr lang="en-US" altLang="en-US" sz="3200" baseline="-25000">
                <a:solidFill>
                  <a:schemeClr val="tx2"/>
                </a:solidFill>
              </a:rPr>
              <a:t>R</a:t>
            </a:r>
            <a:r>
              <a:rPr lang="en-US" altLang="en-US" sz="3200">
                <a:solidFill>
                  <a:schemeClr val="tx2"/>
                </a:solidFill>
              </a:rPr>
              <a:t>΄, T΄, P</a:t>
            </a:r>
            <a:r>
              <a:rPr lang="en-US" altLang="en-US" sz="3200" baseline="-25000">
                <a:solidFill>
                  <a:schemeClr val="tx2"/>
                </a:solidFill>
              </a:rPr>
              <a:t>e</a:t>
            </a:r>
            <a:r>
              <a:rPr lang="en-US" altLang="en-US" sz="3200">
                <a:solidFill>
                  <a:schemeClr val="tx2"/>
                </a:solidFill>
              </a:rPr>
              <a:t>΄, N΄)= </a:t>
            </a:r>
            <a:r>
              <a:rPr lang="en-US" altLang="en-US" sz="3200" i="1">
                <a:solidFill>
                  <a:schemeClr val="tx2"/>
                </a:solidFill>
              </a:rPr>
              <a:t>D</a:t>
            </a:r>
            <a:r>
              <a:rPr lang="en-US" altLang="en-US" sz="3200">
                <a:solidFill>
                  <a:schemeClr val="tx2"/>
                </a:solidFill>
              </a:rPr>
              <a:t>(P)</a:t>
            </a:r>
            <a:endParaRPr lang="en-US" altLang="en-US" sz="3200"/>
          </a:p>
          <a:p>
            <a:pPr>
              <a:buFontTx/>
              <a:buNone/>
            </a:pPr>
            <a:r>
              <a:rPr lang="en-US" altLang="en-US"/>
              <a:t>Where</a:t>
            </a:r>
          </a:p>
          <a:p>
            <a:pPr>
              <a:buFontTx/>
              <a:buNone/>
            </a:pPr>
            <a:r>
              <a:rPr lang="en-US" altLang="en-US" i="1"/>
              <a:t>the prime on the right of the semicolon means that variables</a:t>
            </a:r>
          </a:p>
          <a:p>
            <a:pPr>
              <a:buFontTx/>
              <a:buNone/>
            </a:pPr>
            <a:r>
              <a:rPr lang="en-US" altLang="en-US" i="1"/>
              <a:t>are held constant at some specified amount  no matter what value the product price takes.</a:t>
            </a:r>
          </a:p>
          <a:p>
            <a:pPr>
              <a:buFontTx/>
              <a:buNone/>
            </a:pPr>
            <a:r>
              <a:rPr lang="en-US" altLang="en-US"/>
              <a:t> </a:t>
            </a:r>
          </a:p>
        </p:txBody>
      </p:sp>
    </p:spTree>
    <p:extLst>
      <p:ext uri="{BB962C8B-B14F-4D97-AF65-F5344CB8AC3E}">
        <p14:creationId xmlns:p14="http://schemas.microsoft.com/office/powerpoint/2010/main" val="3927371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6802"/>
                                        </p:tgtEl>
                                        <p:attrNameLst>
                                          <p:attrName>style.visibility</p:attrName>
                                        </p:attrNameLst>
                                      </p:cBhvr>
                                      <p:to>
                                        <p:strVal val="visible"/>
                                      </p:to>
                                    </p:set>
                                    <p:anim to="" calcmode="lin" valueType="num">
                                      <p:cBhvr>
                                        <p:cTn id="7" dur="1" fill="hold"/>
                                        <p:tgtEl>
                                          <p:spTgt spid="7680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6803"/>
                                        </p:tgtEl>
                                        <p:attrNameLst>
                                          <p:attrName>style.visibility</p:attrName>
                                        </p:attrNameLst>
                                      </p:cBhvr>
                                      <p:to>
                                        <p:strVal val="visible"/>
                                      </p:to>
                                    </p:set>
                                    <p:anim to="" calcmode="lin" valueType="num">
                                      <p:cBhvr>
                                        <p:cTn id="12" dur="1" fill="hold"/>
                                        <p:tgtEl>
                                          <p:spTgt spid="768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7772400" cy="1143000"/>
          </a:xfrm>
        </p:spPr>
        <p:txBody>
          <a:bodyPr>
            <a:normAutofit fontScale="90000"/>
          </a:bodyPr>
          <a:lstStyle/>
          <a:p>
            <a:pPr eaLnBrk="1" fontAlgn="auto" hangingPunct="1">
              <a:spcAft>
                <a:spcPts val="0"/>
              </a:spcAft>
              <a:defRPr/>
            </a:pPr>
            <a:r>
              <a:rPr lang="en-US" sz="3600" b="1" u="sng" dirty="0" smtClean="0">
                <a:solidFill>
                  <a:schemeClr val="hlink"/>
                </a:solidFill>
              </a:rPr>
              <a:t>Derivation of Demand Function </a:t>
            </a:r>
            <a:r>
              <a:rPr lang="en-US" sz="3600" b="1" u="sng" dirty="0" smtClean="0">
                <a:solidFill>
                  <a:schemeClr val="hlink"/>
                </a:solidFill>
              </a:rPr>
              <a:t>from</a:t>
            </a:r>
            <a:br>
              <a:rPr lang="en-US" sz="3600" b="1" u="sng" dirty="0" smtClean="0">
                <a:solidFill>
                  <a:schemeClr val="hlink"/>
                </a:solidFill>
              </a:rPr>
            </a:br>
            <a:r>
              <a:rPr lang="en-US" sz="3600" b="1" u="sng" dirty="0" smtClean="0">
                <a:solidFill>
                  <a:schemeClr val="hlink"/>
                </a:solidFill>
              </a:rPr>
              <a:t>Generalized </a:t>
            </a:r>
            <a:r>
              <a:rPr lang="en-US" sz="3600" b="1" u="sng" dirty="0" smtClean="0">
                <a:solidFill>
                  <a:schemeClr val="hlink"/>
                </a:solidFill>
              </a:rPr>
              <a:t>demand function</a:t>
            </a:r>
            <a:r>
              <a:rPr lang="en-US" sz="6000" b="1" dirty="0" smtClean="0"/>
              <a:t> </a:t>
            </a:r>
            <a:r>
              <a:rPr lang="en-US" b="1" dirty="0" smtClean="0"/>
              <a:t>		</a:t>
            </a:r>
          </a:p>
        </p:txBody>
      </p:sp>
      <p:sp>
        <p:nvSpPr>
          <p:cNvPr id="77827" name="Rectangle 3"/>
          <p:cNvSpPr>
            <a:spLocks noGrp="1" noChangeArrowheads="1"/>
          </p:cNvSpPr>
          <p:nvPr>
            <p:ph idx="1"/>
          </p:nvPr>
        </p:nvSpPr>
        <p:spPr>
          <a:xfrm>
            <a:off x="533400" y="1219200"/>
            <a:ext cx="7772400" cy="5105400"/>
          </a:xfrm>
        </p:spPr>
        <p:txBody>
          <a:bodyPr>
            <a:normAutofit/>
          </a:bodyPr>
          <a:lstStyle/>
          <a:p>
            <a:pPr algn="just" eaLnBrk="1" fontAlgn="auto" hangingPunct="1">
              <a:spcAft>
                <a:spcPts val="0"/>
              </a:spcAft>
              <a:buFont typeface="Monotype Sorts" pitchFamily="2" charset="2"/>
              <a:buNone/>
              <a:defRPr/>
            </a:pPr>
            <a:r>
              <a:rPr lang="en-US" dirty="0" smtClean="0"/>
              <a:t>Suppose the generalized demand function is</a:t>
            </a:r>
            <a:endParaRPr lang="en-US" sz="2800" b="1" dirty="0" smtClean="0"/>
          </a:p>
          <a:p>
            <a:pPr algn="just" eaLnBrk="1" fontAlgn="auto" hangingPunct="1">
              <a:spcAft>
                <a:spcPts val="0"/>
              </a:spcAft>
              <a:buFont typeface="Monotype Sorts" pitchFamily="2" charset="2"/>
              <a:buNone/>
              <a:defRPr/>
            </a:pPr>
            <a:r>
              <a:rPr lang="en-US" sz="2800" b="1" i="1" dirty="0" smtClean="0"/>
              <a:t>Q</a:t>
            </a:r>
            <a:r>
              <a:rPr lang="en-US" sz="2800" b="1" baseline="-25000" dirty="0" smtClean="0"/>
              <a:t>D</a:t>
            </a:r>
            <a:r>
              <a:rPr lang="en-US" sz="2800" b="1" dirty="0" smtClean="0"/>
              <a:t> = 280 - 20P + 60M - 50P</a:t>
            </a:r>
            <a:r>
              <a:rPr lang="en-US" sz="2800" b="1" baseline="-25000" dirty="0" smtClean="0"/>
              <a:t>R </a:t>
            </a:r>
            <a:r>
              <a:rPr lang="en-US" sz="2800" b="1" dirty="0" smtClean="0"/>
              <a:t>+ 20T + 10P</a:t>
            </a:r>
            <a:r>
              <a:rPr lang="en-US" sz="2800" b="1" baseline="-25000" dirty="0" smtClean="0"/>
              <a:t>e</a:t>
            </a:r>
            <a:r>
              <a:rPr lang="en-US" sz="2800" b="1" dirty="0" smtClean="0"/>
              <a:t> + 4N</a:t>
            </a:r>
            <a:r>
              <a:rPr lang="en-US" dirty="0" smtClean="0"/>
              <a:t>  </a:t>
            </a:r>
          </a:p>
          <a:p>
            <a:pPr algn="just" eaLnBrk="1" fontAlgn="auto" hangingPunct="1">
              <a:spcAft>
                <a:spcPts val="0"/>
              </a:spcAft>
              <a:buFont typeface="Monotype Sorts" pitchFamily="2" charset="2"/>
              <a:buNone/>
              <a:defRPr/>
            </a:pPr>
            <a:r>
              <a:rPr lang="en-US" dirty="0" smtClean="0"/>
              <a:t>	</a:t>
            </a:r>
            <a:r>
              <a:rPr lang="en-US" sz="2400" dirty="0" smtClean="0"/>
              <a:t>To derive demand function, </a:t>
            </a:r>
            <a:r>
              <a:rPr lang="en-US" sz="2800" b="1" i="1" dirty="0" smtClean="0"/>
              <a:t>Q</a:t>
            </a:r>
            <a:r>
              <a:rPr lang="en-US" sz="2800" b="1" baseline="-25000" dirty="0" smtClean="0"/>
              <a:t>D</a:t>
            </a:r>
            <a:r>
              <a:rPr lang="en-US" sz="2400" dirty="0" smtClean="0"/>
              <a:t> </a:t>
            </a:r>
            <a:r>
              <a:rPr lang="en-US" sz="2400" b="1" baseline="-25000" dirty="0" smtClean="0"/>
              <a:t> </a:t>
            </a:r>
            <a:r>
              <a:rPr lang="en-US" sz="2400" b="1" dirty="0" smtClean="0"/>
              <a:t>= </a:t>
            </a:r>
            <a:r>
              <a:rPr lang="en-US" sz="2400" b="1" i="1" dirty="0" smtClean="0"/>
              <a:t>D</a:t>
            </a:r>
            <a:r>
              <a:rPr lang="en-US" sz="2400" b="1" dirty="0" smtClean="0"/>
              <a:t>(P), </a:t>
            </a:r>
          </a:p>
          <a:p>
            <a:pPr algn="just" eaLnBrk="1" fontAlgn="auto" hangingPunct="1">
              <a:spcAft>
                <a:spcPts val="0"/>
              </a:spcAft>
              <a:buFont typeface="Monotype Sorts" pitchFamily="2" charset="2"/>
              <a:buNone/>
              <a:defRPr/>
            </a:pPr>
            <a:r>
              <a:rPr lang="en-US" sz="2400" b="1" dirty="0" smtClean="0"/>
              <a:t>	</a:t>
            </a:r>
            <a:r>
              <a:rPr lang="en-US" sz="2400" dirty="0" smtClean="0"/>
              <a:t>the variables </a:t>
            </a:r>
            <a:r>
              <a:rPr lang="en-US" sz="2400" b="1" dirty="0" smtClean="0"/>
              <a:t>M, P</a:t>
            </a:r>
            <a:r>
              <a:rPr lang="en-US" sz="2400" b="1" baseline="-25000" dirty="0" smtClean="0"/>
              <a:t>R</a:t>
            </a:r>
            <a:r>
              <a:rPr lang="en-US" sz="2400" b="1" dirty="0" smtClean="0"/>
              <a:t>, T, </a:t>
            </a:r>
            <a:r>
              <a:rPr lang="en-US" sz="2400" b="1" dirty="0" err="1" smtClean="0"/>
              <a:t>P</a:t>
            </a:r>
            <a:r>
              <a:rPr lang="en-US" sz="2400" b="1" baseline="-25000" dirty="0" err="1" smtClean="0"/>
              <a:t>e</a:t>
            </a:r>
            <a:r>
              <a:rPr lang="en-US" sz="2400" b="1" dirty="0" smtClean="0"/>
              <a:t>, and N</a:t>
            </a:r>
            <a:r>
              <a:rPr lang="en-US" sz="2400" dirty="0" smtClean="0"/>
              <a:t> must be assigned fixed values.</a:t>
            </a:r>
          </a:p>
          <a:p>
            <a:pPr algn="just" eaLnBrk="1" fontAlgn="auto" hangingPunct="1">
              <a:spcAft>
                <a:spcPts val="0"/>
              </a:spcAft>
              <a:buFont typeface="Monotype Sorts" pitchFamily="2" charset="2"/>
              <a:buNone/>
              <a:defRPr/>
            </a:pPr>
            <a:r>
              <a:rPr lang="en-US" sz="2800" b="1" i="1" dirty="0" smtClean="0"/>
              <a:t>Q</a:t>
            </a:r>
            <a:r>
              <a:rPr lang="en-US" sz="2800" b="1" baseline="-25000" dirty="0" smtClean="0"/>
              <a:t>D</a:t>
            </a:r>
            <a:r>
              <a:rPr lang="en-US" sz="2800" b="1" dirty="0" smtClean="0"/>
              <a:t> = 280-20P+60(15)-50(10)+20(8)+10(6) + 4(100)</a:t>
            </a:r>
          </a:p>
          <a:p>
            <a:pPr algn="just" eaLnBrk="1" fontAlgn="auto" hangingPunct="1">
              <a:spcAft>
                <a:spcPts val="0"/>
              </a:spcAft>
              <a:buFont typeface="Monotype Sorts" pitchFamily="2" charset="2"/>
              <a:buNone/>
              <a:defRPr/>
            </a:pPr>
            <a:r>
              <a:rPr lang="en-US" sz="2800" b="1" i="1" dirty="0" smtClean="0"/>
              <a:t>Q</a:t>
            </a:r>
            <a:r>
              <a:rPr lang="en-US" sz="2800" b="1" baseline="-25000" dirty="0" smtClean="0"/>
              <a:t>D</a:t>
            </a:r>
            <a:r>
              <a:rPr lang="en-US" sz="2800" b="1" dirty="0" smtClean="0"/>
              <a:t> = 1300-20P</a:t>
            </a:r>
          </a:p>
          <a:p>
            <a:pPr algn="just" eaLnBrk="1" fontAlgn="auto" hangingPunct="1">
              <a:spcAft>
                <a:spcPts val="0"/>
              </a:spcAft>
              <a:buFont typeface="Monotype Sorts" pitchFamily="2" charset="2"/>
              <a:buNone/>
              <a:defRPr/>
            </a:pPr>
            <a:r>
              <a:rPr lang="en-US" sz="2800" b="1" dirty="0" smtClean="0"/>
              <a:t>Where</a:t>
            </a:r>
            <a:r>
              <a:rPr lang="en-US" dirty="0" smtClean="0"/>
              <a:t>   	</a:t>
            </a:r>
            <a:r>
              <a:rPr lang="en-US" sz="2800" dirty="0" smtClean="0"/>
              <a:t>1300 is the Intercept Parameter</a:t>
            </a:r>
          </a:p>
          <a:p>
            <a:pPr algn="just" eaLnBrk="1" fontAlgn="auto" hangingPunct="1">
              <a:spcAft>
                <a:spcPts val="0"/>
              </a:spcAft>
              <a:buFont typeface="Monotype Sorts" pitchFamily="2" charset="2"/>
              <a:buNone/>
              <a:defRPr/>
            </a:pPr>
            <a:r>
              <a:rPr lang="en-US" sz="2800" dirty="0" smtClean="0"/>
              <a:t>			-20 is the slope of the demand 				function (=</a:t>
            </a:r>
            <a:r>
              <a:rPr lang="en-US" sz="2800" b="1" dirty="0" smtClean="0">
                <a:sym typeface="Symbol" pitchFamily="18" charset="2"/>
              </a:rPr>
              <a:t></a:t>
            </a:r>
            <a:r>
              <a:rPr lang="en-US" sz="2800" b="1" dirty="0" err="1" smtClean="0"/>
              <a:t>Q</a:t>
            </a:r>
            <a:r>
              <a:rPr lang="en-US" sz="2800" b="1" baseline="-25000" dirty="0" err="1" smtClean="0"/>
              <a:t>d</a:t>
            </a:r>
            <a:r>
              <a:rPr lang="en-US" sz="2800" b="1" dirty="0" smtClean="0"/>
              <a:t>/</a:t>
            </a:r>
            <a:r>
              <a:rPr lang="en-US" sz="2800" b="1" dirty="0" smtClean="0">
                <a:sym typeface="Symbol" pitchFamily="18" charset="2"/>
              </a:rPr>
              <a:t></a:t>
            </a:r>
            <a:r>
              <a:rPr lang="en-US" sz="2800" b="1" dirty="0" smtClean="0"/>
              <a:t>P</a:t>
            </a:r>
            <a:r>
              <a:rPr lang="en-US" sz="2800" dirty="0" smtClean="0"/>
              <a:t>)</a:t>
            </a:r>
            <a:endParaRPr lang="en-US" sz="3000" dirty="0" smtClean="0"/>
          </a:p>
          <a:p>
            <a:pPr algn="just" eaLnBrk="1" fontAlgn="auto" hangingPunct="1">
              <a:spcAft>
                <a:spcPts val="0"/>
              </a:spcAft>
              <a:buFont typeface="Monotype Sorts" pitchFamily="2" charset="2"/>
              <a:buChar char="â"/>
              <a:defRPr/>
            </a:pPr>
            <a:endParaRPr lang="en-US" sz="3000" dirty="0" smtClean="0"/>
          </a:p>
        </p:txBody>
      </p:sp>
    </p:spTree>
    <p:extLst>
      <p:ext uri="{BB962C8B-B14F-4D97-AF65-F5344CB8AC3E}">
        <p14:creationId xmlns:p14="http://schemas.microsoft.com/office/powerpoint/2010/main" val="92449346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78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78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78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78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782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04812" y="228600"/>
            <a:ext cx="7772400" cy="838200"/>
          </a:xfrm>
        </p:spPr>
        <p:txBody>
          <a:bodyPr>
            <a:normAutofit fontScale="90000"/>
          </a:bodyPr>
          <a:lstStyle/>
          <a:p>
            <a:pPr eaLnBrk="1" fontAlgn="auto" hangingPunct="1">
              <a:spcAft>
                <a:spcPts val="0"/>
              </a:spcAft>
              <a:defRPr/>
            </a:pPr>
            <a:r>
              <a:rPr lang="en-US" sz="4000" b="1" u="sng" dirty="0" smtClean="0"/>
              <a:t>Law of Demand</a:t>
            </a:r>
            <a:r>
              <a:rPr lang="en-US" b="1" u="sng" dirty="0" smtClean="0"/>
              <a:t> (Schedule &amp; Curve)</a:t>
            </a:r>
          </a:p>
        </p:txBody>
      </p:sp>
      <p:sp>
        <p:nvSpPr>
          <p:cNvPr id="79876" name="Text Box 4"/>
          <p:cNvSpPr txBox="1">
            <a:spLocks noChangeArrowheads="1"/>
          </p:cNvSpPr>
          <p:nvPr/>
        </p:nvSpPr>
        <p:spPr bwMode="auto">
          <a:xfrm>
            <a:off x="2667000" y="2743200"/>
            <a:ext cx="3635375" cy="3089275"/>
          </a:xfrm>
          <a:prstGeom prst="rect">
            <a:avLst/>
          </a:prstGeom>
          <a:solidFill>
            <a:schemeClr val="bg1"/>
          </a:solidFill>
          <a:ln w="76200">
            <a:solidFill>
              <a:schemeClr val="tx1"/>
            </a:solidFill>
            <a:miter lim="800000"/>
            <a:headEnd/>
            <a:tailEnd/>
          </a:ln>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b="0"/>
              <a:t>Price	Quantity Demanded</a:t>
            </a:r>
          </a:p>
          <a:p>
            <a:pPr>
              <a:buFontTx/>
              <a:buNone/>
            </a:pPr>
            <a:r>
              <a:rPr lang="en-US" altLang="en-US" b="0"/>
              <a:t>65		0</a:t>
            </a:r>
          </a:p>
          <a:p>
            <a:pPr>
              <a:buFontTx/>
              <a:buNone/>
            </a:pPr>
            <a:r>
              <a:rPr lang="en-US" altLang="en-US" b="0"/>
              <a:t>60		100</a:t>
            </a:r>
          </a:p>
          <a:p>
            <a:pPr>
              <a:buFontTx/>
              <a:buNone/>
            </a:pPr>
            <a:r>
              <a:rPr lang="en-US" altLang="en-US" b="0"/>
              <a:t>50		300</a:t>
            </a:r>
          </a:p>
          <a:p>
            <a:pPr>
              <a:buFontTx/>
              <a:buNone/>
            </a:pPr>
            <a:r>
              <a:rPr lang="en-US" altLang="en-US" b="0"/>
              <a:t>40		500</a:t>
            </a:r>
          </a:p>
          <a:p>
            <a:pPr>
              <a:buFontTx/>
              <a:buNone/>
            </a:pPr>
            <a:r>
              <a:rPr lang="en-US" altLang="en-US" b="0"/>
              <a:t>30		700</a:t>
            </a:r>
          </a:p>
          <a:p>
            <a:pPr>
              <a:buFontTx/>
              <a:buNone/>
            </a:pPr>
            <a:r>
              <a:rPr lang="en-US" altLang="en-US" b="0"/>
              <a:t>20		900</a:t>
            </a:r>
          </a:p>
          <a:p>
            <a:pPr>
              <a:buFontTx/>
              <a:buNone/>
            </a:pPr>
            <a:r>
              <a:rPr lang="en-US" altLang="en-US" b="0"/>
              <a:t>10		1100</a:t>
            </a:r>
          </a:p>
        </p:txBody>
      </p:sp>
      <p:sp>
        <p:nvSpPr>
          <p:cNvPr id="79877" name="Line 5"/>
          <p:cNvSpPr>
            <a:spLocks noChangeShapeType="1"/>
          </p:cNvSpPr>
          <p:nvPr/>
        </p:nvSpPr>
        <p:spPr bwMode="auto">
          <a:xfrm>
            <a:off x="3505200" y="2743200"/>
            <a:ext cx="0" cy="31242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78" name="Line 6"/>
          <p:cNvSpPr>
            <a:spLocks noChangeShapeType="1"/>
          </p:cNvSpPr>
          <p:nvPr/>
        </p:nvSpPr>
        <p:spPr bwMode="auto">
          <a:xfrm flipV="1">
            <a:off x="2667000" y="3200400"/>
            <a:ext cx="36576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8" name="Text Box 16"/>
          <p:cNvSpPr txBox="1">
            <a:spLocks noChangeArrowheads="1"/>
          </p:cNvSpPr>
          <p:nvPr/>
        </p:nvSpPr>
        <p:spPr bwMode="auto">
          <a:xfrm>
            <a:off x="228600" y="2670175"/>
            <a:ext cx="18288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3200" u="sng">
                <a:solidFill>
                  <a:srgbClr val="FF0000"/>
                </a:solidFill>
              </a:rPr>
              <a:t>Demand Schedule</a:t>
            </a:r>
            <a:endParaRPr lang="en-US" altLang="en-US" u="sng">
              <a:solidFill>
                <a:srgbClr val="FF0000"/>
              </a:solidFill>
            </a:endParaRPr>
          </a:p>
        </p:txBody>
      </p:sp>
      <p:sp>
        <p:nvSpPr>
          <p:cNvPr id="79889" name="Rectangle 17"/>
          <p:cNvSpPr>
            <a:spLocks noChangeArrowheads="1"/>
          </p:cNvSpPr>
          <p:nvPr/>
        </p:nvSpPr>
        <p:spPr bwMode="auto">
          <a:xfrm>
            <a:off x="228600" y="1066800"/>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50000"/>
              </a:spcBef>
              <a:buFontTx/>
              <a:buNone/>
            </a:pPr>
            <a:r>
              <a:rPr lang="en-US" altLang="en-US" sz="2400" dirty="0"/>
              <a:t>Quantity demanded increases when price falls, other things held constant (vice versa) is called Law of Demand. And a table showing a list of possible product prices and the corresponding quantities demanded.</a:t>
            </a:r>
            <a:endParaRPr lang="en-US" altLang="en-US" sz="2400" dirty="0">
              <a:solidFill>
                <a:schemeClr val="tx2"/>
              </a:solidFill>
            </a:endParaRPr>
          </a:p>
        </p:txBody>
      </p:sp>
      <p:sp>
        <p:nvSpPr>
          <p:cNvPr id="79890" name="Text Box 18"/>
          <p:cNvSpPr txBox="1">
            <a:spLocks noChangeArrowheads="1"/>
          </p:cNvSpPr>
          <p:nvPr/>
        </p:nvSpPr>
        <p:spPr bwMode="auto">
          <a:xfrm>
            <a:off x="3260725" y="5984875"/>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a:solidFill>
                  <a:schemeClr val="tx2"/>
                </a:solidFill>
              </a:rPr>
              <a:t>Q</a:t>
            </a:r>
            <a:r>
              <a:rPr lang="en-US" altLang="en-US" baseline="-25000">
                <a:solidFill>
                  <a:schemeClr val="tx2"/>
                </a:solidFill>
              </a:rPr>
              <a:t>d</a:t>
            </a:r>
            <a:r>
              <a:rPr lang="en-US" altLang="en-US">
                <a:solidFill>
                  <a:schemeClr val="tx2"/>
                </a:solidFill>
              </a:rPr>
              <a:t> = 1300-20P</a:t>
            </a:r>
          </a:p>
        </p:txBody>
      </p:sp>
    </p:spTree>
    <p:extLst>
      <p:ext uri="{BB962C8B-B14F-4D97-AF65-F5344CB8AC3E}">
        <p14:creationId xmlns:p14="http://schemas.microsoft.com/office/powerpoint/2010/main" val="501417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79874"/>
                                        </p:tgtEl>
                                        <p:attrNameLst>
                                          <p:attrName>style.visibility</p:attrName>
                                        </p:attrNameLst>
                                      </p:cBhvr>
                                      <p:to>
                                        <p:strVal val="visible"/>
                                      </p:to>
                                    </p:set>
                                    <p:anim to="" calcmode="lin" valueType="num">
                                      <p:cBhvr>
                                        <p:cTn id="7" dur="1" fill="hold"/>
                                        <p:tgtEl>
                                          <p:spTgt spid="7987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9889"/>
                                        </p:tgtEl>
                                        <p:attrNameLst>
                                          <p:attrName>style.visibility</p:attrName>
                                        </p:attrNameLst>
                                      </p:cBhvr>
                                      <p:to>
                                        <p:strVal val="visible"/>
                                      </p:to>
                                    </p:set>
                                    <p:anim to="" calcmode="lin" valueType="num">
                                      <p:cBhvr>
                                        <p:cTn id="12" dur="1" fill="hold"/>
                                        <p:tgtEl>
                                          <p:spTgt spid="7988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9888"/>
                                        </p:tgtEl>
                                        <p:attrNameLst>
                                          <p:attrName>style.visibility</p:attrName>
                                        </p:attrNameLst>
                                      </p:cBhvr>
                                      <p:to>
                                        <p:strVal val="visible"/>
                                      </p:to>
                                    </p:set>
                                    <p:anim to="" calcmode="lin" valueType="num">
                                      <p:cBhvr>
                                        <p:cTn id="17" dur="1" fill="hold"/>
                                        <p:tgtEl>
                                          <p:spTgt spid="79888"/>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9890"/>
                                        </p:tgtEl>
                                        <p:attrNameLst>
                                          <p:attrName>style.visibility</p:attrName>
                                        </p:attrNameLst>
                                      </p:cBhvr>
                                      <p:to>
                                        <p:strVal val="visible"/>
                                      </p:to>
                                    </p:set>
                                    <p:anim to="" calcmode="lin" valueType="num">
                                      <p:cBhvr>
                                        <p:cTn id="22" dur="1" fill="hold"/>
                                        <p:tgtEl>
                                          <p:spTgt spid="79890"/>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9876"/>
                                        </p:tgtEl>
                                        <p:attrNameLst>
                                          <p:attrName>style.visibility</p:attrName>
                                        </p:attrNameLst>
                                      </p:cBhvr>
                                      <p:to>
                                        <p:strVal val="visible"/>
                                      </p:to>
                                    </p:set>
                                    <p:anim to="" calcmode="lin" valueType="num">
                                      <p:cBhvr>
                                        <p:cTn id="27" dur="1" fill="hold"/>
                                        <p:tgtEl>
                                          <p:spTgt spid="79876"/>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79877"/>
                                        </p:tgtEl>
                                        <p:attrNameLst>
                                          <p:attrName>style.visibility</p:attrName>
                                        </p:attrNameLst>
                                      </p:cBhvr>
                                      <p:to>
                                        <p:strVal val="visible"/>
                                      </p:to>
                                    </p:set>
                                    <p:anim to="" calcmode="lin" valueType="num">
                                      <p:cBhvr>
                                        <p:cTn id="32" dur="1" fill="hold"/>
                                        <p:tgtEl>
                                          <p:spTgt spid="79877"/>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79878"/>
                                        </p:tgtEl>
                                        <p:attrNameLst>
                                          <p:attrName>style.visibility</p:attrName>
                                        </p:attrNameLst>
                                      </p:cBhvr>
                                      <p:to>
                                        <p:strVal val="visible"/>
                                      </p:to>
                                    </p:set>
                                    <p:anim to="" calcmode="lin" valueType="num">
                                      <p:cBhvr>
                                        <p:cTn id="37" dur="1" fill="hold"/>
                                        <p:tgtEl>
                                          <p:spTgt spid="798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autoUpdateAnimBg="0"/>
      <p:bldP spid="79877" grpId="0" animBg="1"/>
      <p:bldP spid="79878" grpId="0" animBg="1"/>
      <p:bldP spid="79888" grpId="0" autoUpdateAnimBg="0"/>
      <p:bldP spid="79889" grpId="0" autoUpdateAnimBg="0"/>
      <p:bldP spid="7989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371600" y="0"/>
            <a:ext cx="7772400" cy="838200"/>
          </a:xfrm>
        </p:spPr>
        <p:txBody>
          <a:bodyPr/>
          <a:lstStyle/>
          <a:p>
            <a:pPr eaLnBrk="1" fontAlgn="auto" hangingPunct="1">
              <a:spcAft>
                <a:spcPts val="0"/>
              </a:spcAft>
              <a:defRPr/>
            </a:pPr>
            <a:r>
              <a:rPr lang="en-US" sz="4000" b="1" u="sng" smtClean="0"/>
              <a:t>Demand</a:t>
            </a:r>
            <a:r>
              <a:rPr lang="en-US" b="1" u="sng" smtClean="0"/>
              <a:t> Curve</a:t>
            </a:r>
          </a:p>
        </p:txBody>
      </p:sp>
      <p:sp>
        <p:nvSpPr>
          <p:cNvPr id="110598" name="Line 6"/>
          <p:cNvSpPr>
            <a:spLocks noChangeShapeType="1"/>
          </p:cNvSpPr>
          <p:nvPr/>
        </p:nvSpPr>
        <p:spPr bwMode="auto">
          <a:xfrm flipV="1">
            <a:off x="2819400" y="2514600"/>
            <a:ext cx="0" cy="34290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0599" name="Line 7"/>
          <p:cNvSpPr>
            <a:spLocks noChangeShapeType="1"/>
          </p:cNvSpPr>
          <p:nvPr/>
        </p:nvSpPr>
        <p:spPr bwMode="auto">
          <a:xfrm>
            <a:off x="2819400" y="5943600"/>
            <a:ext cx="3581400" cy="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0600" name="Line 8"/>
          <p:cNvSpPr>
            <a:spLocks noChangeShapeType="1"/>
          </p:cNvSpPr>
          <p:nvPr/>
        </p:nvSpPr>
        <p:spPr bwMode="auto">
          <a:xfrm>
            <a:off x="3505200" y="3048000"/>
            <a:ext cx="2209800" cy="2590800"/>
          </a:xfrm>
          <a:prstGeom prst="line">
            <a:avLst/>
          </a:prstGeom>
          <a:noFill/>
          <a:ln w="5715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0601" name="Text Box 9"/>
          <p:cNvSpPr txBox="1">
            <a:spLocks noChangeArrowheads="1"/>
          </p:cNvSpPr>
          <p:nvPr/>
        </p:nvSpPr>
        <p:spPr bwMode="auto">
          <a:xfrm>
            <a:off x="2133600" y="2230438"/>
            <a:ext cx="636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Price</a:t>
            </a:r>
            <a:endParaRPr lang="en-US" altLang="en-US"/>
          </a:p>
        </p:txBody>
      </p:sp>
      <p:sp>
        <p:nvSpPr>
          <p:cNvPr id="110602" name="Text Box 10"/>
          <p:cNvSpPr txBox="1">
            <a:spLocks noChangeArrowheads="1"/>
          </p:cNvSpPr>
          <p:nvPr/>
        </p:nvSpPr>
        <p:spPr bwMode="auto">
          <a:xfrm>
            <a:off x="5435600" y="6269038"/>
            <a:ext cx="2003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Quantity  Demanded</a:t>
            </a:r>
            <a:endParaRPr lang="en-US" altLang="en-US"/>
          </a:p>
        </p:txBody>
      </p:sp>
      <p:sp>
        <p:nvSpPr>
          <p:cNvPr id="110603" name="Text Box 11"/>
          <p:cNvSpPr txBox="1">
            <a:spLocks noChangeArrowheads="1"/>
          </p:cNvSpPr>
          <p:nvPr/>
        </p:nvSpPr>
        <p:spPr bwMode="auto">
          <a:xfrm>
            <a:off x="3352800" y="2667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D</a:t>
            </a:r>
            <a:endParaRPr lang="en-US" altLang="en-US"/>
          </a:p>
        </p:txBody>
      </p:sp>
      <p:sp>
        <p:nvSpPr>
          <p:cNvPr id="110604" name="Text Box 12"/>
          <p:cNvSpPr txBox="1">
            <a:spLocks noChangeArrowheads="1"/>
          </p:cNvSpPr>
          <p:nvPr/>
        </p:nvSpPr>
        <p:spPr bwMode="auto">
          <a:xfrm>
            <a:off x="5791200" y="5562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D</a:t>
            </a:r>
            <a:endParaRPr lang="en-US" altLang="en-US"/>
          </a:p>
        </p:txBody>
      </p:sp>
      <p:sp>
        <p:nvSpPr>
          <p:cNvPr id="110607" name="Text Box 15"/>
          <p:cNvSpPr txBox="1">
            <a:spLocks noChangeArrowheads="1"/>
          </p:cNvSpPr>
          <p:nvPr/>
        </p:nvSpPr>
        <p:spPr bwMode="auto">
          <a:xfrm>
            <a:off x="2819400" y="1323975"/>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a:solidFill>
                  <a:schemeClr val="tx2"/>
                </a:solidFill>
              </a:rPr>
              <a:t>Q</a:t>
            </a:r>
            <a:r>
              <a:rPr lang="en-US" altLang="en-US" baseline="-25000">
                <a:solidFill>
                  <a:schemeClr val="tx2"/>
                </a:solidFill>
              </a:rPr>
              <a:t>d</a:t>
            </a:r>
            <a:r>
              <a:rPr lang="en-US" altLang="en-US">
                <a:solidFill>
                  <a:schemeClr val="tx2"/>
                </a:solidFill>
              </a:rPr>
              <a:t> = 1300-20P</a:t>
            </a:r>
          </a:p>
        </p:txBody>
      </p:sp>
    </p:spTree>
    <p:extLst>
      <p:ext uri="{BB962C8B-B14F-4D97-AF65-F5344CB8AC3E}">
        <p14:creationId xmlns:p14="http://schemas.microsoft.com/office/powerpoint/2010/main" val="3327003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10594"/>
                                        </p:tgtEl>
                                        <p:attrNameLst>
                                          <p:attrName>style.visibility</p:attrName>
                                        </p:attrNameLst>
                                      </p:cBhvr>
                                      <p:to>
                                        <p:strVal val="visible"/>
                                      </p:to>
                                    </p:set>
                                    <p:anim to="" calcmode="lin" valueType="num">
                                      <p:cBhvr>
                                        <p:cTn id="7" dur="1" fill="hold"/>
                                        <p:tgtEl>
                                          <p:spTgt spid="11059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10607"/>
                                        </p:tgtEl>
                                        <p:attrNameLst>
                                          <p:attrName>style.visibility</p:attrName>
                                        </p:attrNameLst>
                                      </p:cBhvr>
                                      <p:to>
                                        <p:strVal val="visible"/>
                                      </p:to>
                                    </p:set>
                                    <p:anim to="" calcmode="lin" valueType="num">
                                      <p:cBhvr>
                                        <p:cTn id="12" dur="1" fill="hold"/>
                                        <p:tgtEl>
                                          <p:spTgt spid="110607"/>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10598"/>
                                        </p:tgtEl>
                                        <p:attrNameLst>
                                          <p:attrName>style.visibility</p:attrName>
                                        </p:attrNameLst>
                                      </p:cBhvr>
                                      <p:to>
                                        <p:strVal val="visible"/>
                                      </p:to>
                                    </p:set>
                                    <p:anim to="" calcmode="lin" valueType="num">
                                      <p:cBhvr>
                                        <p:cTn id="17" dur="1" fill="hold"/>
                                        <p:tgtEl>
                                          <p:spTgt spid="110598"/>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10599"/>
                                        </p:tgtEl>
                                        <p:attrNameLst>
                                          <p:attrName>style.visibility</p:attrName>
                                        </p:attrNameLst>
                                      </p:cBhvr>
                                      <p:to>
                                        <p:strVal val="visible"/>
                                      </p:to>
                                    </p:set>
                                    <p:anim to="" calcmode="lin" valueType="num">
                                      <p:cBhvr>
                                        <p:cTn id="22" dur="1" fill="hold"/>
                                        <p:tgtEl>
                                          <p:spTgt spid="110599"/>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10600"/>
                                        </p:tgtEl>
                                        <p:attrNameLst>
                                          <p:attrName>style.visibility</p:attrName>
                                        </p:attrNameLst>
                                      </p:cBhvr>
                                      <p:to>
                                        <p:strVal val="visible"/>
                                      </p:to>
                                    </p:set>
                                    <p:anim to="" calcmode="lin" valueType="num">
                                      <p:cBhvr>
                                        <p:cTn id="27" dur="1" fill="hold"/>
                                        <p:tgtEl>
                                          <p:spTgt spid="110600"/>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10601"/>
                                        </p:tgtEl>
                                        <p:attrNameLst>
                                          <p:attrName>style.visibility</p:attrName>
                                        </p:attrNameLst>
                                      </p:cBhvr>
                                      <p:to>
                                        <p:strVal val="visible"/>
                                      </p:to>
                                    </p:set>
                                    <p:anim to="" calcmode="lin" valueType="num">
                                      <p:cBhvr>
                                        <p:cTn id="32" dur="1" fill="hold"/>
                                        <p:tgtEl>
                                          <p:spTgt spid="110601"/>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10602"/>
                                        </p:tgtEl>
                                        <p:attrNameLst>
                                          <p:attrName>style.visibility</p:attrName>
                                        </p:attrNameLst>
                                      </p:cBhvr>
                                      <p:to>
                                        <p:strVal val="visible"/>
                                      </p:to>
                                    </p:set>
                                    <p:anim to="" calcmode="lin" valueType="num">
                                      <p:cBhvr>
                                        <p:cTn id="37" dur="1" fill="hold"/>
                                        <p:tgtEl>
                                          <p:spTgt spid="110602"/>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10603"/>
                                        </p:tgtEl>
                                        <p:attrNameLst>
                                          <p:attrName>style.visibility</p:attrName>
                                        </p:attrNameLst>
                                      </p:cBhvr>
                                      <p:to>
                                        <p:strVal val="visible"/>
                                      </p:to>
                                    </p:set>
                                    <p:anim to="" calcmode="lin" valueType="num">
                                      <p:cBhvr>
                                        <p:cTn id="42" dur="1" fill="hold"/>
                                        <p:tgtEl>
                                          <p:spTgt spid="110603"/>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10604"/>
                                        </p:tgtEl>
                                        <p:attrNameLst>
                                          <p:attrName>style.visibility</p:attrName>
                                        </p:attrNameLst>
                                      </p:cBhvr>
                                      <p:to>
                                        <p:strVal val="visible"/>
                                      </p:to>
                                    </p:set>
                                    <p:anim to="" calcmode="lin" valueType="num">
                                      <p:cBhvr>
                                        <p:cTn id="47" dur="1" fill="hold"/>
                                        <p:tgtEl>
                                          <p:spTgt spid="1106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8" grpId="0" animBg="1"/>
      <p:bldP spid="110599" grpId="0" animBg="1"/>
      <p:bldP spid="110600" grpId="0" animBg="1"/>
      <p:bldP spid="110601" grpId="0" autoUpdateAnimBg="0"/>
      <p:bldP spid="110602" grpId="0" autoUpdateAnimBg="0"/>
      <p:bldP spid="110603" grpId="0" autoUpdateAnimBg="0"/>
      <p:bldP spid="110604" grpId="0" autoUpdateAnimBg="0"/>
      <p:bldP spid="11060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35" name="Line 15"/>
          <p:cNvSpPr>
            <a:spLocks noChangeShapeType="1"/>
          </p:cNvSpPr>
          <p:nvPr/>
        </p:nvSpPr>
        <p:spPr bwMode="auto">
          <a:xfrm flipH="1">
            <a:off x="1233487" y="1159452"/>
            <a:ext cx="2562225" cy="5715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36" name="Line 16"/>
          <p:cNvSpPr>
            <a:spLocks noChangeShapeType="1"/>
          </p:cNvSpPr>
          <p:nvPr/>
        </p:nvSpPr>
        <p:spPr bwMode="auto">
          <a:xfrm>
            <a:off x="3790156" y="1162050"/>
            <a:ext cx="2505075" cy="55245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37" name="Text Box 17"/>
          <p:cNvSpPr txBox="1">
            <a:spLocks noChangeArrowheads="1"/>
          </p:cNvSpPr>
          <p:nvPr/>
        </p:nvSpPr>
        <p:spPr bwMode="auto">
          <a:xfrm>
            <a:off x="592930" y="1676400"/>
            <a:ext cx="38433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lgn="ctr">
              <a:buFontTx/>
              <a:buNone/>
            </a:pPr>
            <a:r>
              <a:rPr lang="en-US" altLang="en-US" sz="2800" dirty="0">
                <a:solidFill>
                  <a:schemeClr val="tx2"/>
                </a:solidFill>
              </a:rPr>
              <a:t>Extension/Contraction</a:t>
            </a:r>
            <a:r>
              <a:rPr lang="en-US" altLang="en-US" sz="2800" dirty="0"/>
              <a:t> </a:t>
            </a:r>
          </a:p>
          <a:p>
            <a:pPr algn="ctr">
              <a:buFontTx/>
              <a:buNone/>
            </a:pPr>
            <a:r>
              <a:rPr lang="en-US" altLang="en-US" sz="2800" dirty="0"/>
              <a:t>Change in Demand due </a:t>
            </a:r>
          </a:p>
          <a:p>
            <a:pPr algn="ctr">
              <a:buFontTx/>
              <a:buNone/>
            </a:pPr>
            <a:r>
              <a:rPr lang="en-US" altLang="en-US" sz="2800" dirty="0"/>
              <a:t>to Product Price</a:t>
            </a:r>
          </a:p>
        </p:txBody>
      </p:sp>
      <p:sp>
        <p:nvSpPr>
          <p:cNvPr id="81938" name="Text Box 18"/>
          <p:cNvSpPr txBox="1">
            <a:spLocks noChangeArrowheads="1"/>
          </p:cNvSpPr>
          <p:nvPr/>
        </p:nvSpPr>
        <p:spPr bwMode="auto">
          <a:xfrm>
            <a:off x="4968153" y="1798060"/>
            <a:ext cx="37544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lgn="ctr">
              <a:buFontTx/>
              <a:buNone/>
            </a:pPr>
            <a:r>
              <a:rPr lang="en-US" altLang="en-US" sz="2800" dirty="0">
                <a:solidFill>
                  <a:schemeClr val="tx2"/>
                </a:solidFill>
              </a:rPr>
              <a:t>Rise/Fall</a:t>
            </a:r>
            <a:endParaRPr lang="en-US" altLang="en-US" sz="2800" dirty="0"/>
          </a:p>
          <a:p>
            <a:pPr algn="ctr">
              <a:buFontTx/>
              <a:buNone/>
            </a:pPr>
            <a:r>
              <a:rPr lang="en-US" altLang="en-US" sz="2800" dirty="0"/>
              <a:t>Change in Demand due</a:t>
            </a:r>
          </a:p>
          <a:p>
            <a:pPr algn="ctr">
              <a:buFontTx/>
              <a:buNone/>
            </a:pPr>
            <a:r>
              <a:rPr lang="en-US" altLang="en-US" sz="2800" dirty="0"/>
              <a:t> to other factors</a:t>
            </a:r>
            <a:endParaRPr lang="en-US" altLang="en-US" dirty="0"/>
          </a:p>
        </p:txBody>
      </p:sp>
      <p:sp>
        <p:nvSpPr>
          <p:cNvPr id="81940" name="Rectangle 20"/>
          <p:cNvSpPr>
            <a:spLocks noGrp="1" noChangeArrowheads="1"/>
          </p:cNvSpPr>
          <p:nvPr>
            <p:ph type="title"/>
          </p:nvPr>
        </p:nvSpPr>
        <p:spPr>
          <a:xfrm>
            <a:off x="1181100" y="152400"/>
            <a:ext cx="5791200" cy="1143000"/>
          </a:xfrm>
        </p:spPr>
        <p:txBody>
          <a:bodyPr>
            <a:normAutofit/>
          </a:bodyPr>
          <a:lstStyle/>
          <a:p>
            <a:pPr algn="ctr" eaLnBrk="1" fontAlgn="auto" hangingPunct="1">
              <a:spcAft>
                <a:spcPts val="0"/>
              </a:spcAft>
              <a:defRPr/>
            </a:pPr>
            <a:r>
              <a:rPr lang="en-US" sz="4800" b="1" dirty="0" smtClean="0">
                <a:solidFill>
                  <a:schemeClr val="hlink"/>
                </a:solidFill>
              </a:rPr>
              <a:t>Changes in Demand</a:t>
            </a:r>
            <a:endParaRPr lang="en-US" sz="9600" b="1" dirty="0" smtClean="0">
              <a:solidFill>
                <a:schemeClr val="hlink"/>
              </a:solidFill>
            </a:endParaRPr>
          </a:p>
        </p:txBody>
      </p:sp>
      <p:sp>
        <p:nvSpPr>
          <p:cNvPr id="81941" name="Line 21"/>
          <p:cNvSpPr>
            <a:spLocks noChangeShapeType="1"/>
          </p:cNvSpPr>
          <p:nvPr/>
        </p:nvSpPr>
        <p:spPr bwMode="auto">
          <a:xfrm flipV="1">
            <a:off x="5410200" y="2819400"/>
            <a:ext cx="0" cy="34290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2" name="Line 22"/>
          <p:cNvSpPr>
            <a:spLocks noChangeShapeType="1"/>
          </p:cNvSpPr>
          <p:nvPr/>
        </p:nvSpPr>
        <p:spPr bwMode="auto">
          <a:xfrm>
            <a:off x="5410200" y="6248400"/>
            <a:ext cx="3581400" cy="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3" name="Line 23"/>
          <p:cNvSpPr>
            <a:spLocks noChangeShapeType="1"/>
          </p:cNvSpPr>
          <p:nvPr/>
        </p:nvSpPr>
        <p:spPr bwMode="auto">
          <a:xfrm>
            <a:off x="5486400" y="3352800"/>
            <a:ext cx="2209800" cy="2590800"/>
          </a:xfrm>
          <a:prstGeom prst="line">
            <a:avLst/>
          </a:prstGeom>
          <a:noFill/>
          <a:ln w="5715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44" name="Text Box 24"/>
          <p:cNvSpPr txBox="1">
            <a:spLocks noChangeArrowheads="1"/>
          </p:cNvSpPr>
          <p:nvPr/>
        </p:nvSpPr>
        <p:spPr bwMode="auto">
          <a:xfrm>
            <a:off x="4724400" y="2978150"/>
            <a:ext cx="636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Price</a:t>
            </a:r>
            <a:endParaRPr lang="en-US" altLang="en-US"/>
          </a:p>
        </p:txBody>
      </p:sp>
      <p:sp>
        <p:nvSpPr>
          <p:cNvPr id="81945" name="Text Box 25"/>
          <p:cNvSpPr txBox="1">
            <a:spLocks noChangeArrowheads="1"/>
          </p:cNvSpPr>
          <p:nvPr/>
        </p:nvSpPr>
        <p:spPr bwMode="auto">
          <a:xfrm>
            <a:off x="8763000" y="6324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Q</a:t>
            </a:r>
            <a:endParaRPr lang="en-US" altLang="en-US"/>
          </a:p>
        </p:txBody>
      </p:sp>
      <p:sp>
        <p:nvSpPr>
          <p:cNvPr id="81946" name="Text Box 26"/>
          <p:cNvSpPr txBox="1">
            <a:spLocks noChangeArrowheads="1"/>
          </p:cNvSpPr>
          <p:nvPr/>
        </p:nvSpPr>
        <p:spPr bwMode="auto">
          <a:xfrm>
            <a:off x="5791200" y="33528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D</a:t>
            </a:r>
            <a:endParaRPr lang="en-US" altLang="en-US"/>
          </a:p>
        </p:txBody>
      </p:sp>
      <p:sp>
        <p:nvSpPr>
          <p:cNvPr id="81947" name="Text Box 27"/>
          <p:cNvSpPr txBox="1">
            <a:spLocks noChangeArrowheads="1"/>
          </p:cNvSpPr>
          <p:nvPr/>
        </p:nvSpPr>
        <p:spPr bwMode="auto">
          <a:xfrm>
            <a:off x="7848600" y="58674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D</a:t>
            </a:r>
            <a:endParaRPr lang="en-US" altLang="en-US"/>
          </a:p>
        </p:txBody>
      </p:sp>
      <p:sp>
        <p:nvSpPr>
          <p:cNvPr id="81949" name="Line 29"/>
          <p:cNvSpPr>
            <a:spLocks noChangeShapeType="1"/>
          </p:cNvSpPr>
          <p:nvPr/>
        </p:nvSpPr>
        <p:spPr bwMode="auto">
          <a:xfrm flipV="1">
            <a:off x="1600200" y="2895600"/>
            <a:ext cx="0" cy="34290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0" name="Line 30"/>
          <p:cNvSpPr>
            <a:spLocks noChangeShapeType="1"/>
          </p:cNvSpPr>
          <p:nvPr/>
        </p:nvSpPr>
        <p:spPr bwMode="auto">
          <a:xfrm>
            <a:off x="1600200" y="6324600"/>
            <a:ext cx="3581400" cy="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1" name="Line 31"/>
          <p:cNvSpPr>
            <a:spLocks noChangeShapeType="1"/>
          </p:cNvSpPr>
          <p:nvPr/>
        </p:nvSpPr>
        <p:spPr bwMode="auto">
          <a:xfrm>
            <a:off x="2286000" y="3429000"/>
            <a:ext cx="2209800" cy="2590800"/>
          </a:xfrm>
          <a:prstGeom prst="line">
            <a:avLst/>
          </a:prstGeom>
          <a:noFill/>
          <a:ln w="5715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2" name="Text Box 32"/>
          <p:cNvSpPr txBox="1">
            <a:spLocks noChangeArrowheads="1"/>
          </p:cNvSpPr>
          <p:nvPr/>
        </p:nvSpPr>
        <p:spPr bwMode="auto">
          <a:xfrm>
            <a:off x="914400" y="3009900"/>
            <a:ext cx="636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Price</a:t>
            </a:r>
            <a:endParaRPr lang="en-US" altLang="en-US"/>
          </a:p>
        </p:txBody>
      </p:sp>
      <p:sp>
        <p:nvSpPr>
          <p:cNvPr id="81953" name="Text Box 33"/>
          <p:cNvSpPr txBox="1">
            <a:spLocks noChangeArrowheads="1"/>
          </p:cNvSpPr>
          <p:nvPr/>
        </p:nvSpPr>
        <p:spPr bwMode="auto">
          <a:xfrm>
            <a:off x="4800600" y="652145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Q</a:t>
            </a:r>
            <a:endParaRPr lang="en-US" altLang="en-US"/>
          </a:p>
        </p:txBody>
      </p:sp>
      <p:sp>
        <p:nvSpPr>
          <p:cNvPr id="81954" name="Text Box 34"/>
          <p:cNvSpPr txBox="1">
            <a:spLocks noChangeArrowheads="1"/>
          </p:cNvSpPr>
          <p:nvPr/>
        </p:nvSpPr>
        <p:spPr bwMode="auto">
          <a:xfrm>
            <a:off x="2133600" y="3048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D</a:t>
            </a:r>
            <a:endParaRPr lang="en-US" altLang="en-US"/>
          </a:p>
        </p:txBody>
      </p:sp>
      <p:sp>
        <p:nvSpPr>
          <p:cNvPr id="81955" name="Text Box 35"/>
          <p:cNvSpPr txBox="1">
            <a:spLocks noChangeArrowheads="1"/>
          </p:cNvSpPr>
          <p:nvPr/>
        </p:nvSpPr>
        <p:spPr bwMode="auto">
          <a:xfrm>
            <a:off x="4572000" y="5943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D</a:t>
            </a:r>
            <a:endParaRPr lang="en-US" altLang="en-US"/>
          </a:p>
        </p:txBody>
      </p:sp>
      <p:sp>
        <p:nvSpPr>
          <p:cNvPr id="81957" name="Line 37"/>
          <p:cNvSpPr>
            <a:spLocks noChangeShapeType="1"/>
          </p:cNvSpPr>
          <p:nvPr/>
        </p:nvSpPr>
        <p:spPr bwMode="auto">
          <a:xfrm>
            <a:off x="2514600" y="4191000"/>
            <a:ext cx="762000" cy="914400"/>
          </a:xfrm>
          <a:prstGeom prst="line">
            <a:avLst/>
          </a:prstGeom>
          <a:noFill/>
          <a:ln w="57150">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8" name="Line 38"/>
          <p:cNvSpPr>
            <a:spLocks noChangeShapeType="1"/>
          </p:cNvSpPr>
          <p:nvPr/>
        </p:nvSpPr>
        <p:spPr bwMode="auto">
          <a:xfrm flipH="1" flipV="1">
            <a:off x="2971800" y="3810000"/>
            <a:ext cx="762000" cy="914400"/>
          </a:xfrm>
          <a:prstGeom prst="line">
            <a:avLst/>
          </a:prstGeom>
          <a:noFill/>
          <a:ln w="57150">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59" name="Line 39"/>
          <p:cNvSpPr>
            <a:spLocks noChangeShapeType="1"/>
          </p:cNvSpPr>
          <p:nvPr/>
        </p:nvSpPr>
        <p:spPr bwMode="auto">
          <a:xfrm>
            <a:off x="6324600" y="3124200"/>
            <a:ext cx="2209800" cy="2590800"/>
          </a:xfrm>
          <a:prstGeom prst="line">
            <a:avLst/>
          </a:prstGeom>
          <a:noFill/>
          <a:ln w="5715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60" name="Line 40"/>
          <p:cNvSpPr>
            <a:spLocks noChangeShapeType="1"/>
          </p:cNvSpPr>
          <p:nvPr/>
        </p:nvSpPr>
        <p:spPr bwMode="auto">
          <a:xfrm>
            <a:off x="6400800" y="4267200"/>
            <a:ext cx="762000" cy="0"/>
          </a:xfrm>
          <a:prstGeom prst="line">
            <a:avLst/>
          </a:prstGeom>
          <a:noFill/>
          <a:ln w="57150">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1961" name="Text Box 41"/>
          <p:cNvSpPr txBox="1">
            <a:spLocks noChangeArrowheads="1"/>
          </p:cNvSpPr>
          <p:nvPr/>
        </p:nvSpPr>
        <p:spPr bwMode="auto">
          <a:xfrm>
            <a:off x="6578600" y="312420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D1</a:t>
            </a:r>
            <a:endParaRPr lang="en-US" altLang="en-US"/>
          </a:p>
        </p:txBody>
      </p:sp>
      <p:sp>
        <p:nvSpPr>
          <p:cNvPr id="81962" name="Text Box 42"/>
          <p:cNvSpPr txBox="1">
            <a:spLocks noChangeArrowheads="1"/>
          </p:cNvSpPr>
          <p:nvPr/>
        </p:nvSpPr>
        <p:spPr bwMode="auto">
          <a:xfrm>
            <a:off x="8534400" y="571500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1600"/>
              <a:t>D1</a:t>
            </a:r>
            <a:endParaRPr lang="en-US" altLang="en-US"/>
          </a:p>
        </p:txBody>
      </p:sp>
      <p:sp>
        <p:nvSpPr>
          <p:cNvPr id="81963" name="Text Box 43"/>
          <p:cNvSpPr txBox="1">
            <a:spLocks noChangeArrowheads="1"/>
          </p:cNvSpPr>
          <p:nvPr/>
        </p:nvSpPr>
        <p:spPr bwMode="auto">
          <a:xfrm>
            <a:off x="1752600" y="6461125"/>
            <a:ext cx="3067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2000">
                <a:solidFill>
                  <a:schemeClr val="hlink"/>
                </a:solidFill>
              </a:rPr>
              <a:t>Movement along the curve</a:t>
            </a:r>
            <a:endParaRPr lang="en-US" altLang="en-US"/>
          </a:p>
        </p:txBody>
      </p:sp>
      <p:sp>
        <p:nvSpPr>
          <p:cNvPr id="81964" name="Text Box 44"/>
          <p:cNvSpPr txBox="1">
            <a:spLocks noChangeArrowheads="1"/>
          </p:cNvSpPr>
          <p:nvPr/>
        </p:nvSpPr>
        <p:spPr bwMode="auto">
          <a:xfrm>
            <a:off x="6324600" y="6461125"/>
            <a:ext cx="2295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spcBef>
                <a:spcPct val="50000"/>
              </a:spcBef>
              <a:buFontTx/>
              <a:buNone/>
            </a:pPr>
            <a:r>
              <a:rPr lang="en-US" altLang="en-US" sz="2000">
                <a:solidFill>
                  <a:schemeClr val="hlink"/>
                </a:solidFill>
              </a:rPr>
              <a:t>Shift to right or left</a:t>
            </a:r>
            <a:endParaRPr lang="en-US" altLang="en-US"/>
          </a:p>
        </p:txBody>
      </p:sp>
      <p:sp>
        <p:nvSpPr>
          <p:cNvPr id="81965" name="Line 45"/>
          <p:cNvSpPr>
            <a:spLocks noChangeShapeType="1"/>
          </p:cNvSpPr>
          <p:nvPr/>
        </p:nvSpPr>
        <p:spPr bwMode="auto">
          <a:xfrm flipH="1">
            <a:off x="6629400" y="4572000"/>
            <a:ext cx="685800" cy="0"/>
          </a:xfrm>
          <a:prstGeom prst="line">
            <a:avLst/>
          </a:prstGeom>
          <a:noFill/>
          <a:ln w="57150">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2863064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81940"/>
                                        </p:tgtEl>
                                        <p:attrNameLst>
                                          <p:attrName>style.visibility</p:attrName>
                                        </p:attrNameLst>
                                      </p:cBhvr>
                                      <p:to>
                                        <p:strVal val="visible"/>
                                      </p:to>
                                    </p:set>
                                    <p:anim to="" calcmode="lin" valueType="num">
                                      <p:cBhvr>
                                        <p:cTn id="7" dur="1" fill="hold"/>
                                        <p:tgtEl>
                                          <p:spTgt spid="8194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81935"/>
                                        </p:tgtEl>
                                        <p:attrNameLst>
                                          <p:attrName>style.visibility</p:attrName>
                                        </p:attrNameLst>
                                      </p:cBhvr>
                                      <p:to>
                                        <p:strVal val="visible"/>
                                      </p:to>
                                    </p:set>
                                    <p:anim to="" calcmode="lin" valueType="num">
                                      <p:cBhvr>
                                        <p:cTn id="12" dur="1" fill="hold"/>
                                        <p:tgtEl>
                                          <p:spTgt spid="8193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81936"/>
                                        </p:tgtEl>
                                        <p:attrNameLst>
                                          <p:attrName>style.visibility</p:attrName>
                                        </p:attrNameLst>
                                      </p:cBhvr>
                                      <p:to>
                                        <p:strVal val="visible"/>
                                      </p:to>
                                    </p:set>
                                    <p:anim to="" calcmode="lin" valueType="num">
                                      <p:cBhvr>
                                        <p:cTn id="17" dur="1" fill="hold"/>
                                        <p:tgtEl>
                                          <p:spTgt spid="8193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81937"/>
                                        </p:tgtEl>
                                        <p:attrNameLst>
                                          <p:attrName>style.visibility</p:attrName>
                                        </p:attrNameLst>
                                      </p:cBhvr>
                                      <p:to>
                                        <p:strVal val="visible"/>
                                      </p:to>
                                    </p:set>
                                    <p:anim to="" calcmode="lin" valueType="num">
                                      <p:cBhvr>
                                        <p:cTn id="22" dur="1" fill="hold"/>
                                        <p:tgtEl>
                                          <p:spTgt spid="81937"/>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81938"/>
                                        </p:tgtEl>
                                        <p:attrNameLst>
                                          <p:attrName>style.visibility</p:attrName>
                                        </p:attrNameLst>
                                      </p:cBhvr>
                                      <p:to>
                                        <p:strVal val="visible"/>
                                      </p:to>
                                    </p:set>
                                    <p:anim to="" calcmode="lin" valueType="num">
                                      <p:cBhvr>
                                        <p:cTn id="27" dur="1" fill="hold"/>
                                        <p:tgtEl>
                                          <p:spTgt spid="81938"/>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81949"/>
                                        </p:tgtEl>
                                        <p:attrNameLst>
                                          <p:attrName>style.visibility</p:attrName>
                                        </p:attrNameLst>
                                      </p:cBhvr>
                                      <p:to>
                                        <p:strVal val="visible"/>
                                      </p:to>
                                    </p:set>
                                    <p:anim to="" calcmode="lin" valueType="num">
                                      <p:cBhvr>
                                        <p:cTn id="32" dur="1" fill="hold"/>
                                        <p:tgtEl>
                                          <p:spTgt spid="81949"/>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81952"/>
                                        </p:tgtEl>
                                        <p:attrNameLst>
                                          <p:attrName>style.visibility</p:attrName>
                                        </p:attrNameLst>
                                      </p:cBhvr>
                                      <p:to>
                                        <p:strVal val="visible"/>
                                      </p:to>
                                    </p:set>
                                    <p:anim to="" calcmode="lin" valueType="num">
                                      <p:cBhvr>
                                        <p:cTn id="37" dur="1" fill="hold"/>
                                        <p:tgtEl>
                                          <p:spTgt spid="81952"/>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81950"/>
                                        </p:tgtEl>
                                        <p:attrNameLst>
                                          <p:attrName>style.visibility</p:attrName>
                                        </p:attrNameLst>
                                      </p:cBhvr>
                                      <p:to>
                                        <p:strVal val="visible"/>
                                      </p:to>
                                    </p:set>
                                    <p:anim to="" calcmode="lin" valueType="num">
                                      <p:cBhvr>
                                        <p:cTn id="42" dur="1" fill="hold"/>
                                        <p:tgtEl>
                                          <p:spTgt spid="81950"/>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81953"/>
                                        </p:tgtEl>
                                        <p:attrNameLst>
                                          <p:attrName>style.visibility</p:attrName>
                                        </p:attrNameLst>
                                      </p:cBhvr>
                                      <p:to>
                                        <p:strVal val="visible"/>
                                      </p:to>
                                    </p:set>
                                    <p:anim to="" calcmode="lin" valueType="num">
                                      <p:cBhvr>
                                        <p:cTn id="47" dur="1" fill="hold"/>
                                        <p:tgtEl>
                                          <p:spTgt spid="81953"/>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81951"/>
                                        </p:tgtEl>
                                        <p:attrNameLst>
                                          <p:attrName>style.visibility</p:attrName>
                                        </p:attrNameLst>
                                      </p:cBhvr>
                                      <p:to>
                                        <p:strVal val="visible"/>
                                      </p:to>
                                    </p:set>
                                    <p:anim to="" calcmode="lin" valueType="num">
                                      <p:cBhvr>
                                        <p:cTn id="52" dur="1" fill="hold"/>
                                        <p:tgtEl>
                                          <p:spTgt spid="81951"/>
                                        </p:tgtEl>
                                        <p:attrNameLst>
                                          <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499"/>
                                          </p:stCondLst>
                                        </p:cTn>
                                        <p:tgtEl>
                                          <p:spTgt spid="81954"/>
                                        </p:tgtEl>
                                        <p:attrNameLst>
                                          <p:attrName>style.visibility</p:attrName>
                                        </p:attrNameLst>
                                      </p:cBhvr>
                                      <p:to>
                                        <p:strVal val="visible"/>
                                      </p:to>
                                    </p:set>
                                    <p:anim to="" calcmode="lin" valueType="num">
                                      <p:cBhvr>
                                        <p:cTn id="57" dur="1" fill="hold"/>
                                        <p:tgtEl>
                                          <p:spTgt spid="81954"/>
                                        </p:tgtEl>
                                        <p:attrNameLst>
                                          <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4" presetClass="entr" presetSubtype="0" fill="hold" grpId="0" nodeType="clickEffect">
                                  <p:stCondLst>
                                    <p:cond delay="0"/>
                                  </p:stCondLst>
                                  <p:childTnLst>
                                    <p:set>
                                      <p:cBhvr>
                                        <p:cTn id="61" dur="1" fill="hold">
                                          <p:stCondLst>
                                            <p:cond delay="499"/>
                                          </p:stCondLst>
                                        </p:cTn>
                                        <p:tgtEl>
                                          <p:spTgt spid="81955"/>
                                        </p:tgtEl>
                                        <p:attrNameLst>
                                          <p:attrName>style.visibility</p:attrName>
                                        </p:attrNameLst>
                                      </p:cBhvr>
                                      <p:to>
                                        <p:strVal val="visible"/>
                                      </p:to>
                                    </p:set>
                                    <p:anim to="" calcmode="lin" valueType="num">
                                      <p:cBhvr>
                                        <p:cTn id="62" dur="1" fill="hold"/>
                                        <p:tgtEl>
                                          <p:spTgt spid="81955"/>
                                        </p:tgtEl>
                                        <p:attrNameLst>
                                          <p:attrName/>
                                        </p:attrNameLst>
                                      </p:cBhvr>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4" presetClass="entr" presetSubtype="0" fill="hold" grpId="0" nodeType="clickEffect">
                                  <p:stCondLst>
                                    <p:cond delay="0"/>
                                  </p:stCondLst>
                                  <p:childTnLst>
                                    <p:set>
                                      <p:cBhvr>
                                        <p:cTn id="66" dur="1" fill="hold">
                                          <p:stCondLst>
                                            <p:cond delay="499"/>
                                          </p:stCondLst>
                                        </p:cTn>
                                        <p:tgtEl>
                                          <p:spTgt spid="81963"/>
                                        </p:tgtEl>
                                        <p:attrNameLst>
                                          <p:attrName>style.visibility</p:attrName>
                                        </p:attrNameLst>
                                      </p:cBhvr>
                                      <p:to>
                                        <p:strVal val="visible"/>
                                      </p:to>
                                    </p:set>
                                    <p:anim to="" calcmode="lin" valueType="num">
                                      <p:cBhvr>
                                        <p:cTn id="67" dur="1" fill="hold"/>
                                        <p:tgtEl>
                                          <p:spTgt spid="81963"/>
                                        </p:tgtEl>
                                        <p:attrNameLst>
                                          <p:attrName/>
                                        </p:attrNameLst>
                                      </p:cBhvr>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4" presetClass="entr" presetSubtype="0" fill="hold" grpId="0" nodeType="clickEffect">
                                  <p:stCondLst>
                                    <p:cond delay="0"/>
                                  </p:stCondLst>
                                  <p:childTnLst>
                                    <p:set>
                                      <p:cBhvr>
                                        <p:cTn id="71" dur="1" fill="hold">
                                          <p:stCondLst>
                                            <p:cond delay="499"/>
                                          </p:stCondLst>
                                        </p:cTn>
                                        <p:tgtEl>
                                          <p:spTgt spid="81957"/>
                                        </p:tgtEl>
                                        <p:attrNameLst>
                                          <p:attrName>style.visibility</p:attrName>
                                        </p:attrNameLst>
                                      </p:cBhvr>
                                      <p:to>
                                        <p:strVal val="visible"/>
                                      </p:to>
                                    </p:set>
                                    <p:anim to="" calcmode="lin" valueType="num">
                                      <p:cBhvr>
                                        <p:cTn id="72" dur="1" fill="hold"/>
                                        <p:tgtEl>
                                          <p:spTgt spid="81957"/>
                                        </p:tgtEl>
                                        <p:attrNameLst>
                                          <p:attrName/>
                                        </p:attrNameLst>
                                      </p:cBhvr>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4" presetClass="entr" presetSubtype="0" fill="hold" grpId="0" nodeType="clickEffect">
                                  <p:stCondLst>
                                    <p:cond delay="0"/>
                                  </p:stCondLst>
                                  <p:childTnLst>
                                    <p:set>
                                      <p:cBhvr>
                                        <p:cTn id="76" dur="1" fill="hold">
                                          <p:stCondLst>
                                            <p:cond delay="499"/>
                                          </p:stCondLst>
                                        </p:cTn>
                                        <p:tgtEl>
                                          <p:spTgt spid="81958"/>
                                        </p:tgtEl>
                                        <p:attrNameLst>
                                          <p:attrName>style.visibility</p:attrName>
                                        </p:attrNameLst>
                                      </p:cBhvr>
                                      <p:to>
                                        <p:strVal val="visible"/>
                                      </p:to>
                                    </p:set>
                                    <p:anim to="" calcmode="lin" valueType="num">
                                      <p:cBhvr>
                                        <p:cTn id="77" dur="1" fill="hold"/>
                                        <p:tgtEl>
                                          <p:spTgt spid="81958"/>
                                        </p:tgtEl>
                                        <p:attrNameLst>
                                          <p:attrName/>
                                        </p:attrNameLst>
                                      </p:cBhvr>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4" presetClass="entr" presetSubtype="0" fill="hold" grpId="0" nodeType="clickEffect">
                                  <p:stCondLst>
                                    <p:cond delay="0"/>
                                  </p:stCondLst>
                                  <p:childTnLst>
                                    <p:set>
                                      <p:cBhvr>
                                        <p:cTn id="81" dur="1" fill="hold">
                                          <p:stCondLst>
                                            <p:cond delay="499"/>
                                          </p:stCondLst>
                                        </p:cTn>
                                        <p:tgtEl>
                                          <p:spTgt spid="81941"/>
                                        </p:tgtEl>
                                        <p:attrNameLst>
                                          <p:attrName>style.visibility</p:attrName>
                                        </p:attrNameLst>
                                      </p:cBhvr>
                                      <p:to>
                                        <p:strVal val="visible"/>
                                      </p:to>
                                    </p:set>
                                    <p:anim to="" calcmode="lin" valueType="num">
                                      <p:cBhvr>
                                        <p:cTn id="82" dur="1" fill="hold"/>
                                        <p:tgtEl>
                                          <p:spTgt spid="81941"/>
                                        </p:tgtEl>
                                        <p:attrNameLst>
                                          <p:attrName/>
                                        </p:attrNameLst>
                                      </p:cBhvr>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4" presetClass="entr" presetSubtype="0" fill="hold" grpId="0" nodeType="clickEffect">
                                  <p:stCondLst>
                                    <p:cond delay="0"/>
                                  </p:stCondLst>
                                  <p:childTnLst>
                                    <p:set>
                                      <p:cBhvr>
                                        <p:cTn id="86" dur="1" fill="hold">
                                          <p:stCondLst>
                                            <p:cond delay="499"/>
                                          </p:stCondLst>
                                        </p:cTn>
                                        <p:tgtEl>
                                          <p:spTgt spid="81944"/>
                                        </p:tgtEl>
                                        <p:attrNameLst>
                                          <p:attrName>style.visibility</p:attrName>
                                        </p:attrNameLst>
                                      </p:cBhvr>
                                      <p:to>
                                        <p:strVal val="visible"/>
                                      </p:to>
                                    </p:set>
                                    <p:anim to="" calcmode="lin" valueType="num">
                                      <p:cBhvr>
                                        <p:cTn id="87" dur="1" fill="hold"/>
                                        <p:tgtEl>
                                          <p:spTgt spid="81944"/>
                                        </p:tgtEl>
                                        <p:attrNameLst>
                                          <p:attrName/>
                                        </p:attrNameLst>
                                      </p:cBhvr>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4" presetClass="entr" presetSubtype="0" fill="hold" grpId="0" nodeType="clickEffect">
                                  <p:stCondLst>
                                    <p:cond delay="0"/>
                                  </p:stCondLst>
                                  <p:childTnLst>
                                    <p:set>
                                      <p:cBhvr>
                                        <p:cTn id="91" dur="1" fill="hold">
                                          <p:stCondLst>
                                            <p:cond delay="499"/>
                                          </p:stCondLst>
                                        </p:cTn>
                                        <p:tgtEl>
                                          <p:spTgt spid="81942"/>
                                        </p:tgtEl>
                                        <p:attrNameLst>
                                          <p:attrName>style.visibility</p:attrName>
                                        </p:attrNameLst>
                                      </p:cBhvr>
                                      <p:to>
                                        <p:strVal val="visible"/>
                                      </p:to>
                                    </p:set>
                                    <p:anim to="" calcmode="lin" valueType="num">
                                      <p:cBhvr>
                                        <p:cTn id="92" dur="1" fill="hold"/>
                                        <p:tgtEl>
                                          <p:spTgt spid="81942"/>
                                        </p:tgtEl>
                                        <p:attrNameLst>
                                          <p:attrName/>
                                        </p:attrNameLst>
                                      </p:cBhvr>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4" presetClass="entr" presetSubtype="0" fill="hold" grpId="0" nodeType="clickEffect">
                                  <p:stCondLst>
                                    <p:cond delay="0"/>
                                  </p:stCondLst>
                                  <p:childTnLst>
                                    <p:set>
                                      <p:cBhvr>
                                        <p:cTn id="96" dur="1" fill="hold">
                                          <p:stCondLst>
                                            <p:cond delay="499"/>
                                          </p:stCondLst>
                                        </p:cTn>
                                        <p:tgtEl>
                                          <p:spTgt spid="81945"/>
                                        </p:tgtEl>
                                        <p:attrNameLst>
                                          <p:attrName>style.visibility</p:attrName>
                                        </p:attrNameLst>
                                      </p:cBhvr>
                                      <p:to>
                                        <p:strVal val="visible"/>
                                      </p:to>
                                    </p:set>
                                    <p:anim to="" calcmode="lin" valueType="num">
                                      <p:cBhvr>
                                        <p:cTn id="97" dur="1" fill="hold"/>
                                        <p:tgtEl>
                                          <p:spTgt spid="81945"/>
                                        </p:tgtEl>
                                        <p:attrNameLst>
                                          <p:attrName/>
                                        </p:attrNameLst>
                                      </p:cBhvr>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4" presetClass="entr" presetSubtype="0" fill="hold" grpId="0" nodeType="clickEffect">
                                  <p:stCondLst>
                                    <p:cond delay="0"/>
                                  </p:stCondLst>
                                  <p:childTnLst>
                                    <p:set>
                                      <p:cBhvr>
                                        <p:cTn id="101" dur="1" fill="hold">
                                          <p:stCondLst>
                                            <p:cond delay="499"/>
                                          </p:stCondLst>
                                        </p:cTn>
                                        <p:tgtEl>
                                          <p:spTgt spid="81943"/>
                                        </p:tgtEl>
                                        <p:attrNameLst>
                                          <p:attrName>style.visibility</p:attrName>
                                        </p:attrNameLst>
                                      </p:cBhvr>
                                      <p:to>
                                        <p:strVal val="visible"/>
                                      </p:to>
                                    </p:set>
                                    <p:anim to="" calcmode="lin" valueType="num">
                                      <p:cBhvr>
                                        <p:cTn id="102" dur="1" fill="hold"/>
                                        <p:tgtEl>
                                          <p:spTgt spid="81943"/>
                                        </p:tgtEl>
                                        <p:attrNameLst>
                                          <p:attrName/>
                                        </p:attrNameLst>
                                      </p:cBhvr>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4" presetClass="entr" presetSubtype="0" fill="hold" grpId="0" nodeType="clickEffect">
                                  <p:stCondLst>
                                    <p:cond delay="0"/>
                                  </p:stCondLst>
                                  <p:childTnLst>
                                    <p:set>
                                      <p:cBhvr>
                                        <p:cTn id="106" dur="1" fill="hold">
                                          <p:stCondLst>
                                            <p:cond delay="499"/>
                                          </p:stCondLst>
                                        </p:cTn>
                                        <p:tgtEl>
                                          <p:spTgt spid="81946"/>
                                        </p:tgtEl>
                                        <p:attrNameLst>
                                          <p:attrName>style.visibility</p:attrName>
                                        </p:attrNameLst>
                                      </p:cBhvr>
                                      <p:to>
                                        <p:strVal val="visible"/>
                                      </p:to>
                                    </p:set>
                                    <p:anim to="" calcmode="lin" valueType="num">
                                      <p:cBhvr>
                                        <p:cTn id="107" dur="1" fill="hold"/>
                                        <p:tgtEl>
                                          <p:spTgt spid="81946"/>
                                        </p:tgtEl>
                                        <p:attrNameLst>
                                          <p:attrName/>
                                        </p:attrNameLst>
                                      </p:cBhvr>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4" presetClass="entr" presetSubtype="0" fill="hold" grpId="0" nodeType="clickEffect">
                                  <p:stCondLst>
                                    <p:cond delay="0"/>
                                  </p:stCondLst>
                                  <p:childTnLst>
                                    <p:set>
                                      <p:cBhvr>
                                        <p:cTn id="111" dur="1" fill="hold">
                                          <p:stCondLst>
                                            <p:cond delay="499"/>
                                          </p:stCondLst>
                                        </p:cTn>
                                        <p:tgtEl>
                                          <p:spTgt spid="81947"/>
                                        </p:tgtEl>
                                        <p:attrNameLst>
                                          <p:attrName>style.visibility</p:attrName>
                                        </p:attrNameLst>
                                      </p:cBhvr>
                                      <p:to>
                                        <p:strVal val="visible"/>
                                      </p:to>
                                    </p:set>
                                    <p:anim to="" calcmode="lin" valueType="num">
                                      <p:cBhvr>
                                        <p:cTn id="112" dur="1" fill="hold"/>
                                        <p:tgtEl>
                                          <p:spTgt spid="81947"/>
                                        </p:tgtEl>
                                        <p:attrNameLst>
                                          <p:attrName/>
                                        </p:attrNameLst>
                                      </p:cBhvr>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4" presetClass="entr" presetSubtype="0" fill="hold" grpId="0" nodeType="clickEffect">
                                  <p:stCondLst>
                                    <p:cond delay="0"/>
                                  </p:stCondLst>
                                  <p:childTnLst>
                                    <p:set>
                                      <p:cBhvr>
                                        <p:cTn id="116" dur="1" fill="hold">
                                          <p:stCondLst>
                                            <p:cond delay="499"/>
                                          </p:stCondLst>
                                        </p:cTn>
                                        <p:tgtEl>
                                          <p:spTgt spid="81960"/>
                                        </p:tgtEl>
                                        <p:attrNameLst>
                                          <p:attrName>style.visibility</p:attrName>
                                        </p:attrNameLst>
                                      </p:cBhvr>
                                      <p:to>
                                        <p:strVal val="visible"/>
                                      </p:to>
                                    </p:set>
                                    <p:anim to="" calcmode="lin" valueType="num">
                                      <p:cBhvr>
                                        <p:cTn id="117" dur="1" fill="hold"/>
                                        <p:tgtEl>
                                          <p:spTgt spid="81960"/>
                                        </p:tgtEl>
                                        <p:attrNameLst>
                                          <p:attrName/>
                                        </p:attrNameLst>
                                      </p:cBhvr>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4" presetClass="entr" presetSubtype="0" fill="hold" grpId="0" nodeType="clickEffect">
                                  <p:stCondLst>
                                    <p:cond delay="0"/>
                                  </p:stCondLst>
                                  <p:childTnLst>
                                    <p:set>
                                      <p:cBhvr>
                                        <p:cTn id="121" dur="1" fill="hold">
                                          <p:stCondLst>
                                            <p:cond delay="499"/>
                                          </p:stCondLst>
                                        </p:cTn>
                                        <p:tgtEl>
                                          <p:spTgt spid="81959"/>
                                        </p:tgtEl>
                                        <p:attrNameLst>
                                          <p:attrName>style.visibility</p:attrName>
                                        </p:attrNameLst>
                                      </p:cBhvr>
                                      <p:to>
                                        <p:strVal val="visible"/>
                                      </p:to>
                                    </p:set>
                                    <p:anim to="" calcmode="lin" valueType="num">
                                      <p:cBhvr>
                                        <p:cTn id="122" dur="1" fill="hold"/>
                                        <p:tgtEl>
                                          <p:spTgt spid="81959"/>
                                        </p:tgtEl>
                                        <p:attrNameLst>
                                          <p:attrName/>
                                        </p:attrNameLst>
                                      </p:cBhvr>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4" presetClass="entr" presetSubtype="0" fill="hold" grpId="0" nodeType="clickEffect">
                                  <p:stCondLst>
                                    <p:cond delay="0"/>
                                  </p:stCondLst>
                                  <p:childTnLst>
                                    <p:set>
                                      <p:cBhvr>
                                        <p:cTn id="126" dur="1" fill="hold">
                                          <p:stCondLst>
                                            <p:cond delay="499"/>
                                          </p:stCondLst>
                                        </p:cTn>
                                        <p:tgtEl>
                                          <p:spTgt spid="81961"/>
                                        </p:tgtEl>
                                        <p:attrNameLst>
                                          <p:attrName>style.visibility</p:attrName>
                                        </p:attrNameLst>
                                      </p:cBhvr>
                                      <p:to>
                                        <p:strVal val="visible"/>
                                      </p:to>
                                    </p:set>
                                    <p:anim to="" calcmode="lin" valueType="num">
                                      <p:cBhvr>
                                        <p:cTn id="127" dur="1" fill="hold"/>
                                        <p:tgtEl>
                                          <p:spTgt spid="81961"/>
                                        </p:tgtEl>
                                        <p:attrNameLst>
                                          <p:attrName/>
                                        </p:attrNameLst>
                                      </p:cBhvr>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4" presetClass="entr" presetSubtype="0" fill="hold" grpId="0" nodeType="clickEffect">
                                  <p:stCondLst>
                                    <p:cond delay="0"/>
                                  </p:stCondLst>
                                  <p:childTnLst>
                                    <p:set>
                                      <p:cBhvr>
                                        <p:cTn id="131" dur="1" fill="hold">
                                          <p:stCondLst>
                                            <p:cond delay="499"/>
                                          </p:stCondLst>
                                        </p:cTn>
                                        <p:tgtEl>
                                          <p:spTgt spid="81962"/>
                                        </p:tgtEl>
                                        <p:attrNameLst>
                                          <p:attrName>style.visibility</p:attrName>
                                        </p:attrNameLst>
                                      </p:cBhvr>
                                      <p:to>
                                        <p:strVal val="visible"/>
                                      </p:to>
                                    </p:set>
                                    <p:anim to="" calcmode="lin" valueType="num">
                                      <p:cBhvr>
                                        <p:cTn id="132" dur="1" fill="hold"/>
                                        <p:tgtEl>
                                          <p:spTgt spid="81962"/>
                                        </p:tgtEl>
                                        <p:attrNameLst>
                                          <p:attrName/>
                                        </p:attrNameLst>
                                      </p:cBhvr>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4" presetClass="entr" presetSubtype="0" fill="hold" grpId="0" nodeType="clickEffect">
                                  <p:stCondLst>
                                    <p:cond delay="0"/>
                                  </p:stCondLst>
                                  <p:childTnLst>
                                    <p:set>
                                      <p:cBhvr>
                                        <p:cTn id="136" dur="1" fill="hold">
                                          <p:stCondLst>
                                            <p:cond delay="499"/>
                                          </p:stCondLst>
                                        </p:cTn>
                                        <p:tgtEl>
                                          <p:spTgt spid="81964"/>
                                        </p:tgtEl>
                                        <p:attrNameLst>
                                          <p:attrName>style.visibility</p:attrName>
                                        </p:attrNameLst>
                                      </p:cBhvr>
                                      <p:to>
                                        <p:strVal val="visible"/>
                                      </p:to>
                                    </p:set>
                                    <p:anim to="" calcmode="lin" valueType="num">
                                      <p:cBhvr>
                                        <p:cTn id="137" dur="1" fill="hold"/>
                                        <p:tgtEl>
                                          <p:spTgt spid="81964"/>
                                        </p:tgtEl>
                                        <p:attrNameLst>
                                          <p:attrName/>
                                        </p:attrNameLst>
                                      </p:cBhvr>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4" presetClass="entr" presetSubtype="0" fill="hold" grpId="0" nodeType="clickEffect">
                                  <p:stCondLst>
                                    <p:cond delay="0"/>
                                  </p:stCondLst>
                                  <p:childTnLst>
                                    <p:set>
                                      <p:cBhvr>
                                        <p:cTn id="141" dur="1" fill="hold">
                                          <p:stCondLst>
                                            <p:cond delay="499"/>
                                          </p:stCondLst>
                                        </p:cTn>
                                        <p:tgtEl>
                                          <p:spTgt spid="81965"/>
                                        </p:tgtEl>
                                        <p:attrNameLst>
                                          <p:attrName>style.visibility</p:attrName>
                                        </p:attrNameLst>
                                      </p:cBhvr>
                                      <p:to>
                                        <p:strVal val="visible"/>
                                      </p:to>
                                    </p:set>
                                    <p:anim to="" calcmode="lin" valueType="num">
                                      <p:cBhvr>
                                        <p:cTn id="142" dur="1" fill="hold"/>
                                        <p:tgtEl>
                                          <p:spTgt spid="8196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5" grpId="0" animBg="1"/>
      <p:bldP spid="81936" grpId="0" animBg="1"/>
      <p:bldP spid="81937" grpId="0" autoUpdateAnimBg="0"/>
      <p:bldP spid="81938" grpId="0" autoUpdateAnimBg="0"/>
      <p:bldP spid="81941" grpId="0" animBg="1"/>
      <p:bldP spid="81942" grpId="0" animBg="1"/>
      <p:bldP spid="81943" grpId="0" animBg="1"/>
      <p:bldP spid="81944" grpId="0" autoUpdateAnimBg="0"/>
      <p:bldP spid="81945" grpId="0" autoUpdateAnimBg="0"/>
      <p:bldP spid="81946" grpId="0" autoUpdateAnimBg="0"/>
      <p:bldP spid="81947" grpId="0" autoUpdateAnimBg="0"/>
      <p:bldP spid="81949" grpId="0" animBg="1"/>
      <p:bldP spid="81950" grpId="0" animBg="1"/>
      <p:bldP spid="81951" grpId="0" animBg="1"/>
      <p:bldP spid="81952" grpId="0" autoUpdateAnimBg="0"/>
      <p:bldP spid="81953" grpId="0" autoUpdateAnimBg="0"/>
      <p:bldP spid="81954" grpId="0" autoUpdateAnimBg="0"/>
      <p:bldP spid="81955" grpId="0" autoUpdateAnimBg="0"/>
      <p:bldP spid="81957" grpId="0" animBg="1"/>
      <p:bldP spid="81958" grpId="0" animBg="1"/>
      <p:bldP spid="81959" grpId="0" animBg="1"/>
      <p:bldP spid="81960" grpId="0" animBg="1"/>
      <p:bldP spid="81961" grpId="0" autoUpdateAnimBg="0"/>
      <p:bldP spid="81962" grpId="0" autoUpdateAnimBg="0"/>
      <p:bldP spid="81963" grpId="0" autoUpdateAnimBg="0"/>
      <p:bldP spid="81964" grpId="0" autoUpdateAnimBg="0"/>
      <p:bldP spid="8196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in quantity demanded</a:t>
            </a:r>
            <a:endParaRPr lang="en-US" dirty="0"/>
          </a:p>
        </p:txBody>
      </p:sp>
      <p:sp>
        <p:nvSpPr>
          <p:cNvPr id="4" name="Content Placeholder 3"/>
          <p:cNvSpPr>
            <a:spLocks noGrp="1"/>
          </p:cNvSpPr>
          <p:nvPr>
            <p:ph idx="1"/>
          </p:nvPr>
        </p:nvSpPr>
        <p:spPr/>
        <p:txBody>
          <a:bodyPr>
            <a:normAutofit/>
          </a:bodyPr>
          <a:lstStyle/>
          <a:p>
            <a:pPr algn="just"/>
            <a:r>
              <a:rPr lang="en-US" sz="2400" dirty="0" smtClean="0"/>
              <a:t>A change in demand must not be confused with the change in quantity demanded. A change in the demand is a shift in the demand curve to the right ( in case of an increase in demand) or to the left ( a decrease in demand). It occurs because of the determinants of demand.</a:t>
            </a:r>
          </a:p>
          <a:p>
            <a:pPr algn="just"/>
            <a:r>
              <a:rPr lang="en-US" sz="2400" dirty="0" smtClean="0"/>
              <a:t>In contrast a change in quantity demanded is a movement along the demand curve, from one point to the other on the same demand curve.</a:t>
            </a:r>
            <a:endParaRPr lang="en-US" sz="2400" dirty="0"/>
          </a:p>
        </p:txBody>
      </p:sp>
    </p:spTree>
    <p:extLst>
      <p:ext uri="{BB962C8B-B14F-4D97-AF65-F5344CB8AC3E}">
        <p14:creationId xmlns:p14="http://schemas.microsoft.com/office/powerpoint/2010/main" val="75449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5"/>
          <p:cNvSpPr>
            <a:spLocks noGrp="1" noChangeArrowheads="1"/>
          </p:cNvSpPr>
          <p:nvPr>
            <p:ph type="title"/>
          </p:nvPr>
        </p:nvSpPr>
        <p:spPr/>
        <p:txBody>
          <a:bodyPr/>
          <a:lstStyle/>
          <a:p>
            <a:pPr eaLnBrk="1" fontAlgn="auto" hangingPunct="1">
              <a:spcAft>
                <a:spcPts val="0"/>
              </a:spcAft>
              <a:defRPr/>
            </a:pPr>
            <a:r>
              <a:rPr lang="en-US" altLang="en-US" dirty="0" smtClean="0">
                <a:solidFill>
                  <a:schemeClr val="tx2">
                    <a:satMod val="130000"/>
                  </a:schemeClr>
                </a:solidFill>
              </a:rPr>
              <a:t>Introduction</a:t>
            </a:r>
          </a:p>
        </p:txBody>
      </p:sp>
      <p:sp>
        <p:nvSpPr>
          <p:cNvPr id="397318" name="Rectangle 6"/>
          <p:cNvSpPr>
            <a:spLocks noGrp="1" noChangeArrowheads="1"/>
          </p:cNvSpPr>
          <p:nvPr>
            <p:ph idx="1"/>
          </p:nvPr>
        </p:nvSpPr>
        <p:spPr/>
        <p:txBody>
          <a:bodyPr>
            <a:normAutofit/>
          </a:bodyPr>
          <a:lstStyle/>
          <a:p>
            <a:pPr eaLnBrk="1" hangingPunct="1"/>
            <a:r>
              <a:rPr lang="en-US" altLang="en-US" sz="2800" dirty="0" smtClean="0"/>
              <a:t>Supply and demand are the two words that economists use most often.</a:t>
            </a:r>
          </a:p>
          <a:p>
            <a:pPr eaLnBrk="1" hangingPunct="1"/>
            <a:r>
              <a:rPr lang="en-US" altLang="en-US" sz="2800" dirty="0" smtClean="0"/>
              <a:t>Supply and demand are the forces that make market economies work.</a:t>
            </a:r>
          </a:p>
          <a:p>
            <a:pPr eaLnBrk="1" hangingPunct="1"/>
            <a:r>
              <a:rPr lang="en-US" altLang="en-US" sz="2800" dirty="0" smtClean="0"/>
              <a:t>Modern microeconomics is about supply, demand, and market equilibrium.</a:t>
            </a:r>
          </a:p>
        </p:txBody>
      </p:sp>
    </p:spTree>
    <p:extLst>
      <p:ext uri="{BB962C8B-B14F-4D97-AF65-F5344CB8AC3E}">
        <p14:creationId xmlns:p14="http://schemas.microsoft.com/office/powerpoint/2010/main" val="2008316129"/>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7318">
                                            <p:txEl>
                                              <p:pRg st="0" end="0"/>
                                            </p:txEl>
                                          </p:spTgt>
                                        </p:tgtEl>
                                        <p:attrNameLst>
                                          <p:attrName>style.visibility</p:attrName>
                                        </p:attrNameLst>
                                      </p:cBhvr>
                                      <p:to>
                                        <p:strVal val="visible"/>
                                      </p:to>
                                    </p:set>
                                    <p:animEffect transition="in" filter="wipe(left)">
                                      <p:cBhvr>
                                        <p:cTn id="7" dur="500"/>
                                        <p:tgtEl>
                                          <p:spTgt spid="397318">
                                            <p:txEl>
                                              <p:pRg st="0" end="0"/>
                                            </p:txEl>
                                          </p:spTgt>
                                        </p:tgtEl>
                                      </p:cBhvr>
                                    </p:animEffect>
                                  </p:childTnLst>
                                  <p:subTnLst>
                                    <p:animClr clrSpc="rgb" dir="cw">
                                      <p:cBhvr override="childStyle">
                                        <p:cTn dur="1" fill="hold" display="0" masterRel="nextClick" afterEffect="1"/>
                                        <p:tgtEl>
                                          <p:spTgt spid="397318">
                                            <p:txEl>
                                              <p:pRg st="0" end="0"/>
                                            </p:txEl>
                                          </p:spTgt>
                                        </p:tgtEl>
                                        <p:attrNameLst>
                                          <p:attrName>ppt_c</p:attrName>
                                        </p:attrNameLst>
                                      </p:cBhvr>
                                      <p:to>
                                        <a:schemeClr val="bg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7318">
                                            <p:txEl>
                                              <p:pRg st="1" end="1"/>
                                            </p:txEl>
                                          </p:spTgt>
                                        </p:tgtEl>
                                        <p:attrNameLst>
                                          <p:attrName>style.visibility</p:attrName>
                                        </p:attrNameLst>
                                      </p:cBhvr>
                                      <p:to>
                                        <p:strVal val="visible"/>
                                      </p:to>
                                    </p:set>
                                    <p:animEffect transition="in" filter="wipe(left)">
                                      <p:cBhvr>
                                        <p:cTn id="12" dur="500"/>
                                        <p:tgtEl>
                                          <p:spTgt spid="397318">
                                            <p:txEl>
                                              <p:pRg st="1" end="1"/>
                                            </p:txEl>
                                          </p:spTgt>
                                        </p:tgtEl>
                                      </p:cBhvr>
                                    </p:animEffect>
                                  </p:childTnLst>
                                  <p:subTnLst>
                                    <p:animClr clrSpc="rgb" dir="cw">
                                      <p:cBhvr override="childStyle">
                                        <p:cTn dur="1" fill="hold" display="0" masterRel="nextClick" afterEffect="1"/>
                                        <p:tgtEl>
                                          <p:spTgt spid="397318">
                                            <p:txEl>
                                              <p:pRg st="1" end="1"/>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7318">
                                            <p:txEl>
                                              <p:pRg st="2" end="2"/>
                                            </p:txEl>
                                          </p:spTgt>
                                        </p:tgtEl>
                                        <p:attrNameLst>
                                          <p:attrName>style.visibility</p:attrName>
                                        </p:attrNameLst>
                                      </p:cBhvr>
                                      <p:to>
                                        <p:strVal val="visible"/>
                                      </p:to>
                                    </p:set>
                                    <p:animEffect transition="in" filter="wipe(left)">
                                      <p:cBhvr>
                                        <p:cTn id="17" dur="500"/>
                                        <p:tgtEl>
                                          <p:spTgt spid="397318">
                                            <p:txEl>
                                              <p:pRg st="2" end="2"/>
                                            </p:txEl>
                                          </p:spTgt>
                                        </p:tgtEl>
                                      </p:cBhvr>
                                    </p:animEffect>
                                  </p:childTnLst>
                                  <p:subTnLst>
                                    <p:animClr clrSpc="rgb" dir="cw">
                                      <p:cBhvr override="childStyle">
                                        <p:cTn dur="1" fill="hold" display="0" masterRel="nextClick" afterEffect="1"/>
                                        <p:tgtEl>
                                          <p:spTgt spid="397318">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50925" y="0"/>
            <a:ext cx="7499350" cy="1143000"/>
          </a:xfrm>
        </p:spPr>
        <p:txBody>
          <a:bodyPr/>
          <a:lstStyle/>
          <a:p>
            <a:pPr algn="ctr" eaLnBrk="1" fontAlgn="auto" hangingPunct="1">
              <a:spcAft>
                <a:spcPts val="0"/>
              </a:spcAft>
              <a:defRPr/>
            </a:pPr>
            <a:r>
              <a:rPr lang="en-US" sz="5400" b="1" u="sng" dirty="0" smtClean="0"/>
              <a:t>Economic Activities</a:t>
            </a:r>
            <a:endParaRPr lang="en-US" b="1" u="sng" dirty="0" smtClean="0"/>
          </a:p>
        </p:txBody>
      </p:sp>
      <p:sp>
        <p:nvSpPr>
          <p:cNvPr id="13315" name="Line 3"/>
          <p:cNvSpPr>
            <a:spLocks noChangeShapeType="1"/>
          </p:cNvSpPr>
          <p:nvPr/>
        </p:nvSpPr>
        <p:spPr bwMode="auto">
          <a:xfrm flipH="1">
            <a:off x="2590800" y="914400"/>
            <a:ext cx="2057400" cy="25908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16" name="Line 4"/>
          <p:cNvSpPr>
            <a:spLocks noChangeShapeType="1"/>
          </p:cNvSpPr>
          <p:nvPr/>
        </p:nvSpPr>
        <p:spPr bwMode="auto">
          <a:xfrm>
            <a:off x="4648200" y="914400"/>
            <a:ext cx="2514600" cy="2590800"/>
          </a:xfrm>
          <a:prstGeom prst="line">
            <a:avLst/>
          </a:prstGeom>
          <a:noFill/>
          <a:ln w="762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nchor="ctr">
            <a:spAutoFit/>
          </a:bodyPr>
          <a:lstStyle/>
          <a:p>
            <a:endParaRPr lang="en-US"/>
          </a:p>
        </p:txBody>
      </p:sp>
      <p:sp>
        <p:nvSpPr>
          <p:cNvPr id="13317" name="Text Box 5"/>
          <p:cNvSpPr txBox="1">
            <a:spLocks noChangeArrowheads="1"/>
          </p:cNvSpPr>
          <p:nvPr/>
        </p:nvSpPr>
        <p:spPr bwMode="auto">
          <a:xfrm>
            <a:off x="1219200" y="3429000"/>
            <a:ext cx="3122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sz="4000">
                <a:solidFill>
                  <a:schemeClr val="tx2"/>
                </a:solidFill>
              </a:rPr>
              <a:t>Consumption</a:t>
            </a:r>
            <a:endParaRPr lang="en-US" altLang="en-US"/>
          </a:p>
        </p:txBody>
      </p:sp>
      <p:sp>
        <p:nvSpPr>
          <p:cNvPr id="13318" name="Text Box 6"/>
          <p:cNvSpPr txBox="1">
            <a:spLocks noChangeArrowheads="1"/>
          </p:cNvSpPr>
          <p:nvPr/>
        </p:nvSpPr>
        <p:spPr bwMode="auto">
          <a:xfrm>
            <a:off x="5791200" y="3429000"/>
            <a:ext cx="2611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buChar char="•"/>
              <a:defRPr sz="2400" b="1">
                <a:solidFill>
                  <a:schemeClr val="tx1"/>
                </a:solidFill>
                <a:latin typeface="Times New Roman" pitchFamily="18" charset="0"/>
              </a:defRPr>
            </a:lvl6pPr>
            <a:lvl7pPr marL="2971800" indent="-228600" eaLnBrk="0" fontAlgn="base" hangingPunct="0">
              <a:spcBef>
                <a:spcPct val="0"/>
              </a:spcBef>
              <a:spcAft>
                <a:spcPct val="0"/>
              </a:spcAft>
              <a:buChar char="•"/>
              <a:defRPr sz="2400" b="1">
                <a:solidFill>
                  <a:schemeClr val="tx1"/>
                </a:solidFill>
                <a:latin typeface="Times New Roman" pitchFamily="18" charset="0"/>
              </a:defRPr>
            </a:lvl7pPr>
            <a:lvl8pPr marL="3429000" indent="-228600" eaLnBrk="0" fontAlgn="base" hangingPunct="0">
              <a:spcBef>
                <a:spcPct val="0"/>
              </a:spcBef>
              <a:spcAft>
                <a:spcPct val="0"/>
              </a:spcAft>
              <a:buChar char="•"/>
              <a:defRPr sz="2400" b="1">
                <a:solidFill>
                  <a:schemeClr val="tx1"/>
                </a:solidFill>
                <a:latin typeface="Times New Roman" pitchFamily="18" charset="0"/>
              </a:defRPr>
            </a:lvl8pPr>
            <a:lvl9pPr marL="3886200" indent="-228600" eaLnBrk="0" fontAlgn="base" hangingPunct="0">
              <a:spcBef>
                <a:spcPct val="0"/>
              </a:spcBef>
              <a:spcAft>
                <a:spcPct val="0"/>
              </a:spcAft>
              <a:buChar char="•"/>
              <a:defRPr sz="2400" b="1">
                <a:solidFill>
                  <a:schemeClr val="tx1"/>
                </a:solidFill>
                <a:latin typeface="Times New Roman" pitchFamily="18" charset="0"/>
              </a:defRPr>
            </a:lvl9pPr>
          </a:lstStyle>
          <a:p>
            <a:pPr>
              <a:buFontTx/>
              <a:buNone/>
            </a:pPr>
            <a:r>
              <a:rPr lang="en-US" altLang="en-US" sz="4000">
                <a:solidFill>
                  <a:schemeClr val="tx2"/>
                </a:solidFill>
              </a:rPr>
              <a:t>Production</a:t>
            </a:r>
            <a:endParaRPr lang="en-US" altLang="en-US"/>
          </a:p>
        </p:txBody>
      </p:sp>
      <p:sp>
        <p:nvSpPr>
          <p:cNvPr id="13319" name="Rectangle 10"/>
          <p:cNvSpPr>
            <a:spLocks noChangeArrowheads="1"/>
          </p:cNvSpPr>
          <p:nvPr/>
        </p:nvSpPr>
        <p:spPr bwMode="auto">
          <a:xfrm>
            <a:off x="1828800" y="4876800"/>
            <a:ext cx="183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buFontTx/>
              <a:buNone/>
            </a:pPr>
            <a:r>
              <a:rPr lang="en-US" altLang="en-US" sz="3600">
                <a:solidFill>
                  <a:schemeClr val="hlink"/>
                </a:solidFill>
              </a:rPr>
              <a:t>Demand</a:t>
            </a:r>
            <a:endParaRPr lang="en-US" altLang="en-US"/>
          </a:p>
        </p:txBody>
      </p:sp>
      <p:sp>
        <p:nvSpPr>
          <p:cNvPr id="13320" name="Rectangle 11"/>
          <p:cNvSpPr>
            <a:spLocks noChangeArrowheads="1"/>
          </p:cNvSpPr>
          <p:nvPr/>
        </p:nvSpPr>
        <p:spPr bwMode="auto">
          <a:xfrm>
            <a:off x="6248400" y="4902200"/>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a:buFontTx/>
              <a:buNone/>
            </a:pPr>
            <a:r>
              <a:rPr lang="en-US" altLang="en-US" sz="3600">
                <a:solidFill>
                  <a:schemeClr val="hlink"/>
                </a:solidFill>
              </a:rPr>
              <a:t>Supply</a:t>
            </a:r>
            <a:endParaRPr lang="en-US" altLang="en-US"/>
          </a:p>
        </p:txBody>
      </p:sp>
      <p:sp>
        <p:nvSpPr>
          <p:cNvPr id="13321" name="Line 14"/>
          <p:cNvSpPr>
            <a:spLocks noChangeShapeType="1"/>
          </p:cNvSpPr>
          <p:nvPr/>
        </p:nvSpPr>
        <p:spPr bwMode="auto">
          <a:xfrm>
            <a:off x="2743200" y="4038600"/>
            <a:ext cx="0" cy="1066800"/>
          </a:xfrm>
          <a:prstGeom prst="line">
            <a:avLst/>
          </a:prstGeom>
          <a:noFill/>
          <a:ln w="76200" cmpd="tri">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3322" name="Line 15"/>
          <p:cNvSpPr>
            <a:spLocks noChangeShapeType="1"/>
          </p:cNvSpPr>
          <p:nvPr/>
        </p:nvSpPr>
        <p:spPr bwMode="auto">
          <a:xfrm>
            <a:off x="6934200" y="4038600"/>
            <a:ext cx="0" cy="1066800"/>
          </a:xfrm>
          <a:prstGeom prst="line">
            <a:avLst/>
          </a:prstGeom>
          <a:noFill/>
          <a:ln w="76200" cmpd="tri">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3139644685"/>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altLang="en-US" dirty="0" smtClean="0">
                <a:solidFill>
                  <a:schemeClr val="tx2">
                    <a:satMod val="130000"/>
                  </a:schemeClr>
                </a:solidFill>
              </a:rPr>
              <a:t>MARKETS AND COMPETITION </a:t>
            </a:r>
            <a:endParaRPr lang="en-US" dirty="0">
              <a:solidFill>
                <a:schemeClr val="tx2">
                  <a:satMod val="130000"/>
                </a:schemeClr>
              </a:solidFill>
            </a:endParaRPr>
          </a:p>
        </p:txBody>
      </p:sp>
      <p:sp>
        <p:nvSpPr>
          <p:cNvPr id="16387" name="Content Placeholder 2"/>
          <p:cNvSpPr>
            <a:spLocks noGrp="1"/>
          </p:cNvSpPr>
          <p:nvPr>
            <p:ph idx="1"/>
          </p:nvPr>
        </p:nvSpPr>
        <p:spPr/>
        <p:txBody>
          <a:bodyPr/>
          <a:lstStyle/>
          <a:p>
            <a:pPr eaLnBrk="1" hangingPunct="1"/>
            <a:r>
              <a:rPr lang="en-US" altLang="en-US" sz="2800" dirty="0" smtClean="0"/>
              <a:t>Buyers determine demand.</a:t>
            </a:r>
          </a:p>
          <a:p>
            <a:pPr eaLnBrk="1" hangingPunct="1"/>
            <a:r>
              <a:rPr lang="en-US" altLang="en-US" sz="2800" dirty="0" smtClean="0"/>
              <a:t>Sellers determine supply</a:t>
            </a:r>
          </a:p>
          <a:p>
            <a:pPr eaLnBrk="1" hangingPunct="1"/>
            <a:endParaRPr lang="en-US" altLang="en-US" sz="2800" dirty="0" smtClean="0"/>
          </a:p>
          <a:p>
            <a:pPr eaLnBrk="1" hangingPunct="1"/>
            <a:r>
              <a:rPr lang="en-US" altLang="en-US" sz="2800" dirty="0" smtClean="0"/>
              <a:t>A </a:t>
            </a:r>
            <a:r>
              <a:rPr lang="en-US" altLang="en-US" sz="2800" i="1" dirty="0" smtClean="0">
                <a:solidFill>
                  <a:srgbClr val="25A9A6"/>
                </a:solidFill>
              </a:rPr>
              <a:t>competitive</a:t>
            </a:r>
            <a:r>
              <a:rPr lang="en-US" altLang="en-US" sz="3600" i="1" dirty="0" smtClean="0">
                <a:solidFill>
                  <a:srgbClr val="25A9A6"/>
                </a:solidFill>
              </a:rPr>
              <a:t> </a:t>
            </a:r>
            <a:r>
              <a:rPr lang="en-US" altLang="en-US" sz="2800" i="1" dirty="0" smtClean="0">
                <a:solidFill>
                  <a:srgbClr val="25A9A6"/>
                </a:solidFill>
              </a:rPr>
              <a:t>market</a:t>
            </a:r>
            <a:r>
              <a:rPr lang="en-US" altLang="en-US" sz="2800" dirty="0" smtClean="0"/>
              <a:t> is a market in which there are many buyers and sellers so that each has a negligible impact on the market price.</a:t>
            </a:r>
          </a:p>
          <a:p>
            <a:pPr eaLnBrk="1" hangingPunct="1"/>
            <a:endParaRPr lang="en-US" altLang="en-US" dirty="0" smtClean="0"/>
          </a:p>
          <a:p>
            <a:pPr eaLnBrk="1" hangingPunct="1"/>
            <a:endParaRPr lang="en-US" dirty="0" smtClean="0"/>
          </a:p>
        </p:txBody>
      </p:sp>
    </p:spTree>
    <p:extLst>
      <p:ext uri="{BB962C8B-B14F-4D97-AF65-F5344CB8AC3E}">
        <p14:creationId xmlns:p14="http://schemas.microsoft.com/office/powerpoint/2010/main" val="335344207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Markets</a:t>
            </a:r>
            <a:endParaRPr lang="en-US" dirty="0"/>
          </a:p>
        </p:txBody>
      </p:sp>
      <p:sp>
        <p:nvSpPr>
          <p:cNvPr id="3" name="Content Placeholder 2"/>
          <p:cNvSpPr>
            <a:spLocks noGrp="1"/>
          </p:cNvSpPr>
          <p:nvPr>
            <p:ph idx="1"/>
          </p:nvPr>
        </p:nvSpPr>
        <p:spPr/>
        <p:txBody>
          <a:bodyPr/>
          <a:lstStyle/>
          <a:p>
            <a:pPr algn="just"/>
            <a:r>
              <a:rPr lang="en-US" dirty="0" smtClean="0"/>
              <a:t>Market bring together buyers (demanders) and sellers (suppliers), and they exist in  many forms.</a:t>
            </a:r>
          </a:p>
          <a:p>
            <a:pPr algn="just"/>
            <a:r>
              <a:rPr lang="en-US" dirty="0" smtClean="0"/>
              <a:t>The corner gas station , an e-commerce site, the local music store , a farmer’s roadside stand all are familiar markets. </a:t>
            </a:r>
          </a:p>
          <a:p>
            <a:pPr algn="just"/>
            <a:r>
              <a:rPr lang="en-US" dirty="0" smtClean="0"/>
              <a:t>Some markets are local , others are national or international. Some are highly personal , involving face to face contact between demander and supplier, others are faceless with buyer and seller never seeing or knowing each other.</a:t>
            </a:r>
          </a:p>
          <a:p>
            <a:pPr algn="just"/>
            <a:endParaRPr lang="en-US" dirty="0"/>
          </a:p>
        </p:txBody>
      </p:sp>
    </p:spTree>
    <p:extLst>
      <p:ext uri="{BB962C8B-B14F-4D97-AF65-F5344CB8AC3E}">
        <p14:creationId xmlns:p14="http://schemas.microsoft.com/office/powerpoint/2010/main" val="132394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dirty="0" smtClean="0"/>
              <a:t>Demand</a:t>
            </a:r>
            <a:endParaRPr lang="en-US" dirty="0"/>
          </a:p>
        </p:txBody>
      </p:sp>
      <p:sp>
        <p:nvSpPr>
          <p:cNvPr id="3" name="Content Placeholder 2"/>
          <p:cNvSpPr>
            <a:spLocks noGrp="1"/>
          </p:cNvSpPr>
          <p:nvPr>
            <p:ph idx="1"/>
          </p:nvPr>
        </p:nvSpPr>
        <p:spPr>
          <a:xfrm>
            <a:off x="457200" y="1371600"/>
            <a:ext cx="7620000" cy="4800600"/>
          </a:xfrm>
        </p:spPr>
        <p:txBody>
          <a:bodyPr>
            <a:normAutofit fontScale="92500"/>
          </a:bodyPr>
          <a:lstStyle/>
          <a:p>
            <a:pPr marL="365760" indent="-283464">
              <a:buClr>
                <a:schemeClr val="tx1"/>
              </a:buClr>
              <a:buFont typeface="Wingdings 2"/>
              <a:buChar char=""/>
              <a:defRPr/>
            </a:pPr>
            <a:r>
              <a:rPr lang="en-US" altLang="en-US" sz="2400" i="1" dirty="0">
                <a:solidFill>
                  <a:srgbClr val="25A9A6"/>
                </a:solidFill>
              </a:rPr>
              <a:t>Quantity</a:t>
            </a:r>
            <a:r>
              <a:rPr lang="en-US" altLang="en-US" sz="2400" dirty="0"/>
              <a:t> </a:t>
            </a:r>
            <a:r>
              <a:rPr lang="en-US" altLang="en-US" sz="2400" i="1" dirty="0">
                <a:solidFill>
                  <a:srgbClr val="25A9A6"/>
                </a:solidFill>
              </a:rPr>
              <a:t>demanded</a:t>
            </a:r>
            <a:r>
              <a:rPr lang="en-US" altLang="en-US" sz="2400" dirty="0"/>
              <a:t> is the amount of a good that buyers are willing and able to </a:t>
            </a:r>
            <a:r>
              <a:rPr lang="en-US" altLang="en-US" sz="2400" dirty="0" smtClean="0"/>
              <a:t>purchase over a given period of time.</a:t>
            </a:r>
            <a:endParaRPr lang="en-US" altLang="en-US" sz="2400" dirty="0"/>
          </a:p>
          <a:p>
            <a:pPr marL="365760" indent="-283464">
              <a:buFont typeface="Wingdings 2"/>
              <a:buChar char=""/>
              <a:defRPr/>
            </a:pPr>
            <a:r>
              <a:rPr lang="en-US" altLang="en-US" sz="2400" dirty="0"/>
              <a:t>Law of Demand</a:t>
            </a:r>
          </a:p>
          <a:p>
            <a:pPr marL="457200" lvl="1" indent="0">
              <a:buNone/>
              <a:defRPr/>
            </a:pPr>
            <a:r>
              <a:rPr lang="en-US" altLang="en-US" sz="2400" dirty="0"/>
              <a:t>The </a:t>
            </a:r>
            <a:r>
              <a:rPr lang="en-US" altLang="en-US" sz="2400" i="1" dirty="0">
                <a:solidFill>
                  <a:srgbClr val="25A9A6"/>
                </a:solidFill>
              </a:rPr>
              <a:t>law of demand</a:t>
            </a:r>
            <a:r>
              <a:rPr lang="en-US" altLang="en-US" sz="2400" dirty="0"/>
              <a:t> states that, other things equal, the quantity demanded of a good falls when the price of the good rises. </a:t>
            </a:r>
          </a:p>
          <a:p>
            <a:pPr marL="365760" indent="-283464">
              <a:buFont typeface="Wingdings 2"/>
              <a:buChar char=""/>
              <a:defRPr/>
            </a:pPr>
            <a:r>
              <a:rPr lang="en-US" altLang="en-US" sz="2400" dirty="0"/>
              <a:t>Demand Schedule </a:t>
            </a:r>
          </a:p>
          <a:p>
            <a:pPr marL="457200" lvl="1" indent="0">
              <a:buNone/>
              <a:defRPr/>
            </a:pPr>
            <a:r>
              <a:rPr lang="en-US" altLang="en-US" sz="2400" dirty="0"/>
              <a:t>The </a:t>
            </a:r>
            <a:r>
              <a:rPr lang="en-US" altLang="en-US" sz="2400" i="1" dirty="0">
                <a:solidFill>
                  <a:srgbClr val="25A9A6"/>
                </a:solidFill>
              </a:rPr>
              <a:t>demand schedule</a:t>
            </a:r>
            <a:r>
              <a:rPr lang="en-US" altLang="en-US" sz="2400" dirty="0"/>
              <a:t> is a table that shows the relationship between the price of the good and the quantity demanded. </a:t>
            </a:r>
          </a:p>
          <a:p>
            <a:pPr marL="365760" indent="-283464">
              <a:buFont typeface="Wingdings 2"/>
              <a:buChar char=""/>
              <a:defRPr/>
            </a:pPr>
            <a:r>
              <a:rPr lang="en-US" altLang="en-US" sz="2400" dirty="0"/>
              <a:t>Demand Curve </a:t>
            </a:r>
          </a:p>
          <a:p>
            <a:pPr marL="457200" lvl="1" indent="0">
              <a:buNone/>
              <a:defRPr/>
            </a:pPr>
            <a:r>
              <a:rPr lang="en-US" altLang="en-US" sz="2400" dirty="0"/>
              <a:t>The </a:t>
            </a:r>
            <a:r>
              <a:rPr lang="en-US" altLang="en-US" sz="2400" i="1" dirty="0">
                <a:solidFill>
                  <a:srgbClr val="25A9A6"/>
                </a:solidFill>
              </a:rPr>
              <a:t>demand curve</a:t>
            </a:r>
            <a:r>
              <a:rPr lang="en-US" altLang="en-US" sz="2400" dirty="0"/>
              <a:t> is a graph of the relationship between the price of a good and the quantity demanded. </a:t>
            </a:r>
          </a:p>
          <a:p>
            <a:pPr marL="457200" lvl="1" indent="0">
              <a:buNone/>
              <a:defRPr/>
            </a:pPr>
            <a:endParaRPr lang="en-US" altLang="en-US" dirty="0"/>
          </a:p>
          <a:p>
            <a:endParaRPr lang="en-US" dirty="0"/>
          </a:p>
        </p:txBody>
      </p:sp>
    </p:spTree>
    <p:extLst>
      <p:ext uri="{BB962C8B-B14F-4D97-AF65-F5344CB8AC3E}">
        <p14:creationId xmlns:p14="http://schemas.microsoft.com/office/powerpoint/2010/main" val="187376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Mankiw\Mankiw PPT\narrow aqua button bckgrd.jpg"/>
          <p:cNvPicPr>
            <a:picLocks noChangeAspect="1" noChangeArrowheads="1"/>
          </p:cNvPicPr>
          <p:nvPr/>
        </p:nvPicPr>
        <p:blipFill>
          <a:blip r:embed="rId2">
            <a:extLst>
              <a:ext uri="{28A0092B-C50C-407E-A947-70E740481C1C}">
                <a14:useLocalDpi xmlns:a14="http://schemas.microsoft.com/office/drawing/2010/main" val="0"/>
              </a:ext>
            </a:extLst>
          </a:blip>
          <a:srcRect r="168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Grp="1" noChangeArrowheads="1"/>
          </p:cNvSpPr>
          <p:nvPr>
            <p:ph type="title"/>
          </p:nvPr>
        </p:nvSpPr>
        <p:spPr>
          <a:xfrm>
            <a:off x="609600" y="50800"/>
            <a:ext cx="8229600" cy="685800"/>
          </a:xfrm>
        </p:spPr>
        <p:txBody>
          <a:bodyPr/>
          <a:lstStyle/>
          <a:p>
            <a:pPr eaLnBrk="1" fontAlgn="auto" hangingPunct="1">
              <a:lnSpc>
                <a:spcPct val="80000"/>
              </a:lnSpc>
              <a:spcAft>
                <a:spcPts val="0"/>
              </a:spcAft>
              <a:defRPr/>
            </a:pPr>
            <a:r>
              <a:rPr lang="en-US" sz="2400" dirty="0" smtClean="0">
                <a:solidFill>
                  <a:schemeClr val="bg1"/>
                </a:solidFill>
              </a:rPr>
              <a:t>Demand Schedule and Demand Curve</a:t>
            </a:r>
          </a:p>
        </p:txBody>
      </p:sp>
      <p:sp>
        <p:nvSpPr>
          <p:cNvPr id="18436" name="Text Box 4"/>
          <p:cNvSpPr txBox="1">
            <a:spLocks noChangeArrowheads="1"/>
          </p:cNvSpPr>
          <p:nvPr/>
        </p:nvSpPr>
        <p:spPr bwMode="auto">
          <a:xfrm>
            <a:off x="6564313" y="6680200"/>
            <a:ext cx="1803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r>
              <a:rPr lang="en-US" altLang="en-US" sz="800" b="1" i="0">
                <a:solidFill>
                  <a:schemeClr val="bg1"/>
                </a:solidFill>
              </a:rPr>
              <a:t>Copyright © 2004  South-Western</a:t>
            </a:r>
          </a:p>
        </p:txBody>
      </p:sp>
      <p:sp>
        <p:nvSpPr>
          <p:cNvPr id="18437" name="Rectangle 5"/>
          <p:cNvSpPr>
            <a:spLocks noChangeArrowheads="1"/>
          </p:cNvSpPr>
          <p:nvPr/>
        </p:nvSpPr>
        <p:spPr bwMode="auto">
          <a:xfrm>
            <a:off x="3081338" y="1376363"/>
            <a:ext cx="4968875" cy="4191000"/>
          </a:xfrm>
          <a:prstGeom prst="rect">
            <a:avLst/>
          </a:prstGeom>
          <a:solidFill>
            <a:srgbClr val="F3F6F9"/>
          </a:solidFill>
          <a:ln w="203200">
            <a:solidFill>
              <a:srgbClr val="F3F6F9"/>
            </a:solidFill>
            <a:miter lim="800000"/>
            <a:headEnd/>
            <a:tailEnd/>
          </a:ln>
        </p:spPr>
        <p:txBody>
          <a:bodyPr/>
          <a:lstStyle/>
          <a:p>
            <a:endParaRPr lang="en-US"/>
          </a:p>
        </p:txBody>
      </p:sp>
      <p:sp>
        <p:nvSpPr>
          <p:cNvPr id="18438" name="Rectangle 6"/>
          <p:cNvSpPr>
            <a:spLocks noChangeArrowheads="1"/>
          </p:cNvSpPr>
          <p:nvPr/>
        </p:nvSpPr>
        <p:spPr bwMode="auto">
          <a:xfrm>
            <a:off x="3081338" y="1376363"/>
            <a:ext cx="4968875" cy="4191000"/>
          </a:xfrm>
          <a:prstGeom prst="rect">
            <a:avLst/>
          </a:prstGeom>
          <a:solidFill>
            <a:srgbClr val="F2F4F8"/>
          </a:solidFill>
          <a:ln w="184150">
            <a:solidFill>
              <a:srgbClr val="F2F4F8"/>
            </a:solidFill>
            <a:miter lim="800000"/>
            <a:headEnd/>
            <a:tailEnd/>
          </a:ln>
        </p:spPr>
        <p:txBody>
          <a:bodyPr/>
          <a:lstStyle/>
          <a:p>
            <a:endParaRPr lang="en-US"/>
          </a:p>
        </p:txBody>
      </p:sp>
      <p:sp>
        <p:nvSpPr>
          <p:cNvPr id="18439" name="Rectangle 7"/>
          <p:cNvSpPr>
            <a:spLocks noChangeArrowheads="1"/>
          </p:cNvSpPr>
          <p:nvPr/>
        </p:nvSpPr>
        <p:spPr bwMode="auto">
          <a:xfrm>
            <a:off x="3081338" y="1376363"/>
            <a:ext cx="4968875" cy="4191000"/>
          </a:xfrm>
          <a:prstGeom prst="rect">
            <a:avLst/>
          </a:prstGeom>
          <a:solidFill>
            <a:srgbClr val="F1F4F7"/>
          </a:solidFill>
          <a:ln w="166688">
            <a:solidFill>
              <a:srgbClr val="F1F4F7"/>
            </a:solidFill>
            <a:miter lim="800000"/>
            <a:headEnd/>
            <a:tailEnd/>
          </a:ln>
        </p:spPr>
        <p:txBody>
          <a:bodyPr/>
          <a:lstStyle/>
          <a:p>
            <a:endParaRPr lang="en-US"/>
          </a:p>
        </p:txBody>
      </p:sp>
      <p:sp>
        <p:nvSpPr>
          <p:cNvPr id="18440" name="Rectangle 8"/>
          <p:cNvSpPr>
            <a:spLocks noChangeArrowheads="1"/>
          </p:cNvSpPr>
          <p:nvPr/>
        </p:nvSpPr>
        <p:spPr bwMode="auto">
          <a:xfrm>
            <a:off x="3081338" y="1376363"/>
            <a:ext cx="4968875" cy="4191000"/>
          </a:xfrm>
          <a:prstGeom prst="rect">
            <a:avLst/>
          </a:prstGeom>
          <a:solidFill>
            <a:srgbClr val="F0F2F5"/>
          </a:solidFill>
          <a:ln w="147638">
            <a:solidFill>
              <a:srgbClr val="F0F2F5"/>
            </a:solidFill>
            <a:miter lim="800000"/>
            <a:headEnd/>
            <a:tailEnd/>
          </a:ln>
        </p:spPr>
        <p:txBody>
          <a:bodyPr/>
          <a:lstStyle/>
          <a:p>
            <a:endParaRPr lang="en-US"/>
          </a:p>
        </p:txBody>
      </p:sp>
      <p:sp>
        <p:nvSpPr>
          <p:cNvPr id="18441" name="Rectangle 9"/>
          <p:cNvSpPr>
            <a:spLocks noChangeArrowheads="1"/>
          </p:cNvSpPr>
          <p:nvPr/>
        </p:nvSpPr>
        <p:spPr bwMode="auto">
          <a:xfrm>
            <a:off x="3081338" y="1376363"/>
            <a:ext cx="4968875" cy="4191000"/>
          </a:xfrm>
          <a:prstGeom prst="rect">
            <a:avLst/>
          </a:prstGeom>
          <a:solidFill>
            <a:srgbClr val="EEF1F4"/>
          </a:solidFill>
          <a:ln w="128588">
            <a:solidFill>
              <a:srgbClr val="EEF1F4"/>
            </a:solidFill>
            <a:miter lim="800000"/>
            <a:headEnd/>
            <a:tailEnd/>
          </a:ln>
        </p:spPr>
        <p:txBody>
          <a:bodyPr/>
          <a:lstStyle/>
          <a:p>
            <a:endParaRPr lang="en-US"/>
          </a:p>
        </p:txBody>
      </p:sp>
      <p:sp>
        <p:nvSpPr>
          <p:cNvPr id="18442" name="Rectangle 10"/>
          <p:cNvSpPr>
            <a:spLocks noChangeArrowheads="1"/>
          </p:cNvSpPr>
          <p:nvPr/>
        </p:nvSpPr>
        <p:spPr bwMode="auto">
          <a:xfrm>
            <a:off x="3081338" y="1376363"/>
            <a:ext cx="4968875" cy="4191000"/>
          </a:xfrm>
          <a:prstGeom prst="rect">
            <a:avLst/>
          </a:prstGeom>
          <a:solidFill>
            <a:srgbClr val="EDEFF3"/>
          </a:solidFill>
          <a:ln w="111125">
            <a:solidFill>
              <a:srgbClr val="EDEFF3"/>
            </a:solidFill>
            <a:miter lim="800000"/>
            <a:headEnd/>
            <a:tailEnd/>
          </a:ln>
        </p:spPr>
        <p:txBody>
          <a:bodyPr/>
          <a:lstStyle/>
          <a:p>
            <a:endParaRPr lang="en-US"/>
          </a:p>
        </p:txBody>
      </p:sp>
      <p:sp>
        <p:nvSpPr>
          <p:cNvPr id="18443" name="Rectangle 11"/>
          <p:cNvSpPr>
            <a:spLocks noChangeArrowheads="1"/>
          </p:cNvSpPr>
          <p:nvPr/>
        </p:nvSpPr>
        <p:spPr bwMode="auto">
          <a:xfrm>
            <a:off x="3081338" y="1376363"/>
            <a:ext cx="4968875" cy="4191000"/>
          </a:xfrm>
          <a:prstGeom prst="rect">
            <a:avLst/>
          </a:prstGeom>
          <a:solidFill>
            <a:srgbClr val="EBEEF2"/>
          </a:solidFill>
          <a:ln w="92075">
            <a:solidFill>
              <a:srgbClr val="EBEEF2"/>
            </a:solidFill>
            <a:miter lim="800000"/>
            <a:headEnd/>
            <a:tailEnd/>
          </a:ln>
        </p:spPr>
        <p:txBody>
          <a:bodyPr/>
          <a:lstStyle/>
          <a:p>
            <a:endParaRPr lang="en-US"/>
          </a:p>
        </p:txBody>
      </p:sp>
      <p:sp>
        <p:nvSpPr>
          <p:cNvPr id="18444" name="Rectangle 12"/>
          <p:cNvSpPr>
            <a:spLocks noChangeArrowheads="1"/>
          </p:cNvSpPr>
          <p:nvPr/>
        </p:nvSpPr>
        <p:spPr bwMode="auto">
          <a:xfrm>
            <a:off x="3081338" y="1376363"/>
            <a:ext cx="4968875" cy="4191000"/>
          </a:xfrm>
          <a:prstGeom prst="rect">
            <a:avLst/>
          </a:prstGeom>
          <a:solidFill>
            <a:srgbClr val="EAECF1"/>
          </a:solidFill>
          <a:ln w="74613">
            <a:solidFill>
              <a:srgbClr val="EAECF1"/>
            </a:solidFill>
            <a:miter lim="800000"/>
            <a:headEnd/>
            <a:tailEnd/>
          </a:ln>
        </p:spPr>
        <p:txBody>
          <a:bodyPr/>
          <a:lstStyle/>
          <a:p>
            <a:endParaRPr lang="en-US"/>
          </a:p>
        </p:txBody>
      </p:sp>
      <p:sp>
        <p:nvSpPr>
          <p:cNvPr id="18445" name="Rectangle 13"/>
          <p:cNvSpPr>
            <a:spLocks noChangeArrowheads="1"/>
          </p:cNvSpPr>
          <p:nvPr/>
        </p:nvSpPr>
        <p:spPr bwMode="auto">
          <a:xfrm>
            <a:off x="3081338" y="1376363"/>
            <a:ext cx="4968875" cy="4191000"/>
          </a:xfrm>
          <a:prstGeom prst="rect">
            <a:avLst/>
          </a:prstGeom>
          <a:solidFill>
            <a:srgbClr val="E9EBF0"/>
          </a:solidFill>
          <a:ln w="55563">
            <a:solidFill>
              <a:srgbClr val="E9EBF0"/>
            </a:solidFill>
            <a:miter lim="800000"/>
            <a:headEnd/>
            <a:tailEnd/>
          </a:ln>
        </p:spPr>
        <p:txBody>
          <a:bodyPr/>
          <a:lstStyle/>
          <a:p>
            <a:endParaRPr lang="en-US"/>
          </a:p>
        </p:txBody>
      </p:sp>
      <p:sp>
        <p:nvSpPr>
          <p:cNvPr id="18446" name="Rectangle 14"/>
          <p:cNvSpPr>
            <a:spLocks noChangeArrowheads="1"/>
          </p:cNvSpPr>
          <p:nvPr/>
        </p:nvSpPr>
        <p:spPr bwMode="auto">
          <a:xfrm>
            <a:off x="3081338" y="1376363"/>
            <a:ext cx="4968875" cy="4191000"/>
          </a:xfrm>
          <a:prstGeom prst="rect">
            <a:avLst/>
          </a:prstGeom>
          <a:solidFill>
            <a:srgbClr val="E7EAEF"/>
          </a:solidFill>
          <a:ln w="36513">
            <a:solidFill>
              <a:srgbClr val="E7EAEF"/>
            </a:solidFill>
            <a:miter lim="800000"/>
            <a:headEnd/>
            <a:tailEnd/>
          </a:ln>
        </p:spPr>
        <p:txBody>
          <a:bodyPr/>
          <a:lstStyle/>
          <a:p>
            <a:endParaRPr lang="en-US"/>
          </a:p>
        </p:txBody>
      </p:sp>
      <p:sp>
        <p:nvSpPr>
          <p:cNvPr id="18447" name="Rectangle 15"/>
          <p:cNvSpPr>
            <a:spLocks noChangeArrowheads="1"/>
          </p:cNvSpPr>
          <p:nvPr/>
        </p:nvSpPr>
        <p:spPr bwMode="auto">
          <a:xfrm>
            <a:off x="3081338" y="1376363"/>
            <a:ext cx="4968875" cy="4191000"/>
          </a:xfrm>
          <a:prstGeom prst="rect">
            <a:avLst/>
          </a:prstGeom>
          <a:solidFill>
            <a:srgbClr val="E6E9EF"/>
          </a:solidFill>
          <a:ln w="19050">
            <a:solidFill>
              <a:srgbClr val="E6E9EF"/>
            </a:solidFill>
            <a:miter lim="800000"/>
            <a:headEnd/>
            <a:tailEnd/>
          </a:ln>
        </p:spPr>
        <p:txBody>
          <a:bodyPr/>
          <a:lstStyle/>
          <a:p>
            <a:endParaRPr lang="en-US"/>
          </a:p>
        </p:txBody>
      </p:sp>
      <p:sp>
        <p:nvSpPr>
          <p:cNvPr id="18448" name="Rectangle 16"/>
          <p:cNvSpPr>
            <a:spLocks noChangeArrowheads="1"/>
          </p:cNvSpPr>
          <p:nvPr/>
        </p:nvSpPr>
        <p:spPr bwMode="auto">
          <a:xfrm>
            <a:off x="2989263" y="1301750"/>
            <a:ext cx="4968875" cy="4192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49" name="Line 17"/>
          <p:cNvSpPr>
            <a:spLocks noChangeShapeType="1"/>
          </p:cNvSpPr>
          <p:nvPr/>
        </p:nvSpPr>
        <p:spPr bwMode="auto">
          <a:xfrm>
            <a:off x="2989263" y="2525713"/>
            <a:ext cx="1476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Line 18"/>
          <p:cNvSpPr>
            <a:spLocks noChangeShapeType="1"/>
          </p:cNvSpPr>
          <p:nvPr/>
        </p:nvSpPr>
        <p:spPr bwMode="auto">
          <a:xfrm>
            <a:off x="2989263" y="3157538"/>
            <a:ext cx="1476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1" name="Line 19"/>
          <p:cNvSpPr>
            <a:spLocks noChangeShapeType="1"/>
          </p:cNvSpPr>
          <p:nvPr/>
        </p:nvSpPr>
        <p:spPr bwMode="auto">
          <a:xfrm>
            <a:off x="2989263" y="3713163"/>
            <a:ext cx="1476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2" name="Line 20"/>
          <p:cNvSpPr>
            <a:spLocks noChangeShapeType="1"/>
          </p:cNvSpPr>
          <p:nvPr/>
        </p:nvSpPr>
        <p:spPr bwMode="auto">
          <a:xfrm>
            <a:off x="2989263" y="4306888"/>
            <a:ext cx="1476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3" name="Line 21"/>
          <p:cNvSpPr>
            <a:spLocks noChangeShapeType="1"/>
          </p:cNvSpPr>
          <p:nvPr/>
        </p:nvSpPr>
        <p:spPr bwMode="auto">
          <a:xfrm>
            <a:off x="2989263" y="4937125"/>
            <a:ext cx="14763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22"/>
          <p:cNvSpPr>
            <a:spLocks noChangeShapeType="1"/>
          </p:cNvSpPr>
          <p:nvPr/>
        </p:nvSpPr>
        <p:spPr bwMode="auto">
          <a:xfrm>
            <a:off x="3265488"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Line 23"/>
          <p:cNvSpPr>
            <a:spLocks noChangeShapeType="1"/>
          </p:cNvSpPr>
          <p:nvPr/>
        </p:nvSpPr>
        <p:spPr bwMode="auto">
          <a:xfrm>
            <a:off x="3579813"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Line 24"/>
          <p:cNvSpPr>
            <a:spLocks noChangeShapeType="1"/>
          </p:cNvSpPr>
          <p:nvPr/>
        </p:nvSpPr>
        <p:spPr bwMode="auto">
          <a:xfrm>
            <a:off x="3894138"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7" name="Line 25"/>
          <p:cNvSpPr>
            <a:spLocks noChangeShapeType="1"/>
          </p:cNvSpPr>
          <p:nvPr/>
        </p:nvSpPr>
        <p:spPr bwMode="auto">
          <a:xfrm>
            <a:off x="4189413"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Line 26"/>
          <p:cNvSpPr>
            <a:spLocks noChangeShapeType="1"/>
          </p:cNvSpPr>
          <p:nvPr/>
        </p:nvSpPr>
        <p:spPr bwMode="auto">
          <a:xfrm>
            <a:off x="4484688"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9" name="Line 27"/>
          <p:cNvSpPr>
            <a:spLocks noChangeShapeType="1"/>
          </p:cNvSpPr>
          <p:nvPr/>
        </p:nvSpPr>
        <p:spPr bwMode="auto">
          <a:xfrm>
            <a:off x="4779963"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Line 28"/>
          <p:cNvSpPr>
            <a:spLocks noChangeShapeType="1"/>
          </p:cNvSpPr>
          <p:nvPr/>
        </p:nvSpPr>
        <p:spPr bwMode="auto">
          <a:xfrm>
            <a:off x="5094288"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Line 29"/>
          <p:cNvSpPr>
            <a:spLocks noChangeShapeType="1"/>
          </p:cNvSpPr>
          <p:nvPr/>
        </p:nvSpPr>
        <p:spPr bwMode="auto">
          <a:xfrm>
            <a:off x="5389563"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2" name="Line 30"/>
          <p:cNvSpPr>
            <a:spLocks noChangeShapeType="1"/>
          </p:cNvSpPr>
          <p:nvPr/>
        </p:nvSpPr>
        <p:spPr bwMode="auto">
          <a:xfrm>
            <a:off x="5703888"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3" name="Line 31"/>
          <p:cNvSpPr>
            <a:spLocks noChangeShapeType="1"/>
          </p:cNvSpPr>
          <p:nvPr/>
        </p:nvSpPr>
        <p:spPr bwMode="auto">
          <a:xfrm>
            <a:off x="5999163"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4" name="Line 32"/>
          <p:cNvSpPr>
            <a:spLocks noChangeShapeType="1"/>
          </p:cNvSpPr>
          <p:nvPr/>
        </p:nvSpPr>
        <p:spPr bwMode="auto">
          <a:xfrm>
            <a:off x="6276975" y="5364163"/>
            <a:ext cx="1588"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7633" name="Line 33"/>
          <p:cNvSpPr>
            <a:spLocks noChangeShapeType="1"/>
          </p:cNvSpPr>
          <p:nvPr/>
        </p:nvSpPr>
        <p:spPr bwMode="auto">
          <a:xfrm>
            <a:off x="3044825" y="1951038"/>
            <a:ext cx="3516313" cy="3522662"/>
          </a:xfrm>
          <a:prstGeom prst="line">
            <a:avLst/>
          </a:prstGeom>
          <a:noFill/>
          <a:ln w="55563">
            <a:solidFill>
              <a:srgbClr val="004C9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7634" name="Oval 34"/>
          <p:cNvSpPr>
            <a:spLocks noChangeArrowheads="1"/>
          </p:cNvSpPr>
          <p:nvPr/>
        </p:nvSpPr>
        <p:spPr bwMode="auto">
          <a:xfrm>
            <a:off x="2951163" y="1857375"/>
            <a:ext cx="130175" cy="1301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635" name="Oval 35"/>
          <p:cNvSpPr>
            <a:spLocks noChangeArrowheads="1"/>
          </p:cNvSpPr>
          <p:nvPr/>
        </p:nvSpPr>
        <p:spPr bwMode="auto">
          <a:xfrm>
            <a:off x="6499225" y="5381625"/>
            <a:ext cx="128588" cy="1301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 name="Group 36"/>
          <p:cNvGrpSpPr>
            <a:grpSpLocks/>
          </p:cNvGrpSpPr>
          <p:nvPr/>
        </p:nvGrpSpPr>
        <p:grpSpPr bwMode="auto">
          <a:xfrm>
            <a:off x="3136900" y="2451100"/>
            <a:ext cx="517525" cy="2913063"/>
            <a:chOff x="1976" y="1544"/>
            <a:chExt cx="326" cy="1835"/>
          </a:xfrm>
        </p:grpSpPr>
        <p:sp>
          <p:nvSpPr>
            <p:cNvPr id="18527" name="Freeform 37"/>
            <p:cNvSpPr>
              <a:spLocks/>
            </p:cNvSpPr>
            <p:nvPr/>
          </p:nvSpPr>
          <p:spPr bwMode="auto">
            <a:xfrm>
              <a:off x="1976" y="1591"/>
              <a:ext cx="279" cy="1788"/>
            </a:xfrm>
            <a:custGeom>
              <a:avLst/>
              <a:gdLst>
                <a:gd name="T0" fmla="*/ 0 w 279"/>
                <a:gd name="T1" fmla="*/ 0 h 1788"/>
                <a:gd name="T2" fmla="*/ 279 w 279"/>
                <a:gd name="T3" fmla="*/ 0 h 1788"/>
                <a:gd name="T4" fmla="*/ 279 w 279"/>
                <a:gd name="T5" fmla="*/ 1788 h 1788"/>
                <a:gd name="T6" fmla="*/ 0 60000 65536"/>
                <a:gd name="T7" fmla="*/ 0 60000 65536"/>
                <a:gd name="T8" fmla="*/ 0 60000 65536"/>
                <a:gd name="T9" fmla="*/ 0 w 279"/>
                <a:gd name="T10" fmla="*/ 0 h 1788"/>
                <a:gd name="T11" fmla="*/ 279 w 279"/>
                <a:gd name="T12" fmla="*/ 1788 h 1788"/>
              </a:gdLst>
              <a:ahLst/>
              <a:cxnLst>
                <a:cxn ang="T6">
                  <a:pos x="T0" y="T1"/>
                </a:cxn>
                <a:cxn ang="T7">
                  <a:pos x="T2" y="T3"/>
                </a:cxn>
                <a:cxn ang="T8">
                  <a:pos x="T4" y="T5"/>
                </a:cxn>
              </a:cxnLst>
              <a:rect l="T9" t="T10" r="T11" b="T12"/>
              <a:pathLst>
                <a:path w="279" h="1788">
                  <a:moveTo>
                    <a:pt x="0" y="0"/>
                  </a:moveTo>
                  <a:lnTo>
                    <a:pt x="279" y="0"/>
                  </a:lnTo>
                  <a:lnTo>
                    <a:pt x="279" y="1788"/>
                  </a:lnTo>
                </a:path>
              </a:pathLst>
            </a:custGeom>
            <a:noFill/>
            <a:ln w="1905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8" name="Oval 38"/>
            <p:cNvSpPr>
              <a:spLocks noChangeArrowheads="1"/>
            </p:cNvSpPr>
            <p:nvPr/>
          </p:nvSpPr>
          <p:spPr bwMode="auto">
            <a:xfrm>
              <a:off x="2232" y="1544"/>
              <a:ext cx="70"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 name="Group 39"/>
          <p:cNvGrpSpPr>
            <a:grpSpLocks/>
          </p:cNvGrpSpPr>
          <p:nvPr/>
        </p:nvGrpSpPr>
        <p:grpSpPr bwMode="auto">
          <a:xfrm>
            <a:off x="3136900" y="3082925"/>
            <a:ext cx="1144588" cy="2281238"/>
            <a:chOff x="1976" y="1942"/>
            <a:chExt cx="721" cy="1437"/>
          </a:xfrm>
        </p:grpSpPr>
        <p:sp>
          <p:nvSpPr>
            <p:cNvPr id="18525" name="Oval 40"/>
            <p:cNvSpPr>
              <a:spLocks noChangeArrowheads="1"/>
            </p:cNvSpPr>
            <p:nvPr/>
          </p:nvSpPr>
          <p:spPr bwMode="auto">
            <a:xfrm>
              <a:off x="2627" y="1942"/>
              <a:ext cx="70" cy="8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6" name="Freeform 41"/>
            <p:cNvSpPr>
              <a:spLocks/>
            </p:cNvSpPr>
            <p:nvPr/>
          </p:nvSpPr>
          <p:spPr bwMode="auto">
            <a:xfrm>
              <a:off x="1976" y="1988"/>
              <a:ext cx="663" cy="1391"/>
            </a:xfrm>
            <a:custGeom>
              <a:avLst/>
              <a:gdLst>
                <a:gd name="T0" fmla="*/ 0 w 663"/>
                <a:gd name="T1" fmla="*/ 0 h 1391"/>
                <a:gd name="T2" fmla="*/ 663 w 663"/>
                <a:gd name="T3" fmla="*/ 0 h 1391"/>
                <a:gd name="T4" fmla="*/ 663 w 663"/>
                <a:gd name="T5" fmla="*/ 1391 h 1391"/>
                <a:gd name="T6" fmla="*/ 0 60000 65536"/>
                <a:gd name="T7" fmla="*/ 0 60000 65536"/>
                <a:gd name="T8" fmla="*/ 0 60000 65536"/>
                <a:gd name="T9" fmla="*/ 0 w 663"/>
                <a:gd name="T10" fmla="*/ 0 h 1391"/>
                <a:gd name="T11" fmla="*/ 663 w 663"/>
                <a:gd name="T12" fmla="*/ 1391 h 1391"/>
              </a:gdLst>
              <a:ahLst/>
              <a:cxnLst>
                <a:cxn ang="T6">
                  <a:pos x="T0" y="T1"/>
                </a:cxn>
                <a:cxn ang="T7">
                  <a:pos x="T2" y="T3"/>
                </a:cxn>
                <a:cxn ang="T8">
                  <a:pos x="T4" y="T5"/>
                </a:cxn>
              </a:cxnLst>
              <a:rect l="T9" t="T10" r="T11" b="T12"/>
              <a:pathLst>
                <a:path w="663" h="1391">
                  <a:moveTo>
                    <a:pt x="0" y="0"/>
                  </a:moveTo>
                  <a:lnTo>
                    <a:pt x="663" y="0"/>
                  </a:lnTo>
                  <a:lnTo>
                    <a:pt x="663" y="1391"/>
                  </a:lnTo>
                </a:path>
              </a:pathLst>
            </a:custGeom>
            <a:noFill/>
            <a:ln w="1905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 name="Group 42"/>
          <p:cNvGrpSpPr>
            <a:grpSpLocks/>
          </p:cNvGrpSpPr>
          <p:nvPr/>
        </p:nvGrpSpPr>
        <p:grpSpPr bwMode="auto">
          <a:xfrm>
            <a:off x="3136900" y="3657600"/>
            <a:ext cx="1717675" cy="1706563"/>
            <a:chOff x="1976" y="2304"/>
            <a:chExt cx="1082" cy="1075"/>
          </a:xfrm>
        </p:grpSpPr>
        <p:sp>
          <p:nvSpPr>
            <p:cNvPr id="18523" name="Oval 43"/>
            <p:cNvSpPr>
              <a:spLocks noChangeArrowheads="1"/>
            </p:cNvSpPr>
            <p:nvPr/>
          </p:nvSpPr>
          <p:spPr bwMode="auto">
            <a:xfrm>
              <a:off x="2988" y="2304"/>
              <a:ext cx="70"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4" name="Freeform 44"/>
            <p:cNvSpPr>
              <a:spLocks/>
            </p:cNvSpPr>
            <p:nvPr/>
          </p:nvSpPr>
          <p:spPr bwMode="auto">
            <a:xfrm>
              <a:off x="1976" y="2339"/>
              <a:ext cx="1035" cy="1040"/>
            </a:xfrm>
            <a:custGeom>
              <a:avLst/>
              <a:gdLst>
                <a:gd name="T0" fmla="*/ 0 w 1035"/>
                <a:gd name="T1" fmla="*/ 0 h 1040"/>
                <a:gd name="T2" fmla="*/ 1035 w 1035"/>
                <a:gd name="T3" fmla="*/ 0 h 1040"/>
                <a:gd name="T4" fmla="*/ 1035 w 1035"/>
                <a:gd name="T5" fmla="*/ 1040 h 1040"/>
                <a:gd name="T6" fmla="*/ 0 60000 65536"/>
                <a:gd name="T7" fmla="*/ 0 60000 65536"/>
                <a:gd name="T8" fmla="*/ 0 60000 65536"/>
                <a:gd name="T9" fmla="*/ 0 w 1035"/>
                <a:gd name="T10" fmla="*/ 0 h 1040"/>
                <a:gd name="T11" fmla="*/ 1035 w 1035"/>
                <a:gd name="T12" fmla="*/ 1040 h 1040"/>
              </a:gdLst>
              <a:ahLst/>
              <a:cxnLst>
                <a:cxn ang="T6">
                  <a:pos x="T0" y="T1"/>
                </a:cxn>
                <a:cxn ang="T7">
                  <a:pos x="T2" y="T3"/>
                </a:cxn>
                <a:cxn ang="T8">
                  <a:pos x="T4" y="T5"/>
                </a:cxn>
              </a:cxnLst>
              <a:rect l="T9" t="T10" r="T11" b="T12"/>
              <a:pathLst>
                <a:path w="1035" h="1040">
                  <a:moveTo>
                    <a:pt x="0" y="0"/>
                  </a:moveTo>
                  <a:lnTo>
                    <a:pt x="1035" y="0"/>
                  </a:lnTo>
                  <a:lnTo>
                    <a:pt x="1035" y="1040"/>
                  </a:lnTo>
                </a:path>
              </a:pathLst>
            </a:custGeom>
            <a:noFill/>
            <a:ln w="1905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 name="Group 45"/>
          <p:cNvGrpSpPr>
            <a:grpSpLocks/>
          </p:cNvGrpSpPr>
          <p:nvPr/>
        </p:nvGrpSpPr>
        <p:grpSpPr bwMode="auto">
          <a:xfrm>
            <a:off x="3136900" y="4213225"/>
            <a:ext cx="2308225" cy="1150938"/>
            <a:chOff x="1976" y="2654"/>
            <a:chExt cx="1454" cy="725"/>
          </a:xfrm>
        </p:grpSpPr>
        <p:sp>
          <p:nvSpPr>
            <p:cNvPr id="18521" name="Oval 46"/>
            <p:cNvSpPr>
              <a:spLocks noChangeArrowheads="1"/>
            </p:cNvSpPr>
            <p:nvPr/>
          </p:nvSpPr>
          <p:spPr bwMode="auto">
            <a:xfrm>
              <a:off x="3349" y="2654"/>
              <a:ext cx="81"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22" name="Freeform 47"/>
            <p:cNvSpPr>
              <a:spLocks/>
            </p:cNvSpPr>
            <p:nvPr/>
          </p:nvSpPr>
          <p:spPr bwMode="auto">
            <a:xfrm>
              <a:off x="1976" y="2713"/>
              <a:ext cx="1419" cy="666"/>
            </a:xfrm>
            <a:custGeom>
              <a:avLst/>
              <a:gdLst>
                <a:gd name="T0" fmla="*/ 0 w 1419"/>
                <a:gd name="T1" fmla="*/ 0 h 666"/>
                <a:gd name="T2" fmla="*/ 1419 w 1419"/>
                <a:gd name="T3" fmla="*/ 0 h 666"/>
                <a:gd name="T4" fmla="*/ 1419 w 1419"/>
                <a:gd name="T5" fmla="*/ 666 h 666"/>
                <a:gd name="T6" fmla="*/ 0 60000 65536"/>
                <a:gd name="T7" fmla="*/ 0 60000 65536"/>
                <a:gd name="T8" fmla="*/ 0 60000 65536"/>
                <a:gd name="T9" fmla="*/ 0 w 1419"/>
                <a:gd name="T10" fmla="*/ 0 h 666"/>
                <a:gd name="T11" fmla="*/ 1419 w 1419"/>
                <a:gd name="T12" fmla="*/ 666 h 666"/>
              </a:gdLst>
              <a:ahLst/>
              <a:cxnLst>
                <a:cxn ang="T6">
                  <a:pos x="T0" y="T1"/>
                </a:cxn>
                <a:cxn ang="T7">
                  <a:pos x="T2" y="T3"/>
                </a:cxn>
                <a:cxn ang="T8">
                  <a:pos x="T4" y="T5"/>
                </a:cxn>
              </a:cxnLst>
              <a:rect l="T9" t="T10" r="T11" b="T12"/>
              <a:pathLst>
                <a:path w="1419" h="666">
                  <a:moveTo>
                    <a:pt x="0" y="0"/>
                  </a:moveTo>
                  <a:lnTo>
                    <a:pt x="1419" y="0"/>
                  </a:lnTo>
                  <a:lnTo>
                    <a:pt x="1419" y="666"/>
                  </a:lnTo>
                </a:path>
              </a:pathLst>
            </a:custGeom>
            <a:noFill/>
            <a:ln w="1905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472" name="Line 48"/>
          <p:cNvSpPr>
            <a:spLocks noChangeShapeType="1"/>
          </p:cNvSpPr>
          <p:nvPr/>
        </p:nvSpPr>
        <p:spPr bwMode="auto">
          <a:xfrm flipH="1">
            <a:off x="2989263" y="1912938"/>
            <a:ext cx="14763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3" name="Line 49"/>
          <p:cNvSpPr>
            <a:spLocks noChangeShapeType="1"/>
          </p:cNvSpPr>
          <p:nvPr/>
        </p:nvSpPr>
        <p:spPr bwMode="auto">
          <a:xfrm>
            <a:off x="6608763" y="5364163"/>
            <a:ext cx="1587" cy="130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 name="Group 50"/>
          <p:cNvGrpSpPr>
            <a:grpSpLocks/>
          </p:cNvGrpSpPr>
          <p:nvPr/>
        </p:nvGrpSpPr>
        <p:grpSpPr bwMode="auto">
          <a:xfrm>
            <a:off x="3136900" y="4862513"/>
            <a:ext cx="2936875" cy="501650"/>
            <a:chOff x="1976" y="3063"/>
            <a:chExt cx="1850" cy="316"/>
          </a:xfrm>
        </p:grpSpPr>
        <p:sp>
          <p:nvSpPr>
            <p:cNvPr id="18519" name="Freeform 51"/>
            <p:cNvSpPr>
              <a:spLocks/>
            </p:cNvSpPr>
            <p:nvPr/>
          </p:nvSpPr>
          <p:spPr bwMode="auto">
            <a:xfrm>
              <a:off x="1976" y="3110"/>
              <a:ext cx="1815" cy="269"/>
            </a:xfrm>
            <a:custGeom>
              <a:avLst/>
              <a:gdLst>
                <a:gd name="T0" fmla="*/ 0 w 1815"/>
                <a:gd name="T1" fmla="*/ 0 h 269"/>
                <a:gd name="T2" fmla="*/ 1815 w 1815"/>
                <a:gd name="T3" fmla="*/ 0 h 269"/>
                <a:gd name="T4" fmla="*/ 1815 w 1815"/>
                <a:gd name="T5" fmla="*/ 269 h 269"/>
                <a:gd name="T6" fmla="*/ 0 60000 65536"/>
                <a:gd name="T7" fmla="*/ 0 60000 65536"/>
                <a:gd name="T8" fmla="*/ 0 60000 65536"/>
                <a:gd name="T9" fmla="*/ 0 w 1815"/>
                <a:gd name="T10" fmla="*/ 0 h 269"/>
                <a:gd name="T11" fmla="*/ 1815 w 1815"/>
                <a:gd name="T12" fmla="*/ 269 h 269"/>
              </a:gdLst>
              <a:ahLst/>
              <a:cxnLst>
                <a:cxn ang="T6">
                  <a:pos x="T0" y="T1"/>
                </a:cxn>
                <a:cxn ang="T7">
                  <a:pos x="T2" y="T3"/>
                </a:cxn>
                <a:cxn ang="T8">
                  <a:pos x="T4" y="T5"/>
                </a:cxn>
              </a:cxnLst>
              <a:rect l="T9" t="T10" r="T11" b="T12"/>
              <a:pathLst>
                <a:path w="1815" h="269">
                  <a:moveTo>
                    <a:pt x="0" y="0"/>
                  </a:moveTo>
                  <a:lnTo>
                    <a:pt x="1815" y="0"/>
                  </a:lnTo>
                  <a:lnTo>
                    <a:pt x="1815" y="269"/>
                  </a:lnTo>
                </a:path>
              </a:pathLst>
            </a:custGeom>
            <a:noFill/>
            <a:ln w="1905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0" name="Oval 52"/>
            <p:cNvSpPr>
              <a:spLocks noChangeArrowheads="1"/>
            </p:cNvSpPr>
            <p:nvPr/>
          </p:nvSpPr>
          <p:spPr bwMode="auto">
            <a:xfrm>
              <a:off x="3745" y="3063"/>
              <a:ext cx="81"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75" name="Freeform 53"/>
          <p:cNvSpPr>
            <a:spLocks/>
          </p:cNvSpPr>
          <p:nvPr/>
        </p:nvSpPr>
        <p:spPr bwMode="auto">
          <a:xfrm>
            <a:off x="2989263" y="5475288"/>
            <a:ext cx="4968875" cy="1587"/>
          </a:xfrm>
          <a:custGeom>
            <a:avLst/>
            <a:gdLst>
              <a:gd name="T0" fmla="*/ 0 w 3130"/>
              <a:gd name="T1" fmla="*/ 0 h 1587"/>
              <a:gd name="T2" fmla="*/ 2147483647 w 3130"/>
              <a:gd name="T3" fmla="*/ 0 h 1587"/>
              <a:gd name="T4" fmla="*/ 0 w 3130"/>
              <a:gd name="T5" fmla="*/ 0 h 1587"/>
              <a:gd name="T6" fmla="*/ 0 60000 65536"/>
              <a:gd name="T7" fmla="*/ 0 60000 65536"/>
              <a:gd name="T8" fmla="*/ 0 60000 65536"/>
              <a:gd name="T9" fmla="*/ 0 w 3130"/>
              <a:gd name="T10" fmla="*/ 0 h 1587"/>
              <a:gd name="T11" fmla="*/ 3130 w 3130"/>
              <a:gd name="T12" fmla="*/ 1587 h 1587"/>
            </a:gdLst>
            <a:ahLst/>
            <a:cxnLst>
              <a:cxn ang="T6">
                <a:pos x="T0" y="T1"/>
              </a:cxn>
              <a:cxn ang="T7">
                <a:pos x="T2" y="T3"/>
              </a:cxn>
              <a:cxn ang="T8">
                <a:pos x="T4" y="T5"/>
              </a:cxn>
            </a:cxnLst>
            <a:rect l="T9" t="T10" r="T11" b="T12"/>
            <a:pathLst>
              <a:path w="3130" h="1587">
                <a:moveTo>
                  <a:pt x="0" y="0"/>
                </a:moveTo>
                <a:lnTo>
                  <a:pt x="313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6" name="Line 54"/>
          <p:cNvSpPr>
            <a:spLocks noChangeShapeType="1"/>
          </p:cNvSpPr>
          <p:nvPr/>
        </p:nvSpPr>
        <p:spPr bwMode="auto">
          <a:xfrm>
            <a:off x="2989263" y="5475288"/>
            <a:ext cx="49688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7" name="Freeform 55"/>
          <p:cNvSpPr>
            <a:spLocks/>
          </p:cNvSpPr>
          <p:nvPr/>
        </p:nvSpPr>
        <p:spPr bwMode="auto">
          <a:xfrm>
            <a:off x="3006725" y="1301750"/>
            <a:ext cx="1588" cy="4192588"/>
          </a:xfrm>
          <a:custGeom>
            <a:avLst/>
            <a:gdLst>
              <a:gd name="T0" fmla="*/ 0 w 1588"/>
              <a:gd name="T1" fmla="*/ 0 h 2641"/>
              <a:gd name="T2" fmla="*/ 0 w 1588"/>
              <a:gd name="T3" fmla="*/ 2147483647 h 2641"/>
              <a:gd name="T4" fmla="*/ 0 w 1588"/>
              <a:gd name="T5" fmla="*/ 0 h 2641"/>
              <a:gd name="T6" fmla="*/ 0 60000 65536"/>
              <a:gd name="T7" fmla="*/ 0 60000 65536"/>
              <a:gd name="T8" fmla="*/ 0 60000 65536"/>
              <a:gd name="T9" fmla="*/ 0 w 1588"/>
              <a:gd name="T10" fmla="*/ 0 h 2641"/>
              <a:gd name="T11" fmla="*/ 1588 w 1588"/>
              <a:gd name="T12" fmla="*/ 2641 h 2641"/>
            </a:gdLst>
            <a:ahLst/>
            <a:cxnLst>
              <a:cxn ang="T6">
                <a:pos x="T0" y="T1"/>
              </a:cxn>
              <a:cxn ang="T7">
                <a:pos x="T2" y="T3"/>
              </a:cxn>
              <a:cxn ang="T8">
                <a:pos x="T4" y="T5"/>
              </a:cxn>
            </a:cxnLst>
            <a:rect l="T9" t="T10" r="T11" b="T12"/>
            <a:pathLst>
              <a:path w="1588" h="2641">
                <a:moveTo>
                  <a:pt x="0" y="0"/>
                </a:moveTo>
                <a:lnTo>
                  <a:pt x="0" y="264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8" name="Line 56"/>
          <p:cNvSpPr>
            <a:spLocks noChangeShapeType="1"/>
          </p:cNvSpPr>
          <p:nvPr/>
        </p:nvSpPr>
        <p:spPr bwMode="auto">
          <a:xfrm>
            <a:off x="3006725" y="1301750"/>
            <a:ext cx="1588" cy="4192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7657" name="Line 57"/>
          <p:cNvSpPr>
            <a:spLocks noChangeShapeType="1"/>
          </p:cNvSpPr>
          <p:nvPr/>
        </p:nvSpPr>
        <p:spPr bwMode="auto">
          <a:xfrm flipH="1">
            <a:off x="4208463" y="5772150"/>
            <a:ext cx="554037" cy="1588"/>
          </a:xfrm>
          <a:prstGeom prst="line">
            <a:avLst/>
          </a:prstGeom>
          <a:noFill/>
          <a:ln w="19050">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sp>
        <p:nvSpPr>
          <p:cNvPr id="18480" name="Rectangle 58"/>
          <p:cNvSpPr>
            <a:spLocks noChangeArrowheads="1"/>
          </p:cNvSpPr>
          <p:nvPr/>
        </p:nvSpPr>
        <p:spPr bwMode="auto">
          <a:xfrm>
            <a:off x="2163763" y="1230313"/>
            <a:ext cx="8318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i="0">
                <a:solidFill>
                  <a:srgbClr val="000000"/>
                </a:solidFill>
              </a:rPr>
              <a:t>Price of</a:t>
            </a:r>
            <a:endParaRPr lang="en-US" sz="2400" i="0">
              <a:latin typeface="Times New Roman" pitchFamily="18" charset="0"/>
            </a:endParaRPr>
          </a:p>
        </p:txBody>
      </p:sp>
      <p:sp>
        <p:nvSpPr>
          <p:cNvPr id="18481" name="Rectangle 59"/>
          <p:cNvSpPr>
            <a:spLocks noChangeArrowheads="1"/>
          </p:cNvSpPr>
          <p:nvPr/>
        </p:nvSpPr>
        <p:spPr bwMode="auto">
          <a:xfrm>
            <a:off x="1387475" y="1476375"/>
            <a:ext cx="16335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i="0">
                <a:solidFill>
                  <a:srgbClr val="000000"/>
                </a:solidFill>
              </a:rPr>
              <a:t>Ice-Cream Cone</a:t>
            </a:r>
            <a:endParaRPr lang="en-US" sz="2400" i="0">
              <a:latin typeface="Times New Roman" pitchFamily="18" charset="0"/>
            </a:endParaRPr>
          </a:p>
        </p:txBody>
      </p:sp>
      <p:sp>
        <p:nvSpPr>
          <p:cNvPr id="18482" name="Rectangle 60"/>
          <p:cNvSpPr>
            <a:spLocks noChangeArrowheads="1"/>
          </p:cNvSpPr>
          <p:nvPr/>
        </p:nvSpPr>
        <p:spPr bwMode="auto">
          <a:xfrm>
            <a:off x="2909888"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0</a:t>
            </a:r>
            <a:endParaRPr lang="en-US" sz="2400" i="0">
              <a:latin typeface="Times New Roman" pitchFamily="18" charset="0"/>
            </a:endParaRPr>
          </a:p>
        </p:txBody>
      </p:sp>
      <p:sp>
        <p:nvSpPr>
          <p:cNvPr id="18483" name="Rectangle 61"/>
          <p:cNvSpPr>
            <a:spLocks noChangeArrowheads="1"/>
          </p:cNvSpPr>
          <p:nvPr/>
        </p:nvSpPr>
        <p:spPr bwMode="auto">
          <a:xfrm>
            <a:off x="2503488" y="2411413"/>
            <a:ext cx="481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2.50</a:t>
            </a:r>
            <a:endParaRPr lang="en-US" sz="2400" i="0">
              <a:latin typeface="Times New Roman" pitchFamily="18" charset="0"/>
            </a:endParaRPr>
          </a:p>
        </p:txBody>
      </p:sp>
      <p:sp>
        <p:nvSpPr>
          <p:cNvPr id="18484" name="Rectangle 62"/>
          <p:cNvSpPr>
            <a:spLocks noChangeArrowheads="1"/>
          </p:cNvSpPr>
          <p:nvPr/>
        </p:nvSpPr>
        <p:spPr bwMode="auto">
          <a:xfrm>
            <a:off x="2503488" y="3027363"/>
            <a:ext cx="481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2.00</a:t>
            </a:r>
            <a:endParaRPr lang="en-US" sz="2400" i="0">
              <a:latin typeface="Times New Roman" pitchFamily="18" charset="0"/>
            </a:endParaRPr>
          </a:p>
        </p:txBody>
      </p:sp>
      <p:sp>
        <p:nvSpPr>
          <p:cNvPr id="18485" name="Rectangle 63"/>
          <p:cNvSpPr>
            <a:spLocks noChangeArrowheads="1"/>
          </p:cNvSpPr>
          <p:nvPr/>
        </p:nvSpPr>
        <p:spPr bwMode="auto">
          <a:xfrm>
            <a:off x="2503488" y="3600450"/>
            <a:ext cx="4810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1.50</a:t>
            </a:r>
            <a:endParaRPr lang="en-US" sz="2400" i="0">
              <a:latin typeface="Times New Roman" pitchFamily="18" charset="0"/>
            </a:endParaRPr>
          </a:p>
        </p:txBody>
      </p:sp>
      <p:sp>
        <p:nvSpPr>
          <p:cNvPr id="18486" name="Rectangle 64"/>
          <p:cNvSpPr>
            <a:spLocks noChangeArrowheads="1"/>
          </p:cNvSpPr>
          <p:nvPr/>
        </p:nvSpPr>
        <p:spPr bwMode="auto">
          <a:xfrm>
            <a:off x="2503488" y="4197350"/>
            <a:ext cx="4810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1.00</a:t>
            </a:r>
            <a:endParaRPr lang="en-US" sz="2400" i="0">
              <a:latin typeface="Times New Roman" pitchFamily="18" charset="0"/>
            </a:endParaRPr>
          </a:p>
        </p:txBody>
      </p:sp>
      <p:sp>
        <p:nvSpPr>
          <p:cNvPr id="18487" name="Rectangle 65"/>
          <p:cNvSpPr>
            <a:spLocks noChangeArrowheads="1"/>
          </p:cNvSpPr>
          <p:nvPr/>
        </p:nvSpPr>
        <p:spPr bwMode="auto">
          <a:xfrm>
            <a:off x="2503488" y="4814888"/>
            <a:ext cx="4810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0.50</a:t>
            </a:r>
            <a:endParaRPr lang="en-US" sz="2400" i="0">
              <a:latin typeface="Times New Roman" pitchFamily="18" charset="0"/>
            </a:endParaRPr>
          </a:p>
        </p:txBody>
      </p:sp>
      <p:sp>
        <p:nvSpPr>
          <p:cNvPr id="18488" name="Rectangle 66"/>
          <p:cNvSpPr>
            <a:spLocks noChangeArrowheads="1"/>
          </p:cNvSpPr>
          <p:nvPr/>
        </p:nvSpPr>
        <p:spPr bwMode="auto">
          <a:xfrm>
            <a:off x="3211513"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1</a:t>
            </a:r>
            <a:endParaRPr lang="en-US" sz="2400" i="0">
              <a:latin typeface="Times New Roman" pitchFamily="18" charset="0"/>
            </a:endParaRPr>
          </a:p>
        </p:txBody>
      </p:sp>
      <p:sp>
        <p:nvSpPr>
          <p:cNvPr id="18489" name="Rectangle 67"/>
          <p:cNvSpPr>
            <a:spLocks noChangeArrowheads="1"/>
          </p:cNvSpPr>
          <p:nvPr/>
        </p:nvSpPr>
        <p:spPr bwMode="auto">
          <a:xfrm>
            <a:off x="3513138"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2</a:t>
            </a:r>
            <a:endParaRPr lang="en-US" sz="2400" i="0">
              <a:latin typeface="Times New Roman" pitchFamily="18" charset="0"/>
            </a:endParaRPr>
          </a:p>
        </p:txBody>
      </p:sp>
      <p:sp>
        <p:nvSpPr>
          <p:cNvPr id="18490" name="Rectangle 68"/>
          <p:cNvSpPr>
            <a:spLocks noChangeArrowheads="1"/>
          </p:cNvSpPr>
          <p:nvPr/>
        </p:nvSpPr>
        <p:spPr bwMode="auto">
          <a:xfrm>
            <a:off x="3816350"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3</a:t>
            </a:r>
            <a:endParaRPr lang="en-US" sz="2400" i="0">
              <a:latin typeface="Times New Roman" pitchFamily="18" charset="0"/>
            </a:endParaRPr>
          </a:p>
        </p:txBody>
      </p:sp>
      <p:sp>
        <p:nvSpPr>
          <p:cNvPr id="18491" name="Rectangle 69"/>
          <p:cNvSpPr>
            <a:spLocks noChangeArrowheads="1"/>
          </p:cNvSpPr>
          <p:nvPr/>
        </p:nvSpPr>
        <p:spPr bwMode="auto">
          <a:xfrm>
            <a:off x="4117975"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4</a:t>
            </a:r>
            <a:endParaRPr lang="en-US" sz="2400" i="0">
              <a:latin typeface="Times New Roman" pitchFamily="18" charset="0"/>
            </a:endParaRPr>
          </a:p>
        </p:txBody>
      </p:sp>
      <p:sp>
        <p:nvSpPr>
          <p:cNvPr id="18492" name="Rectangle 70"/>
          <p:cNvSpPr>
            <a:spLocks noChangeArrowheads="1"/>
          </p:cNvSpPr>
          <p:nvPr/>
        </p:nvSpPr>
        <p:spPr bwMode="auto">
          <a:xfrm>
            <a:off x="4419600"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5</a:t>
            </a:r>
            <a:endParaRPr lang="en-US" sz="2400" i="0">
              <a:latin typeface="Times New Roman" pitchFamily="18" charset="0"/>
            </a:endParaRPr>
          </a:p>
        </p:txBody>
      </p:sp>
      <p:sp>
        <p:nvSpPr>
          <p:cNvPr id="18493" name="Rectangle 71"/>
          <p:cNvSpPr>
            <a:spLocks noChangeArrowheads="1"/>
          </p:cNvSpPr>
          <p:nvPr/>
        </p:nvSpPr>
        <p:spPr bwMode="auto">
          <a:xfrm>
            <a:off x="4727575"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6</a:t>
            </a:r>
            <a:endParaRPr lang="en-US" sz="2400" i="0">
              <a:latin typeface="Times New Roman" pitchFamily="18" charset="0"/>
            </a:endParaRPr>
          </a:p>
        </p:txBody>
      </p:sp>
      <p:sp>
        <p:nvSpPr>
          <p:cNvPr id="18494" name="Rectangle 72"/>
          <p:cNvSpPr>
            <a:spLocks noChangeArrowheads="1"/>
          </p:cNvSpPr>
          <p:nvPr/>
        </p:nvSpPr>
        <p:spPr bwMode="auto">
          <a:xfrm>
            <a:off x="5029200"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7</a:t>
            </a:r>
            <a:endParaRPr lang="en-US" sz="2400" i="0">
              <a:latin typeface="Times New Roman" pitchFamily="18" charset="0"/>
            </a:endParaRPr>
          </a:p>
        </p:txBody>
      </p:sp>
      <p:sp>
        <p:nvSpPr>
          <p:cNvPr id="18495" name="Rectangle 73"/>
          <p:cNvSpPr>
            <a:spLocks noChangeArrowheads="1"/>
          </p:cNvSpPr>
          <p:nvPr/>
        </p:nvSpPr>
        <p:spPr bwMode="auto">
          <a:xfrm>
            <a:off x="5332413"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8</a:t>
            </a:r>
            <a:endParaRPr lang="en-US" sz="2400" i="0">
              <a:latin typeface="Times New Roman" pitchFamily="18" charset="0"/>
            </a:endParaRPr>
          </a:p>
        </p:txBody>
      </p:sp>
      <p:sp>
        <p:nvSpPr>
          <p:cNvPr id="18496" name="Rectangle 74"/>
          <p:cNvSpPr>
            <a:spLocks noChangeArrowheads="1"/>
          </p:cNvSpPr>
          <p:nvPr/>
        </p:nvSpPr>
        <p:spPr bwMode="auto">
          <a:xfrm>
            <a:off x="5634038" y="5497513"/>
            <a:ext cx="203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9</a:t>
            </a:r>
            <a:endParaRPr lang="en-US" sz="2400" i="0">
              <a:latin typeface="Times New Roman" pitchFamily="18" charset="0"/>
            </a:endParaRPr>
          </a:p>
        </p:txBody>
      </p:sp>
      <p:sp>
        <p:nvSpPr>
          <p:cNvPr id="18497" name="Rectangle 75"/>
          <p:cNvSpPr>
            <a:spLocks noChangeArrowheads="1"/>
          </p:cNvSpPr>
          <p:nvPr/>
        </p:nvSpPr>
        <p:spPr bwMode="auto">
          <a:xfrm>
            <a:off x="5880100" y="5497513"/>
            <a:ext cx="314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10</a:t>
            </a:r>
            <a:endParaRPr lang="en-US" sz="2400" i="0">
              <a:latin typeface="Times New Roman" pitchFamily="18" charset="0"/>
            </a:endParaRPr>
          </a:p>
        </p:txBody>
      </p:sp>
      <p:sp>
        <p:nvSpPr>
          <p:cNvPr id="18498" name="Rectangle 76"/>
          <p:cNvSpPr>
            <a:spLocks noChangeArrowheads="1"/>
          </p:cNvSpPr>
          <p:nvPr/>
        </p:nvSpPr>
        <p:spPr bwMode="auto">
          <a:xfrm>
            <a:off x="6188075" y="5497513"/>
            <a:ext cx="314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11</a:t>
            </a:r>
            <a:endParaRPr lang="en-US" sz="2400" i="0">
              <a:latin typeface="Times New Roman" pitchFamily="18" charset="0"/>
            </a:endParaRPr>
          </a:p>
        </p:txBody>
      </p:sp>
      <p:sp>
        <p:nvSpPr>
          <p:cNvPr id="18499" name="Rectangle 77"/>
          <p:cNvSpPr>
            <a:spLocks noChangeArrowheads="1"/>
          </p:cNvSpPr>
          <p:nvPr/>
        </p:nvSpPr>
        <p:spPr bwMode="auto">
          <a:xfrm>
            <a:off x="6927850" y="5492750"/>
            <a:ext cx="1165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i="0">
                <a:solidFill>
                  <a:srgbClr val="000000"/>
                </a:solidFill>
              </a:rPr>
              <a:t>Quantity of</a:t>
            </a:r>
            <a:endParaRPr lang="en-US" sz="2400" i="0">
              <a:latin typeface="Times New Roman" pitchFamily="18" charset="0"/>
            </a:endParaRPr>
          </a:p>
        </p:txBody>
      </p:sp>
      <p:sp>
        <p:nvSpPr>
          <p:cNvPr id="18500" name="Rectangle 78"/>
          <p:cNvSpPr>
            <a:spLocks noChangeArrowheads="1"/>
          </p:cNvSpPr>
          <p:nvPr/>
        </p:nvSpPr>
        <p:spPr bwMode="auto">
          <a:xfrm>
            <a:off x="6361113" y="5740400"/>
            <a:ext cx="17446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i="0">
                <a:solidFill>
                  <a:srgbClr val="000000"/>
                </a:solidFill>
              </a:rPr>
              <a:t>Ice-Cream Cones</a:t>
            </a:r>
            <a:endParaRPr lang="en-US" sz="2400" i="0">
              <a:latin typeface="Times New Roman" pitchFamily="18" charset="0"/>
            </a:endParaRPr>
          </a:p>
        </p:txBody>
      </p:sp>
      <p:sp>
        <p:nvSpPr>
          <p:cNvPr id="18501" name="Rectangle 79"/>
          <p:cNvSpPr>
            <a:spLocks noChangeArrowheads="1"/>
          </p:cNvSpPr>
          <p:nvPr/>
        </p:nvSpPr>
        <p:spPr bwMode="auto">
          <a:xfrm>
            <a:off x="2398713" y="1789113"/>
            <a:ext cx="5921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$3.00</a:t>
            </a:r>
            <a:endParaRPr lang="en-US" sz="2400" i="0">
              <a:latin typeface="Times New Roman" pitchFamily="18" charset="0"/>
            </a:endParaRPr>
          </a:p>
        </p:txBody>
      </p:sp>
      <p:sp>
        <p:nvSpPr>
          <p:cNvPr id="18502" name="Rectangle 80"/>
          <p:cNvSpPr>
            <a:spLocks noChangeArrowheads="1"/>
          </p:cNvSpPr>
          <p:nvPr/>
        </p:nvSpPr>
        <p:spPr bwMode="auto">
          <a:xfrm>
            <a:off x="6489700" y="5497513"/>
            <a:ext cx="314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12</a:t>
            </a:r>
            <a:endParaRPr lang="en-US" sz="2400" i="0">
              <a:latin typeface="Times New Roman" pitchFamily="18" charset="0"/>
            </a:endParaRPr>
          </a:p>
        </p:txBody>
      </p:sp>
      <p:grpSp>
        <p:nvGrpSpPr>
          <p:cNvPr id="7" name="Group 81"/>
          <p:cNvGrpSpPr>
            <a:grpSpLocks/>
          </p:cNvGrpSpPr>
          <p:nvPr/>
        </p:nvGrpSpPr>
        <p:grpSpPr bwMode="auto">
          <a:xfrm>
            <a:off x="901700" y="2897188"/>
            <a:ext cx="1809750" cy="568325"/>
            <a:chOff x="568" y="1825"/>
            <a:chExt cx="1140" cy="358"/>
          </a:xfrm>
        </p:grpSpPr>
        <p:grpSp>
          <p:nvGrpSpPr>
            <p:cNvPr id="18513" name="Group 82"/>
            <p:cNvGrpSpPr>
              <a:grpSpLocks/>
            </p:cNvGrpSpPr>
            <p:nvPr/>
          </p:nvGrpSpPr>
          <p:grpSpPr bwMode="auto">
            <a:xfrm>
              <a:off x="568" y="1825"/>
              <a:ext cx="1140" cy="339"/>
              <a:chOff x="568" y="1825"/>
              <a:chExt cx="1140" cy="339"/>
            </a:xfrm>
          </p:grpSpPr>
          <p:sp>
            <p:nvSpPr>
              <p:cNvPr id="18515" name="Rectangle 83"/>
              <p:cNvSpPr>
                <a:spLocks noChangeArrowheads="1"/>
              </p:cNvSpPr>
              <p:nvPr/>
            </p:nvSpPr>
            <p:spPr bwMode="auto">
              <a:xfrm>
                <a:off x="568" y="1825"/>
                <a:ext cx="896" cy="339"/>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6" name="Line 84"/>
              <p:cNvSpPr>
                <a:spLocks noChangeShapeType="1"/>
              </p:cNvSpPr>
              <p:nvPr/>
            </p:nvSpPr>
            <p:spPr bwMode="auto">
              <a:xfrm flipH="1" flipV="1">
                <a:off x="1464" y="2023"/>
                <a:ext cx="244" cy="9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7" name="Rectangle 85"/>
              <p:cNvSpPr>
                <a:spLocks noChangeArrowheads="1"/>
              </p:cNvSpPr>
              <p:nvPr/>
            </p:nvSpPr>
            <p:spPr bwMode="auto">
              <a:xfrm>
                <a:off x="618" y="1833"/>
                <a:ext cx="8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1. A decrease </a:t>
                </a:r>
                <a:endParaRPr lang="en-US" sz="2400" i="0">
                  <a:latin typeface="Times New Roman" pitchFamily="18" charset="0"/>
                </a:endParaRPr>
              </a:p>
            </p:txBody>
          </p:sp>
          <p:sp>
            <p:nvSpPr>
              <p:cNvPr id="18518" name="Rectangle 86"/>
              <p:cNvSpPr>
                <a:spLocks noChangeArrowheads="1"/>
              </p:cNvSpPr>
              <p:nvPr/>
            </p:nvSpPr>
            <p:spPr bwMode="auto">
              <a:xfrm>
                <a:off x="618" y="1988"/>
                <a:ext cx="4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in price</a:t>
                </a:r>
                <a:endParaRPr lang="en-US" sz="2400" i="0">
                  <a:latin typeface="Times New Roman" pitchFamily="18" charset="0"/>
                </a:endParaRPr>
              </a:p>
            </p:txBody>
          </p:sp>
        </p:grpSp>
        <p:sp>
          <p:nvSpPr>
            <p:cNvPr id="18514" name="Rectangle 87"/>
            <p:cNvSpPr>
              <a:spLocks noChangeArrowheads="1"/>
            </p:cNvSpPr>
            <p:nvPr/>
          </p:nvSpPr>
          <p:spPr bwMode="auto">
            <a:xfrm>
              <a:off x="1018" y="2008"/>
              <a:ext cx="1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 ...</a:t>
              </a:r>
              <a:endParaRPr lang="en-US" sz="2400" i="0">
                <a:latin typeface="Times New Roman" pitchFamily="18" charset="0"/>
              </a:endParaRPr>
            </a:p>
          </p:txBody>
        </p:sp>
      </p:grpSp>
      <p:grpSp>
        <p:nvGrpSpPr>
          <p:cNvPr id="9" name="Group 88"/>
          <p:cNvGrpSpPr>
            <a:grpSpLocks/>
          </p:cNvGrpSpPr>
          <p:nvPr/>
        </p:nvGrpSpPr>
        <p:grpSpPr bwMode="auto">
          <a:xfrm>
            <a:off x="3763963" y="5789613"/>
            <a:ext cx="2257425" cy="704850"/>
            <a:chOff x="2371" y="3647"/>
            <a:chExt cx="1422" cy="444"/>
          </a:xfrm>
        </p:grpSpPr>
        <p:sp>
          <p:nvSpPr>
            <p:cNvPr id="18507" name="Line 89"/>
            <p:cNvSpPr>
              <a:spLocks noChangeShapeType="1"/>
            </p:cNvSpPr>
            <p:nvPr/>
          </p:nvSpPr>
          <p:spPr bwMode="auto">
            <a:xfrm flipV="1">
              <a:off x="2465" y="3647"/>
              <a:ext cx="302" cy="1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8" name="Rectangle 90"/>
            <p:cNvSpPr>
              <a:spLocks noChangeArrowheads="1"/>
            </p:cNvSpPr>
            <p:nvPr/>
          </p:nvSpPr>
          <p:spPr bwMode="auto">
            <a:xfrm>
              <a:off x="2371" y="3764"/>
              <a:ext cx="1397" cy="327"/>
            </a:xfrm>
            <a:prstGeom prst="rect">
              <a:avLst/>
            </a:prstGeom>
            <a:solidFill>
              <a:srgbClr val="E1E5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09" name="Rectangle 91"/>
            <p:cNvSpPr>
              <a:spLocks noChangeArrowheads="1"/>
            </p:cNvSpPr>
            <p:nvPr/>
          </p:nvSpPr>
          <p:spPr bwMode="auto">
            <a:xfrm>
              <a:off x="2408" y="3769"/>
              <a:ext cx="1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2. </a:t>
              </a:r>
              <a:endParaRPr lang="en-US" sz="2400" i="0">
                <a:latin typeface="Times New Roman" pitchFamily="18" charset="0"/>
              </a:endParaRPr>
            </a:p>
          </p:txBody>
        </p:sp>
        <p:sp>
          <p:nvSpPr>
            <p:cNvPr id="18510" name="Rectangle 92"/>
            <p:cNvSpPr>
              <a:spLocks noChangeArrowheads="1"/>
            </p:cNvSpPr>
            <p:nvPr/>
          </p:nvSpPr>
          <p:spPr bwMode="auto">
            <a:xfrm>
              <a:off x="2548" y="3769"/>
              <a:ext cx="1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a:t>
              </a:r>
              <a:endParaRPr lang="en-US" sz="2400" i="0">
                <a:latin typeface="Times New Roman" pitchFamily="18" charset="0"/>
              </a:endParaRPr>
            </a:p>
          </p:txBody>
        </p:sp>
        <p:sp>
          <p:nvSpPr>
            <p:cNvPr id="18511" name="Rectangle 93"/>
            <p:cNvSpPr>
              <a:spLocks noChangeArrowheads="1"/>
            </p:cNvSpPr>
            <p:nvPr/>
          </p:nvSpPr>
          <p:spPr bwMode="auto">
            <a:xfrm>
              <a:off x="2726" y="3769"/>
              <a:ext cx="10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increases quantity </a:t>
              </a:r>
              <a:endParaRPr lang="en-US" sz="2400" i="0">
                <a:latin typeface="Times New Roman" pitchFamily="18" charset="0"/>
              </a:endParaRPr>
            </a:p>
          </p:txBody>
        </p:sp>
        <p:sp>
          <p:nvSpPr>
            <p:cNvPr id="18512" name="Rectangle 94"/>
            <p:cNvSpPr>
              <a:spLocks noChangeArrowheads="1"/>
            </p:cNvSpPr>
            <p:nvPr/>
          </p:nvSpPr>
          <p:spPr bwMode="auto">
            <a:xfrm>
              <a:off x="2408" y="3924"/>
              <a:ext cx="1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i="0">
                  <a:solidFill>
                    <a:srgbClr val="000000"/>
                  </a:solidFill>
                </a:rPr>
                <a:t>of cones demanded.</a:t>
              </a:r>
              <a:endParaRPr lang="en-US" sz="2400" i="0">
                <a:latin typeface="Times New Roman" pitchFamily="18" charset="0"/>
              </a:endParaRPr>
            </a:p>
          </p:txBody>
        </p:sp>
      </p:grpSp>
      <p:sp>
        <p:nvSpPr>
          <p:cNvPr id="537695" name="Line 95"/>
          <p:cNvSpPr>
            <a:spLocks noChangeShapeType="1"/>
          </p:cNvSpPr>
          <p:nvPr/>
        </p:nvSpPr>
        <p:spPr bwMode="auto">
          <a:xfrm rot="5400000" flipH="1">
            <a:off x="2621756" y="3447257"/>
            <a:ext cx="327025" cy="1588"/>
          </a:xfrm>
          <a:prstGeom prst="line">
            <a:avLst/>
          </a:prstGeom>
          <a:noFill/>
          <a:ln w="19050">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en-US"/>
          </a:p>
        </p:txBody>
      </p:sp>
      <p:pic>
        <p:nvPicPr>
          <p:cNvPr id="97" name="Picture 96"/>
          <p:cNvPicPr>
            <a:picLocks noChangeAspect="1" noChangeArrowheads="1"/>
          </p:cNvPicPr>
          <p:nvPr/>
        </p:nvPicPr>
        <p:blipFill>
          <a:blip r:embed="rId3" cstate="print">
            <a:extLst>
              <a:ext uri="{28A0092B-C50C-407E-A947-70E740481C1C}">
                <a14:useLocalDpi xmlns:a14="http://schemas.microsoft.com/office/drawing/2010/main" val="0"/>
              </a:ext>
            </a:extLst>
          </a:blip>
          <a:srcRect b="1889"/>
          <a:stretch>
            <a:fillRect/>
          </a:stretch>
        </p:blipFill>
        <p:spPr bwMode="auto">
          <a:xfrm>
            <a:off x="5611237" y="969313"/>
            <a:ext cx="31242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766523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7634"/>
                                        </p:tgtEl>
                                        <p:attrNameLst>
                                          <p:attrName>style.visibility</p:attrName>
                                        </p:attrNameLst>
                                      </p:cBhvr>
                                      <p:to>
                                        <p:strVal val="visible"/>
                                      </p:to>
                                    </p:set>
                                    <p:animEffect transition="in" filter="dissolve">
                                      <p:cBhvr>
                                        <p:cTn id="7" dur="500"/>
                                        <p:tgtEl>
                                          <p:spTgt spid="53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up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up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up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Righ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upRigh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7635"/>
                                        </p:tgtEl>
                                        <p:attrNameLst>
                                          <p:attrName>style.visibility</p:attrName>
                                        </p:attrNameLst>
                                      </p:cBhvr>
                                      <p:to>
                                        <p:strVal val="visible"/>
                                      </p:to>
                                    </p:set>
                                    <p:animEffect transition="in" filter="dissolve">
                                      <p:cBhvr>
                                        <p:cTn id="37" dur="500"/>
                                        <p:tgtEl>
                                          <p:spTgt spid="5376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37633"/>
                                        </p:tgtEl>
                                        <p:attrNameLst>
                                          <p:attrName>style.visibility</p:attrName>
                                        </p:attrNameLst>
                                      </p:cBhvr>
                                      <p:to>
                                        <p:strVal val="visible"/>
                                      </p:to>
                                    </p:set>
                                    <p:animEffect transition="in" filter="strips(downRight)">
                                      <p:cBhvr>
                                        <p:cTn id="42" dur="500"/>
                                        <p:tgtEl>
                                          <p:spTgt spid="5376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37695"/>
                                        </p:tgtEl>
                                        <p:attrNameLst>
                                          <p:attrName>style.visibility</p:attrName>
                                        </p:attrNameLst>
                                      </p:cBhvr>
                                      <p:to>
                                        <p:strVal val="visible"/>
                                      </p:to>
                                    </p:set>
                                    <p:animEffect transition="in" filter="wipe(up)">
                                      <p:cBhvr>
                                        <p:cTn id="47" dur="500"/>
                                        <p:tgtEl>
                                          <p:spTgt spid="5376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righ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37657"/>
                                        </p:tgtEl>
                                        <p:attrNameLst>
                                          <p:attrName>style.visibility</p:attrName>
                                        </p:attrNameLst>
                                      </p:cBhvr>
                                      <p:to>
                                        <p:strVal val="visible"/>
                                      </p:to>
                                    </p:set>
                                    <p:animEffect transition="in" filter="wipe(left)">
                                      <p:cBhvr>
                                        <p:cTn id="57" dur="500"/>
                                        <p:tgtEl>
                                          <p:spTgt spid="5376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up)">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33" grpId="0" animBg="1"/>
      <p:bldP spid="537634" grpId="0" animBg="1"/>
      <p:bldP spid="537635" grpId="0" animBg="1"/>
      <p:bldP spid="537657" grpId="0" animBg="1"/>
      <p:bldP spid="53769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noAutofit/>
          </a:bodyPr>
          <a:lstStyle/>
          <a:p>
            <a:pPr eaLnBrk="1" fontAlgn="auto" hangingPunct="1">
              <a:spcAft>
                <a:spcPts val="0"/>
              </a:spcAft>
              <a:defRPr/>
            </a:pPr>
            <a:r>
              <a:rPr lang="en-US" altLang="en-US" sz="4000" dirty="0">
                <a:solidFill>
                  <a:schemeClr val="tx2">
                    <a:satMod val="130000"/>
                  </a:schemeClr>
                </a:solidFill>
              </a:rPr>
              <a:t>Market Demand versus Individual Demand</a:t>
            </a:r>
          </a:p>
        </p:txBody>
      </p:sp>
      <p:sp>
        <p:nvSpPr>
          <p:cNvPr id="428037" name="Rectangle 5"/>
          <p:cNvSpPr>
            <a:spLocks noGrp="1" noChangeArrowheads="1"/>
          </p:cNvSpPr>
          <p:nvPr>
            <p:ph idx="1"/>
          </p:nvPr>
        </p:nvSpPr>
        <p:spPr/>
        <p:txBody>
          <a:bodyPr/>
          <a:lstStyle/>
          <a:p>
            <a:pPr eaLnBrk="1" hangingPunct="1"/>
            <a:endParaRPr lang="en-US" altLang="en-US" dirty="0" smtClean="0"/>
          </a:p>
          <a:p>
            <a:pPr eaLnBrk="1" hangingPunct="1"/>
            <a:r>
              <a:rPr lang="en-US" altLang="en-US" sz="2800" dirty="0" smtClean="0"/>
              <a:t>Market demand refers to the sum of all individual demands for a particular good or service.</a:t>
            </a:r>
          </a:p>
          <a:p>
            <a:pPr eaLnBrk="1" hangingPunct="1"/>
            <a:r>
              <a:rPr lang="en-US" altLang="en-US" sz="2800" dirty="0" smtClean="0"/>
              <a:t>Graphically, individual demand curves are summed horizontally to obtain the market demand curve.</a:t>
            </a:r>
          </a:p>
        </p:txBody>
      </p:sp>
    </p:spTree>
    <p:extLst>
      <p:ext uri="{BB962C8B-B14F-4D97-AF65-F5344CB8AC3E}">
        <p14:creationId xmlns:p14="http://schemas.microsoft.com/office/powerpoint/2010/main" val="61414085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28037">
                                            <p:txEl>
                                              <p:pRg st="1" end="1"/>
                                            </p:txEl>
                                          </p:spTgt>
                                        </p:tgtEl>
                                        <p:attrNameLst>
                                          <p:attrName>style.visibility</p:attrName>
                                        </p:attrNameLst>
                                      </p:cBhvr>
                                      <p:to>
                                        <p:strVal val="visible"/>
                                      </p:to>
                                    </p:set>
                                    <p:anim calcmode="lin" valueType="num">
                                      <p:cBhvr>
                                        <p:cTn id="7" dur="500" fill="hold"/>
                                        <p:tgtEl>
                                          <p:spTgt spid="428037">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28037">
                                            <p:txEl>
                                              <p:pRg st="1" end="1"/>
                                            </p:txEl>
                                          </p:spTgt>
                                        </p:tgtEl>
                                        <p:attrNameLst>
                                          <p:attrName>ppt_y</p:attrName>
                                        </p:attrNameLst>
                                      </p:cBhvr>
                                      <p:tavLst>
                                        <p:tav tm="0">
                                          <p:val>
                                            <p:strVal val="#ppt_y+#ppt_h/2"/>
                                          </p:val>
                                        </p:tav>
                                        <p:tav tm="100000">
                                          <p:val>
                                            <p:strVal val="#ppt_y"/>
                                          </p:val>
                                        </p:tav>
                                      </p:tavLst>
                                    </p:anim>
                                    <p:anim calcmode="lin" valueType="num">
                                      <p:cBhvr>
                                        <p:cTn id="9" dur="500" fill="hold"/>
                                        <p:tgtEl>
                                          <p:spTgt spid="428037">
                                            <p:txEl>
                                              <p:pRg st="1" end="1"/>
                                            </p:txEl>
                                          </p:spTgt>
                                        </p:tgtEl>
                                        <p:attrNameLst>
                                          <p:attrName>ppt_w</p:attrName>
                                        </p:attrNameLst>
                                      </p:cBhvr>
                                      <p:tavLst>
                                        <p:tav tm="0">
                                          <p:val>
                                            <p:strVal val="#ppt_w"/>
                                          </p:val>
                                        </p:tav>
                                        <p:tav tm="100000">
                                          <p:val>
                                            <p:strVal val="#ppt_w"/>
                                          </p:val>
                                        </p:tav>
                                      </p:tavLst>
                                    </p:anim>
                                    <p:anim calcmode="lin" valueType="num">
                                      <p:cBhvr>
                                        <p:cTn id="10" dur="500" fill="hold"/>
                                        <p:tgtEl>
                                          <p:spTgt spid="428037">
                                            <p:txEl>
                                              <p:pRg st="1" end="1"/>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28037">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428037">
                                            <p:txEl>
                                              <p:pRg st="2" end="2"/>
                                            </p:txEl>
                                          </p:spTgt>
                                        </p:tgtEl>
                                        <p:attrNameLst>
                                          <p:attrName>style.visibility</p:attrName>
                                        </p:attrNameLst>
                                      </p:cBhvr>
                                      <p:to>
                                        <p:strVal val="visible"/>
                                      </p:to>
                                    </p:set>
                                    <p:anim calcmode="lin" valueType="num">
                                      <p:cBhvr>
                                        <p:cTn id="15" dur="500" fill="hold"/>
                                        <p:tgtEl>
                                          <p:spTgt spid="428037">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428037">
                                            <p:txEl>
                                              <p:pRg st="2" end="2"/>
                                            </p:txEl>
                                          </p:spTgt>
                                        </p:tgtEl>
                                        <p:attrNameLst>
                                          <p:attrName>ppt_y</p:attrName>
                                        </p:attrNameLst>
                                      </p:cBhvr>
                                      <p:tavLst>
                                        <p:tav tm="0">
                                          <p:val>
                                            <p:strVal val="#ppt_y+#ppt_h/2"/>
                                          </p:val>
                                        </p:tav>
                                        <p:tav tm="100000">
                                          <p:val>
                                            <p:strVal val="#ppt_y"/>
                                          </p:val>
                                        </p:tav>
                                      </p:tavLst>
                                    </p:anim>
                                    <p:anim calcmode="lin" valueType="num">
                                      <p:cBhvr>
                                        <p:cTn id="17" dur="500" fill="hold"/>
                                        <p:tgtEl>
                                          <p:spTgt spid="428037">
                                            <p:txEl>
                                              <p:pRg st="2" end="2"/>
                                            </p:txEl>
                                          </p:spTgt>
                                        </p:tgtEl>
                                        <p:attrNameLst>
                                          <p:attrName>ppt_w</p:attrName>
                                        </p:attrNameLst>
                                      </p:cBhvr>
                                      <p:tavLst>
                                        <p:tav tm="0">
                                          <p:val>
                                            <p:strVal val="#ppt_w"/>
                                          </p:val>
                                        </p:tav>
                                        <p:tav tm="100000">
                                          <p:val>
                                            <p:strVal val="#ppt_w"/>
                                          </p:val>
                                        </p:tav>
                                      </p:tavLst>
                                    </p:anim>
                                    <p:anim calcmode="lin" valueType="num">
                                      <p:cBhvr>
                                        <p:cTn id="18" dur="500" fill="hold"/>
                                        <p:tgtEl>
                                          <p:spTgt spid="428037">
                                            <p:txEl>
                                              <p:pRg st="2" end="2"/>
                                            </p:txEl>
                                          </p:spTgt>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28037">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7"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317</TotalTime>
  <Words>1292</Words>
  <Application>Microsoft Office PowerPoint</Application>
  <PresentationFormat>On-screen Show (4:3)</PresentationFormat>
  <Paragraphs>313</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Adjacency</vt:lpstr>
      <vt:lpstr>Demand, Supply and  Equilibrium in the Market</vt:lpstr>
      <vt:lpstr>  </vt:lpstr>
      <vt:lpstr>Introduction</vt:lpstr>
      <vt:lpstr>Economic Activities</vt:lpstr>
      <vt:lpstr>MARKETS AND COMPETITION </vt:lpstr>
      <vt:lpstr>Markets</vt:lpstr>
      <vt:lpstr>Demand</vt:lpstr>
      <vt:lpstr>Demand Schedule and Demand Curve</vt:lpstr>
      <vt:lpstr>Market Demand versus Individual Demand</vt:lpstr>
      <vt:lpstr>Demand </vt:lpstr>
      <vt:lpstr>Ordinary Demand Function QD=D(P) (Keeping α as constant) </vt:lpstr>
      <vt:lpstr>Changes in Quantity Demanded</vt:lpstr>
      <vt:lpstr>PowerPoint Presentation</vt:lpstr>
      <vt:lpstr>PowerPoint Presentation</vt:lpstr>
      <vt:lpstr>Shifts in the Demand Curve</vt:lpstr>
      <vt:lpstr>Shifts in the Demand Curve</vt:lpstr>
      <vt:lpstr>Shifts in the Demand Curve</vt:lpstr>
      <vt:lpstr>Consumer Income Normal Good</vt:lpstr>
      <vt:lpstr>Consumer Income Inferior Good</vt:lpstr>
      <vt:lpstr>Shifts in the Demand Curve</vt:lpstr>
      <vt:lpstr>Variables That Influence Buyers</vt:lpstr>
      <vt:lpstr>Mathematical Expression in Linear Functional Form </vt:lpstr>
      <vt:lpstr>Summary of the Generalized  a(linear) Demand Function</vt:lpstr>
      <vt:lpstr>PowerPoint Presentation</vt:lpstr>
      <vt:lpstr>Derivation of Demand Function from Generalized demand function   </vt:lpstr>
      <vt:lpstr>Law of Demand (Schedule &amp; Curve)</vt:lpstr>
      <vt:lpstr>Demand Curve</vt:lpstr>
      <vt:lpstr>Changes in Demand</vt:lpstr>
      <vt:lpstr>Change in quantity demanded</vt:lpstr>
    </vt:vector>
  </TitlesOfParts>
  <Company>Personal Computer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Supply and  Equilibrium in the Market</dc:title>
  <dc:creator>Zainab Zeeshan</dc:creator>
  <cp:lastModifiedBy>Zainab Zeeshan</cp:lastModifiedBy>
  <cp:revision>27</cp:revision>
  <dcterms:created xsi:type="dcterms:W3CDTF">2021-10-04T07:58:04Z</dcterms:created>
  <dcterms:modified xsi:type="dcterms:W3CDTF">2021-10-11T08:39:55Z</dcterms:modified>
</cp:coreProperties>
</file>