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5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7BC20-B482-4ABB-9D26-8B6D02F089B7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5361C-7275-4B0F-9105-CA6ED130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6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B5D7E-1AA8-487F-B6E6-A797811C83EB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4088" y="4237038"/>
            <a:ext cx="1200150" cy="2746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C730E7-EDEF-499D-AA07-0366D0BC05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616E92B-89DC-4992-B23B-91C72DC406E9}" type="datetimeFigureOut">
              <a:rPr lang="en-US" smtClean="0"/>
              <a:t>29/03/2022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543800" cy="2974975"/>
          </a:xfrm>
        </p:spPr>
        <p:txBody>
          <a:bodyPr/>
          <a:lstStyle/>
          <a:p>
            <a:r>
              <a:rPr lang="en-US" dirty="0" smtClean="0"/>
              <a:t>Demand, Supply and  Equilibrium in 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-76200"/>
            <a:ext cx="32766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smtClean="0"/>
              <a:t>Supply</a:t>
            </a:r>
            <a:r>
              <a:rPr lang="en-US" b="1" u="sng" smtClean="0"/>
              <a:t> Curve</a:t>
            </a:r>
          </a:p>
        </p:txBody>
      </p:sp>
      <p:sp>
        <p:nvSpPr>
          <p:cNvPr id="112646" name="Line 1030"/>
          <p:cNvSpPr>
            <a:spLocks noChangeShapeType="1"/>
          </p:cNvSpPr>
          <p:nvPr/>
        </p:nvSpPr>
        <p:spPr bwMode="auto">
          <a:xfrm flipV="1">
            <a:off x="2971800" y="2265363"/>
            <a:ext cx="0" cy="3429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47" name="Line 1031"/>
          <p:cNvSpPr>
            <a:spLocks noChangeShapeType="1"/>
          </p:cNvSpPr>
          <p:nvPr/>
        </p:nvSpPr>
        <p:spPr bwMode="auto">
          <a:xfrm>
            <a:off x="2971800" y="5694363"/>
            <a:ext cx="358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2286000" y="19812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Price</a:t>
            </a:r>
            <a:endParaRPr lang="en-US" altLang="en-US"/>
          </a:p>
        </p:txBody>
      </p:sp>
      <p:sp>
        <p:nvSpPr>
          <p:cNvPr id="112649" name="Text Box 1033"/>
          <p:cNvSpPr txBox="1">
            <a:spLocks noChangeArrowheads="1"/>
          </p:cNvSpPr>
          <p:nvPr/>
        </p:nvSpPr>
        <p:spPr bwMode="auto">
          <a:xfrm>
            <a:off x="5588000" y="6019800"/>
            <a:ext cx="102463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/>
              <a:t>Quantity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dirty="0"/>
          </a:p>
        </p:txBody>
      </p:sp>
      <p:sp>
        <p:nvSpPr>
          <p:cNvPr id="112650" name="Text Box 1034"/>
          <p:cNvSpPr txBox="1">
            <a:spLocks noChangeArrowheads="1"/>
          </p:cNvSpPr>
          <p:nvPr/>
        </p:nvSpPr>
        <p:spPr bwMode="auto">
          <a:xfrm>
            <a:off x="5875338" y="24177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</a:t>
            </a:r>
            <a:endParaRPr lang="en-US" altLang="en-US"/>
          </a:p>
        </p:txBody>
      </p:sp>
      <p:sp>
        <p:nvSpPr>
          <p:cNvPr id="112651" name="Text Box 1035"/>
          <p:cNvSpPr txBox="1">
            <a:spLocks noChangeArrowheads="1"/>
          </p:cNvSpPr>
          <p:nvPr/>
        </p:nvSpPr>
        <p:spPr bwMode="auto">
          <a:xfrm>
            <a:off x="3360738" y="53133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</a:t>
            </a:r>
            <a:endParaRPr lang="en-US" altLang="en-US"/>
          </a:p>
        </p:txBody>
      </p:sp>
      <p:sp>
        <p:nvSpPr>
          <p:cNvPr id="112654" name="Text Box 1038"/>
          <p:cNvSpPr txBox="1">
            <a:spLocks noChangeArrowheads="1"/>
          </p:cNvSpPr>
          <p:nvPr/>
        </p:nvSpPr>
        <p:spPr bwMode="auto">
          <a:xfrm>
            <a:off x="3395663" y="1219200"/>
            <a:ext cx="202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i="1">
                <a:solidFill>
                  <a:schemeClr val="tx2"/>
                </a:solidFill>
              </a:rPr>
              <a:t>Q</a:t>
            </a:r>
            <a:r>
              <a:rPr lang="en-US" altLang="en-US" sz="2800" baseline="-25000">
                <a:solidFill>
                  <a:schemeClr val="tx2"/>
                </a:solidFill>
              </a:rPr>
              <a:t>S</a:t>
            </a:r>
            <a:r>
              <a:rPr lang="en-US" altLang="en-US">
                <a:solidFill>
                  <a:schemeClr val="tx2"/>
                </a:solidFill>
              </a:rPr>
              <a:t> = 100+10P</a:t>
            </a:r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 flipH="1">
            <a:off x="3581400" y="2570163"/>
            <a:ext cx="2286000" cy="2667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/>
      <p:bldP spid="112647" grpId="0" animBg="1"/>
      <p:bldP spid="112648" grpId="0" autoUpdateAnimBg="0"/>
      <p:bldP spid="112649" grpId="0" autoUpdateAnimBg="0"/>
      <p:bldP spid="112650" grpId="0" autoUpdateAnimBg="0"/>
      <p:bldP spid="112651" grpId="0" autoUpdateAnimBg="0"/>
      <p:bldP spid="112654" grpId="0" autoUpdateAnimBg="0"/>
      <p:bldP spid="1126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1026"/>
          <p:cNvSpPr>
            <a:spLocks noChangeShapeType="1"/>
          </p:cNvSpPr>
          <p:nvPr/>
        </p:nvSpPr>
        <p:spPr bwMode="auto">
          <a:xfrm flipH="1">
            <a:off x="1905000" y="533400"/>
            <a:ext cx="2790825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59" name="Line 1027"/>
          <p:cNvSpPr>
            <a:spLocks noChangeShapeType="1"/>
          </p:cNvSpPr>
          <p:nvPr/>
        </p:nvSpPr>
        <p:spPr bwMode="auto">
          <a:xfrm>
            <a:off x="4695825" y="552450"/>
            <a:ext cx="3000375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60" name="Text Box 1028"/>
          <p:cNvSpPr txBox="1">
            <a:spLocks noChangeArrowheads="1"/>
          </p:cNvSpPr>
          <p:nvPr/>
        </p:nvSpPr>
        <p:spPr bwMode="auto">
          <a:xfrm>
            <a:off x="752331" y="1627909"/>
            <a:ext cx="37115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Extension/Contraction</a:t>
            </a:r>
            <a:r>
              <a:rPr lang="en-US" altLang="en-US" sz="2800" dirty="0"/>
              <a:t> </a:t>
            </a:r>
          </a:p>
          <a:p>
            <a:pPr algn="ctr">
              <a:buFontTx/>
              <a:buNone/>
            </a:pPr>
            <a:r>
              <a:rPr lang="en-US" altLang="en-US" sz="2800" dirty="0"/>
              <a:t>Change in Supply due </a:t>
            </a:r>
          </a:p>
          <a:p>
            <a:pPr algn="ctr">
              <a:buFontTx/>
              <a:buNone/>
            </a:pPr>
            <a:r>
              <a:rPr lang="en-US" altLang="en-US" sz="2800" dirty="0"/>
              <a:t>to Product Price</a:t>
            </a:r>
          </a:p>
        </p:txBody>
      </p:sp>
      <p:sp>
        <p:nvSpPr>
          <p:cNvPr id="96261" name="Text Box 1029"/>
          <p:cNvSpPr txBox="1">
            <a:spLocks noChangeArrowheads="1"/>
          </p:cNvSpPr>
          <p:nvPr/>
        </p:nvSpPr>
        <p:spPr bwMode="auto">
          <a:xfrm>
            <a:off x="4953000" y="1524000"/>
            <a:ext cx="35938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Rise/Fall</a:t>
            </a:r>
            <a:endParaRPr lang="en-US" altLang="en-US" sz="2800" dirty="0"/>
          </a:p>
          <a:p>
            <a:pPr algn="ctr">
              <a:buFontTx/>
              <a:buNone/>
            </a:pPr>
            <a:r>
              <a:rPr lang="en-US" altLang="en-US" sz="2800" dirty="0"/>
              <a:t>Change in Supply due</a:t>
            </a:r>
          </a:p>
          <a:p>
            <a:pPr algn="ctr">
              <a:buFontTx/>
              <a:buNone/>
            </a:pPr>
            <a:r>
              <a:rPr lang="en-US" altLang="en-US" sz="2800" dirty="0"/>
              <a:t> to other factors</a:t>
            </a:r>
            <a:endParaRPr lang="en-US" altLang="en-US" dirty="0"/>
          </a:p>
        </p:txBody>
      </p:sp>
      <p:sp>
        <p:nvSpPr>
          <p:cNvPr id="96262" name="Rectangle 1030"/>
          <p:cNvSpPr>
            <a:spLocks noGrp="1" noChangeArrowheads="1"/>
          </p:cNvSpPr>
          <p:nvPr>
            <p:ph type="title"/>
          </p:nvPr>
        </p:nvSpPr>
        <p:spPr>
          <a:xfrm>
            <a:off x="651164" y="-228600"/>
            <a:ext cx="77724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smtClean="0">
                <a:solidFill>
                  <a:schemeClr val="hlink"/>
                </a:solidFill>
              </a:rPr>
              <a:t>Changes in Supply</a:t>
            </a:r>
            <a:endParaRPr lang="en-US" sz="9600" b="1" smtClean="0">
              <a:solidFill>
                <a:schemeClr val="hlink"/>
              </a:solidFill>
            </a:endParaRPr>
          </a:p>
        </p:txBody>
      </p:sp>
      <p:sp>
        <p:nvSpPr>
          <p:cNvPr id="96263" name="Line 1031"/>
          <p:cNvSpPr>
            <a:spLocks noChangeShapeType="1"/>
          </p:cNvSpPr>
          <p:nvPr/>
        </p:nvSpPr>
        <p:spPr bwMode="auto">
          <a:xfrm flipV="1">
            <a:off x="5146098" y="2927350"/>
            <a:ext cx="0" cy="3429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4" name="Line 1032"/>
          <p:cNvSpPr>
            <a:spLocks noChangeShapeType="1"/>
          </p:cNvSpPr>
          <p:nvPr/>
        </p:nvSpPr>
        <p:spPr bwMode="auto">
          <a:xfrm>
            <a:off x="5097607" y="6323012"/>
            <a:ext cx="358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5" name="Line 1033"/>
          <p:cNvSpPr>
            <a:spLocks noChangeShapeType="1"/>
          </p:cNvSpPr>
          <p:nvPr/>
        </p:nvSpPr>
        <p:spPr bwMode="auto">
          <a:xfrm flipH="1">
            <a:off x="5715000" y="3124200"/>
            <a:ext cx="1981200" cy="2590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66" name="Text Box 1034"/>
          <p:cNvSpPr txBox="1">
            <a:spLocks noChangeArrowheads="1"/>
          </p:cNvSpPr>
          <p:nvPr/>
        </p:nvSpPr>
        <p:spPr bwMode="auto">
          <a:xfrm>
            <a:off x="4724400" y="25908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Price</a:t>
            </a:r>
            <a:endParaRPr lang="en-US" altLang="en-US"/>
          </a:p>
        </p:txBody>
      </p:sp>
      <p:sp>
        <p:nvSpPr>
          <p:cNvPr id="96267" name="Text Box 1035"/>
          <p:cNvSpPr txBox="1">
            <a:spLocks noChangeArrowheads="1"/>
          </p:cNvSpPr>
          <p:nvPr/>
        </p:nvSpPr>
        <p:spPr bwMode="auto">
          <a:xfrm>
            <a:off x="8239847" y="6353174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/>
              <a:t>Q</a:t>
            </a:r>
            <a:endParaRPr lang="en-US" altLang="en-US" dirty="0"/>
          </a:p>
        </p:txBody>
      </p:sp>
      <p:sp>
        <p:nvSpPr>
          <p:cNvPr id="96268" name="Text Box 1036"/>
          <p:cNvSpPr txBox="1">
            <a:spLocks noChangeArrowheads="1"/>
          </p:cNvSpPr>
          <p:nvPr/>
        </p:nvSpPr>
        <p:spPr bwMode="auto">
          <a:xfrm>
            <a:off x="7772400" y="2895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</a:t>
            </a:r>
            <a:endParaRPr lang="en-US" altLang="en-US"/>
          </a:p>
        </p:txBody>
      </p:sp>
      <p:sp>
        <p:nvSpPr>
          <p:cNvPr id="96269" name="Text Box 1037"/>
          <p:cNvSpPr txBox="1">
            <a:spLocks noChangeArrowheads="1"/>
          </p:cNvSpPr>
          <p:nvPr/>
        </p:nvSpPr>
        <p:spPr bwMode="auto">
          <a:xfrm>
            <a:off x="5715000" y="5638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</a:t>
            </a:r>
            <a:endParaRPr lang="en-US" altLang="en-US"/>
          </a:p>
        </p:txBody>
      </p:sp>
      <p:sp>
        <p:nvSpPr>
          <p:cNvPr id="96270" name="Line 1038"/>
          <p:cNvSpPr>
            <a:spLocks noChangeShapeType="1"/>
          </p:cNvSpPr>
          <p:nvPr/>
        </p:nvSpPr>
        <p:spPr bwMode="auto">
          <a:xfrm flipV="1">
            <a:off x="1409700" y="2851150"/>
            <a:ext cx="0" cy="3429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71" name="Line 1039"/>
          <p:cNvSpPr>
            <a:spLocks noChangeShapeType="1"/>
          </p:cNvSpPr>
          <p:nvPr/>
        </p:nvSpPr>
        <p:spPr bwMode="auto">
          <a:xfrm>
            <a:off x="1371600" y="6248400"/>
            <a:ext cx="358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72" name="Line 1040"/>
          <p:cNvSpPr>
            <a:spLocks noChangeShapeType="1"/>
          </p:cNvSpPr>
          <p:nvPr/>
        </p:nvSpPr>
        <p:spPr bwMode="auto">
          <a:xfrm flipH="1">
            <a:off x="2057400" y="3138055"/>
            <a:ext cx="2209800" cy="2819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73" name="Text Box 1041"/>
          <p:cNvSpPr txBox="1">
            <a:spLocks noChangeArrowheads="1"/>
          </p:cNvSpPr>
          <p:nvPr/>
        </p:nvSpPr>
        <p:spPr bwMode="auto">
          <a:xfrm>
            <a:off x="752331" y="2863850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/>
              <a:t>Price</a:t>
            </a:r>
            <a:endParaRPr lang="en-US" altLang="en-US" dirty="0"/>
          </a:p>
        </p:txBody>
      </p:sp>
      <p:sp>
        <p:nvSpPr>
          <p:cNvPr id="96274" name="Text Box 1042"/>
          <p:cNvSpPr txBox="1">
            <a:spLocks noChangeArrowheads="1"/>
          </p:cNvSpPr>
          <p:nvPr/>
        </p:nvSpPr>
        <p:spPr bwMode="auto">
          <a:xfrm>
            <a:off x="4716607" y="6383337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/>
              <a:t>Q</a:t>
            </a:r>
            <a:endParaRPr lang="en-US" altLang="en-US" dirty="0"/>
          </a:p>
        </p:txBody>
      </p:sp>
      <p:sp>
        <p:nvSpPr>
          <p:cNvPr id="96275" name="Text Box 1043"/>
          <p:cNvSpPr txBox="1">
            <a:spLocks noChangeArrowheads="1"/>
          </p:cNvSpPr>
          <p:nvPr/>
        </p:nvSpPr>
        <p:spPr bwMode="auto">
          <a:xfrm>
            <a:off x="4503738" y="3048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</a:t>
            </a:r>
            <a:endParaRPr lang="en-US" altLang="en-US"/>
          </a:p>
        </p:txBody>
      </p:sp>
      <p:sp>
        <p:nvSpPr>
          <p:cNvPr id="96276" name="Text Box 1044"/>
          <p:cNvSpPr txBox="1">
            <a:spLocks noChangeArrowheads="1"/>
          </p:cNvSpPr>
          <p:nvPr/>
        </p:nvSpPr>
        <p:spPr bwMode="auto">
          <a:xfrm>
            <a:off x="2286000" y="5943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</a:t>
            </a:r>
            <a:endParaRPr lang="en-US" altLang="en-US"/>
          </a:p>
        </p:txBody>
      </p:sp>
      <p:sp>
        <p:nvSpPr>
          <p:cNvPr id="96277" name="Line 1045"/>
          <p:cNvSpPr>
            <a:spLocks noChangeShapeType="1"/>
          </p:cNvSpPr>
          <p:nvPr/>
        </p:nvSpPr>
        <p:spPr bwMode="auto">
          <a:xfrm flipH="1">
            <a:off x="2365664" y="3688773"/>
            <a:ext cx="838200" cy="1066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78" name="Line 1046"/>
          <p:cNvSpPr>
            <a:spLocks noChangeShapeType="1"/>
          </p:cNvSpPr>
          <p:nvPr/>
        </p:nvSpPr>
        <p:spPr bwMode="auto">
          <a:xfrm flipV="1">
            <a:off x="3203864" y="4080164"/>
            <a:ext cx="838200" cy="1143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79" name="Line 1047"/>
          <p:cNvSpPr>
            <a:spLocks noChangeShapeType="1"/>
          </p:cNvSpPr>
          <p:nvPr/>
        </p:nvSpPr>
        <p:spPr bwMode="auto">
          <a:xfrm flipH="1">
            <a:off x="6553200" y="3276600"/>
            <a:ext cx="1905000" cy="2667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280" name="Line 1048"/>
          <p:cNvSpPr>
            <a:spLocks noChangeShapeType="1"/>
          </p:cNvSpPr>
          <p:nvPr/>
        </p:nvSpPr>
        <p:spPr bwMode="auto">
          <a:xfrm>
            <a:off x="6934200" y="4343400"/>
            <a:ext cx="762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81" name="Text Box 1049"/>
          <p:cNvSpPr txBox="1">
            <a:spLocks noChangeArrowheads="1"/>
          </p:cNvSpPr>
          <p:nvPr/>
        </p:nvSpPr>
        <p:spPr bwMode="auto">
          <a:xfrm>
            <a:off x="8669338" y="3124200"/>
            <a:ext cx="398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S1</a:t>
            </a:r>
            <a:endParaRPr lang="en-US" altLang="en-US"/>
          </a:p>
        </p:txBody>
      </p:sp>
      <p:sp>
        <p:nvSpPr>
          <p:cNvPr id="96282" name="Text Box 1050"/>
          <p:cNvSpPr txBox="1">
            <a:spLocks noChangeArrowheads="1"/>
          </p:cNvSpPr>
          <p:nvPr/>
        </p:nvSpPr>
        <p:spPr bwMode="auto">
          <a:xfrm>
            <a:off x="6535738" y="5911850"/>
            <a:ext cx="398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S1</a:t>
            </a:r>
            <a:endParaRPr lang="en-US" altLang="en-US"/>
          </a:p>
        </p:txBody>
      </p:sp>
      <p:sp>
        <p:nvSpPr>
          <p:cNvPr id="96283" name="Text Box 1051"/>
          <p:cNvSpPr txBox="1">
            <a:spLocks noChangeArrowheads="1"/>
          </p:cNvSpPr>
          <p:nvPr/>
        </p:nvSpPr>
        <p:spPr bwMode="auto">
          <a:xfrm>
            <a:off x="1564337" y="6323012"/>
            <a:ext cx="306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Movement along the curve</a:t>
            </a:r>
            <a:endParaRPr lang="en-US" altLang="en-US" dirty="0"/>
          </a:p>
        </p:txBody>
      </p:sp>
      <p:sp>
        <p:nvSpPr>
          <p:cNvPr id="96284" name="Text Box 1052"/>
          <p:cNvSpPr txBox="1">
            <a:spLocks noChangeArrowheads="1"/>
          </p:cNvSpPr>
          <p:nvPr/>
        </p:nvSpPr>
        <p:spPr bwMode="auto">
          <a:xfrm>
            <a:off x="5666509" y="6356350"/>
            <a:ext cx="2295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Shift to right or left</a:t>
            </a:r>
            <a:endParaRPr lang="en-US" altLang="en-US" dirty="0"/>
          </a:p>
        </p:txBody>
      </p:sp>
      <p:sp>
        <p:nvSpPr>
          <p:cNvPr id="96285" name="Line 1053"/>
          <p:cNvSpPr>
            <a:spLocks noChangeShapeType="1"/>
          </p:cNvSpPr>
          <p:nvPr/>
        </p:nvSpPr>
        <p:spPr bwMode="auto">
          <a:xfrm flipH="1">
            <a:off x="6629400" y="4724400"/>
            <a:ext cx="6858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962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962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96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" dur="1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2" dur="1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1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7" dur="1" fill="hold"/>
                                        <p:tgtEl>
                                          <p:spTgt spid="962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" dur="1" fill="hold"/>
                                        <p:tgtEl>
                                          <p:spTgt spid="962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1" fill="hold"/>
                                        <p:tgtEl>
                                          <p:spTgt spid="96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2" dur="1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2" dur="1" fill="hold"/>
                                        <p:tgtEl>
                                          <p:spTgt spid="962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/>
      <p:bldP spid="96259" grpId="0" animBg="1"/>
      <p:bldP spid="96260" grpId="0" autoUpdateAnimBg="0"/>
      <p:bldP spid="96261" grpId="0" autoUpdateAnimBg="0"/>
      <p:bldP spid="96263" grpId="0" animBg="1"/>
      <p:bldP spid="96264" grpId="0" animBg="1"/>
      <p:bldP spid="96265" grpId="0" animBg="1"/>
      <p:bldP spid="96266" grpId="0" autoUpdateAnimBg="0"/>
      <p:bldP spid="96267" grpId="0" autoUpdateAnimBg="0"/>
      <p:bldP spid="96268" grpId="0" autoUpdateAnimBg="0"/>
      <p:bldP spid="96269" grpId="0" autoUpdateAnimBg="0"/>
      <p:bldP spid="96270" grpId="0" animBg="1"/>
      <p:bldP spid="96271" grpId="0" animBg="1"/>
      <p:bldP spid="96272" grpId="0" animBg="1"/>
      <p:bldP spid="96273" grpId="0" autoUpdateAnimBg="0"/>
      <p:bldP spid="96274" grpId="0" autoUpdateAnimBg="0"/>
      <p:bldP spid="96275" grpId="0" autoUpdateAnimBg="0"/>
      <p:bldP spid="96276" grpId="0" autoUpdateAnimBg="0"/>
      <p:bldP spid="96277" grpId="0" animBg="1"/>
      <p:bldP spid="96278" grpId="0" animBg="1"/>
      <p:bldP spid="96279" grpId="0" animBg="1"/>
      <p:bldP spid="96280" grpId="0" animBg="1"/>
      <p:bldP spid="96281" grpId="0" autoUpdateAnimBg="0"/>
      <p:bldP spid="96282" grpId="0" autoUpdateAnimBg="0"/>
      <p:bldP spid="96283" grpId="0" autoUpdateAnimBg="0"/>
      <p:bldP spid="96284" grpId="0" autoUpdateAnimBg="0"/>
      <p:bldP spid="962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ChangeArrowheads="1"/>
          </p:cNvSpPr>
          <p:nvPr/>
        </p:nvSpPr>
        <p:spPr bwMode="auto">
          <a:xfrm>
            <a:off x="381000" y="60325"/>
            <a:ext cx="8067675" cy="658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sz="6600">
                <a:solidFill>
                  <a:schemeClr val="hlink"/>
                </a:solidFill>
              </a:rPr>
              <a:t>Market Equilibrium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4400" i="1"/>
              <a:t>It is a situation in which at the prevailing price, consumers can buy all of a good they wish and producers can sell all of the good they wish.</a:t>
            </a:r>
          </a:p>
          <a:p>
            <a:pPr algn="ctr">
              <a:buFontTx/>
              <a:buNone/>
            </a:pPr>
            <a:r>
              <a:rPr lang="en-US" altLang="en-US" sz="9600" i="1">
                <a:solidFill>
                  <a:schemeClr val="hlink"/>
                </a:solidFill>
              </a:rPr>
              <a:t>Q</a:t>
            </a:r>
            <a:r>
              <a:rPr lang="en-US" altLang="en-US" sz="9600" baseline="-25000">
                <a:solidFill>
                  <a:schemeClr val="hlink"/>
                </a:solidFill>
              </a:rPr>
              <a:t>D</a:t>
            </a:r>
            <a:r>
              <a:rPr lang="en-US" altLang="en-US" sz="9600">
                <a:solidFill>
                  <a:schemeClr val="hlink"/>
                </a:solidFill>
              </a:rPr>
              <a:t>= </a:t>
            </a:r>
            <a:r>
              <a:rPr lang="en-US" altLang="en-US" sz="9600" i="1">
                <a:solidFill>
                  <a:schemeClr val="hlink"/>
                </a:solidFill>
              </a:rPr>
              <a:t>Q</a:t>
            </a:r>
            <a:r>
              <a:rPr lang="en-US" altLang="en-US" sz="9600" baseline="-25000">
                <a:solidFill>
                  <a:schemeClr val="hlink"/>
                </a:solidFill>
              </a:rPr>
              <a:t>S</a:t>
            </a:r>
            <a:endParaRPr lang="en-US" altLang="en-US" sz="9600" i="1"/>
          </a:p>
          <a:p>
            <a:pPr>
              <a:buFontTx/>
              <a:buNone/>
            </a:pP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50808429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8789" y="15240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dirty="0"/>
              <a:t>Mathematical Expression</a:t>
            </a:r>
            <a:endParaRPr lang="en-US" b="1" u="sng" dirty="0" smtClean="0"/>
          </a:p>
        </p:txBody>
      </p:sp>
      <p:sp>
        <p:nvSpPr>
          <p:cNvPr id="100365" name="Rectangle 1037"/>
          <p:cNvSpPr>
            <a:spLocks noChangeArrowheads="1"/>
          </p:cNvSpPr>
          <p:nvPr/>
        </p:nvSpPr>
        <p:spPr bwMode="auto">
          <a:xfrm>
            <a:off x="152400" y="2789238"/>
            <a:ext cx="8077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en-US" sz="3600" i="1">
                <a:solidFill>
                  <a:schemeClr val="hlink"/>
                </a:solidFill>
              </a:rPr>
              <a:t>Q</a:t>
            </a:r>
            <a:r>
              <a:rPr lang="en-US" altLang="en-US" sz="3600" baseline="-25000">
                <a:solidFill>
                  <a:schemeClr val="hlink"/>
                </a:solidFill>
              </a:rPr>
              <a:t>D</a:t>
            </a:r>
            <a:r>
              <a:rPr lang="en-US" altLang="en-US" sz="3600">
                <a:solidFill>
                  <a:schemeClr val="hlink"/>
                </a:solidFill>
              </a:rPr>
              <a:t>=</a:t>
            </a:r>
            <a:r>
              <a:rPr lang="en-US" altLang="en-US" sz="4000">
                <a:solidFill>
                  <a:schemeClr val="hlink"/>
                </a:solidFill>
              </a:rPr>
              <a:t> </a:t>
            </a:r>
            <a:r>
              <a:rPr lang="en-US" altLang="en-US" sz="4000" i="1">
                <a:solidFill>
                  <a:schemeClr val="hlink"/>
                </a:solidFill>
              </a:rPr>
              <a:t>Q</a:t>
            </a:r>
            <a:r>
              <a:rPr lang="en-US" altLang="en-US" sz="4000" baseline="-25000">
                <a:solidFill>
                  <a:schemeClr val="hlink"/>
                </a:solidFill>
              </a:rPr>
              <a:t>S</a:t>
            </a:r>
            <a:r>
              <a:rPr lang="en-US" altLang="en-US" sz="3600">
                <a:solidFill>
                  <a:schemeClr val="tx2"/>
                </a:solidFill>
              </a:rPr>
              <a:t>	</a:t>
            </a:r>
            <a:endParaRPr lang="en-US" altLang="en-US" sz="3600">
              <a:solidFill>
                <a:schemeClr val="hlink"/>
              </a:solidFill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1300-20P = 100+10P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endParaRPr lang="en-US" altLang="en-US">
              <a:solidFill>
                <a:schemeClr val="tx2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sz="40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en-US" sz="4000">
                <a:solidFill>
                  <a:schemeClr val="hlink"/>
                </a:solidFill>
              </a:rPr>
              <a:t>P* = 40 (Equilibrium price where</a:t>
            </a:r>
            <a:endParaRPr lang="en-US" altLang="en-US" sz="4400" baseline="-250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en-US" sz="4000" i="1">
                <a:solidFill>
                  <a:schemeClr val="hlink"/>
                </a:solidFill>
              </a:rPr>
              <a:t>Q* = 500 at equilibrium Price</a:t>
            </a:r>
            <a:endParaRPr lang="en-US" altLang="en-US" sz="4000">
              <a:solidFill>
                <a:schemeClr val="tx2"/>
              </a:solidFill>
            </a:endParaRPr>
          </a:p>
        </p:txBody>
      </p:sp>
      <p:sp>
        <p:nvSpPr>
          <p:cNvPr id="100366" name="Text Box 1038"/>
          <p:cNvSpPr txBox="1">
            <a:spLocks noChangeArrowheads="1"/>
          </p:cNvSpPr>
          <p:nvPr/>
        </p:nvSpPr>
        <p:spPr bwMode="auto">
          <a:xfrm>
            <a:off x="1371600" y="12192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4800">
                <a:solidFill>
                  <a:schemeClr val="tx2"/>
                </a:solidFill>
              </a:rPr>
              <a:t>Q</a:t>
            </a:r>
            <a:r>
              <a:rPr lang="en-US" altLang="en-US" sz="4800" baseline="-25000">
                <a:solidFill>
                  <a:schemeClr val="tx2"/>
                </a:solidFill>
              </a:rPr>
              <a:t>D</a:t>
            </a:r>
            <a:r>
              <a:rPr lang="en-US" altLang="en-US" sz="4800">
                <a:solidFill>
                  <a:schemeClr val="tx2"/>
                </a:solidFill>
              </a:rPr>
              <a:t> = 1300-20P</a:t>
            </a:r>
          </a:p>
          <a:p>
            <a:pPr>
              <a:buFontTx/>
              <a:buNone/>
            </a:pPr>
            <a:r>
              <a:rPr lang="en-US" altLang="en-US" sz="4800">
                <a:solidFill>
                  <a:schemeClr val="tx2"/>
                </a:solidFill>
              </a:rPr>
              <a:t>Q</a:t>
            </a:r>
            <a:r>
              <a:rPr lang="en-US" altLang="en-US" sz="4800" baseline="-25000">
                <a:solidFill>
                  <a:schemeClr val="tx2"/>
                </a:solidFill>
              </a:rPr>
              <a:t>S</a:t>
            </a:r>
            <a:r>
              <a:rPr lang="en-US" altLang="en-US" sz="4800">
                <a:solidFill>
                  <a:schemeClr val="tx2"/>
                </a:solidFill>
              </a:rPr>
              <a:t> = 100+10P</a:t>
            </a:r>
          </a:p>
        </p:txBody>
      </p:sp>
    </p:spTree>
    <p:extLst>
      <p:ext uri="{BB962C8B-B14F-4D97-AF65-F5344CB8AC3E}">
        <p14:creationId xmlns:p14="http://schemas.microsoft.com/office/powerpoint/2010/main" val="21840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5" grpId="0" autoUpdateAnimBg="0"/>
      <p:bldP spid="1003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8789" y="15240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dirty="0" smtClean="0"/>
              <a:t>Graphical Representation</a:t>
            </a:r>
            <a:endParaRPr lang="en-US" b="1" u="sng" dirty="0" smtClean="0"/>
          </a:p>
        </p:txBody>
      </p:sp>
      <p:sp>
        <p:nvSpPr>
          <p:cNvPr id="100355" name="Text Box 1027"/>
          <p:cNvSpPr txBox="1">
            <a:spLocks noChangeArrowheads="1"/>
          </p:cNvSpPr>
          <p:nvPr/>
        </p:nvSpPr>
        <p:spPr bwMode="auto">
          <a:xfrm>
            <a:off x="2819400" y="2743200"/>
            <a:ext cx="3635375" cy="308927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0"/>
              <a:t>Price	 </a:t>
            </a:r>
            <a:r>
              <a:rPr lang="en-US" altLang="en-US"/>
              <a:t>Q</a:t>
            </a:r>
            <a:r>
              <a:rPr lang="en-US" altLang="en-US" baseline="-25000"/>
              <a:t>S</a:t>
            </a:r>
            <a:r>
              <a:rPr lang="en-US" altLang="en-US" b="0"/>
              <a:t>     </a:t>
            </a:r>
            <a:r>
              <a:rPr lang="en-US" altLang="en-US"/>
              <a:t>Q</a:t>
            </a:r>
            <a:r>
              <a:rPr lang="en-US" altLang="en-US" baseline="-25000"/>
              <a:t>D      </a:t>
            </a:r>
            <a:r>
              <a:rPr lang="en-US" altLang="en-US"/>
              <a:t>Q</a:t>
            </a:r>
            <a:r>
              <a:rPr lang="en-US" altLang="en-US" baseline="-25000"/>
              <a:t>S</a:t>
            </a:r>
            <a:r>
              <a:rPr lang="en-US" altLang="en-US" b="0"/>
              <a:t> -</a:t>
            </a:r>
            <a:r>
              <a:rPr lang="en-US" altLang="en-US"/>
              <a:t>Q</a:t>
            </a:r>
            <a:r>
              <a:rPr lang="en-US" altLang="en-US" baseline="-25000"/>
              <a:t>D</a:t>
            </a:r>
            <a:endParaRPr lang="en-US" altLang="en-US" b="0"/>
          </a:p>
          <a:p>
            <a:pPr>
              <a:buFontTx/>
              <a:buNone/>
            </a:pPr>
            <a:r>
              <a:rPr lang="en-US" altLang="en-US" b="0"/>
              <a:t>65	750     0  	750</a:t>
            </a:r>
          </a:p>
          <a:p>
            <a:pPr>
              <a:buFontTx/>
              <a:buNone/>
            </a:pPr>
            <a:r>
              <a:rPr lang="en-US" altLang="en-US" b="0"/>
              <a:t>60	700     100	600</a:t>
            </a:r>
          </a:p>
          <a:p>
            <a:pPr>
              <a:buFontTx/>
              <a:buNone/>
            </a:pPr>
            <a:r>
              <a:rPr lang="en-US" altLang="en-US" b="0"/>
              <a:t>50	600     300	300</a:t>
            </a:r>
          </a:p>
          <a:p>
            <a:pPr>
              <a:buFontTx/>
              <a:buNone/>
            </a:pPr>
            <a:r>
              <a:rPr lang="en-US" altLang="en-US" b="0"/>
              <a:t>40	500     500	0</a:t>
            </a:r>
          </a:p>
          <a:p>
            <a:pPr>
              <a:buFontTx/>
              <a:buNone/>
            </a:pPr>
            <a:r>
              <a:rPr lang="en-US" altLang="en-US" b="0"/>
              <a:t>30	400     700	-300</a:t>
            </a:r>
          </a:p>
          <a:p>
            <a:pPr>
              <a:buFontTx/>
              <a:buNone/>
            </a:pPr>
            <a:r>
              <a:rPr lang="en-US" altLang="en-US" b="0"/>
              <a:t>20	300     900	-600</a:t>
            </a:r>
          </a:p>
          <a:p>
            <a:pPr>
              <a:buFontTx/>
              <a:buNone/>
            </a:pPr>
            <a:r>
              <a:rPr lang="en-US" altLang="en-US" b="0"/>
              <a:t>10	200    1100	-900</a:t>
            </a:r>
          </a:p>
        </p:txBody>
      </p:sp>
      <p:sp>
        <p:nvSpPr>
          <p:cNvPr id="100356" name="Line 1028"/>
          <p:cNvSpPr>
            <a:spLocks noChangeShapeType="1"/>
          </p:cNvSpPr>
          <p:nvPr/>
        </p:nvSpPr>
        <p:spPr bwMode="auto">
          <a:xfrm>
            <a:off x="36576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Line 1029"/>
          <p:cNvSpPr>
            <a:spLocks noChangeShapeType="1"/>
          </p:cNvSpPr>
          <p:nvPr/>
        </p:nvSpPr>
        <p:spPr bwMode="auto">
          <a:xfrm flipV="1">
            <a:off x="2819400" y="3200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Text Box 1036"/>
          <p:cNvSpPr txBox="1">
            <a:spLocks noChangeArrowheads="1"/>
          </p:cNvSpPr>
          <p:nvPr/>
        </p:nvSpPr>
        <p:spPr bwMode="auto">
          <a:xfrm>
            <a:off x="533400" y="2771775"/>
            <a:ext cx="1741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200" u="sng">
                <a:solidFill>
                  <a:srgbClr val="FF0000"/>
                </a:solidFill>
              </a:rPr>
              <a:t>Schedule</a:t>
            </a:r>
            <a:endParaRPr lang="en-US" altLang="en-US" u="sng">
              <a:solidFill>
                <a:srgbClr val="FF0000"/>
              </a:solidFill>
            </a:endParaRPr>
          </a:p>
        </p:txBody>
      </p:sp>
      <p:sp>
        <p:nvSpPr>
          <p:cNvPr id="100366" name="Text Box 1038"/>
          <p:cNvSpPr txBox="1">
            <a:spLocks noChangeArrowheads="1"/>
          </p:cNvSpPr>
          <p:nvPr/>
        </p:nvSpPr>
        <p:spPr bwMode="auto">
          <a:xfrm>
            <a:off x="1404938" y="1295400"/>
            <a:ext cx="49196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Q</a:t>
            </a:r>
            <a:r>
              <a:rPr lang="en-US" altLang="en-US" sz="3600" baseline="-25000">
                <a:solidFill>
                  <a:schemeClr val="tx2"/>
                </a:solidFill>
              </a:rPr>
              <a:t>D</a:t>
            </a:r>
            <a:r>
              <a:rPr lang="en-US" altLang="en-US" sz="3600">
                <a:solidFill>
                  <a:schemeClr val="tx2"/>
                </a:solidFill>
              </a:rPr>
              <a:t> = 1300-20P</a:t>
            </a:r>
          </a:p>
          <a:p>
            <a:pPr algn="ctr"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Q</a:t>
            </a:r>
            <a:r>
              <a:rPr lang="en-US" altLang="en-US" sz="3600" baseline="-25000">
                <a:solidFill>
                  <a:schemeClr val="tx2"/>
                </a:solidFill>
              </a:rPr>
              <a:t>S</a:t>
            </a:r>
            <a:r>
              <a:rPr lang="en-US" altLang="en-US" sz="3600">
                <a:solidFill>
                  <a:schemeClr val="tx2"/>
                </a:solidFill>
              </a:rPr>
              <a:t> = 100+10P</a:t>
            </a:r>
          </a:p>
        </p:txBody>
      </p:sp>
      <p:sp>
        <p:nvSpPr>
          <p:cNvPr id="100369" name="Line 1041"/>
          <p:cNvSpPr>
            <a:spLocks noChangeShapeType="1"/>
          </p:cNvSpPr>
          <p:nvPr/>
        </p:nvSpPr>
        <p:spPr bwMode="auto">
          <a:xfrm>
            <a:off x="44958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0" name="Line 1042"/>
          <p:cNvSpPr>
            <a:spLocks noChangeShapeType="1"/>
          </p:cNvSpPr>
          <p:nvPr/>
        </p:nvSpPr>
        <p:spPr bwMode="auto">
          <a:xfrm>
            <a:off x="53340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 autoUpdateAnimBg="0"/>
      <p:bldP spid="100356" grpId="0" animBg="1"/>
      <p:bldP spid="100357" grpId="0" animBg="1"/>
      <p:bldP spid="100364" grpId="0" autoUpdateAnimBg="0"/>
      <p:bldP spid="100366" grpId="0" autoUpdateAnimBg="0"/>
      <p:bldP spid="100369" grpId="0" animBg="1"/>
      <p:bldP spid="1003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60400" y="15240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dirty="0" smtClean="0">
                <a:solidFill>
                  <a:srgbClr val="33CC33"/>
                </a:solidFill>
              </a:rPr>
              <a:t>Graphical Representation</a:t>
            </a:r>
            <a:endParaRPr lang="en-US" b="1" u="sng" dirty="0" smtClean="0"/>
          </a:p>
        </p:txBody>
      </p:sp>
      <p:sp>
        <p:nvSpPr>
          <p:cNvPr id="113670" name="Line 1030"/>
          <p:cNvSpPr>
            <a:spLocks noChangeShapeType="1"/>
          </p:cNvSpPr>
          <p:nvPr/>
        </p:nvSpPr>
        <p:spPr bwMode="auto">
          <a:xfrm flipV="1">
            <a:off x="2590800" y="2514600"/>
            <a:ext cx="1588" cy="3429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1" name="Line 1031"/>
          <p:cNvSpPr>
            <a:spLocks noChangeShapeType="1"/>
          </p:cNvSpPr>
          <p:nvPr/>
        </p:nvSpPr>
        <p:spPr bwMode="auto">
          <a:xfrm>
            <a:off x="2590800" y="5943600"/>
            <a:ext cx="35814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2" name="Text Box 1032"/>
          <p:cNvSpPr txBox="1">
            <a:spLocks noChangeArrowheads="1"/>
          </p:cNvSpPr>
          <p:nvPr/>
        </p:nvSpPr>
        <p:spPr bwMode="auto">
          <a:xfrm>
            <a:off x="1905000" y="2230438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Price</a:t>
            </a:r>
            <a:endParaRPr lang="en-US" altLang="en-US"/>
          </a:p>
        </p:txBody>
      </p:sp>
      <p:sp>
        <p:nvSpPr>
          <p:cNvPr id="113673" name="Text Box 1033"/>
          <p:cNvSpPr txBox="1">
            <a:spLocks noChangeArrowheads="1"/>
          </p:cNvSpPr>
          <p:nvPr/>
        </p:nvSpPr>
        <p:spPr bwMode="auto">
          <a:xfrm>
            <a:off x="5207000" y="6269038"/>
            <a:ext cx="218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/>
              <a:t>Quantity </a:t>
            </a:r>
            <a:endParaRPr lang="en-US" altLang="en-US" dirty="0"/>
          </a:p>
        </p:txBody>
      </p:sp>
      <p:sp>
        <p:nvSpPr>
          <p:cNvPr id="113674" name="Text Box 1034"/>
          <p:cNvSpPr txBox="1">
            <a:spLocks noChangeArrowheads="1"/>
          </p:cNvSpPr>
          <p:nvPr/>
        </p:nvSpPr>
        <p:spPr bwMode="auto">
          <a:xfrm>
            <a:off x="5494338" y="2667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</a:t>
            </a:r>
            <a:endParaRPr lang="en-US" altLang="en-US"/>
          </a:p>
        </p:txBody>
      </p:sp>
      <p:sp>
        <p:nvSpPr>
          <p:cNvPr id="113675" name="Text Box 1035"/>
          <p:cNvSpPr txBox="1">
            <a:spLocks noChangeArrowheads="1"/>
          </p:cNvSpPr>
          <p:nvPr/>
        </p:nvSpPr>
        <p:spPr bwMode="auto">
          <a:xfrm>
            <a:off x="2979738" y="5562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S</a:t>
            </a:r>
            <a:endParaRPr lang="en-US" altLang="en-US"/>
          </a:p>
        </p:txBody>
      </p:sp>
      <p:sp>
        <p:nvSpPr>
          <p:cNvPr id="113678" name="Text Box 1038"/>
          <p:cNvSpPr txBox="1">
            <a:spLocks noChangeArrowheads="1"/>
          </p:cNvSpPr>
          <p:nvPr/>
        </p:nvSpPr>
        <p:spPr bwMode="auto">
          <a:xfrm>
            <a:off x="2873375" y="1249363"/>
            <a:ext cx="2093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Q</a:t>
            </a:r>
            <a:r>
              <a:rPr lang="en-US" altLang="en-US" baseline="-25000">
                <a:solidFill>
                  <a:schemeClr val="tx2"/>
                </a:solidFill>
              </a:rPr>
              <a:t>D</a:t>
            </a:r>
            <a:r>
              <a:rPr lang="en-US" altLang="en-US">
                <a:solidFill>
                  <a:schemeClr val="tx2"/>
                </a:solidFill>
              </a:rPr>
              <a:t> = 1300-20P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Q</a:t>
            </a:r>
            <a:r>
              <a:rPr lang="en-US" altLang="en-US" baseline="-25000">
                <a:solidFill>
                  <a:schemeClr val="tx2"/>
                </a:solidFill>
              </a:rPr>
              <a:t>S</a:t>
            </a:r>
            <a:r>
              <a:rPr lang="en-US" altLang="en-US">
                <a:solidFill>
                  <a:schemeClr val="tx2"/>
                </a:solidFill>
              </a:rPr>
              <a:t> = 100+10P</a:t>
            </a:r>
          </a:p>
        </p:txBody>
      </p:sp>
      <p:sp>
        <p:nvSpPr>
          <p:cNvPr id="113680" name="Line 1040"/>
          <p:cNvSpPr>
            <a:spLocks noChangeShapeType="1"/>
          </p:cNvSpPr>
          <p:nvPr/>
        </p:nvSpPr>
        <p:spPr bwMode="auto">
          <a:xfrm flipH="1">
            <a:off x="3200400" y="2819400"/>
            <a:ext cx="2286000" cy="2667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83" name="Line 1043"/>
          <p:cNvSpPr>
            <a:spLocks noChangeShapeType="1"/>
          </p:cNvSpPr>
          <p:nvPr/>
        </p:nvSpPr>
        <p:spPr bwMode="auto">
          <a:xfrm flipH="1" flipV="1">
            <a:off x="3048000" y="2819400"/>
            <a:ext cx="2590800" cy="2743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84" name="Text Box 1044"/>
          <p:cNvSpPr txBox="1">
            <a:spLocks noChangeArrowheads="1"/>
          </p:cNvSpPr>
          <p:nvPr/>
        </p:nvSpPr>
        <p:spPr bwMode="auto">
          <a:xfrm>
            <a:off x="2743200" y="2590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D</a:t>
            </a:r>
            <a:endParaRPr lang="en-US" altLang="en-US"/>
          </a:p>
        </p:txBody>
      </p:sp>
      <p:sp>
        <p:nvSpPr>
          <p:cNvPr id="113685" name="Text Box 1045"/>
          <p:cNvSpPr txBox="1">
            <a:spLocks noChangeArrowheads="1"/>
          </p:cNvSpPr>
          <p:nvPr/>
        </p:nvSpPr>
        <p:spPr bwMode="auto">
          <a:xfrm>
            <a:off x="5715000" y="5334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D</a:t>
            </a:r>
            <a:endParaRPr lang="en-US" altLang="en-US"/>
          </a:p>
        </p:txBody>
      </p:sp>
      <p:sp>
        <p:nvSpPr>
          <p:cNvPr id="113686" name="Line 1046"/>
          <p:cNvSpPr>
            <a:spLocks noChangeShapeType="1"/>
          </p:cNvSpPr>
          <p:nvPr/>
        </p:nvSpPr>
        <p:spPr bwMode="auto">
          <a:xfrm>
            <a:off x="4343400" y="4191000"/>
            <a:ext cx="1588" cy="1752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87" name="Line 1047"/>
          <p:cNvSpPr>
            <a:spLocks noChangeShapeType="1"/>
          </p:cNvSpPr>
          <p:nvPr/>
        </p:nvSpPr>
        <p:spPr bwMode="auto">
          <a:xfrm flipH="1" flipV="1">
            <a:off x="2590800" y="4191000"/>
            <a:ext cx="1752600" cy="158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88" name="Text Box 1048"/>
          <p:cNvSpPr txBox="1">
            <a:spLocks noChangeArrowheads="1"/>
          </p:cNvSpPr>
          <p:nvPr/>
        </p:nvSpPr>
        <p:spPr bwMode="auto">
          <a:xfrm>
            <a:off x="2057400" y="4038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P*</a:t>
            </a:r>
            <a:endParaRPr lang="en-US" altLang="en-US"/>
          </a:p>
        </p:txBody>
      </p:sp>
      <p:sp>
        <p:nvSpPr>
          <p:cNvPr id="113689" name="Text Box 1049"/>
          <p:cNvSpPr txBox="1">
            <a:spLocks noChangeArrowheads="1"/>
          </p:cNvSpPr>
          <p:nvPr/>
        </p:nvSpPr>
        <p:spPr bwMode="auto">
          <a:xfrm>
            <a:off x="4114800" y="6172200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0" i="1"/>
              <a:t>Q*</a:t>
            </a:r>
            <a:endParaRPr lang="en-US" altLang="en-US"/>
          </a:p>
        </p:txBody>
      </p:sp>
      <p:sp>
        <p:nvSpPr>
          <p:cNvPr id="113690" name="Text Box 1050"/>
          <p:cNvSpPr txBox="1">
            <a:spLocks noChangeArrowheads="1"/>
          </p:cNvSpPr>
          <p:nvPr/>
        </p:nvSpPr>
        <p:spPr bwMode="auto">
          <a:xfrm>
            <a:off x="4191000" y="3657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E</a:t>
            </a:r>
            <a:endParaRPr lang="en-US" altLang="en-US"/>
          </a:p>
        </p:txBody>
      </p:sp>
      <p:sp>
        <p:nvSpPr>
          <p:cNvPr id="113691" name="Line 1051"/>
          <p:cNvSpPr>
            <a:spLocks noChangeShapeType="1"/>
          </p:cNvSpPr>
          <p:nvPr/>
        </p:nvSpPr>
        <p:spPr bwMode="auto">
          <a:xfrm flipH="1" flipV="1">
            <a:off x="3657600" y="3505200"/>
            <a:ext cx="12192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92" name="Line 1052"/>
          <p:cNvSpPr>
            <a:spLocks noChangeShapeType="1"/>
          </p:cNvSpPr>
          <p:nvPr/>
        </p:nvSpPr>
        <p:spPr bwMode="auto">
          <a:xfrm flipH="1" flipV="1">
            <a:off x="3733800" y="4876800"/>
            <a:ext cx="12192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93" name="Line 1053"/>
          <p:cNvSpPr>
            <a:spLocks noChangeShapeType="1"/>
          </p:cNvSpPr>
          <p:nvPr/>
        </p:nvSpPr>
        <p:spPr bwMode="auto">
          <a:xfrm flipH="1" flipV="1">
            <a:off x="2590800" y="3505200"/>
            <a:ext cx="10668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94" name="Line 1054"/>
          <p:cNvSpPr>
            <a:spLocks noChangeShapeType="1"/>
          </p:cNvSpPr>
          <p:nvPr/>
        </p:nvSpPr>
        <p:spPr bwMode="auto">
          <a:xfrm flipH="1" flipV="1">
            <a:off x="2667000" y="4876800"/>
            <a:ext cx="1066800" cy="15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95" name="Line 1055"/>
          <p:cNvSpPr>
            <a:spLocks noChangeShapeType="1"/>
          </p:cNvSpPr>
          <p:nvPr/>
        </p:nvSpPr>
        <p:spPr bwMode="auto">
          <a:xfrm flipH="1">
            <a:off x="4495800" y="35814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96" name="Line 1056"/>
          <p:cNvSpPr>
            <a:spLocks noChangeShapeType="1"/>
          </p:cNvSpPr>
          <p:nvPr/>
        </p:nvSpPr>
        <p:spPr bwMode="auto">
          <a:xfrm>
            <a:off x="3581400" y="35814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97" name="Line 1057"/>
          <p:cNvSpPr>
            <a:spLocks noChangeShapeType="1"/>
          </p:cNvSpPr>
          <p:nvPr/>
        </p:nvSpPr>
        <p:spPr bwMode="auto">
          <a:xfrm flipH="1" flipV="1">
            <a:off x="4572000" y="42672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98" name="Line 1058"/>
          <p:cNvSpPr>
            <a:spLocks noChangeShapeType="1"/>
          </p:cNvSpPr>
          <p:nvPr/>
        </p:nvSpPr>
        <p:spPr bwMode="auto">
          <a:xfrm flipV="1">
            <a:off x="3657600" y="42672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99" name="Text Box 1059"/>
          <p:cNvSpPr txBox="1">
            <a:spLocks noChangeArrowheads="1"/>
          </p:cNvSpPr>
          <p:nvPr/>
        </p:nvSpPr>
        <p:spPr bwMode="auto">
          <a:xfrm>
            <a:off x="3657600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33CC33"/>
                </a:solidFill>
              </a:rPr>
              <a:t>Excess Demand</a:t>
            </a:r>
            <a:endParaRPr lang="en-US" altLang="en-US"/>
          </a:p>
        </p:txBody>
      </p:sp>
      <p:sp>
        <p:nvSpPr>
          <p:cNvPr id="113700" name="Text Box 1060"/>
          <p:cNvSpPr txBox="1">
            <a:spLocks noChangeArrowheads="1"/>
          </p:cNvSpPr>
          <p:nvPr/>
        </p:nvSpPr>
        <p:spPr bwMode="auto">
          <a:xfrm>
            <a:off x="3581400" y="3124200"/>
            <a:ext cx="1420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33CC33"/>
                </a:solidFill>
              </a:rPr>
              <a:t>Excess Supply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4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36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136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136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1136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1136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1136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" dur="1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2" dur="1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1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2" dur="1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7" dur="1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" dur="1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1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2" dur="1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nimBg="1"/>
      <p:bldP spid="113671" grpId="0" animBg="1"/>
      <p:bldP spid="113672" grpId="0" autoUpdateAnimBg="0"/>
      <p:bldP spid="113673" grpId="0" autoUpdateAnimBg="0"/>
      <p:bldP spid="113674" grpId="0" autoUpdateAnimBg="0"/>
      <p:bldP spid="113675" grpId="0" autoUpdateAnimBg="0"/>
      <p:bldP spid="113678" grpId="0" autoUpdateAnimBg="0"/>
      <p:bldP spid="113680" grpId="0" animBg="1"/>
      <p:bldP spid="113683" grpId="0" animBg="1"/>
      <p:bldP spid="113684" grpId="0" autoUpdateAnimBg="0"/>
      <p:bldP spid="113685" grpId="0" autoUpdateAnimBg="0"/>
      <p:bldP spid="113686" grpId="0" animBg="1"/>
      <p:bldP spid="113687" grpId="0" animBg="1"/>
      <p:bldP spid="113688" grpId="0" autoUpdateAnimBg="0"/>
      <p:bldP spid="113689" grpId="0" autoUpdateAnimBg="0"/>
      <p:bldP spid="113690" grpId="0" autoUpdateAnimBg="0"/>
      <p:bldP spid="113691" grpId="0" animBg="1"/>
      <p:bldP spid="113692" grpId="0" animBg="1"/>
      <p:bldP spid="113693" grpId="0" animBg="1"/>
      <p:bldP spid="113694" grpId="0" animBg="1"/>
      <p:bldP spid="113695" grpId="0" animBg="1"/>
      <p:bldP spid="113696" grpId="0" animBg="1"/>
      <p:bldP spid="113697" grpId="0" animBg="1"/>
      <p:bldP spid="113698" grpId="0" animBg="1"/>
      <p:bldP spid="113699" grpId="0" autoUpdateAnimBg="0"/>
      <p:bldP spid="1137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3" name="Rectangle 9"/>
          <p:cNvSpPr>
            <a:spLocks noGrp="1" noChangeArrowheads="1"/>
          </p:cNvSpPr>
          <p:nvPr>
            <p:ph type="title"/>
          </p:nvPr>
        </p:nvSpPr>
        <p:spPr>
          <a:xfrm>
            <a:off x="555036" y="152400"/>
            <a:ext cx="8360364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u="sng" dirty="0" smtClean="0"/>
              <a:t>Impact of Shifting factors on equilibrium</a:t>
            </a:r>
            <a:endParaRPr lang="en-US" dirty="0" smtClean="0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V="1">
            <a:off x="2133600" y="20574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2133600" y="6324600"/>
            <a:ext cx="525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3048000" y="2362200"/>
            <a:ext cx="2895600" cy="3581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 flipH="1">
            <a:off x="2895600" y="2133600"/>
            <a:ext cx="2895600" cy="3810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4267200" y="2057400"/>
            <a:ext cx="2895600" cy="3581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 flipV="1">
            <a:off x="4343400" y="3048000"/>
            <a:ext cx="533400" cy="6858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1355725" y="20224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</a:t>
            </a: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6934200" y="64008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Q</a:t>
            </a: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152400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6096000" y="5715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</a:t>
            </a: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7239000" y="52578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D1</a:t>
            </a:r>
          </a:p>
        </p:txBody>
      </p:sp>
      <p:sp>
        <p:nvSpPr>
          <p:cNvPr id="40974" name="Text Box 27"/>
          <p:cNvSpPr txBox="1">
            <a:spLocks noChangeArrowheads="1"/>
          </p:cNvSpPr>
          <p:nvPr/>
        </p:nvSpPr>
        <p:spPr bwMode="auto">
          <a:xfrm>
            <a:off x="5867400" y="1828800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1176338" y="1155700"/>
            <a:ext cx="663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Change in (</a:t>
            </a:r>
            <a:r>
              <a:rPr lang="en-US" altLang="en-US">
                <a:solidFill>
                  <a:schemeClr val="hlink"/>
                </a:solidFill>
              </a:rPr>
              <a:t>α</a:t>
            </a:r>
            <a:r>
              <a:rPr lang="en-US" altLang="en-US"/>
              <a:t>) demand parameter &amp; </a:t>
            </a:r>
            <a:r>
              <a:rPr lang="en-US" altLang="en-US">
                <a:solidFill>
                  <a:schemeClr val="hlink"/>
                </a:solidFill>
              </a:rPr>
              <a:t>β</a:t>
            </a:r>
            <a:r>
              <a:rPr lang="en-US" altLang="en-US"/>
              <a:t> is constant </a:t>
            </a:r>
          </a:p>
        </p:txBody>
      </p:sp>
    </p:spTree>
    <p:extLst>
      <p:ext uri="{BB962C8B-B14F-4D97-AF65-F5344CB8AC3E}">
        <p14:creationId xmlns:p14="http://schemas.microsoft.com/office/powerpoint/2010/main" val="16642677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29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829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829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9" grpId="0" animBg="1"/>
      <p:bldP spid="82960" grpId="0" animBg="1"/>
      <p:bldP spid="82961" grpId="0" animBg="1"/>
      <p:bldP spid="82962" grpId="0" animBg="1"/>
      <p:bldP spid="82963" grpId="0" animBg="1"/>
      <p:bldP spid="82964" grpId="0" animBg="1"/>
      <p:bldP spid="82965" grpId="0" autoUpdateAnimBg="0"/>
      <p:bldP spid="82967" grpId="0" autoUpdateAnimBg="0"/>
      <p:bldP spid="82968" grpId="0" autoUpdateAnimBg="0"/>
      <p:bldP spid="82969" grpId="0" autoUpdateAnimBg="0"/>
      <p:bldP spid="82970" grpId="0" autoUpdateAnimBg="0"/>
      <p:bldP spid="8297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u="sng" dirty="0" smtClean="0"/>
              <a:t>Impact of Shifting factors on equilibrium</a:t>
            </a:r>
            <a:endParaRPr lang="en-US" dirty="0" smtClean="0"/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 flipV="1">
            <a:off x="2133600" y="20574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2133600" y="6324600"/>
            <a:ext cx="525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3048000" y="2362200"/>
            <a:ext cx="2895600" cy="3581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 flipH="1">
            <a:off x="2895600" y="2133600"/>
            <a:ext cx="2895600" cy="3810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V="1">
            <a:off x="4114800" y="2590800"/>
            <a:ext cx="2590800" cy="3505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4572000" y="3962400"/>
            <a:ext cx="533400" cy="6858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5725" y="20224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6934200" y="64008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Q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152400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6096000" y="5715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6781800" y="2133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S1</a:t>
            </a:r>
            <a:endParaRPr lang="en-US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5867400" y="1828800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431925" y="1184275"/>
            <a:ext cx="637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Change in (</a:t>
            </a:r>
            <a:r>
              <a:rPr lang="en-US" altLang="en-US">
                <a:solidFill>
                  <a:schemeClr val="hlink"/>
                </a:solidFill>
              </a:rPr>
              <a:t>β</a:t>
            </a:r>
            <a:r>
              <a:rPr lang="en-US" altLang="en-US"/>
              <a:t>) supply parameter &amp; </a:t>
            </a:r>
            <a:r>
              <a:rPr lang="en-US" altLang="en-US">
                <a:solidFill>
                  <a:schemeClr val="hlink"/>
                </a:solidFill>
              </a:rPr>
              <a:t>α</a:t>
            </a:r>
            <a:r>
              <a:rPr lang="en-US" altLang="en-US"/>
              <a:t> is constant</a:t>
            </a:r>
          </a:p>
        </p:txBody>
      </p:sp>
    </p:spTree>
    <p:extLst>
      <p:ext uri="{BB962C8B-B14F-4D97-AF65-F5344CB8AC3E}">
        <p14:creationId xmlns:p14="http://schemas.microsoft.com/office/powerpoint/2010/main" val="19085345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24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4" grpId="0" animBg="1"/>
      <p:bldP spid="102405" grpId="0" animBg="1"/>
      <p:bldP spid="102406" grpId="0" animBg="1"/>
      <p:bldP spid="102407" grpId="0" animBg="1"/>
      <p:bldP spid="102408" grpId="0" animBg="1"/>
      <p:bldP spid="102409" grpId="0" autoUpdateAnimBg="0"/>
      <p:bldP spid="102410" grpId="0" autoUpdateAnimBg="0"/>
      <p:bldP spid="102411" grpId="0" autoUpdateAnimBg="0"/>
      <p:bldP spid="102412" grpId="0" autoUpdateAnimBg="0"/>
      <p:bldP spid="102413" grpId="0" autoUpdateAnimBg="0"/>
      <p:bldP spid="102414" grpId="0" autoUpdateAnimBg="0"/>
      <p:bldP spid="1024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u="sng" dirty="0" smtClean="0"/>
              <a:t>Impact of Shifting factors on equilibrium</a:t>
            </a:r>
            <a:endParaRPr lang="en-US" dirty="0" smtClean="0"/>
          </a:p>
        </p:txBody>
      </p:sp>
      <p:sp>
        <p:nvSpPr>
          <p:cNvPr id="104451" name="Line 1027"/>
          <p:cNvSpPr>
            <a:spLocks noChangeShapeType="1"/>
          </p:cNvSpPr>
          <p:nvPr/>
        </p:nvSpPr>
        <p:spPr bwMode="auto">
          <a:xfrm flipV="1">
            <a:off x="2133600" y="20574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2" name="Line 1028"/>
          <p:cNvSpPr>
            <a:spLocks noChangeShapeType="1"/>
          </p:cNvSpPr>
          <p:nvPr/>
        </p:nvSpPr>
        <p:spPr bwMode="auto">
          <a:xfrm>
            <a:off x="2133600" y="6324600"/>
            <a:ext cx="525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53" name="Line 1029"/>
          <p:cNvSpPr>
            <a:spLocks noChangeShapeType="1"/>
          </p:cNvSpPr>
          <p:nvPr/>
        </p:nvSpPr>
        <p:spPr bwMode="auto">
          <a:xfrm>
            <a:off x="3048000" y="2362200"/>
            <a:ext cx="2895600" cy="3581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4" name="Line 1030"/>
          <p:cNvSpPr>
            <a:spLocks noChangeShapeType="1"/>
          </p:cNvSpPr>
          <p:nvPr/>
        </p:nvSpPr>
        <p:spPr bwMode="auto">
          <a:xfrm flipH="1">
            <a:off x="2895600" y="2133600"/>
            <a:ext cx="2895600" cy="3810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5" name="Line 1031"/>
          <p:cNvSpPr>
            <a:spLocks noChangeShapeType="1"/>
          </p:cNvSpPr>
          <p:nvPr/>
        </p:nvSpPr>
        <p:spPr bwMode="auto">
          <a:xfrm>
            <a:off x="4267200" y="2057400"/>
            <a:ext cx="2895600" cy="3581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56" name="Line 1032"/>
          <p:cNvSpPr>
            <a:spLocks noChangeShapeType="1"/>
          </p:cNvSpPr>
          <p:nvPr/>
        </p:nvSpPr>
        <p:spPr bwMode="auto">
          <a:xfrm flipV="1">
            <a:off x="4572000" y="3962400"/>
            <a:ext cx="10668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57" name="Text Box 1033"/>
          <p:cNvSpPr txBox="1">
            <a:spLocks noChangeArrowheads="1"/>
          </p:cNvSpPr>
          <p:nvPr/>
        </p:nvSpPr>
        <p:spPr bwMode="auto">
          <a:xfrm>
            <a:off x="1355725" y="20224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P</a:t>
            </a:r>
          </a:p>
        </p:txBody>
      </p:sp>
      <p:sp>
        <p:nvSpPr>
          <p:cNvPr id="104458" name="Text Box 1034"/>
          <p:cNvSpPr txBox="1">
            <a:spLocks noChangeArrowheads="1"/>
          </p:cNvSpPr>
          <p:nvPr/>
        </p:nvSpPr>
        <p:spPr bwMode="auto">
          <a:xfrm>
            <a:off x="6934200" y="64008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Q</a:t>
            </a:r>
          </a:p>
        </p:txBody>
      </p:sp>
      <p:sp>
        <p:nvSpPr>
          <p:cNvPr id="104459" name="Text Box 1035"/>
          <p:cNvSpPr txBox="1">
            <a:spLocks noChangeArrowheads="1"/>
          </p:cNvSpPr>
          <p:nvPr/>
        </p:nvSpPr>
        <p:spPr bwMode="auto">
          <a:xfrm>
            <a:off x="152400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104460" name="Text Box 1036"/>
          <p:cNvSpPr txBox="1">
            <a:spLocks noChangeArrowheads="1"/>
          </p:cNvSpPr>
          <p:nvPr/>
        </p:nvSpPr>
        <p:spPr bwMode="auto">
          <a:xfrm>
            <a:off x="6096000" y="5715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</a:t>
            </a:r>
          </a:p>
        </p:txBody>
      </p:sp>
      <p:sp>
        <p:nvSpPr>
          <p:cNvPr id="104461" name="Text Box 1037"/>
          <p:cNvSpPr txBox="1">
            <a:spLocks noChangeArrowheads="1"/>
          </p:cNvSpPr>
          <p:nvPr/>
        </p:nvSpPr>
        <p:spPr bwMode="auto">
          <a:xfrm>
            <a:off x="7239000" y="52578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D1</a:t>
            </a:r>
            <a:endParaRPr lang="en-US" altLang="en-US"/>
          </a:p>
        </p:txBody>
      </p:sp>
      <p:sp>
        <p:nvSpPr>
          <p:cNvPr id="104462" name="Text Box 1038"/>
          <p:cNvSpPr txBox="1">
            <a:spLocks noChangeArrowheads="1"/>
          </p:cNvSpPr>
          <p:nvPr/>
        </p:nvSpPr>
        <p:spPr bwMode="auto">
          <a:xfrm>
            <a:off x="5867400" y="1828800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104463" name="Text Box 1039"/>
          <p:cNvSpPr txBox="1">
            <a:spLocks noChangeArrowheads="1"/>
          </p:cNvSpPr>
          <p:nvPr/>
        </p:nvSpPr>
        <p:spPr bwMode="auto">
          <a:xfrm>
            <a:off x="1279525" y="1108075"/>
            <a:ext cx="457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Change in (</a:t>
            </a:r>
            <a:r>
              <a:rPr lang="en-US" altLang="en-US">
                <a:solidFill>
                  <a:schemeClr val="hlink"/>
                </a:solidFill>
              </a:rPr>
              <a:t>β</a:t>
            </a:r>
            <a:r>
              <a:rPr lang="en-US" altLang="en-US"/>
              <a:t>) &amp; (</a:t>
            </a:r>
            <a:r>
              <a:rPr lang="en-US" altLang="en-US">
                <a:solidFill>
                  <a:schemeClr val="hlink"/>
                </a:solidFill>
              </a:rPr>
              <a:t>α</a:t>
            </a:r>
            <a:r>
              <a:rPr lang="en-US" altLang="en-US"/>
              <a:t>) simultnously</a:t>
            </a:r>
          </a:p>
        </p:txBody>
      </p:sp>
      <p:sp>
        <p:nvSpPr>
          <p:cNvPr id="104464" name="Line 1040"/>
          <p:cNvSpPr>
            <a:spLocks noChangeShapeType="1"/>
          </p:cNvSpPr>
          <p:nvPr/>
        </p:nvSpPr>
        <p:spPr bwMode="auto">
          <a:xfrm flipV="1">
            <a:off x="4114800" y="2667000"/>
            <a:ext cx="2590800" cy="3505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65" name="Text Box 1041"/>
          <p:cNvSpPr txBox="1">
            <a:spLocks noChangeArrowheads="1"/>
          </p:cNvSpPr>
          <p:nvPr/>
        </p:nvSpPr>
        <p:spPr bwMode="auto">
          <a:xfrm>
            <a:off x="6781800" y="2133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S1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019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/>
      <p:bldP spid="104452" grpId="0" animBg="1"/>
      <p:bldP spid="104453" grpId="0" animBg="1"/>
      <p:bldP spid="104454" grpId="0" animBg="1"/>
      <p:bldP spid="104455" grpId="0" animBg="1"/>
      <p:bldP spid="104456" grpId="0" animBg="1"/>
      <p:bldP spid="104457" grpId="0" autoUpdateAnimBg="0"/>
      <p:bldP spid="104458" grpId="0" autoUpdateAnimBg="0"/>
      <p:bldP spid="104459" grpId="0" autoUpdateAnimBg="0"/>
      <p:bldP spid="104460" grpId="0" autoUpdateAnimBg="0"/>
      <p:bldP spid="104461" grpId="0" autoUpdateAnimBg="0"/>
      <p:bldP spid="104462" grpId="0" autoUpdateAnimBg="0"/>
      <p:bldP spid="104463" grpId="0" autoUpdateAnimBg="0"/>
      <p:bldP spid="104464" grpId="0" animBg="1"/>
      <p:bldP spid="10446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9327"/>
            <a:ext cx="58674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b="1" u="sng" dirty="0" smtClean="0"/>
              <a:t>Supply</a:t>
            </a:r>
            <a:r>
              <a:rPr lang="en-US" b="1" u="sng" dirty="0" smtClean="0"/>
              <a:t>	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 flipH="1">
            <a:off x="2222500" y="2667000"/>
            <a:ext cx="228600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4437856" y="2667000"/>
            <a:ext cx="236220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343025" y="4521200"/>
            <a:ext cx="2708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Generalized </a:t>
            </a:r>
          </a:p>
          <a:p>
            <a:pPr algn="ctr"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Supply Function</a:t>
            </a:r>
            <a:endParaRPr lang="en-US" altLang="en-US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764213" y="4521200"/>
            <a:ext cx="2708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Ordinary </a:t>
            </a:r>
          </a:p>
          <a:p>
            <a:pPr algn="ctr"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Supply Function</a:t>
            </a:r>
            <a:endParaRPr lang="en-US" altLang="en-US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0" y="1066800"/>
            <a:ext cx="856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Amount of a good or service offered for sale in a market at some particular price during a given period of time is called quantity supplied.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2133600" y="1934873"/>
            <a:ext cx="46085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4800" dirty="0">
                <a:solidFill>
                  <a:schemeClr val="hlink"/>
                </a:solidFill>
              </a:rPr>
              <a:t>Supply Relations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828800" y="5562600"/>
            <a:ext cx="186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/>
              <a:t>Q</a:t>
            </a:r>
            <a:r>
              <a:rPr lang="en-US" altLang="en-US" baseline="-25000"/>
              <a:t>S</a:t>
            </a:r>
            <a:r>
              <a:rPr lang="en-US" altLang="en-US"/>
              <a:t>=S(P, β )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6172200" y="5486400"/>
            <a:ext cx="186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/>
              <a:t>Q</a:t>
            </a:r>
            <a:r>
              <a:rPr lang="en-US" altLang="en-US" baseline="-25000"/>
              <a:t>S</a:t>
            </a:r>
            <a:r>
              <a:rPr lang="en-US" altLang="en-US"/>
              <a:t>=S(P)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5715000" y="6019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(Keeping β as constant)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066800" y="6019800"/>
            <a:ext cx="410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(Where β shows other factors)</a:t>
            </a:r>
          </a:p>
        </p:txBody>
      </p:sp>
    </p:spTree>
    <p:extLst>
      <p:ext uri="{BB962C8B-B14F-4D97-AF65-F5344CB8AC3E}">
        <p14:creationId xmlns:p14="http://schemas.microsoft.com/office/powerpoint/2010/main" val="10689887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nimBg="1"/>
      <p:bldP spid="84996" grpId="0" animBg="1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4" grpId="0" autoUpdateAnimBg="0"/>
      <p:bldP spid="8500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04800" y="247650"/>
            <a:ext cx="80676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sz="4000" dirty="0">
                <a:solidFill>
                  <a:schemeClr val="hlink"/>
                </a:solidFill>
              </a:rPr>
              <a:t>The Generalized Supply Function</a:t>
            </a:r>
            <a:endParaRPr lang="en-US" altLang="en-US" sz="16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400" dirty="0"/>
              <a:t>The relation between quantity supplied and all the factors </a:t>
            </a:r>
          </a:p>
          <a:p>
            <a:pPr>
              <a:buFontTx/>
              <a:buNone/>
            </a:pPr>
            <a:r>
              <a:rPr lang="en-US" altLang="en-US" sz="2400" dirty="0"/>
              <a:t>that affect quantity </a:t>
            </a:r>
            <a:r>
              <a:rPr lang="en-US" altLang="en-US" sz="2400" dirty="0" smtClean="0"/>
              <a:t>supplied.</a:t>
            </a:r>
            <a:endParaRPr lang="en-US" altLang="en-US" sz="2400" dirty="0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6858000" cy="329320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3200" i="1" dirty="0">
                <a:solidFill>
                  <a:schemeClr val="hlink"/>
                </a:solidFill>
              </a:rPr>
              <a:t>Q</a:t>
            </a:r>
            <a:r>
              <a:rPr lang="en-US" altLang="en-US" sz="3200" baseline="-25000" dirty="0">
                <a:solidFill>
                  <a:schemeClr val="hlink"/>
                </a:solidFill>
              </a:rPr>
              <a:t>S</a:t>
            </a:r>
            <a:r>
              <a:rPr lang="en-US" altLang="en-US" sz="3200" dirty="0">
                <a:solidFill>
                  <a:schemeClr val="hlink"/>
                </a:solidFill>
              </a:rPr>
              <a:t>= S(P, β )</a:t>
            </a:r>
            <a:r>
              <a:rPr lang="en-US" altLang="en-US" sz="3200" dirty="0"/>
              <a:t> </a:t>
            </a:r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r>
              <a:rPr lang="en-US" altLang="en-US" sz="3200" dirty="0">
                <a:solidFill>
                  <a:schemeClr val="tx2"/>
                </a:solidFill>
                <a:sym typeface="Symbol" pitchFamily="18" charset="2"/>
              </a:rPr>
              <a:t></a:t>
            </a:r>
            <a:r>
              <a:rPr lang="en-US" altLang="en-US" sz="3200" dirty="0">
                <a:solidFill>
                  <a:schemeClr val="tx2"/>
                </a:solidFill>
              </a:rPr>
              <a:t>S/</a:t>
            </a:r>
            <a:r>
              <a:rPr lang="en-US" altLang="en-US" sz="3200" dirty="0">
                <a:solidFill>
                  <a:schemeClr val="tx2"/>
                </a:solidFill>
                <a:sym typeface="Symbol" pitchFamily="18" charset="2"/>
              </a:rPr>
              <a:t></a:t>
            </a:r>
            <a:r>
              <a:rPr lang="en-US" altLang="en-US" sz="3200" dirty="0">
                <a:solidFill>
                  <a:schemeClr val="tx2"/>
                </a:solidFill>
              </a:rPr>
              <a:t>P=S</a:t>
            </a:r>
            <a:r>
              <a:rPr lang="en-US" altLang="en-US" sz="3200" baseline="-25000" dirty="0">
                <a:solidFill>
                  <a:schemeClr val="tx2"/>
                </a:solidFill>
              </a:rPr>
              <a:t>P</a:t>
            </a:r>
            <a:r>
              <a:rPr lang="en-US" altLang="en-US" sz="3200" dirty="0">
                <a:solidFill>
                  <a:schemeClr val="tx2"/>
                </a:solidFill>
              </a:rPr>
              <a:t>&gt;0</a:t>
            </a:r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r>
              <a:rPr lang="en-US" altLang="en-US" sz="3200" dirty="0">
                <a:solidFill>
                  <a:schemeClr val="tx2"/>
                </a:solidFill>
                <a:sym typeface="Symbol" pitchFamily="18" charset="2"/>
              </a:rPr>
              <a:t></a:t>
            </a:r>
            <a:r>
              <a:rPr lang="en-US" altLang="en-US" sz="3200" dirty="0">
                <a:solidFill>
                  <a:schemeClr val="tx2"/>
                </a:solidFill>
              </a:rPr>
              <a:t>S/</a:t>
            </a:r>
            <a:r>
              <a:rPr lang="en-US" altLang="en-US" sz="3200" dirty="0">
                <a:solidFill>
                  <a:schemeClr val="tx2"/>
                </a:solidFill>
                <a:sym typeface="Symbol" pitchFamily="18" charset="2"/>
              </a:rPr>
              <a:t>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>
                <a:solidFill>
                  <a:srgbClr val="FFC000"/>
                </a:solidFill>
              </a:rPr>
              <a:t>β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>
                <a:solidFill>
                  <a:schemeClr val="tx2"/>
                </a:solidFill>
              </a:rPr>
              <a:t>=S</a:t>
            </a:r>
            <a:r>
              <a:rPr lang="en-US" altLang="en-US" sz="3200" baseline="-25000" dirty="0">
                <a:solidFill>
                  <a:schemeClr val="tx2"/>
                </a:solidFill>
              </a:rPr>
              <a:t>β </a:t>
            </a:r>
            <a:r>
              <a:rPr lang="en-US" altLang="en-US" dirty="0"/>
              <a:t>may have any sign depending upon the factors</a:t>
            </a:r>
            <a:endParaRPr lang="en-US" altLang="en-US" sz="3200" dirty="0"/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52996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4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84124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Factors in </a:t>
            </a:r>
            <a:r>
              <a:rPr lang="en-US" sz="5400" b="1" dirty="0" smtClean="0"/>
              <a:t>β</a:t>
            </a:r>
            <a:r>
              <a:rPr lang="en-US" b="1" u="sng" dirty="0" smtClean="0"/>
              <a:t> 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533400" y="1828800"/>
            <a:ext cx="6226063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600" i="1" dirty="0">
                <a:solidFill>
                  <a:schemeClr val="hlink"/>
                </a:solidFill>
              </a:rPr>
              <a:t>Q</a:t>
            </a:r>
            <a:r>
              <a:rPr lang="en-US" altLang="en-US" sz="3600" baseline="-25000" dirty="0">
                <a:solidFill>
                  <a:schemeClr val="hlink"/>
                </a:solidFill>
              </a:rPr>
              <a:t>S</a:t>
            </a:r>
            <a:r>
              <a:rPr lang="en-US" altLang="en-US" sz="3600" dirty="0">
                <a:solidFill>
                  <a:schemeClr val="tx2"/>
                </a:solidFill>
              </a:rPr>
              <a:t> = S(P</a:t>
            </a:r>
            <a:r>
              <a:rPr lang="en-US" altLang="en-US" sz="3600" baseline="-25000" dirty="0">
                <a:solidFill>
                  <a:schemeClr val="tx2"/>
                </a:solidFill>
              </a:rPr>
              <a:t>i</a:t>
            </a:r>
            <a:r>
              <a:rPr lang="en-US" altLang="en-US" sz="3600" dirty="0">
                <a:solidFill>
                  <a:schemeClr val="tx2"/>
                </a:solidFill>
              </a:rPr>
              <a:t>, </a:t>
            </a:r>
            <a:r>
              <a:rPr lang="en-US" altLang="en-US" sz="3600" dirty="0" err="1">
                <a:solidFill>
                  <a:schemeClr val="tx2"/>
                </a:solidFill>
              </a:rPr>
              <a:t>P</a:t>
            </a:r>
            <a:r>
              <a:rPr lang="en-US" altLang="en-US" sz="3600" baseline="-25000" dirty="0" err="1">
                <a:solidFill>
                  <a:schemeClr val="tx2"/>
                </a:solidFill>
              </a:rPr>
              <a:t>r</a:t>
            </a:r>
            <a:r>
              <a:rPr lang="en-US" altLang="en-US" sz="3600" dirty="0">
                <a:solidFill>
                  <a:schemeClr val="tx2"/>
                </a:solidFill>
              </a:rPr>
              <a:t>, T, </a:t>
            </a:r>
            <a:r>
              <a:rPr lang="en-US" altLang="en-US" sz="3600" dirty="0" err="1">
                <a:solidFill>
                  <a:schemeClr val="tx2"/>
                </a:solidFill>
              </a:rPr>
              <a:t>P</a:t>
            </a:r>
            <a:r>
              <a:rPr lang="en-US" altLang="en-US" sz="3600" baseline="-25000" dirty="0" err="1">
                <a:solidFill>
                  <a:schemeClr val="tx2"/>
                </a:solidFill>
              </a:rPr>
              <a:t>e</a:t>
            </a:r>
            <a:r>
              <a:rPr lang="en-US" altLang="en-US" sz="3600" dirty="0">
                <a:solidFill>
                  <a:schemeClr val="tx2"/>
                </a:solidFill>
              </a:rPr>
              <a:t>, F)</a:t>
            </a:r>
            <a:endParaRPr lang="en-US" altLang="en-US" sz="3600" dirty="0"/>
          </a:p>
          <a:p>
            <a:pPr>
              <a:buFontTx/>
              <a:buNone/>
            </a:pPr>
            <a:r>
              <a:rPr lang="en-US" altLang="en-US" sz="2000" dirty="0"/>
              <a:t>Where</a:t>
            </a:r>
          </a:p>
          <a:p>
            <a:pPr>
              <a:buFontTx/>
              <a:buNone/>
            </a:pPr>
            <a:r>
              <a:rPr lang="en-US" altLang="en-US" sz="3600" i="1" dirty="0">
                <a:solidFill>
                  <a:schemeClr val="tx2"/>
                </a:solidFill>
              </a:rPr>
              <a:t>Q</a:t>
            </a:r>
            <a:r>
              <a:rPr lang="en-US" altLang="en-US" sz="3600" baseline="-25000" dirty="0">
                <a:solidFill>
                  <a:schemeClr val="tx2"/>
                </a:solidFill>
              </a:rPr>
              <a:t>S</a:t>
            </a:r>
            <a:r>
              <a:rPr lang="en-US" altLang="en-US" sz="3600" baseline="-25000" dirty="0"/>
              <a:t>	</a:t>
            </a:r>
            <a:r>
              <a:rPr lang="en-US" altLang="en-US" sz="2000" dirty="0"/>
              <a:t>the quantity supplied of the good or service</a:t>
            </a:r>
          </a:p>
          <a:p>
            <a:pPr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P</a:t>
            </a:r>
            <a:r>
              <a:rPr lang="en-US" altLang="en-US" sz="3600" baseline="-25000" dirty="0">
                <a:solidFill>
                  <a:schemeClr val="tx2"/>
                </a:solidFill>
              </a:rPr>
              <a:t>i</a:t>
            </a:r>
            <a:r>
              <a:rPr lang="en-US" altLang="en-US" sz="3600" dirty="0">
                <a:solidFill>
                  <a:schemeClr val="tx2"/>
                </a:solidFill>
              </a:rPr>
              <a:t> </a:t>
            </a:r>
            <a:r>
              <a:rPr lang="en-US" altLang="en-US" sz="3600" dirty="0"/>
              <a:t>	</a:t>
            </a:r>
            <a:r>
              <a:rPr lang="en-US" altLang="en-US" sz="2000" dirty="0"/>
              <a:t>the price of the inputs used to produce the good.</a:t>
            </a:r>
            <a:endParaRPr lang="en-US" altLang="en-US" sz="3600" dirty="0"/>
          </a:p>
          <a:p>
            <a:pPr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P</a:t>
            </a:r>
            <a:r>
              <a:rPr lang="en-US" altLang="en-US" sz="3600" baseline="-25000" dirty="0">
                <a:solidFill>
                  <a:schemeClr val="tx2"/>
                </a:solidFill>
              </a:rPr>
              <a:t>R</a:t>
            </a:r>
            <a:r>
              <a:rPr lang="en-US" altLang="en-US" sz="3600" baseline="-25000" dirty="0"/>
              <a:t>	</a:t>
            </a:r>
            <a:r>
              <a:rPr lang="en-US" altLang="en-US" sz="2000" dirty="0"/>
              <a:t>the price of related in production.</a:t>
            </a:r>
            <a:endParaRPr lang="en-US" altLang="en-US" sz="2000" baseline="-25000" dirty="0"/>
          </a:p>
          <a:p>
            <a:pPr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T</a:t>
            </a:r>
            <a:r>
              <a:rPr lang="en-US" altLang="en-US" sz="3600" baseline="-25000" dirty="0"/>
              <a:t>	</a:t>
            </a:r>
            <a:r>
              <a:rPr lang="en-US" altLang="en-US" sz="2000" dirty="0"/>
              <a:t>the level of available technology.</a:t>
            </a:r>
          </a:p>
          <a:p>
            <a:pPr>
              <a:buFontTx/>
              <a:buNone/>
            </a:pPr>
            <a:r>
              <a:rPr lang="en-US" altLang="en-US" sz="3600" dirty="0" err="1">
                <a:solidFill>
                  <a:schemeClr val="tx2"/>
                </a:solidFill>
              </a:rPr>
              <a:t>P</a:t>
            </a:r>
            <a:r>
              <a:rPr lang="en-US" altLang="en-US" sz="3600" baseline="-25000" dirty="0" err="1">
                <a:solidFill>
                  <a:schemeClr val="tx2"/>
                </a:solidFill>
              </a:rPr>
              <a:t>e</a:t>
            </a:r>
            <a:r>
              <a:rPr lang="en-US" altLang="en-US" sz="3600" baseline="-25000" dirty="0"/>
              <a:t>	</a:t>
            </a:r>
            <a:r>
              <a:rPr lang="en-US" altLang="en-US" sz="2000" dirty="0"/>
              <a:t>the expected price of the good.</a:t>
            </a:r>
          </a:p>
          <a:p>
            <a:pPr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F</a:t>
            </a:r>
            <a:r>
              <a:rPr lang="en-US" altLang="en-US" sz="3600" dirty="0"/>
              <a:t>	</a:t>
            </a:r>
            <a:r>
              <a:rPr lang="en-US" altLang="en-US" sz="2000" dirty="0"/>
              <a:t>the number of firms producing the good</a:t>
            </a:r>
            <a:r>
              <a:rPr lang="en-US" alt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34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1" y="152401"/>
            <a:ext cx="8982890" cy="92093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 smtClean="0"/>
              <a:t>Mathematical Expression in </a:t>
            </a:r>
            <a:br>
              <a:rPr lang="en-US" sz="3200" b="1" u="sng" dirty="0" smtClean="0"/>
            </a:br>
            <a:r>
              <a:rPr lang="en-US" sz="3200" b="1" u="sng" dirty="0" smtClean="0"/>
              <a:t>Linear Functional Form</a:t>
            </a:r>
            <a:r>
              <a:rPr lang="en-US" b="1" dirty="0" smtClean="0"/>
              <a:t>	</a:t>
            </a:r>
            <a:endParaRPr lang="en-US" dirty="0" smtClean="0"/>
          </a:p>
        </p:txBody>
      </p:sp>
      <p:sp>
        <p:nvSpPr>
          <p:cNvPr id="89091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918855"/>
            <a:ext cx="7772400" cy="19812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800" b="1" i="1" dirty="0" smtClean="0"/>
              <a:t>Q</a:t>
            </a:r>
            <a:r>
              <a:rPr lang="en-US" altLang="en-US" sz="2800" b="1" baseline="-25000" dirty="0" smtClean="0"/>
              <a:t>S</a:t>
            </a:r>
            <a:r>
              <a:rPr lang="en-US" altLang="en-US" sz="2800" b="1" dirty="0" smtClean="0"/>
              <a:t> = h + </a:t>
            </a:r>
            <a:r>
              <a:rPr lang="en-US" altLang="en-US" sz="2800" b="1" dirty="0" err="1" smtClean="0"/>
              <a:t>kP</a:t>
            </a:r>
            <a:r>
              <a:rPr lang="en-US" altLang="en-US" sz="2800" b="1" dirty="0" smtClean="0"/>
              <a:t> + </a:t>
            </a:r>
            <a:r>
              <a:rPr lang="en-US" altLang="en-US" sz="2800" b="1" dirty="0" err="1" smtClean="0"/>
              <a:t>lP</a:t>
            </a:r>
            <a:r>
              <a:rPr lang="en-US" altLang="en-US" sz="2800" b="1" baseline="-25000" dirty="0" err="1" smtClean="0"/>
              <a:t>i</a:t>
            </a:r>
            <a:r>
              <a:rPr lang="en-US" altLang="en-US" sz="2800" b="1" dirty="0" smtClean="0"/>
              <a:t> + </a:t>
            </a:r>
            <a:r>
              <a:rPr lang="en-US" altLang="en-US" sz="2800" b="1" dirty="0" err="1" smtClean="0"/>
              <a:t>mP</a:t>
            </a:r>
            <a:r>
              <a:rPr lang="en-US" altLang="en-US" sz="2800" b="1" baseline="-25000" dirty="0" err="1" smtClean="0"/>
              <a:t>r</a:t>
            </a:r>
            <a:r>
              <a:rPr lang="en-US" altLang="en-US" sz="2800" b="1" dirty="0" smtClean="0"/>
              <a:t>+ </a:t>
            </a:r>
            <a:r>
              <a:rPr lang="en-US" altLang="en-US" sz="2800" b="1" dirty="0" err="1" smtClean="0"/>
              <a:t>nT</a:t>
            </a:r>
            <a:r>
              <a:rPr lang="en-US" altLang="en-US" sz="2800" b="1" dirty="0" smtClean="0"/>
              <a:t> + </a:t>
            </a:r>
            <a:r>
              <a:rPr lang="en-US" altLang="en-US" sz="2800" b="1" dirty="0" err="1" smtClean="0"/>
              <a:t>rP</a:t>
            </a:r>
            <a:r>
              <a:rPr lang="en-US" altLang="en-US" sz="2800" b="1" baseline="-25000" dirty="0" err="1" smtClean="0"/>
              <a:t>e</a:t>
            </a:r>
            <a:r>
              <a:rPr lang="en-US" altLang="en-US" sz="2800" b="1" dirty="0" smtClean="0"/>
              <a:t> + </a:t>
            </a:r>
            <a:r>
              <a:rPr lang="en-US" altLang="en-US" sz="2800" b="1" dirty="0" err="1" smtClean="0"/>
              <a:t>sF</a:t>
            </a:r>
            <a:endParaRPr lang="en-US" altLang="en-US" sz="1400" b="1" dirty="0" smtClean="0"/>
          </a:p>
          <a:p>
            <a:pPr eaLnBrk="1" hangingPunct="1">
              <a:buFont typeface="Monotype Sorts" pitchFamily="2" charset="2"/>
              <a:buNone/>
            </a:pPr>
            <a:endParaRPr lang="en-US" altLang="en-US" sz="2400" b="1" dirty="0" smtClean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Where  </a:t>
            </a:r>
            <a:r>
              <a:rPr lang="en-US" altLang="en-US" sz="2400" b="1" i="1" dirty="0" smtClean="0"/>
              <a:t>Q</a:t>
            </a:r>
            <a:r>
              <a:rPr lang="en-US" altLang="en-US" sz="2400" b="1" baseline="-25000" dirty="0"/>
              <a:t>S</a:t>
            </a:r>
            <a:r>
              <a:rPr lang="en-US" altLang="en-US" sz="2400" b="1" baseline="-25000" dirty="0" smtClean="0"/>
              <a:t>, </a:t>
            </a:r>
            <a:r>
              <a:rPr lang="en-US" altLang="en-US" sz="2400" b="1" dirty="0" smtClean="0"/>
              <a:t>P , </a:t>
            </a:r>
            <a:r>
              <a:rPr lang="en-US" altLang="en-US" sz="2800" b="1" dirty="0" smtClean="0"/>
              <a:t>P</a:t>
            </a:r>
            <a:r>
              <a:rPr lang="en-US" altLang="en-US" sz="2800" b="1" baseline="-25000" dirty="0" smtClean="0"/>
              <a:t>i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P</a:t>
            </a:r>
            <a:r>
              <a:rPr lang="en-US" altLang="en-US" sz="2400" b="1" baseline="-25000" dirty="0" err="1" smtClean="0"/>
              <a:t>r</a:t>
            </a:r>
            <a:r>
              <a:rPr lang="en-US" altLang="en-US" sz="2400" b="1" baseline="-25000" dirty="0" smtClean="0"/>
              <a:t>,  </a:t>
            </a:r>
            <a:r>
              <a:rPr lang="en-US" altLang="en-US" sz="2400" b="1" dirty="0" smtClean="0"/>
              <a:t>T, </a:t>
            </a:r>
            <a:r>
              <a:rPr lang="en-US" altLang="en-US" sz="2400" b="1" dirty="0" err="1" smtClean="0"/>
              <a:t>P</a:t>
            </a:r>
            <a:r>
              <a:rPr lang="en-US" altLang="en-US" sz="2400" b="1" baseline="-25000" dirty="0" err="1" smtClean="0"/>
              <a:t>e,</a:t>
            </a:r>
            <a:r>
              <a:rPr lang="en-US" altLang="en-US" sz="2400" b="1" dirty="0" err="1" smtClean="0"/>
              <a:t>and</a:t>
            </a:r>
            <a:r>
              <a:rPr lang="en-US" altLang="en-US" sz="2400" b="1" dirty="0" smtClean="0"/>
              <a:t> F are as defined above, and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h, k, l, m, n, r, and s are parameters.</a:t>
            </a:r>
          </a:p>
        </p:txBody>
      </p:sp>
      <p:sp>
        <p:nvSpPr>
          <p:cNvPr id="89092" name="Line 1028"/>
          <p:cNvSpPr>
            <a:spLocks noChangeShapeType="1"/>
          </p:cNvSpPr>
          <p:nvPr/>
        </p:nvSpPr>
        <p:spPr bwMode="auto">
          <a:xfrm flipH="1">
            <a:off x="1638300" y="3962400"/>
            <a:ext cx="25908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093" name="Line 1029"/>
          <p:cNvSpPr>
            <a:spLocks noChangeShapeType="1"/>
          </p:cNvSpPr>
          <p:nvPr/>
        </p:nvSpPr>
        <p:spPr bwMode="auto">
          <a:xfrm>
            <a:off x="4208318" y="3962400"/>
            <a:ext cx="27432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304800" y="4627418"/>
            <a:ext cx="37338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Intercept Parameter: (h)</a:t>
            </a:r>
          </a:p>
          <a:p>
            <a:pPr>
              <a:buFontTx/>
              <a:buNone/>
            </a:pPr>
            <a:r>
              <a:rPr lang="en-US" altLang="en-US" sz="1800" dirty="0"/>
              <a:t>It shows the value of </a:t>
            </a:r>
            <a:r>
              <a:rPr lang="en-US" altLang="en-US" sz="1800" i="1" dirty="0">
                <a:solidFill>
                  <a:schemeClr val="tx2"/>
                </a:solidFill>
              </a:rPr>
              <a:t>Q</a:t>
            </a:r>
            <a:r>
              <a:rPr lang="en-US" altLang="en-US" sz="1800" baseline="-25000" dirty="0">
                <a:solidFill>
                  <a:schemeClr val="tx2"/>
                </a:solidFill>
              </a:rPr>
              <a:t>S, </a:t>
            </a:r>
            <a:r>
              <a:rPr lang="en-US" altLang="en-US" sz="1800" dirty="0"/>
              <a:t>when</a:t>
            </a:r>
            <a:r>
              <a:rPr lang="en-US" altLang="en-US" sz="1800" baseline="-25000" dirty="0">
                <a:solidFill>
                  <a:schemeClr val="tx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1800" dirty="0"/>
              <a:t>the variables </a:t>
            </a:r>
            <a:r>
              <a:rPr lang="en-US" altLang="en-US" sz="1800" dirty="0">
                <a:solidFill>
                  <a:schemeClr val="tx2"/>
                </a:solidFill>
              </a:rPr>
              <a:t>P , P</a:t>
            </a:r>
            <a:r>
              <a:rPr lang="en-US" altLang="en-US" sz="1800" baseline="-25000" dirty="0">
                <a:solidFill>
                  <a:schemeClr val="tx2"/>
                </a:solidFill>
              </a:rPr>
              <a:t>i</a:t>
            </a:r>
            <a:r>
              <a:rPr lang="en-US" altLang="en-US" sz="1800" dirty="0">
                <a:solidFill>
                  <a:schemeClr val="tx2"/>
                </a:solidFill>
              </a:rPr>
              <a:t>,</a:t>
            </a:r>
            <a:r>
              <a:rPr lang="en-US" altLang="en-US" sz="1800" dirty="0"/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P</a:t>
            </a:r>
            <a:r>
              <a:rPr lang="en-US" altLang="en-US" sz="1800" baseline="-25000" dirty="0" err="1">
                <a:solidFill>
                  <a:schemeClr val="tx2"/>
                </a:solidFill>
              </a:rPr>
              <a:t>r</a:t>
            </a:r>
            <a:r>
              <a:rPr lang="en-US" altLang="en-US" sz="1800" baseline="-25000" dirty="0">
                <a:solidFill>
                  <a:schemeClr val="tx2"/>
                </a:solidFill>
              </a:rPr>
              <a:t>,  </a:t>
            </a:r>
            <a:r>
              <a:rPr lang="en-US" altLang="en-US" sz="1800" dirty="0">
                <a:solidFill>
                  <a:schemeClr val="tx2"/>
                </a:solidFill>
              </a:rPr>
              <a:t>T, </a:t>
            </a:r>
            <a:r>
              <a:rPr lang="en-US" altLang="en-US" sz="1800" dirty="0" err="1">
                <a:solidFill>
                  <a:schemeClr val="tx2"/>
                </a:solidFill>
              </a:rPr>
              <a:t>P</a:t>
            </a:r>
            <a:r>
              <a:rPr lang="en-US" altLang="en-US" sz="1800" baseline="-25000" dirty="0" err="1">
                <a:solidFill>
                  <a:schemeClr val="tx2"/>
                </a:solidFill>
              </a:rPr>
              <a:t>e,</a:t>
            </a:r>
            <a:r>
              <a:rPr lang="en-US" altLang="en-US" sz="1800" dirty="0" err="1"/>
              <a:t>and</a:t>
            </a:r>
            <a:r>
              <a:rPr lang="en-US" altLang="en-US" sz="1800" dirty="0"/>
              <a:t> 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F</a:t>
            </a:r>
            <a:r>
              <a:rPr lang="en-US" altLang="en-US" sz="1800" dirty="0"/>
              <a:t> are all simultaneously </a:t>
            </a:r>
          </a:p>
          <a:p>
            <a:pPr>
              <a:buFontTx/>
              <a:buNone/>
            </a:pPr>
            <a:r>
              <a:rPr lang="en-US" altLang="en-US" sz="1800" dirty="0"/>
              <a:t>equal to zero</a:t>
            </a:r>
            <a:endParaRPr lang="en-US" altLang="en-US" sz="18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89095" name="Rectangle 1031"/>
          <p:cNvSpPr>
            <a:spLocks noChangeArrowheads="1"/>
          </p:cNvSpPr>
          <p:nvPr/>
        </p:nvSpPr>
        <p:spPr bwMode="auto">
          <a:xfrm>
            <a:off x="4419600" y="4800600"/>
            <a:ext cx="41148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b="1" dirty="0">
                <a:solidFill>
                  <a:schemeClr val="hlink"/>
                </a:solidFill>
              </a:rPr>
              <a:t>Slope Parameters: </a:t>
            </a:r>
            <a:r>
              <a:rPr lang="en-US" altLang="en-US" b="1" dirty="0" smtClean="0">
                <a:solidFill>
                  <a:schemeClr val="hlink"/>
                </a:solidFill>
              </a:rPr>
              <a:t>(</a:t>
            </a:r>
            <a:r>
              <a:rPr lang="en-US" altLang="en-US" b="1" dirty="0" err="1" smtClean="0">
                <a:solidFill>
                  <a:schemeClr val="hlink"/>
                </a:solidFill>
              </a:rPr>
              <a:t>k,l,m,n,r</a:t>
            </a:r>
            <a:r>
              <a:rPr lang="en-US" altLang="en-US" b="1" smtClean="0">
                <a:solidFill>
                  <a:schemeClr val="hlink"/>
                </a:solidFill>
              </a:rPr>
              <a:t> &amp; s</a:t>
            </a:r>
            <a:r>
              <a:rPr lang="en-US" altLang="en-US" b="1" smtClean="0">
                <a:solidFill>
                  <a:schemeClr val="hlink"/>
                </a:solidFill>
              </a:rPr>
              <a:t>)</a:t>
            </a:r>
            <a:endParaRPr lang="en-US" altLang="en-US" b="1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en-US" sz="1800" b="1" dirty="0"/>
              <a:t>Parameters in a linear function that </a:t>
            </a:r>
          </a:p>
          <a:p>
            <a:pPr>
              <a:buFontTx/>
              <a:buNone/>
            </a:pPr>
            <a:r>
              <a:rPr lang="en-US" altLang="en-US" sz="1800" b="1" dirty="0"/>
              <a:t>measure the effect on the dependent </a:t>
            </a:r>
          </a:p>
          <a:p>
            <a:pPr>
              <a:buFontTx/>
              <a:buNone/>
            </a:pPr>
            <a:r>
              <a:rPr lang="en-US" altLang="en-US" sz="1800" b="1" dirty="0"/>
              <a:t>variable (</a:t>
            </a:r>
            <a:r>
              <a:rPr lang="en-US" altLang="en-US" sz="1800" b="1" dirty="0" smtClean="0">
                <a:solidFill>
                  <a:schemeClr val="tx2"/>
                </a:solidFill>
              </a:rPr>
              <a:t>Q</a:t>
            </a:r>
            <a:r>
              <a:rPr lang="en-US" altLang="en-US" b="1" baseline="-25000" dirty="0" smtClean="0">
                <a:solidFill>
                  <a:schemeClr val="tx2"/>
                </a:solidFill>
              </a:rPr>
              <a:t>S</a:t>
            </a:r>
            <a:r>
              <a:rPr lang="en-US" altLang="en-US" sz="1800" b="1" dirty="0" smtClean="0"/>
              <a:t>) </a:t>
            </a:r>
            <a:r>
              <a:rPr lang="en-US" altLang="en-US" sz="1800" b="1" dirty="0"/>
              <a:t>of changing one of the </a:t>
            </a:r>
          </a:p>
          <a:p>
            <a:pPr>
              <a:buFontTx/>
              <a:buNone/>
            </a:pPr>
            <a:r>
              <a:rPr lang="en-US" altLang="en-US" sz="1800" b="1" dirty="0"/>
              <a:t>independent variables (</a:t>
            </a:r>
            <a:r>
              <a:rPr lang="en-US" altLang="en-US" sz="1800" b="1" dirty="0">
                <a:solidFill>
                  <a:schemeClr val="tx2"/>
                </a:solidFill>
              </a:rPr>
              <a:t>, P</a:t>
            </a:r>
            <a:r>
              <a:rPr lang="en-US" altLang="en-US" sz="1800" b="1" baseline="-25000" dirty="0">
                <a:solidFill>
                  <a:schemeClr val="tx2"/>
                </a:solidFill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</a:rPr>
              <a:t>,</a:t>
            </a:r>
            <a:r>
              <a:rPr lang="en-US" altLang="en-US" sz="1800" b="1" dirty="0"/>
              <a:t> </a:t>
            </a:r>
            <a:r>
              <a:rPr lang="en-US" altLang="en-US" sz="1800" b="1" dirty="0" err="1">
                <a:solidFill>
                  <a:schemeClr val="tx2"/>
                </a:solidFill>
              </a:rPr>
              <a:t>P</a:t>
            </a:r>
            <a:r>
              <a:rPr lang="en-US" altLang="en-US" sz="1800" b="1" baseline="-25000" dirty="0" err="1">
                <a:solidFill>
                  <a:schemeClr val="tx2"/>
                </a:solidFill>
              </a:rPr>
              <a:t>r</a:t>
            </a:r>
            <a:r>
              <a:rPr lang="en-US" altLang="en-US" sz="1800" b="1" baseline="-25000" dirty="0">
                <a:solidFill>
                  <a:schemeClr val="tx2"/>
                </a:solidFill>
              </a:rPr>
              <a:t>,  </a:t>
            </a:r>
            <a:r>
              <a:rPr lang="en-US" altLang="en-US" sz="1800" b="1" dirty="0">
                <a:solidFill>
                  <a:schemeClr val="tx2"/>
                </a:solidFill>
              </a:rPr>
              <a:t>T, </a:t>
            </a:r>
            <a:r>
              <a:rPr lang="en-US" altLang="en-US" sz="1800" b="1" dirty="0" err="1">
                <a:solidFill>
                  <a:schemeClr val="tx2"/>
                </a:solidFill>
              </a:rPr>
              <a:t>P</a:t>
            </a:r>
            <a:r>
              <a:rPr lang="en-US" altLang="en-US" sz="1800" b="1" baseline="-25000" dirty="0" err="1">
                <a:solidFill>
                  <a:schemeClr val="tx2"/>
                </a:solidFill>
              </a:rPr>
              <a:t>e</a:t>
            </a:r>
            <a:r>
              <a:rPr lang="en-US" altLang="en-US" sz="1800" b="1" baseline="-25000" dirty="0">
                <a:solidFill>
                  <a:schemeClr val="tx2"/>
                </a:solidFill>
              </a:rPr>
              <a:t>,</a:t>
            </a:r>
            <a:r>
              <a:rPr lang="en-US" altLang="en-US" sz="1800" b="1" dirty="0"/>
              <a:t> </a:t>
            </a:r>
            <a:endParaRPr lang="en-US" altLang="en-US" sz="1800" b="1" baseline="-250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en-US" sz="1800" b="1" dirty="0"/>
              <a:t>and </a:t>
            </a:r>
            <a:r>
              <a:rPr lang="en-US" altLang="en-US" sz="1800" b="1" dirty="0">
                <a:solidFill>
                  <a:schemeClr val="tx2"/>
                </a:solidFill>
              </a:rPr>
              <a:t>F</a:t>
            </a:r>
            <a:r>
              <a:rPr lang="en-US" altLang="en-US" sz="1800" b="1" dirty="0"/>
              <a:t>), while holding the rest of these </a:t>
            </a:r>
          </a:p>
          <a:p>
            <a:pPr>
              <a:buFontTx/>
              <a:buNone/>
            </a:pPr>
            <a:r>
              <a:rPr lang="en-US" altLang="en-US" sz="1800" b="1" dirty="0"/>
              <a:t>variables constant.</a:t>
            </a:r>
          </a:p>
        </p:txBody>
      </p:sp>
    </p:spTree>
    <p:extLst>
      <p:ext uri="{BB962C8B-B14F-4D97-AF65-F5344CB8AC3E}">
        <p14:creationId xmlns:p14="http://schemas.microsoft.com/office/powerpoint/2010/main" val="290306466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89092" grpId="0" animBg="1"/>
      <p:bldP spid="89093" grpId="0" animBg="1"/>
      <p:bldP spid="89094" grpId="0" autoUpdateAnimBg="0"/>
      <p:bldP spid="890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709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Summary of the Generalized </a:t>
            </a:r>
            <a:br>
              <a:rPr lang="en-US" b="1" u="sng" dirty="0" smtClean="0"/>
            </a:br>
            <a:r>
              <a:rPr lang="en-US" b="1" u="sng" dirty="0" smtClean="0"/>
              <a:t>a(linear) Supply Function</a:t>
            </a:r>
            <a:endParaRPr lang="en-US" u="sng" dirty="0" smtClean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7800975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solidFill>
                  <a:schemeClr val="hlink"/>
                </a:solidFill>
              </a:rPr>
              <a:t>Variable   Relation to  		</a:t>
            </a:r>
            <a:r>
              <a:rPr lang="en-US" altLang="en-US" b="0" dirty="0" smtClean="0">
                <a:solidFill>
                  <a:schemeClr val="hlink"/>
                </a:solidFill>
              </a:rPr>
              <a:t>            </a:t>
            </a:r>
            <a:r>
              <a:rPr lang="en-US" altLang="en-US" b="0" dirty="0">
                <a:solidFill>
                  <a:schemeClr val="hlink"/>
                </a:solidFill>
              </a:rPr>
              <a:t>Sign of 	</a:t>
            </a:r>
          </a:p>
          <a:p>
            <a:pPr>
              <a:buFontTx/>
              <a:buNone/>
            </a:pPr>
            <a:r>
              <a:rPr lang="en-US" altLang="en-US" b="0" dirty="0">
                <a:solidFill>
                  <a:schemeClr val="hlink"/>
                </a:solidFill>
              </a:rPr>
              <a:t>	    quantity Supplied	 	Slope parameter</a:t>
            </a:r>
            <a:endParaRPr lang="en-US" altLang="en-US" b="0" dirty="0"/>
          </a:p>
          <a:p>
            <a:pPr>
              <a:buFontTx/>
              <a:buNone/>
            </a:pPr>
            <a:r>
              <a:rPr lang="en-US" altLang="en-US" sz="2800" b="0" dirty="0"/>
              <a:t>P	   Direct	 	 	k=</a:t>
            </a:r>
            <a:r>
              <a:rPr lang="en-US" altLang="en-US" sz="2800" b="0" dirty="0">
                <a:sym typeface="Symbol" pitchFamily="18" charset="2"/>
              </a:rPr>
              <a:t></a:t>
            </a:r>
            <a:r>
              <a:rPr lang="en-US" altLang="en-US" sz="2800" i="1" dirty="0"/>
              <a:t>Q</a:t>
            </a:r>
            <a:r>
              <a:rPr lang="en-US" altLang="en-US" sz="2800" baseline="-25000" dirty="0"/>
              <a:t>S</a:t>
            </a:r>
            <a:r>
              <a:rPr lang="en-US" altLang="en-US" sz="2800" dirty="0"/>
              <a:t>/</a:t>
            </a:r>
            <a:r>
              <a:rPr lang="en-US" altLang="en-US" sz="2800" b="0" dirty="0">
                <a:sym typeface="Symbol" pitchFamily="18" charset="2"/>
              </a:rPr>
              <a:t></a:t>
            </a:r>
            <a:r>
              <a:rPr lang="en-US" altLang="en-US" sz="2800" b="0" dirty="0"/>
              <a:t>P is (+)</a:t>
            </a:r>
            <a:r>
              <a:rPr lang="en-US" altLang="en-US" sz="2800" b="0" dirty="0" err="1"/>
              <a:t>ve</a:t>
            </a:r>
            <a:r>
              <a:rPr lang="en-US" altLang="en-US" sz="2800" b="0" dirty="0"/>
              <a:t>	</a:t>
            </a:r>
          </a:p>
          <a:p>
            <a:pPr>
              <a:buFontTx/>
              <a:buNone/>
            </a:pPr>
            <a:r>
              <a:rPr lang="en-US" altLang="en-US" sz="2800" b="0" dirty="0"/>
              <a:t>P</a:t>
            </a:r>
            <a:r>
              <a:rPr lang="en-US" altLang="en-US" sz="2800" b="0" baseline="-25000" dirty="0"/>
              <a:t>i</a:t>
            </a:r>
            <a:r>
              <a:rPr lang="en-US" altLang="en-US" sz="2800" b="0" dirty="0"/>
              <a:t> 	   </a:t>
            </a:r>
            <a:r>
              <a:rPr lang="en-US" altLang="en-US" sz="2200" b="0" dirty="0"/>
              <a:t>Inverse</a:t>
            </a:r>
            <a:r>
              <a:rPr lang="en-US" altLang="en-US" sz="2800" b="0" dirty="0"/>
              <a:t> 	 		l=</a:t>
            </a:r>
            <a:r>
              <a:rPr lang="en-US" altLang="en-US" sz="2800" b="0" dirty="0">
                <a:sym typeface="Symbol" pitchFamily="18" charset="2"/>
              </a:rPr>
              <a:t> </a:t>
            </a:r>
            <a:r>
              <a:rPr lang="en-US" altLang="en-US" sz="2800" i="1" dirty="0"/>
              <a:t>Q</a:t>
            </a:r>
            <a:r>
              <a:rPr lang="en-US" altLang="en-US" sz="2800" baseline="-25000" dirty="0"/>
              <a:t>S</a:t>
            </a:r>
            <a:r>
              <a:rPr lang="en-US" altLang="en-US" sz="2800" b="0" dirty="0">
                <a:sym typeface="Symbol" pitchFamily="18" charset="2"/>
              </a:rPr>
              <a:t> </a:t>
            </a:r>
            <a:r>
              <a:rPr lang="en-US" altLang="en-US" sz="2800" dirty="0"/>
              <a:t>/</a:t>
            </a:r>
            <a:r>
              <a:rPr lang="en-US" altLang="en-US" sz="2800" b="0" dirty="0">
                <a:sym typeface="Symbol" pitchFamily="18" charset="2"/>
              </a:rPr>
              <a:t> </a:t>
            </a:r>
            <a:r>
              <a:rPr lang="en-US" altLang="en-US" sz="2800" b="0" dirty="0"/>
              <a:t>P</a:t>
            </a:r>
            <a:r>
              <a:rPr lang="en-US" altLang="en-US" sz="2800" b="0" baseline="-25000" dirty="0"/>
              <a:t>i</a:t>
            </a:r>
            <a:r>
              <a:rPr lang="en-US" altLang="en-US" sz="2800" b="0" dirty="0"/>
              <a:t> is (-)</a:t>
            </a:r>
            <a:r>
              <a:rPr lang="en-US" altLang="en-US" sz="2800" b="0" dirty="0" err="1"/>
              <a:t>ve</a:t>
            </a:r>
            <a:endParaRPr lang="en-US" altLang="en-US" sz="2800" b="0" dirty="0"/>
          </a:p>
          <a:p>
            <a:pPr>
              <a:buFontTx/>
              <a:buNone/>
            </a:pPr>
            <a:r>
              <a:rPr lang="en-US" altLang="en-US" sz="2800" b="0" dirty="0" err="1"/>
              <a:t>P</a:t>
            </a:r>
            <a:r>
              <a:rPr lang="en-US" altLang="en-US" sz="2800" b="0" baseline="-25000" dirty="0" err="1"/>
              <a:t>r</a:t>
            </a:r>
            <a:r>
              <a:rPr lang="en-US" altLang="en-US" sz="2800" b="0" dirty="0"/>
              <a:t>	 </a:t>
            </a:r>
            <a:r>
              <a:rPr lang="en-US" altLang="en-US" sz="2000" b="0" dirty="0"/>
              <a:t>Direct</a:t>
            </a:r>
            <a:r>
              <a:rPr lang="en-US" altLang="en-US" sz="2800" b="0" dirty="0"/>
              <a:t> </a:t>
            </a:r>
            <a:r>
              <a:rPr lang="en-US" altLang="en-US" sz="2000" b="0" dirty="0"/>
              <a:t>for complement goods</a:t>
            </a:r>
            <a:r>
              <a:rPr lang="en-US" altLang="en-US" sz="2800" b="0" dirty="0"/>
              <a:t> 	m=</a:t>
            </a:r>
            <a:r>
              <a:rPr lang="en-US" altLang="en-US" sz="2800" b="0" dirty="0">
                <a:sym typeface="Symbol" pitchFamily="18" charset="2"/>
              </a:rPr>
              <a:t> </a:t>
            </a:r>
            <a:r>
              <a:rPr lang="en-US" altLang="en-US" sz="2800" i="1" dirty="0"/>
              <a:t>Q</a:t>
            </a:r>
            <a:r>
              <a:rPr lang="en-US" altLang="en-US" sz="2800" baseline="-25000" dirty="0"/>
              <a:t>S</a:t>
            </a:r>
            <a:r>
              <a:rPr lang="en-US" altLang="en-US" sz="2800" b="0" dirty="0">
                <a:sym typeface="Symbol" pitchFamily="18" charset="2"/>
              </a:rPr>
              <a:t> </a:t>
            </a:r>
            <a:r>
              <a:rPr lang="en-US" altLang="en-US" sz="2800" dirty="0"/>
              <a:t>/</a:t>
            </a:r>
            <a:r>
              <a:rPr lang="en-US" altLang="en-US" sz="2800" b="0" dirty="0">
                <a:sym typeface="Symbol" pitchFamily="18" charset="2"/>
              </a:rPr>
              <a:t></a:t>
            </a:r>
            <a:r>
              <a:rPr lang="en-US" altLang="en-US" sz="2800" b="0" dirty="0" err="1"/>
              <a:t>P</a:t>
            </a:r>
            <a:r>
              <a:rPr lang="en-US" altLang="en-US" sz="2800" b="0" baseline="-25000" dirty="0" err="1"/>
              <a:t>r</a:t>
            </a:r>
            <a:r>
              <a:rPr lang="en-US" altLang="en-US" sz="2800" b="0" baseline="-25000" dirty="0"/>
              <a:t> </a:t>
            </a:r>
            <a:r>
              <a:rPr lang="en-US" altLang="en-US" sz="2800" b="0" dirty="0"/>
              <a:t>is (+)</a:t>
            </a:r>
            <a:r>
              <a:rPr lang="en-US" altLang="en-US" sz="2800" b="0" dirty="0" err="1"/>
              <a:t>ve</a:t>
            </a:r>
            <a:endParaRPr lang="en-US" altLang="en-US" sz="2800" b="0" dirty="0"/>
          </a:p>
          <a:p>
            <a:pPr>
              <a:buFontTx/>
              <a:buNone/>
            </a:pPr>
            <a:r>
              <a:rPr lang="en-US" altLang="en-US" sz="2800" b="0" dirty="0" err="1"/>
              <a:t>P</a:t>
            </a:r>
            <a:r>
              <a:rPr lang="en-US" altLang="en-US" sz="2800" b="0" baseline="-25000" dirty="0" err="1"/>
              <a:t>r</a:t>
            </a:r>
            <a:r>
              <a:rPr lang="en-US" altLang="en-US" sz="2800" b="0" dirty="0"/>
              <a:t> 	 </a:t>
            </a:r>
            <a:r>
              <a:rPr lang="en-US" altLang="en-US" sz="2200" b="0" dirty="0"/>
              <a:t>Inverse</a:t>
            </a:r>
            <a:r>
              <a:rPr lang="en-US" altLang="en-US" sz="2800" b="0" dirty="0"/>
              <a:t> </a:t>
            </a:r>
            <a:r>
              <a:rPr lang="en-US" altLang="en-US" sz="2000" b="0" dirty="0"/>
              <a:t>for substitute goods</a:t>
            </a:r>
            <a:r>
              <a:rPr lang="en-US" altLang="en-US" sz="2800" b="0" dirty="0"/>
              <a:t> 	m=</a:t>
            </a:r>
            <a:r>
              <a:rPr lang="en-US" altLang="en-US" sz="2800" b="0" dirty="0">
                <a:sym typeface="Symbol" pitchFamily="18" charset="2"/>
              </a:rPr>
              <a:t> </a:t>
            </a:r>
            <a:r>
              <a:rPr lang="en-US" altLang="en-US" sz="2800" i="1" dirty="0"/>
              <a:t>Q</a:t>
            </a:r>
            <a:r>
              <a:rPr lang="en-US" altLang="en-US" sz="2800" baseline="-25000" dirty="0"/>
              <a:t>S</a:t>
            </a:r>
            <a:r>
              <a:rPr lang="en-US" altLang="en-US" sz="2800" b="0" dirty="0">
                <a:sym typeface="Symbol" pitchFamily="18" charset="2"/>
              </a:rPr>
              <a:t> </a:t>
            </a:r>
            <a:r>
              <a:rPr lang="en-US" altLang="en-US" sz="2800" dirty="0"/>
              <a:t>/</a:t>
            </a:r>
            <a:r>
              <a:rPr lang="en-US" altLang="en-US" sz="2800" b="0" dirty="0">
                <a:sym typeface="Symbol" pitchFamily="18" charset="2"/>
              </a:rPr>
              <a:t></a:t>
            </a:r>
            <a:r>
              <a:rPr lang="en-US" altLang="en-US" sz="2800" b="0" dirty="0"/>
              <a:t>P</a:t>
            </a:r>
            <a:r>
              <a:rPr lang="en-US" altLang="en-US" sz="2800" b="0" baseline="-25000" dirty="0"/>
              <a:t>R</a:t>
            </a:r>
            <a:r>
              <a:rPr lang="en-US" altLang="en-US" sz="2800" b="0" dirty="0"/>
              <a:t> is (-)</a:t>
            </a:r>
            <a:r>
              <a:rPr lang="en-US" altLang="en-US" sz="2800" b="0" dirty="0" err="1"/>
              <a:t>ve</a:t>
            </a:r>
            <a:endParaRPr lang="en-US" altLang="en-US" sz="2800" b="0" dirty="0"/>
          </a:p>
          <a:p>
            <a:pPr>
              <a:buFontTx/>
              <a:buNone/>
            </a:pPr>
            <a:r>
              <a:rPr lang="en-US" altLang="en-US" sz="2800" b="0" dirty="0"/>
              <a:t>T	   Direct	 	 	n=</a:t>
            </a:r>
            <a:r>
              <a:rPr lang="en-US" altLang="en-US" sz="2800" b="0" dirty="0">
                <a:sym typeface="Symbol" pitchFamily="18" charset="2"/>
              </a:rPr>
              <a:t> </a:t>
            </a:r>
            <a:r>
              <a:rPr lang="en-US" altLang="en-US" sz="2800" i="1" dirty="0"/>
              <a:t>Q</a:t>
            </a:r>
            <a:r>
              <a:rPr lang="en-US" altLang="en-US" sz="2800" baseline="-25000" dirty="0"/>
              <a:t>S</a:t>
            </a:r>
            <a:r>
              <a:rPr lang="en-US" altLang="en-US" sz="2800" b="0" dirty="0">
                <a:sym typeface="Symbol" pitchFamily="18" charset="2"/>
              </a:rPr>
              <a:t> </a:t>
            </a:r>
            <a:r>
              <a:rPr lang="en-US" altLang="en-US" sz="2800" dirty="0"/>
              <a:t>/</a:t>
            </a:r>
            <a:r>
              <a:rPr lang="en-US" altLang="en-US" sz="2800" b="0" dirty="0">
                <a:sym typeface="Symbol" pitchFamily="18" charset="2"/>
              </a:rPr>
              <a:t>T</a:t>
            </a:r>
            <a:r>
              <a:rPr lang="en-US" altLang="en-US" sz="2800" b="0" dirty="0"/>
              <a:t> is (+)</a:t>
            </a:r>
            <a:r>
              <a:rPr lang="en-US" altLang="en-US" sz="2800" b="0" dirty="0" err="1"/>
              <a:t>ve</a:t>
            </a:r>
            <a:endParaRPr lang="en-US" altLang="en-US" sz="2800" b="0" dirty="0"/>
          </a:p>
          <a:p>
            <a:pPr>
              <a:buFontTx/>
              <a:buNone/>
            </a:pPr>
            <a:r>
              <a:rPr lang="en-US" altLang="en-US" sz="2800" b="0" dirty="0" err="1"/>
              <a:t>P</a:t>
            </a:r>
            <a:r>
              <a:rPr lang="en-US" altLang="en-US" sz="2800" b="0" baseline="-25000" dirty="0" err="1"/>
              <a:t>e</a:t>
            </a:r>
            <a:r>
              <a:rPr lang="en-US" altLang="en-US" sz="2800" b="0" dirty="0"/>
              <a:t>	   Inverse	 	 	r=</a:t>
            </a:r>
            <a:r>
              <a:rPr lang="en-US" altLang="en-US" sz="2800" b="0" dirty="0">
                <a:sym typeface="Symbol" pitchFamily="18" charset="2"/>
              </a:rPr>
              <a:t> </a:t>
            </a:r>
            <a:r>
              <a:rPr lang="en-US" altLang="en-US" sz="2800" i="1" dirty="0"/>
              <a:t>Q</a:t>
            </a:r>
            <a:r>
              <a:rPr lang="en-US" altLang="en-US" sz="2800" baseline="-25000" dirty="0"/>
              <a:t>S</a:t>
            </a:r>
            <a:r>
              <a:rPr lang="en-US" altLang="en-US" sz="2800" b="0" dirty="0">
                <a:sym typeface="Symbol" pitchFamily="18" charset="2"/>
              </a:rPr>
              <a:t> </a:t>
            </a:r>
            <a:r>
              <a:rPr lang="en-US" altLang="en-US" sz="2800" dirty="0"/>
              <a:t>/</a:t>
            </a:r>
            <a:r>
              <a:rPr lang="en-US" altLang="en-US" sz="2800" b="0" dirty="0">
                <a:sym typeface="Symbol" pitchFamily="18" charset="2"/>
              </a:rPr>
              <a:t> </a:t>
            </a:r>
            <a:r>
              <a:rPr lang="en-US" altLang="en-US" sz="2800" b="0" dirty="0" err="1"/>
              <a:t>P</a:t>
            </a:r>
            <a:r>
              <a:rPr lang="en-US" altLang="en-US" sz="2800" b="0" baseline="-25000" dirty="0" err="1"/>
              <a:t>e</a:t>
            </a:r>
            <a:r>
              <a:rPr lang="en-US" altLang="en-US" sz="2800" b="0" dirty="0">
                <a:sym typeface="Symbol" pitchFamily="18" charset="2"/>
              </a:rPr>
              <a:t> </a:t>
            </a:r>
            <a:r>
              <a:rPr lang="en-US" altLang="en-US" sz="2800" b="0" dirty="0"/>
              <a:t>is (-)</a:t>
            </a:r>
            <a:r>
              <a:rPr lang="en-US" altLang="en-US" sz="2800" b="0" dirty="0" err="1"/>
              <a:t>ve</a:t>
            </a:r>
            <a:endParaRPr lang="en-US" altLang="en-US" sz="2800" b="0" dirty="0"/>
          </a:p>
          <a:p>
            <a:pPr>
              <a:buFontTx/>
              <a:buNone/>
            </a:pPr>
            <a:r>
              <a:rPr lang="en-US" altLang="en-US" sz="2800" b="0" dirty="0"/>
              <a:t>F	   Direct		 	s=</a:t>
            </a:r>
            <a:r>
              <a:rPr lang="en-US" altLang="en-US" sz="2800" b="0" dirty="0">
                <a:sym typeface="Symbol" pitchFamily="18" charset="2"/>
              </a:rPr>
              <a:t> </a:t>
            </a:r>
            <a:r>
              <a:rPr lang="en-US" altLang="en-US" sz="2800" i="1" dirty="0"/>
              <a:t>Q</a:t>
            </a:r>
            <a:r>
              <a:rPr lang="en-US" altLang="en-US" sz="2800" baseline="-25000" dirty="0"/>
              <a:t>S</a:t>
            </a:r>
            <a:r>
              <a:rPr lang="en-US" altLang="en-US" sz="2800" b="0" dirty="0">
                <a:sym typeface="Symbol" pitchFamily="18" charset="2"/>
              </a:rPr>
              <a:t> </a:t>
            </a:r>
            <a:r>
              <a:rPr lang="en-US" altLang="en-US" sz="2800" dirty="0"/>
              <a:t>/</a:t>
            </a:r>
            <a:r>
              <a:rPr lang="en-US" altLang="en-US" sz="2800" b="0" dirty="0">
                <a:sym typeface="Symbol" pitchFamily="18" charset="2"/>
              </a:rPr>
              <a:t>F</a:t>
            </a:r>
            <a:r>
              <a:rPr lang="en-US" altLang="en-US" sz="2800" b="0" dirty="0"/>
              <a:t> is (+)</a:t>
            </a:r>
            <a:r>
              <a:rPr lang="en-US" altLang="en-US" sz="2800" b="0" dirty="0" err="1"/>
              <a:t>ve</a:t>
            </a:r>
            <a:endParaRPr lang="en-US" altLang="en-US" sz="2800" b="0" dirty="0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676400" y="2438400"/>
            <a:ext cx="6858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936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52400" y="228600"/>
            <a:ext cx="8067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sz="4000">
                <a:solidFill>
                  <a:schemeClr val="hlink"/>
                </a:solidFill>
              </a:rPr>
              <a:t>The Ordinary Supply Function</a:t>
            </a: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81000" y="1136650"/>
            <a:ext cx="79867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3200"/>
              <a:t>	</a:t>
            </a:r>
          </a:p>
          <a:p>
            <a:pPr>
              <a:buFontTx/>
              <a:buNone/>
            </a:pPr>
            <a:r>
              <a:rPr lang="en-US" altLang="en-US" i="1"/>
              <a:t>A Supply function can be expressed in the most general form</a:t>
            </a:r>
          </a:p>
          <a:p>
            <a:pPr>
              <a:buFontTx/>
              <a:buNone/>
            </a:pPr>
            <a:r>
              <a:rPr lang="en-US" altLang="en-US" i="1"/>
              <a:t>as the equation: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chemeClr val="tx2"/>
                </a:solidFill>
              </a:rPr>
              <a:t>		</a:t>
            </a:r>
            <a:r>
              <a:rPr lang="en-US" altLang="en-US" sz="3200" i="1">
                <a:solidFill>
                  <a:schemeClr val="tx2"/>
                </a:solidFill>
              </a:rPr>
              <a:t>Q</a:t>
            </a:r>
            <a:r>
              <a:rPr lang="en-US" altLang="en-US" sz="3200" baseline="-25000">
                <a:solidFill>
                  <a:schemeClr val="tx2"/>
                </a:solidFill>
              </a:rPr>
              <a:t>S</a:t>
            </a:r>
            <a:r>
              <a:rPr lang="en-US" altLang="en-US" sz="3200">
                <a:solidFill>
                  <a:schemeClr val="tx2"/>
                </a:solidFill>
              </a:rPr>
              <a:t> = </a:t>
            </a:r>
            <a:r>
              <a:rPr lang="en-US" altLang="en-US" sz="3200" i="1">
                <a:solidFill>
                  <a:schemeClr val="tx2"/>
                </a:solidFill>
              </a:rPr>
              <a:t>S</a:t>
            </a:r>
            <a:r>
              <a:rPr lang="en-US" altLang="en-US" sz="3200">
                <a:solidFill>
                  <a:schemeClr val="tx2"/>
                </a:solidFill>
              </a:rPr>
              <a:t>(P)</a:t>
            </a:r>
            <a:r>
              <a:rPr lang="en-US" altLang="en-US" i="1"/>
              <a:t> </a:t>
            </a:r>
          </a:p>
          <a:p>
            <a:pPr algn="just">
              <a:buFontTx/>
              <a:buNone/>
            </a:pPr>
            <a:r>
              <a:rPr lang="en-US" altLang="en-US" i="1"/>
              <a:t>It means that the quantity supplied is a function of  </a:t>
            </a:r>
          </a:p>
          <a:p>
            <a:pPr algn="just">
              <a:buFontTx/>
              <a:buNone/>
            </a:pPr>
            <a:r>
              <a:rPr lang="en-US" altLang="en-US" i="1"/>
              <a:t>(depends on) the price of the good, holding all other variables </a:t>
            </a:r>
          </a:p>
          <a:p>
            <a:pPr algn="just">
              <a:buFontTx/>
              <a:buNone/>
            </a:pPr>
            <a:r>
              <a:rPr lang="en-US" altLang="en-US" i="1"/>
              <a:t>constant.</a:t>
            </a:r>
            <a:endParaRPr lang="en-US" altLang="en-US" sz="3200"/>
          </a:p>
          <a:p>
            <a:pPr>
              <a:buFontTx/>
              <a:buNone/>
            </a:pPr>
            <a:r>
              <a:rPr lang="en-US" altLang="en-US" sz="3200">
                <a:solidFill>
                  <a:schemeClr val="tx2"/>
                </a:solidFill>
              </a:rPr>
              <a:t>	 </a:t>
            </a:r>
            <a:r>
              <a:rPr lang="en-US" altLang="en-US" sz="3200" i="1">
                <a:solidFill>
                  <a:schemeClr val="tx2"/>
                </a:solidFill>
              </a:rPr>
              <a:t>Q</a:t>
            </a:r>
            <a:r>
              <a:rPr lang="en-US" altLang="en-US" sz="3200" baseline="-25000">
                <a:solidFill>
                  <a:schemeClr val="tx2"/>
                </a:solidFill>
              </a:rPr>
              <a:t>S</a:t>
            </a:r>
            <a:r>
              <a:rPr lang="en-US" altLang="en-US" sz="3200">
                <a:solidFill>
                  <a:schemeClr val="tx2"/>
                </a:solidFill>
              </a:rPr>
              <a:t> = </a:t>
            </a:r>
            <a:r>
              <a:rPr lang="en-US" altLang="en-US" sz="3200" i="1">
                <a:solidFill>
                  <a:schemeClr val="tx2"/>
                </a:solidFill>
              </a:rPr>
              <a:t>S</a:t>
            </a:r>
            <a:r>
              <a:rPr lang="en-US" altLang="en-US" sz="3200">
                <a:solidFill>
                  <a:schemeClr val="tx2"/>
                </a:solidFill>
              </a:rPr>
              <a:t>(P;P</a:t>
            </a:r>
            <a:r>
              <a:rPr lang="en-US" altLang="en-US" sz="3200" baseline="-25000">
                <a:solidFill>
                  <a:schemeClr val="tx2"/>
                </a:solidFill>
              </a:rPr>
              <a:t>i</a:t>
            </a:r>
            <a:r>
              <a:rPr lang="en-US" altLang="en-US" sz="3200">
                <a:solidFill>
                  <a:schemeClr val="tx2"/>
                </a:solidFill>
              </a:rPr>
              <a:t>΄, P</a:t>
            </a:r>
            <a:r>
              <a:rPr lang="en-US" altLang="en-US" sz="3200" baseline="-25000">
                <a:solidFill>
                  <a:schemeClr val="tx2"/>
                </a:solidFill>
              </a:rPr>
              <a:t>i</a:t>
            </a:r>
            <a:r>
              <a:rPr lang="en-US" altLang="en-US" sz="3200">
                <a:solidFill>
                  <a:schemeClr val="tx2"/>
                </a:solidFill>
              </a:rPr>
              <a:t>΄, T΄, P</a:t>
            </a:r>
            <a:r>
              <a:rPr lang="en-US" altLang="en-US" sz="3200" baseline="-25000">
                <a:solidFill>
                  <a:schemeClr val="tx2"/>
                </a:solidFill>
              </a:rPr>
              <a:t>e</a:t>
            </a:r>
            <a:r>
              <a:rPr lang="en-US" altLang="en-US" sz="3200">
                <a:solidFill>
                  <a:schemeClr val="tx2"/>
                </a:solidFill>
              </a:rPr>
              <a:t>΄, F΄)= </a:t>
            </a:r>
            <a:r>
              <a:rPr lang="en-US" altLang="en-US" sz="3200" i="1">
                <a:solidFill>
                  <a:schemeClr val="tx2"/>
                </a:solidFill>
              </a:rPr>
              <a:t>S</a:t>
            </a:r>
            <a:r>
              <a:rPr lang="en-US" altLang="en-US" sz="3200">
                <a:solidFill>
                  <a:schemeClr val="tx2"/>
                </a:solidFill>
              </a:rPr>
              <a:t>(P)</a:t>
            </a:r>
            <a:endParaRPr lang="en-US" altLang="en-US" sz="3200"/>
          </a:p>
          <a:p>
            <a:pPr>
              <a:buFontTx/>
              <a:buNone/>
            </a:pPr>
            <a:r>
              <a:rPr lang="en-US" altLang="en-US"/>
              <a:t>Where</a:t>
            </a:r>
          </a:p>
          <a:p>
            <a:pPr>
              <a:buFontTx/>
              <a:buNone/>
            </a:pPr>
            <a:r>
              <a:rPr lang="en-US" altLang="en-US" i="1"/>
              <a:t>the prime on the right of the semicolon means that variables</a:t>
            </a:r>
          </a:p>
          <a:p>
            <a:pPr>
              <a:buFontTx/>
              <a:buNone/>
            </a:pPr>
            <a:r>
              <a:rPr lang="en-US" altLang="en-US" i="1"/>
              <a:t>are held constant at some specified amount  no matter what value the product price takes.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78610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u="sng" dirty="0" smtClean="0"/>
              <a:t>Derivation of Supply Function from Generalized Supply function</a:t>
            </a:r>
            <a:r>
              <a:rPr lang="en-US" sz="5400" b="1" dirty="0" smtClean="0"/>
              <a:t> </a:t>
            </a:r>
            <a:r>
              <a:rPr lang="en-US" b="1" dirty="0" smtClean="0"/>
              <a:t>		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772400" cy="510540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mtClean="0"/>
              <a:t>Suppose the generalized supply function is</a:t>
            </a:r>
            <a:endParaRPr lang="en-US" altLang="en-US" sz="2800" b="1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b="1" i="1" smtClean="0"/>
              <a:t>Q</a:t>
            </a:r>
            <a:r>
              <a:rPr lang="en-US" altLang="en-US" sz="2800" b="1" baseline="-25000" smtClean="0"/>
              <a:t>S</a:t>
            </a:r>
            <a:r>
              <a:rPr lang="en-US" altLang="en-US" sz="2800" b="1" smtClean="0"/>
              <a:t> = 50 + 10P -8P</a:t>
            </a:r>
            <a:r>
              <a:rPr lang="en-US" altLang="en-US" sz="2800" b="1" baseline="-25000" smtClean="0"/>
              <a:t>i </a:t>
            </a:r>
            <a:r>
              <a:rPr lang="en-US" altLang="en-US" sz="2800" b="1" smtClean="0"/>
              <a:t>+ 5F</a:t>
            </a:r>
            <a:r>
              <a:rPr lang="en-US" altLang="en-US" smtClean="0"/>
              <a:t>  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400" smtClean="0"/>
              <a:t>To derive demand function, </a:t>
            </a:r>
            <a:r>
              <a:rPr lang="en-US" altLang="en-US" sz="2800" b="1" i="1" smtClean="0"/>
              <a:t>Q</a:t>
            </a:r>
            <a:r>
              <a:rPr lang="en-US" altLang="en-US" sz="2800" b="1" baseline="-25000" smtClean="0"/>
              <a:t>S</a:t>
            </a:r>
            <a:r>
              <a:rPr lang="en-US" altLang="en-US" sz="2400" smtClean="0"/>
              <a:t> </a:t>
            </a:r>
            <a:r>
              <a:rPr lang="en-US" altLang="en-US" sz="2400" b="1" baseline="-25000" smtClean="0"/>
              <a:t> </a:t>
            </a:r>
            <a:r>
              <a:rPr lang="en-US" altLang="en-US" sz="2400" b="1" smtClean="0"/>
              <a:t>= </a:t>
            </a:r>
            <a:r>
              <a:rPr lang="en-US" altLang="en-US" sz="2400" b="1" i="1" smtClean="0"/>
              <a:t>S</a:t>
            </a:r>
            <a:r>
              <a:rPr lang="en-US" altLang="en-US" sz="2400" b="1" smtClean="0"/>
              <a:t>(P), 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smtClean="0"/>
              <a:t>	</a:t>
            </a:r>
            <a:r>
              <a:rPr lang="en-US" altLang="en-US" sz="2400" smtClean="0"/>
              <a:t>the variables </a:t>
            </a:r>
            <a:r>
              <a:rPr lang="en-US" altLang="en-US" sz="2400" b="1" smtClean="0"/>
              <a:t>P</a:t>
            </a:r>
            <a:r>
              <a:rPr lang="en-US" altLang="en-US" sz="2400" b="1" baseline="-25000" smtClean="0"/>
              <a:t>i</a:t>
            </a:r>
            <a:r>
              <a:rPr lang="en-US" altLang="en-US" sz="2400" b="1" smtClean="0"/>
              <a:t>, and F </a:t>
            </a:r>
            <a:r>
              <a:rPr lang="en-US" altLang="en-US" sz="2400" smtClean="0"/>
              <a:t>must be assigned fixed values.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b="1" i="1" smtClean="0"/>
              <a:t>Q</a:t>
            </a:r>
            <a:r>
              <a:rPr lang="en-US" altLang="en-US" sz="2800" b="1" baseline="-25000" smtClean="0"/>
              <a:t>S</a:t>
            </a:r>
            <a:r>
              <a:rPr lang="en-US" altLang="en-US" sz="2800" b="1" smtClean="0"/>
              <a:t> = 50+10P-8(50)+5(90)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b="1" i="1" smtClean="0"/>
              <a:t>Q</a:t>
            </a:r>
            <a:r>
              <a:rPr lang="en-US" altLang="en-US" sz="2800" b="1" baseline="-25000" smtClean="0"/>
              <a:t>S</a:t>
            </a:r>
            <a:r>
              <a:rPr lang="en-US" altLang="en-US" sz="2800" b="1" smtClean="0"/>
              <a:t> = 100+10P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b="1" smtClean="0"/>
              <a:t>Where</a:t>
            </a:r>
            <a:r>
              <a:rPr lang="en-US" altLang="en-US" smtClean="0"/>
              <a:t>   	</a:t>
            </a:r>
            <a:r>
              <a:rPr lang="en-US" altLang="en-US" sz="2800" smtClean="0"/>
              <a:t>100 is the Intercept Parameter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800" smtClean="0"/>
              <a:t>			+10 is the slope of the supply 				function (=</a:t>
            </a:r>
            <a:r>
              <a:rPr lang="en-US" altLang="en-US" sz="2800" b="1" smtClean="0">
                <a:sym typeface="Symbol" pitchFamily="18" charset="2"/>
              </a:rPr>
              <a:t></a:t>
            </a:r>
            <a:r>
              <a:rPr lang="en-US" altLang="en-US" sz="2800" b="1" i="1" smtClean="0"/>
              <a:t>Q</a:t>
            </a:r>
            <a:r>
              <a:rPr lang="en-US" altLang="en-US" sz="2800" b="1" baseline="-25000" smtClean="0"/>
              <a:t>S</a:t>
            </a:r>
            <a:r>
              <a:rPr lang="en-US" altLang="en-US" sz="2800" b="1" smtClean="0"/>
              <a:t>/</a:t>
            </a:r>
            <a:r>
              <a:rPr lang="en-US" altLang="en-US" sz="2800" b="1" smtClean="0">
                <a:sym typeface="Symbol" pitchFamily="18" charset="2"/>
              </a:rPr>
              <a:t></a:t>
            </a:r>
            <a:r>
              <a:rPr lang="en-US" altLang="en-US" sz="2800" b="1" smtClean="0"/>
              <a:t>P</a:t>
            </a:r>
            <a:r>
              <a:rPr lang="en-US" altLang="en-US" sz="2800" smtClean="0"/>
              <a:t>)</a:t>
            </a:r>
            <a:endParaRPr lang="en-US" altLang="en-US" sz="3000" smtClean="0"/>
          </a:p>
          <a:p>
            <a:pPr algn="just" eaLnBrk="1" hangingPunct="1">
              <a:buFont typeface="Monotype Sorts" pitchFamily="2" charset="2"/>
              <a:buChar char="â"/>
            </a:pPr>
            <a:endParaRPr lang="en-US" altLang="en-US" sz="3000" smtClean="0"/>
          </a:p>
        </p:txBody>
      </p:sp>
    </p:spTree>
    <p:extLst>
      <p:ext uri="{BB962C8B-B14F-4D97-AF65-F5344CB8AC3E}">
        <p14:creationId xmlns:p14="http://schemas.microsoft.com/office/powerpoint/2010/main" val="8974080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28600"/>
            <a:ext cx="77724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u="sng" dirty="0" smtClean="0"/>
              <a:t>Law of Supply</a:t>
            </a:r>
            <a:r>
              <a:rPr lang="en-US" b="1" u="sng" dirty="0" smtClean="0"/>
              <a:t> (Schedule &amp; Curve)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971800" y="2743200"/>
            <a:ext cx="3635375" cy="308927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0"/>
              <a:t>Price	Quantity Supplied</a:t>
            </a:r>
          </a:p>
          <a:p>
            <a:pPr>
              <a:buFontTx/>
              <a:buNone/>
            </a:pPr>
            <a:r>
              <a:rPr lang="en-US" altLang="en-US" b="0"/>
              <a:t>65		750</a:t>
            </a:r>
          </a:p>
          <a:p>
            <a:pPr>
              <a:buFontTx/>
              <a:buNone/>
            </a:pPr>
            <a:r>
              <a:rPr lang="en-US" altLang="en-US" b="0"/>
              <a:t>60		700</a:t>
            </a:r>
          </a:p>
          <a:p>
            <a:pPr>
              <a:buFontTx/>
              <a:buNone/>
            </a:pPr>
            <a:r>
              <a:rPr lang="en-US" altLang="en-US" b="0"/>
              <a:t>50		600</a:t>
            </a:r>
          </a:p>
          <a:p>
            <a:pPr>
              <a:buFontTx/>
              <a:buNone/>
            </a:pPr>
            <a:r>
              <a:rPr lang="en-US" altLang="en-US" b="0"/>
              <a:t>40		500</a:t>
            </a:r>
          </a:p>
          <a:p>
            <a:pPr>
              <a:buFontTx/>
              <a:buNone/>
            </a:pPr>
            <a:r>
              <a:rPr lang="en-US" altLang="en-US" b="0"/>
              <a:t>30		400</a:t>
            </a:r>
          </a:p>
          <a:p>
            <a:pPr>
              <a:buFontTx/>
              <a:buNone/>
            </a:pPr>
            <a:r>
              <a:rPr lang="en-US" altLang="en-US" b="0"/>
              <a:t>20		300</a:t>
            </a:r>
          </a:p>
          <a:p>
            <a:pPr>
              <a:buFontTx/>
              <a:buNone/>
            </a:pPr>
            <a:r>
              <a:rPr lang="en-US" altLang="en-US" b="0"/>
              <a:t>10		200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3810000" y="2743200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2971800" y="32004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187325" y="2741613"/>
            <a:ext cx="1946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200" u="sng">
                <a:solidFill>
                  <a:srgbClr val="FF0000"/>
                </a:solidFill>
              </a:rPr>
              <a:t>Supplied Schedule</a:t>
            </a:r>
            <a:endParaRPr lang="en-US" altLang="en-US" u="sng">
              <a:solidFill>
                <a:srgbClr val="FF0000"/>
              </a:solidFill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94252" y="1156855"/>
            <a:ext cx="8153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None/>
            </a:pPr>
            <a:r>
              <a:rPr lang="en-US" altLang="en-US" sz="2000" dirty="0"/>
              <a:t>Quantity supplied increases when price rises, other things held constant (vice versa) is called Law of supply. And a table showing a list of possible product prices and the corresponding quantities supplied.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565525" y="5934075"/>
            <a:ext cx="202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i="1">
                <a:solidFill>
                  <a:schemeClr val="tx2"/>
                </a:solidFill>
              </a:rPr>
              <a:t>Q</a:t>
            </a:r>
            <a:r>
              <a:rPr lang="en-US" altLang="en-US" sz="2800" baseline="-25000">
                <a:solidFill>
                  <a:schemeClr val="tx2"/>
                </a:solidFill>
              </a:rPr>
              <a:t>S</a:t>
            </a:r>
            <a:r>
              <a:rPr lang="en-US" altLang="en-US">
                <a:solidFill>
                  <a:schemeClr val="tx2"/>
                </a:solidFill>
              </a:rPr>
              <a:t> = 100+10P</a:t>
            </a:r>
          </a:p>
        </p:txBody>
      </p:sp>
    </p:spTree>
    <p:extLst>
      <p:ext uri="{BB962C8B-B14F-4D97-AF65-F5344CB8AC3E}">
        <p14:creationId xmlns:p14="http://schemas.microsoft.com/office/powerpoint/2010/main" val="22163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 autoUpdateAnimBg="0"/>
      <p:bldP spid="95236" grpId="0" animBg="1"/>
      <p:bldP spid="95237" grpId="0" animBg="1"/>
      <p:bldP spid="95245" grpId="0" autoUpdateAnimBg="0"/>
      <p:bldP spid="95246" grpId="0" autoUpdateAnimBg="0"/>
      <p:bldP spid="95247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</TotalTime>
  <Words>545</Words>
  <Application>Microsoft Office PowerPoint</Application>
  <PresentationFormat>On-screen Show (4:3)</PresentationFormat>
  <Paragraphs>180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Demand, Supply and  Equilibrium in the Market</vt:lpstr>
      <vt:lpstr>Supply </vt:lpstr>
      <vt:lpstr>PowerPoint Presentation</vt:lpstr>
      <vt:lpstr>Factors in β </vt:lpstr>
      <vt:lpstr>Mathematical Expression in  Linear Functional Form </vt:lpstr>
      <vt:lpstr>Summary of the Generalized  a(linear) Supply Function</vt:lpstr>
      <vt:lpstr>PowerPoint Presentation</vt:lpstr>
      <vt:lpstr>Derivation of Supply Function from Generalized Supply function   </vt:lpstr>
      <vt:lpstr>Law of Supply (Schedule &amp; Curve)</vt:lpstr>
      <vt:lpstr>Supply Curve</vt:lpstr>
      <vt:lpstr>Changes in Supply</vt:lpstr>
      <vt:lpstr>PowerPoint Presentation</vt:lpstr>
      <vt:lpstr>Mathematical Expression</vt:lpstr>
      <vt:lpstr>Graphical Representation</vt:lpstr>
      <vt:lpstr>Graphical Representation</vt:lpstr>
      <vt:lpstr>Impact of Shifting factors on equilibrium</vt:lpstr>
      <vt:lpstr>Impact of Shifting factors on equilibrium</vt:lpstr>
      <vt:lpstr>Impact of Shifting factors on equilibrium</vt:lpstr>
    </vt:vector>
  </TitlesOfParts>
  <Company>Personal 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 Zeeshan</dc:creator>
  <cp:lastModifiedBy>Zainab Zeeshan</cp:lastModifiedBy>
  <cp:revision>5</cp:revision>
  <dcterms:created xsi:type="dcterms:W3CDTF">2021-10-20T06:38:39Z</dcterms:created>
  <dcterms:modified xsi:type="dcterms:W3CDTF">2022-03-29T10:04:35Z</dcterms:modified>
</cp:coreProperties>
</file>