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90" r:id="rId3"/>
    <p:sldId id="259" r:id="rId4"/>
    <p:sldId id="260" r:id="rId5"/>
    <p:sldId id="261" r:id="rId6"/>
    <p:sldId id="262" r:id="rId7"/>
    <p:sldId id="25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6" r:id="rId16"/>
    <p:sldId id="307" r:id="rId17"/>
    <p:sldId id="298" r:id="rId18"/>
    <p:sldId id="299" r:id="rId19"/>
    <p:sldId id="305" r:id="rId20"/>
    <p:sldId id="263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56" r:id="rId30"/>
    <p:sldId id="273" r:id="rId31"/>
    <p:sldId id="274" r:id="rId32"/>
    <p:sldId id="301" r:id="rId33"/>
    <p:sldId id="275" r:id="rId34"/>
    <p:sldId id="276" r:id="rId35"/>
    <p:sldId id="277" r:id="rId36"/>
    <p:sldId id="302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D538-A15E-4368-AC6E-B5B8AADB6D67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64E3-6907-4BEC-8120-A0FC3E9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14791C44-5AA2-47A4-A057-95F4AAE7CCED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DB9BAD9-614B-4EEA-83B1-93BCAE3D53B0}" type="slidenum">
              <a:rPr lang="en-US"/>
              <a:pPr/>
              <a:t>39</a:t>
            </a:fld>
            <a:endParaRPr lang="en-US"/>
          </a:p>
        </p:txBody>
      </p:sp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85813" indent="-303213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08088" indent="-2413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92275" indent="-242888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4875" indent="-2413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320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92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64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36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CD8066C8-4B36-4AB7-89AA-CEC34BE21A6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/>
              <a:t>39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ooks.google.com.pk/books?id=pxNHRjlmq8EC&amp;pg=PA24&amp;lpg=PA24&amp;dq=elasticity+of+demand+in+engineering+economics&amp;source=bl&amp;ots=vwraOgd8P8&amp;sig=Z6fGxKzgTA2n9bpL5EEHZaGgsaA&amp;hl=en&amp;sa=X&amp;ei=b3aXU_ucHoeP0AXdjIGwBg&amp;redir_esc=y#v=onepage&amp;q=elasticity%20of%20demand%20in%20engineering%20economics&amp;f=false</a:t>
            </a:r>
          </a:p>
          <a:p>
            <a:r>
              <a:rPr lang="en-US" dirty="0"/>
              <a:t>This</a:t>
            </a:r>
            <a:r>
              <a:rPr lang="en-US" baseline="0" dirty="0"/>
              <a:t> material is taken from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4E67-402D-4847-AD8A-45A67FEDD65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9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29/03/2022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0174F1-8FCF-4530-A2B1-546FD0EE43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3139E1-6B03-481A-962B-D911AA6F3262}" type="datetimeFigureOut">
              <a:rPr lang="en-US" smtClean="0"/>
              <a:t>29/03/2022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3810000"/>
            <a:ext cx="7577814" cy="1470025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0B050"/>
                </a:solidFill>
              </a:rPr>
              <a:t>Elasticity </a:t>
            </a:r>
            <a:br>
              <a:rPr lang="en-US" sz="8800" b="1" dirty="0">
                <a:solidFill>
                  <a:srgbClr val="00B050"/>
                </a:solidFill>
              </a:rPr>
            </a:br>
            <a:r>
              <a:rPr lang="en-US" sz="8800" b="1" dirty="0">
                <a:solidFill>
                  <a:srgbClr val="00B050"/>
                </a:solidFill>
              </a:rPr>
              <a:t>Examples and 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65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67000" y="2133600"/>
            <a:ext cx="1447800" cy="849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32942" y="2137229"/>
            <a:ext cx="1505858" cy="845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02265" y="1600200"/>
            <a:ext cx="20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Elasticity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2982686"/>
            <a:ext cx="279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Point elasticity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302260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Arc elasticity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24000" y="3679372"/>
            <a:ext cx="7239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38800" y="3657601"/>
            <a:ext cx="506021" cy="63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81106" y="3679372"/>
            <a:ext cx="52449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7900" y="3679372"/>
            <a:ext cx="571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" y="452845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Approach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1879" y="4528458"/>
            <a:ext cx="138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Approach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4528457"/>
            <a:ext cx="131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Method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6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Revenue </a:t>
            </a:r>
          </a:p>
          <a:p>
            <a:r>
              <a:rPr lang="en-US" dirty="0"/>
              <a:t>Total Expenditure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0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4919"/>
            <a:ext cx="7467600" cy="4873752"/>
          </a:xfrm>
        </p:spPr>
        <p:txBody>
          <a:bodyPr/>
          <a:lstStyle/>
          <a:p>
            <a:r>
              <a:rPr lang="en-US" dirty="0"/>
              <a:t>If small changes occur then it is called point elasticity.</a:t>
            </a:r>
          </a:p>
          <a:p>
            <a:r>
              <a:rPr lang="en-US" dirty="0"/>
              <a:t>We can say that elasticity on a single point.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Up Arrow 3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400000" flipH="1">
            <a:off x="4250505" y="411799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435659" y="3355002"/>
            <a:ext cx="1776151" cy="215205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14600" y="4422660"/>
            <a:ext cx="1809135" cy="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23733" y="4431030"/>
            <a:ext cx="2" cy="14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0616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(P1,Q1)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6647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changes between two distinct points occur is called arc elasticity.</a:t>
            </a:r>
          </a:p>
          <a:p>
            <a:r>
              <a:rPr lang="en-US" dirty="0"/>
              <a:t>We can say that elasticity when large changes occur.</a:t>
            </a:r>
          </a:p>
        </p:txBody>
      </p:sp>
      <p:sp>
        <p:nvSpPr>
          <p:cNvPr id="5" name="Up Arrow 4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5400000" flipH="1">
            <a:off x="4250505" y="411799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435659" y="3355002"/>
            <a:ext cx="1776151" cy="215205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9" y="3664995"/>
            <a:ext cx="11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657598" y="3664996"/>
            <a:ext cx="2" cy="23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0035" y="32956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(P1,Q1)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514599" y="4918598"/>
            <a:ext cx="22098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724400" y="4918598"/>
            <a:ext cx="2" cy="998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9300" y="45492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(P2,Q2)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5789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Mathematical approach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Q=10-2P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P=2</a:t>
                </a:r>
              </a:p>
              <a:p>
                <a:pPr marL="0" indent="0" algn="ctr">
                  <a:buNone/>
                </a:pPr>
                <a:r>
                  <a:rPr lang="en-US" dirty="0"/>
                  <a:t>E=?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3200" i="1" smtClean="0">
                            <a:latin typeface="Cambria Math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-2   ,Q=6</a:t>
                </a:r>
              </a:p>
              <a:p>
                <a:pPr marL="0" indent="0">
                  <a:buNone/>
                </a:pPr>
                <a:r>
                  <a:rPr lang="en-US" dirty="0"/>
                  <a:t>Now by formula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E=-2*2/6</a:t>
                </a:r>
              </a:p>
              <a:p>
                <a:pPr marL="0" indent="0" algn="ctr">
                  <a:buNone/>
                </a:pPr>
                <a:r>
                  <a:rPr lang="en-US" dirty="0"/>
                  <a:t>=-2/3</a:t>
                </a: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3471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graphical approach we calculate elasticity by this formula    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𝑙𝑜𝑤𝑒𝑟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𝑝𝑜𝑖𝑛𝑡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𝑎𝑥𝑖𝑠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𝑢𝑝𝑝𝑒𝑟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𝑝𝑜𝑖𝑛𝑡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𝑎𝑥𝑖𝑠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𝐴𝑇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 Arrow 3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400000" flipH="1">
            <a:off x="4250505" y="411799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514599" y="3225988"/>
            <a:ext cx="2438401" cy="274047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21957" y="4603619"/>
            <a:ext cx="1311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799" y="4544698"/>
            <a:ext cx="2" cy="14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5572" y="4175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00600" y="6063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5457" y="32154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9900" y="60669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6216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5949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Example: If the price of an ice cream cone increases from $2.00 to $2.20 and the amount you buy falls from 10 to 8 cones, then your elasticity of demand would be calculated as: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/>
              <a:t>Computing the Price Elasticity of Demand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14400" y="1752600"/>
          <a:ext cx="7507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438900" imgH="596900" progId="">
                  <p:embed/>
                </p:oleObj>
              </mc:Choice>
              <mc:Fallback>
                <p:oleObj name="Equation" r:id="rId3" imgW="6438900" imgH="596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50728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819400" y="4648200"/>
          <a:ext cx="41910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781300" imgH="1079500" progId="">
                  <p:embed/>
                </p:oleObj>
              </mc:Choice>
              <mc:Fallback>
                <p:oleObj name="Equation" r:id="rId5" imgW="2781300" imgH="1079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4191000" cy="162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62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elasticity of demand for Arc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A  Price =$4          quantity = 120</a:t>
            </a:r>
          </a:p>
          <a:p>
            <a:r>
              <a:rPr lang="en-US" dirty="0"/>
              <a:t>Pont B   Price =$6           quantity = 80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PED =  (Q</a:t>
            </a:r>
            <a:r>
              <a:rPr lang="en-US" baseline="-25000" dirty="0"/>
              <a:t>2</a:t>
            </a:r>
            <a:r>
              <a:rPr lang="en-US" dirty="0"/>
              <a:t> – Q</a:t>
            </a:r>
            <a:r>
              <a:rPr lang="en-US" baseline="-25000" dirty="0"/>
              <a:t>1</a:t>
            </a:r>
            <a:r>
              <a:rPr lang="en-US" dirty="0"/>
              <a:t> ) / [( Q</a:t>
            </a:r>
            <a:r>
              <a:rPr lang="en-US" baseline="-25000" dirty="0"/>
              <a:t>2</a:t>
            </a:r>
            <a:r>
              <a:rPr lang="en-US" dirty="0"/>
              <a:t> + Q</a:t>
            </a:r>
            <a:r>
              <a:rPr lang="en-US" baseline="-25000" dirty="0"/>
              <a:t>1</a:t>
            </a:r>
            <a:r>
              <a:rPr lang="en-US" dirty="0"/>
              <a:t> ) /2]</a:t>
            </a:r>
          </a:p>
          <a:p>
            <a:pPr marL="114300" indent="0">
              <a:buNone/>
            </a:pPr>
            <a:r>
              <a:rPr lang="en-US" dirty="0"/>
              <a:t>            _____________________</a:t>
            </a:r>
          </a:p>
          <a:p>
            <a:pPr marL="114300" indent="0">
              <a:buNone/>
            </a:pPr>
            <a:r>
              <a:rPr lang="en-US" dirty="0"/>
              <a:t>             (P</a:t>
            </a:r>
            <a:r>
              <a:rPr lang="en-US" baseline="-25000" dirty="0"/>
              <a:t>2</a:t>
            </a:r>
            <a:r>
              <a:rPr lang="en-US" dirty="0"/>
              <a:t> – P</a:t>
            </a:r>
            <a:r>
              <a:rPr lang="en-US" baseline="-25000" dirty="0"/>
              <a:t>1</a:t>
            </a:r>
            <a:r>
              <a:rPr lang="en-US" dirty="0"/>
              <a:t>) /  [(P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) /2]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 for arc elasticity is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 Arrow 3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400000" flipH="1">
            <a:off x="4250505" y="411799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200400" y="3041322"/>
            <a:ext cx="2209799" cy="267367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76499" y="3664995"/>
            <a:ext cx="11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657598" y="3664996"/>
            <a:ext cx="2" cy="23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0035" y="32956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(P1,Q1)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6020889"/>
                <a:ext cx="4161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514599" y="4918598"/>
            <a:ext cx="22098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724400" y="4918598"/>
            <a:ext cx="2" cy="998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29300" y="45492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(P2,Q2)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706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 /total expenditure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r>
              <a:rPr lang="en-US" dirty="0"/>
              <a:t>If  %change in </a:t>
            </a:r>
            <a:r>
              <a:rPr lang="en-US" dirty="0" err="1"/>
              <a:t>Qd</a:t>
            </a:r>
            <a:r>
              <a:rPr lang="en-US" dirty="0"/>
              <a:t>=% change in P</a:t>
            </a:r>
          </a:p>
          <a:p>
            <a:r>
              <a:rPr lang="en-US" dirty="0"/>
              <a:t>Which means P   	    R(remain the same)	   E=1</a:t>
            </a:r>
          </a:p>
          <a:p>
            <a:r>
              <a:rPr lang="en-US" dirty="0"/>
              <a:t>If  %change in </a:t>
            </a:r>
            <a:r>
              <a:rPr lang="en-US" dirty="0" err="1"/>
              <a:t>Qd</a:t>
            </a:r>
            <a:r>
              <a:rPr lang="en-US" dirty="0"/>
              <a:t>&gt;% change in P</a:t>
            </a:r>
          </a:p>
          <a:p>
            <a:r>
              <a:rPr lang="en-US" dirty="0"/>
              <a:t>Which means P   	    R	           E&gt;1</a:t>
            </a:r>
          </a:p>
          <a:p>
            <a:r>
              <a:rPr lang="en-US" dirty="0"/>
              <a:t>If  %change in </a:t>
            </a:r>
            <a:r>
              <a:rPr lang="en-US" dirty="0" err="1"/>
              <a:t>Qd</a:t>
            </a:r>
            <a:r>
              <a:rPr lang="en-US" dirty="0"/>
              <a:t>&lt;% change in P</a:t>
            </a:r>
          </a:p>
          <a:p>
            <a:r>
              <a:rPr lang="en-US" dirty="0"/>
              <a:t>Which means P   	    R	           E&lt;1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2133600"/>
            <a:ext cx="0" cy="387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48000" y="23175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87886" y="2327189"/>
            <a:ext cx="674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016422"/>
            <a:ext cx="0" cy="387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200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3173725"/>
            <a:ext cx="674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10000" y="2936593"/>
            <a:ext cx="0" cy="38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3832851"/>
            <a:ext cx="0" cy="387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401682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0" y="3990154"/>
            <a:ext cx="674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6200" y="3773715"/>
            <a:ext cx="0" cy="486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3077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8486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b="1" dirty="0"/>
              <a:t>Elasticity of Demand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(Some details with examples)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1938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Law of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1033"/>
            <a:ext cx="7467600" cy="4873752"/>
          </a:xfrm>
        </p:spPr>
        <p:txBody>
          <a:bodyPr/>
          <a:lstStyle/>
          <a:p>
            <a:r>
              <a:rPr lang="en-US" altLang="en-US" dirty="0"/>
              <a:t>Quantity demanded increases when price falls, other things held constant (vice versa) is called Law of Demand. </a:t>
            </a:r>
          </a:p>
          <a:p>
            <a:r>
              <a:rPr lang="en-US" dirty="0"/>
              <a:t>It can be written as </a:t>
            </a:r>
          </a:p>
          <a:p>
            <a:pPr marL="2377440" lvl="8" indent="0">
              <a:buNone/>
            </a:pPr>
            <a:r>
              <a:rPr lang="en-US" sz="4000" dirty="0"/>
              <a:t>P</a:t>
            </a:r>
            <a:r>
              <a:rPr lang="en-US" sz="2800" dirty="0"/>
              <a:t>	   = </a:t>
            </a:r>
            <a:r>
              <a:rPr lang="en-US" sz="4000" dirty="0"/>
              <a:t>Q</a:t>
            </a:r>
            <a:r>
              <a:rPr lang="en-US" sz="2800" dirty="0"/>
              <a:t>  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458352" y="2819400"/>
            <a:ext cx="0" cy="60960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419600" y="2819400"/>
            <a:ext cx="0" cy="60960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2438399" y="3941731"/>
            <a:ext cx="76200" cy="235238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Up Arrow 34"/>
          <p:cNvSpPr/>
          <p:nvPr/>
        </p:nvSpPr>
        <p:spPr>
          <a:xfrm rot="5400000" flipH="1">
            <a:off x="3855720" y="4865368"/>
            <a:ext cx="99060" cy="28575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143249" y="4222575"/>
            <a:ext cx="1524000" cy="1790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47800" y="40379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634364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  Demanded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0" y="422257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sz="1200" dirty="0"/>
              <a:t>d</a:t>
            </a:r>
            <a:r>
              <a:rPr lang="en-US" dirty="0"/>
              <a:t>=1300-20P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b="1" dirty="0"/>
              <a:t>Classifying Demand and Supply as Elastic or Inelastic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Demand is </a:t>
            </a:r>
            <a:r>
              <a:rPr lang="en-US" b="1" i="1" dirty="0">
                <a:solidFill>
                  <a:schemeClr val="accent2"/>
                </a:solidFill>
              </a:rPr>
              <a:t>elastic</a:t>
            </a:r>
            <a:r>
              <a:rPr lang="en-US" dirty="0"/>
              <a:t> if the percentage change in quantity is greater than the percentage change in price.</a:t>
            </a:r>
          </a:p>
          <a:p>
            <a:pPr algn="ctr">
              <a:buFontTx/>
              <a:buNone/>
            </a:pPr>
            <a:endParaRPr lang="en-US" sz="2400" b="1" i="1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r>
              <a:rPr lang="en-US" sz="5400" b="1" i="1" dirty="0">
                <a:solidFill>
                  <a:schemeClr val="accent2"/>
                </a:solidFill>
              </a:rPr>
              <a:t>E &gt; 1</a:t>
            </a:r>
          </a:p>
          <a:p>
            <a:pPr algn="ctr"/>
            <a:r>
              <a:rPr lang="en-US" dirty="0"/>
              <a:t>Demand is </a:t>
            </a:r>
            <a:r>
              <a:rPr lang="en-US" b="1" i="1" dirty="0">
                <a:solidFill>
                  <a:schemeClr val="accent2"/>
                </a:solidFill>
              </a:rPr>
              <a:t>inelastic</a:t>
            </a:r>
            <a:r>
              <a:rPr lang="en-US" dirty="0"/>
              <a:t> if the percentage change in quantity is less than the percentage change in price.</a:t>
            </a:r>
          </a:p>
          <a:p>
            <a:pPr algn="ctr">
              <a:buNone/>
            </a:pPr>
            <a:r>
              <a:rPr lang="en-US" sz="5400" b="1" i="1" dirty="0">
                <a:solidFill>
                  <a:schemeClr val="accent2"/>
                </a:solidFill>
              </a:rPr>
              <a:t>E &lt; 1</a:t>
            </a:r>
          </a:p>
          <a:p>
            <a:pPr algn="ctr">
              <a:buNone/>
            </a:pPr>
            <a:endParaRPr lang="en-US" sz="5400" b="1" i="1" dirty="0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endParaRPr lang="en-US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418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Elastic Demand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Demand means that quantity changes by a greater percentage than the percentage change in price.</a:t>
            </a:r>
          </a:p>
          <a:p>
            <a:pPr lvl="1"/>
            <a:r>
              <a:rPr lang="en-US" dirty="0"/>
              <a:t>Quantity demanded responds strongly to changes in price.</a:t>
            </a:r>
          </a:p>
          <a:p>
            <a:pPr lvl="1"/>
            <a:r>
              <a:rPr lang="en-US" dirty="0"/>
              <a:t>Price elasticity of demand is greater than one.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Demand tends to be more elastic :</a:t>
            </a:r>
          </a:p>
          <a:p>
            <a:pPr lvl="1"/>
            <a:r>
              <a:rPr lang="en-US" dirty="0"/>
              <a:t>the larger the number of close substitutes.</a:t>
            </a:r>
          </a:p>
          <a:p>
            <a:pPr lvl="1"/>
            <a:r>
              <a:rPr lang="en-US" dirty="0"/>
              <a:t>if the good is a luxury.</a:t>
            </a:r>
          </a:p>
          <a:p>
            <a:pPr lvl="1"/>
            <a:r>
              <a:rPr lang="en-US" dirty="0"/>
              <a:t>the more narrowly defined the market.</a:t>
            </a:r>
          </a:p>
          <a:p>
            <a:pPr lvl="1"/>
            <a:r>
              <a:rPr lang="en-US" dirty="0"/>
              <a:t>the longer the time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7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Inelastic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Inelastic Demand means that quantity doesn't change much with a change in price.</a:t>
            </a:r>
          </a:p>
          <a:p>
            <a:pPr lvl="1"/>
            <a:r>
              <a:rPr lang="en-US" dirty="0"/>
              <a:t>Quantity demanded does not respond strongly to price changes.</a:t>
            </a:r>
          </a:p>
          <a:p>
            <a:pPr lvl="1"/>
            <a:r>
              <a:rPr lang="en-US" dirty="0"/>
              <a:t>Price elasticity of demand is less than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3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The Variety of Demand Curves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Perfectly Inelastic</a:t>
            </a:r>
          </a:p>
          <a:p>
            <a:pPr lvl="1"/>
            <a:r>
              <a:rPr lang="en-US"/>
              <a:t>Quantity demanded does not respond to price changes.</a:t>
            </a:r>
          </a:p>
          <a:p>
            <a:r>
              <a:rPr lang="en-US"/>
              <a:t>Perfectly Elastic</a:t>
            </a:r>
          </a:p>
          <a:p>
            <a:pPr lvl="1"/>
            <a:r>
              <a:rPr lang="en-US"/>
              <a:t>Quantity demanded changes infinitely with any change in price.</a:t>
            </a:r>
          </a:p>
          <a:p>
            <a:r>
              <a:rPr lang="en-US"/>
              <a:t>Unit Elastic</a:t>
            </a:r>
          </a:p>
          <a:p>
            <a:pPr lvl="1"/>
            <a:r>
              <a:rPr lang="en-US"/>
              <a:t>Quantity demanded changes by the same percentage as the price.</a:t>
            </a:r>
          </a:p>
        </p:txBody>
      </p:sp>
    </p:spTree>
    <p:extLst>
      <p:ext uri="{BB962C8B-B14F-4D97-AF65-F5344CB8AC3E}">
        <p14:creationId xmlns:p14="http://schemas.microsoft.com/office/powerpoint/2010/main" val="44195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The Price Elasticity of Demand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2028825" y="2044700"/>
            <a:ext cx="5862638" cy="3300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Freeform 17"/>
          <p:cNvSpPr>
            <a:spLocks/>
          </p:cNvSpPr>
          <p:nvPr/>
        </p:nvSpPr>
        <p:spPr bwMode="auto">
          <a:xfrm>
            <a:off x="2028825" y="2044700"/>
            <a:ext cx="5862638" cy="3300413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079 h 2079"/>
              <a:gd name="T4" fmla="*/ 3693 w 3693"/>
              <a:gd name="T5" fmla="*/ 207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1862138" y="3246438"/>
            <a:ext cx="1587" cy="24923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1968500" y="1571625"/>
            <a:ext cx="62277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(a) Perfectly Inelastic Demand: Elasticity Equals 0</a:t>
            </a:r>
            <a:endParaRPr lang="en-US"/>
          </a:p>
        </p:txBody>
      </p: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1666875" y="3008313"/>
            <a:ext cx="3698875" cy="258762"/>
            <a:chOff x="1050" y="1895"/>
            <a:chExt cx="2330" cy="163"/>
          </a:xfrm>
        </p:grpSpPr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 flipH="1">
              <a:off x="1278" y="1956"/>
              <a:ext cx="210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Rectangle 22"/>
            <p:cNvSpPr>
              <a:spLocks noChangeArrowheads="1"/>
            </p:cNvSpPr>
            <p:nvPr/>
          </p:nvSpPr>
          <p:spPr bwMode="auto">
            <a:xfrm>
              <a:off x="1050" y="189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</p:grp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787525" y="3444875"/>
            <a:ext cx="3578225" cy="258763"/>
            <a:chOff x="1126" y="2170"/>
            <a:chExt cx="2254" cy="163"/>
          </a:xfrm>
        </p:grpSpPr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 flipH="1">
              <a:off x="1278" y="2241"/>
              <a:ext cx="210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Rectangle 25"/>
            <p:cNvSpPr>
              <a:spLocks noChangeArrowheads="1"/>
            </p:cNvSpPr>
            <p:nvPr/>
          </p:nvSpPr>
          <p:spPr bwMode="auto">
            <a:xfrm>
              <a:off x="1126" y="21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</p:grp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61188" y="5391150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180013" y="2295525"/>
            <a:ext cx="1370012" cy="3360738"/>
            <a:chOff x="3263" y="1446"/>
            <a:chExt cx="863" cy="2117"/>
          </a:xfrm>
        </p:grpSpPr>
        <p:grpSp>
          <p:nvGrpSpPr>
            <p:cNvPr id="89116" name="Group 28"/>
            <p:cNvGrpSpPr>
              <a:grpSpLocks/>
            </p:cNvGrpSpPr>
            <p:nvPr/>
          </p:nvGrpSpPr>
          <p:grpSpPr bwMode="auto">
            <a:xfrm>
              <a:off x="3380" y="1446"/>
              <a:ext cx="746" cy="1921"/>
              <a:chOff x="3380" y="1446"/>
              <a:chExt cx="746" cy="1921"/>
            </a:xfrm>
          </p:grpSpPr>
          <p:sp>
            <p:nvSpPr>
              <p:cNvPr id="89117" name="Line 29"/>
              <p:cNvSpPr>
                <a:spLocks noChangeShapeType="1"/>
              </p:cNvSpPr>
              <p:nvPr/>
            </p:nvSpPr>
            <p:spPr bwMode="auto">
              <a:xfrm flipV="1">
                <a:off x="3380" y="1498"/>
                <a:ext cx="1" cy="1869"/>
              </a:xfrm>
              <a:prstGeom prst="line">
                <a:avLst/>
              </a:prstGeom>
              <a:noFill/>
              <a:ln w="7143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8" name="Rectangle 30"/>
              <p:cNvSpPr>
                <a:spLocks noChangeArrowheads="1"/>
              </p:cNvSpPr>
              <p:nvPr/>
            </p:nvSpPr>
            <p:spPr bwMode="auto">
              <a:xfrm>
                <a:off x="3447" y="1446"/>
                <a:ext cx="67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Demand</a:t>
                </a:r>
                <a:endParaRPr lang="en-US"/>
              </a:p>
            </p:txBody>
          </p:sp>
        </p:grp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3263" y="3400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</p:grp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1966913" y="53975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grpSp>
        <p:nvGrpSpPr>
          <p:cNvPr id="89121" name="Group 33"/>
          <p:cNvGrpSpPr>
            <a:grpSpLocks/>
          </p:cNvGrpSpPr>
          <p:nvPr/>
        </p:nvGrpSpPr>
        <p:grpSpPr bwMode="auto">
          <a:xfrm>
            <a:off x="528638" y="3400425"/>
            <a:ext cx="1404937" cy="1217613"/>
            <a:chOff x="333" y="2142"/>
            <a:chExt cx="885" cy="767"/>
          </a:xfrm>
        </p:grpSpPr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 flipV="1">
              <a:off x="813" y="2142"/>
              <a:ext cx="300" cy="29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23" name="Group 35"/>
            <p:cNvGrpSpPr>
              <a:grpSpLocks/>
            </p:cNvGrpSpPr>
            <p:nvPr/>
          </p:nvGrpSpPr>
          <p:grpSpPr bwMode="auto">
            <a:xfrm>
              <a:off x="333" y="2389"/>
              <a:ext cx="885" cy="520"/>
              <a:chOff x="333" y="2389"/>
              <a:chExt cx="885" cy="520"/>
            </a:xfrm>
          </p:grpSpPr>
          <p:sp>
            <p:nvSpPr>
              <p:cNvPr id="89124" name="Rectangle 36"/>
              <p:cNvSpPr>
                <a:spLocks noChangeArrowheads="1"/>
              </p:cNvSpPr>
              <p:nvPr/>
            </p:nvSpPr>
            <p:spPr bwMode="auto">
              <a:xfrm>
                <a:off x="333" y="2389"/>
                <a:ext cx="885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25" name="Rectangle 37"/>
              <p:cNvSpPr>
                <a:spLocks noChangeArrowheads="1"/>
              </p:cNvSpPr>
              <p:nvPr/>
            </p:nvSpPr>
            <p:spPr bwMode="auto">
              <a:xfrm>
                <a:off x="402" y="2393"/>
                <a:ext cx="3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An</a:t>
                </a:r>
                <a:endParaRPr lang="en-US"/>
              </a:p>
            </p:txBody>
          </p:sp>
          <p:sp>
            <p:nvSpPr>
              <p:cNvPr id="89126" name="Rectangle 38"/>
              <p:cNvSpPr>
                <a:spLocks noChangeArrowheads="1"/>
              </p:cNvSpPr>
              <p:nvPr/>
            </p:nvSpPr>
            <p:spPr bwMode="auto">
              <a:xfrm>
                <a:off x="402" y="2557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89127" name="Rectangle 39"/>
              <p:cNvSpPr>
                <a:spLocks noChangeArrowheads="1"/>
              </p:cNvSpPr>
              <p:nvPr/>
            </p:nvSpPr>
            <p:spPr bwMode="auto">
              <a:xfrm>
                <a:off x="402" y="2722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89128" name="Group 40"/>
          <p:cNvGrpSpPr>
            <a:grpSpLocks/>
          </p:cNvGrpSpPr>
          <p:nvPr/>
        </p:nvGrpSpPr>
        <p:grpSpPr bwMode="auto">
          <a:xfrm>
            <a:off x="2411413" y="5640388"/>
            <a:ext cx="4845050" cy="509587"/>
            <a:chOff x="1519" y="3553"/>
            <a:chExt cx="3052" cy="321"/>
          </a:xfrm>
        </p:grpSpPr>
        <p:sp>
          <p:nvSpPr>
            <p:cNvPr id="89129" name="Line 41"/>
            <p:cNvSpPr>
              <a:spLocks noChangeShapeType="1"/>
            </p:cNvSpPr>
            <p:nvPr/>
          </p:nvSpPr>
          <p:spPr bwMode="auto">
            <a:xfrm flipH="1">
              <a:off x="3335" y="3553"/>
              <a:ext cx="75" cy="1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30" name="Group 42"/>
            <p:cNvGrpSpPr>
              <a:grpSpLocks/>
            </p:cNvGrpSpPr>
            <p:nvPr/>
          </p:nvGrpSpPr>
          <p:grpSpPr bwMode="auto">
            <a:xfrm>
              <a:off x="1519" y="3676"/>
              <a:ext cx="3052" cy="198"/>
              <a:chOff x="1519" y="3676"/>
              <a:chExt cx="3052" cy="198"/>
            </a:xfrm>
          </p:grpSpPr>
          <p:sp>
            <p:nvSpPr>
              <p:cNvPr id="89131" name="Rectangle 43"/>
              <p:cNvSpPr>
                <a:spLocks noChangeArrowheads="1"/>
              </p:cNvSpPr>
              <p:nvPr/>
            </p:nvSpPr>
            <p:spPr bwMode="auto">
              <a:xfrm>
                <a:off x="1519" y="3676"/>
                <a:ext cx="3052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2" name="Rectangle 44"/>
              <p:cNvSpPr>
                <a:spLocks noChangeArrowheads="1"/>
              </p:cNvSpPr>
              <p:nvPr/>
            </p:nvSpPr>
            <p:spPr bwMode="auto">
              <a:xfrm>
                <a:off x="1599" y="3695"/>
                <a:ext cx="295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leaves the quantity demanded unchanged.</a:t>
                </a:r>
                <a:endParaRPr lang="en-US"/>
              </a:p>
            </p:txBody>
          </p:sp>
        </p:grpSp>
      </p:grpSp>
      <p:sp>
        <p:nvSpPr>
          <p:cNvPr id="89133" name="Rectangle 45"/>
          <p:cNvSpPr>
            <a:spLocks noChangeArrowheads="1"/>
          </p:cNvSpPr>
          <p:nvPr/>
        </p:nvSpPr>
        <p:spPr bwMode="auto">
          <a:xfrm>
            <a:off x="1303338" y="2035175"/>
            <a:ext cx="7524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The Price Elasticity of Demand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009775" y="2082800"/>
            <a:ext cx="5862638" cy="3300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0" name="Freeform 16"/>
          <p:cNvSpPr>
            <a:spLocks/>
          </p:cNvSpPr>
          <p:nvPr/>
        </p:nvSpPr>
        <p:spPr bwMode="auto">
          <a:xfrm>
            <a:off x="1997075" y="2082800"/>
            <a:ext cx="5862638" cy="3300413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079 h 2079"/>
              <a:gd name="T4" fmla="*/ 3693 w 3693"/>
              <a:gd name="T5" fmla="*/ 207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1819275" y="3290888"/>
            <a:ext cx="1588" cy="24288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5043488" y="5578475"/>
            <a:ext cx="217487" cy="3175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2130425" y="1609725"/>
            <a:ext cx="4749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(b) Inelastic Demand: Elasticity Is Less Than 1</a:t>
            </a:r>
            <a:endParaRPr 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6991350" y="54594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1939925" y="54657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grpSp>
        <p:nvGrpSpPr>
          <p:cNvPr id="88086" name="Group 22"/>
          <p:cNvGrpSpPr>
            <a:grpSpLocks/>
          </p:cNvGrpSpPr>
          <p:nvPr/>
        </p:nvGrpSpPr>
        <p:grpSpPr bwMode="auto">
          <a:xfrm>
            <a:off x="1620838" y="3044825"/>
            <a:ext cx="3392487" cy="2679700"/>
            <a:chOff x="1021" y="1918"/>
            <a:chExt cx="2137" cy="1688"/>
          </a:xfrm>
        </p:grpSpPr>
        <p:sp>
          <p:nvSpPr>
            <p:cNvPr id="88087" name="Freeform 23"/>
            <p:cNvSpPr>
              <a:spLocks/>
            </p:cNvSpPr>
            <p:nvPr/>
          </p:nvSpPr>
          <p:spPr bwMode="auto">
            <a:xfrm>
              <a:off x="1266" y="1980"/>
              <a:ext cx="1892" cy="1411"/>
            </a:xfrm>
            <a:custGeom>
              <a:avLst/>
              <a:gdLst>
                <a:gd name="T0" fmla="*/ 1892 w 1892"/>
                <a:gd name="T1" fmla="*/ 1411 h 1411"/>
                <a:gd name="T2" fmla="*/ 1892 w 1892"/>
                <a:gd name="T3" fmla="*/ 0 h 1411"/>
                <a:gd name="T4" fmla="*/ 0 w 1892"/>
                <a:gd name="T5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2" h="1411">
                  <a:moveTo>
                    <a:pt x="1892" y="1411"/>
                  </a:moveTo>
                  <a:lnTo>
                    <a:pt x="189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1021" y="1918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2989" y="344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90</a:t>
              </a:r>
              <a:endParaRPr lang="en-US"/>
            </a:p>
          </p:txBody>
        </p:sp>
      </p:grpSp>
      <p:grpSp>
        <p:nvGrpSpPr>
          <p:cNvPr id="88090" name="Group 26"/>
          <p:cNvGrpSpPr>
            <a:grpSpLocks/>
          </p:cNvGrpSpPr>
          <p:nvPr/>
        </p:nvGrpSpPr>
        <p:grpSpPr bwMode="auto">
          <a:xfrm>
            <a:off x="4725988" y="2416175"/>
            <a:ext cx="2238375" cy="1743075"/>
            <a:chOff x="2977" y="1522"/>
            <a:chExt cx="1410" cy="1098"/>
          </a:xfrm>
        </p:grpSpPr>
        <p:sp>
          <p:nvSpPr>
            <p:cNvPr id="88091" name="Freeform 27"/>
            <p:cNvSpPr>
              <a:spLocks/>
            </p:cNvSpPr>
            <p:nvPr/>
          </p:nvSpPr>
          <p:spPr bwMode="auto">
            <a:xfrm>
              <a:off x="2977" y="1522"/>
              <a:ext cx="856" cy="990"/>
            </a:xfrm>
            <a:custGeom>
              <a:avLst/>
              <a:gdLst>
                <a:gd name="T0" fmla="*/ 0 w 57"/>
                <a:gd name="T1" fmla="*/ 0 h 80"/>
                <a:gd name="T2" fmla="*/ 57 w 57"/>
                <a:gd name="T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" h="80">
                  <a:moveTo>
                    <a:pt x="0" y="0"/>
                  </a:moveTo>
                  <a:cubicBezTo>
                    <a:pt x="10" y="33"/>
                    <a:pt x="14" y="64"/>
                    <a:pt x="57" y="80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3872" y="2457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  <p:grpSp>
        <p:nvGrpSpPr>
          <p:cNvPr id="88093" name="Group 29"/>
          <p:cNvGrpSpPr>
            <a:grpSpLocks/>
          </p:cNvGrpSpPr>
          <p:nvPr/>
        </p:nvGrpSpPr>
        <p:grpSpPr bwMode="auto">
          <a:xfrm>
            <a:off x="461963" y="3438525"/>
            <a:ext cx="1404937" cy="1217613"/>
            <a:chOff x="291" y="2166"/>
            <a:chExt cx="885" cy="767"/>
          </a:xfrm>
        </p:grpSpPr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 flipV="1">
              <a:off x="726" y="2166"/>
              <a:ext cx="360" cy="27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95" name="Group 31"/>
            <p:cNvGrpSpPr>
              <a:grpSpLocks/>
            </p:cNvGrpSpPr>
            <p:nvPr/>
          </p:nvGrpSpPr>
          <p:grpSpPr bwMode="auto">
            <a:xfrm>
              <a:off x="291" y="2413"/>
              <a:ext cx="885" cy="520"/>
              <a:chOff x="291" y="2413"/>
              <a:chExt cx="885" cy="520"/>
            </a:xfrm>
          </p:grpSpPr>
          <p:sp>
            <p:nvSpPr>
              <p:cNvPr id="88096" name="Rectangle 32"/>
              <p:cNvSpPr>
                <a:spLocks noChangeArrowheads="1"/>
              </p:cNvSpPr>
              <p:nvPr/>
            </p:nvSpPr>
            <p:spPr bwMode="auto">
              <a:xfrm>
                <a:off x="291" y="2413"/>
                <a:ext cx="885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7" name="Rectangle 33"/>
              <p:cNvSpPr>
                <a:spLocks noChangeArrowheads="1"/>
              </p:cNvSpPr>
              <p:nvPr/>
            </p:nvSpPr>
            <p:spPr bwMode="auto">
              <a:xfrm>
                <a:off x="353" y="2429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88098" name="Rectangle 34"/>
              <p:cNvSpPr>
                <a:spLocks noChangeArrowheads="1"/>
              </p:cNvSpPr>
              <p:nvPr/>
            </p:nvSpPr>
            <p:spPr bwMode="auto">
              <a:xfrm>
                <a:off x="353" y="259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88099" name="Rectangle 35"/>
              <p:cNvSpPr>
                <a:spLocks noChangeArrowheads="1"/>
              </p:cNvSpPr>
              <p:nvPr/>
            </p:nvSpPr>
            <p:spPr bwMode="auto">
              <a:xfrm>
                <a:off x="353" y="2758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1331913" y="2073275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88101" name="Group 37"/>
          <p:cNvGrpSpPr>
            <a:grpSpLocks/>
          </p:cNvGrpSpPr>
          <p:nvPr/>
        </p:nvGrpSpPr>
        <p:grpSpPr bwMode="auto">
          <a:xfrm>
            <a:off x="1724025" y="5657850"/>
            <a:ext cx="5418138" cy="530225"/>
            <a:chOff x="1086" y="3564"/>
            <a:chExt cx="3413" cy="334"/>
          </a:xfrm>
        </p:grpSpPr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H="1">
              <a:off x="3158" y="3564"/>
              <a:ext cx="135" cy="1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103" name="Group 39"/>
            <p:cNvGrpSpPr>
              <a:grpSpLocks/>
            </p:cNvGrpSpPr>
            <p:nvPr/>
          </p:nvGrpSpPr>
          <p:grpSpPr bwMode="auto">
            <a:xfrm>
              <a:off x="1086" y="3700"/>
              <a:ext cx="3413" cy="198"/>
              <a:chOff x="1086" y="3700"/>
              <a:chExt cx="3413" cy="198"/>
            </a:xfrm>
          </p:grpSpPr>
          <p:sp>
            <p:nvSpPr>
              <p:cNvPr id="88104" name="Rectangle 40"/>
              <p:cNvSpPr>
                <a:spLocks noChangeArrowheads="1"/>
              </p:cNvSpPr>
              <p:nvPr/>
            </p:nvSpPr>
            <p:spPr bwMode="auto">
              <a:xfrm>
                <a:off x="1086" y="3700"/>
                <a:ext cx="3413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Rectangle 41"/>
              <p:cNvSpPr>
                <a:spLocks noChangeArrowheads="1"/>
              </p:cNvSpPr>
              <p:nvPr/>
            </p:nvSpPr>
            <p:spPr bwMode="auto">
              <a:xfrm>
                <a:off x="1132" y="3715"/>
                <a:ext cx="333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leads to an 11% decrease in quantity demanded.</a:t>
                </a:r>
                <a:endParaRPr lang="en-US"/>
              </a:p>
            </p:txBody>
          </p:sp>
        </p:grpSp>
      </p:grpSp>
      <p:grpSp>
        <p:nvGrpSpPr>
          <p:cNvPr id="88106" name="Group 42"/>
          <p:cNvGrpSpPr>
            <a:grpSpLocks/>
          </p:cNvGrpSpPr>
          <p:nvPr/>
        </p:nvGrpSpPr>
        <p:grpSpPr bwMode="auto">
          <a:xfrm>
            <a:off x="1741488" y="3508375"/>
            <a:ext cx="3903662" cy="2216150"/>
            <a:chOff x="1097" y="2210"/>
            <a:chExt cx="2459" cy="1396"/>
          </a:xfrm>
        </p:grpSpPr>
        <p:sp>
          <p:nvSpPr>
            <p:cNvPr id="88107" name="Freeform 43"/>
            <p:cNvSpPr>
              <a:spLocks/>
            </p:cNvSpPr>
            <p:nvPr/>
          </p:nvSpPr>
          <p:spPr bwMode="auto">
            <a:xfrm>
              <a:off x="1266" y="2265"/>
              <a:ext cx="2102" cy="1126"/>
            </a:xfrm>
            <a:custGeom>
              <a:avLst/>
              <a:gdLst>
                <a:gd name="T0" fmla="*/ 2102 w 2102"/>
                <a:gd name="T1" fmla="*/ 1126 h 1126"/>
                <a:gd name="T2" fmla="*/ 2102 w 2102"/>
                <a:gd name="T3" fmla="*/ 0 h 1126"/>
                <a:gd name="T4" fmla="*/ 0 w 2102"/>
                <a:gd name="T5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2" h="1126">
                  <a:moveTo>
                    <a:pt x="2102" y="1126"/>
                  </a:moveTo>
                  <a:lnTo>
                    <a:pt x="210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Rectangle 44"/>
            <p:cNvSpPr>
              <a:spLocks noChangeArrowheads="1"/>
            </p:cNvSpPr>
            <p:nvPr/>
          </p:nvSpPr>
          <p:spPr bwMode="auto">
            <a:xfrm>
              <a:off x="1097" y="221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88109" name="Rectangle 45"/>
            <p:cNvSpPr>
              <a:spLocks noChangeArrowheads="1"/>
            </p:cNvSpPr>
            <p:nvPr/>
          </p:nvSpPr>
          <p:spPr bwMode="auto">
            <a:xfrm>
              <a:off x="3328" y="3443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5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  <p:bldP spid="880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The Price Elasticity of Demand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203450" y="2020888"/>
            <a:ext cx="5861050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Freeform 17"/>
          <p:cNvSpPr>
            <a:spLocks/>
          </p:cNvSpPr>
          <p:nvPr/>
        </p:nvSpPr>
        <p:spPr bwMode="auto">
          <a:xfrm>
            <a:off x="2203450" y="2020888"/>
            <a:ext cx="5861050" cy="3300412"/>
          </a:xfrm>
          <a:custGeom>
            <a:avLst/>
            <a:gdLst>
              <a:gd name="T0" fmla="*/ 0 w 3692"/>
              <a:gd name="T1" fmla="*/ 0 h 2079"/>
              <a:gd name="T2" fmla="*/ 0 w 3692"/>
              <a:gd name="T3" fmla="*/ 2079 h 2079"/>
              <a:gd name="T4" fmla="*/ 3692 w 3692"/>
              <a:gd name="T5" fmla="*/ 207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2" h="2079">
                <a:moveTo>
                  <a:pt x="0" y="0"/>
                </a:moveTo>
                <a:lnTo>
                  <a:pt x="0" y="2079"/>
                </a:lnTo>
                <a:lnTo>
                  <a:pt x="3692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2012950" y="3217863"/>
            <a:ext cx="1588" cy="23653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5003800" y="5518150"/>
            <a:ext cx="282575" cy="1588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2012950" y="5557838"/>
            <a:ext cx="5329238" cy="569912"/>
            <a:chOff x="1268" y="3501"/>
            <a:chExt cx="3357" cy="359"/>
          </a:xfrm>
        </p:grpSpPr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flipH="1">
              <a:off x="3144" y="3501"/>
              <a:ext cx="180" cy="18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62" name="Group 22"/>
            <p:cNvGrpSpPr>
              <a:grpSpLocks/>
            </p:cNvGrpSpPr>
            <p:nvPr/>
          </p:nvGrpSpPr>
          <p:grpSpPr bwMode="auto">
            <a:xfrm>
              <a:off x="1268" y="3662"/>
              <a:ext cx="3357" cy="198"/>
              <a:chOff x="1268" y="3662"/>
              <a:chExt cx="3357" cy="198"/>
            </a:xfrm>
          </p:grpSpPr>
          <p:sp>
            <p:nvSpPr>
              <p:cNvPr id="87063" name="Rectangle 23"/>
              <p:cNvSpPr>
                <a:spLocks noChangeArrowheads="1"/>
              </p:cNvSpPr>
              <p:nvPr/>
            </p:nvSpPr>
            <p:spPr bwMode="auto">
              <a:xfrm>
                <a:off x="1268" y="3662"/>
                <a:ext cx="3357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64" name="Rectangle 24"/>
              <p:cNvSpPr>
                <a:spLocks noChangeArrowheads="1"/>
              </p:cNvSpPr>
              <p:nvPr/>
            </p:nvSpPr>
            <p:spPr bwMode="auto">
              <a:xfrm>
                <a:off x="1285" y="3686"/>
                <a:ext cx="326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leads to a 22% decrease in quantity demanded.</a:t>
                </a:r>
                <a:endParaRPr lang="en-US"/>
              </a:p>
            </p:txBody>
          </p:sp>
        </p:grpSp>
      </p:grp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2514600" y="1597025"/>
            <a:ext cx="4448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(c) Unit Elastic Demand: Elasticity Equals 1</a:t>
            </a:r>
            <a:endParaRPr lang="en-US"/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170738" y="5381625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grpSp>
        <p:nvGrpSpPr>
          <p:cNvPr id="87067" name="Group 27"/>
          <p:cNvGrpSpPr>
            <a:grpSpLocks/>
          </p:cNvGrpSpPr>
          <p:nvPr/>
        </p:nvGrpSpPr>
        <p:grpSpPr bwMode="auto">
          <a:xfrm>
            <a:off x="1944688" y="3436938"/>
            <a:ext cx="3762375" cy="2209800"/>
            <a:chOff x="1225" y="2165"/>
            <a:chExt cx="2370" cy="1392"/>
          </a:xfrm>
        </p:grpSpPr>
        <p:sp>
          <p:nvSpPr>
            <p:cNvPr id="87068" name="Freeform 28"/>
            <p:cNvSpPr>
              <a:spLocks/>
            </p:cNvSpPr>
            <p:nvPr/>
          </p:nvSpPr>
          <p:spPr bwMode="auto">
            <a:xfrm>
              <a:off x="1388" y="2226"/>
              <a:ext cx="2101" cy="1126"/>
            </a:xfrm>
            <a:custGeom>
              <a:avLst/>
              <a:gdLst>
                <a:gd name="T0" fmla="*/ 2101 w 2101"/>
                <a:gd name="T1" fmla="*/ 1126 h 1126"/>
                <a:gd name="T2" fmla="*/ 2101 w 2101"/>
                <a:gd name="T3" fmla="*/ 0 h 1126"/>
                <a:gd name="T4" fmla="*/ 0 w 2101"/>
                <a:gd name="T5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1" h="1126">
                  <a:moveTo>
                    <a:pt x="2101" y="1126"/>
                  </a:moveTo>
                  <a:lnTo>
                    <a:pt x="210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9" name="Rectangle 29"/>
            <p:cNvSpPr>
              <a:spLocks noChangeArrowheads="1"/>
            </p:cNvSpPr>
            <p:nvPr/>
          </p:nvSpPr>
          <p:spPr bwMode="auto">
            <a:xfrm>
              <a:off x="1225" y="216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87070" name="Rectangle 30"/>
            <p:cNvSpPr>
              <a:spLocks noChangeArrowheads="1"/>
            </p:cNvSpPr>
            <p:nvPr/>
          </p:nvSpPr>
          <p:spPr bwMode="auto">
            <a:xfrm>
              <a:off x="3367" y="339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</p:grp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138363" y="5387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1535113" y="196850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87073" name="Group 33"/>
          <p:cNvGrpSpPr>
            <a:grpSpLocks/>
          </p:cNvGrpSpPr>
          <p:nvPr/>
        </p:nvGrpSpPr>
        <p:grpSpPr bwMode="auto">
          <a:xfrm>
            <a:off x="1824038" y="2973388"/>
            <a:ext cx="3143250" cy="2673350"/>
            <a:chOff x="1149" y="1873"/>
            <a:chExt cx="1980" cy="1684"/>
          </a:xfrm>
        </p:grpSpPr>
        <p:sp>
          <p:nvSpPr>
            <p:cNvPr id="87074" name="Freeform 34"/>
            <p:cNvSpPr>
              <a:spLocks/>
            </p:cNvSpPr>
            <p:nvPr/>
          </p:nvSpPr>
          <p:spPr bwMode="auto">
            <a:xfrm>
              <a:off x="1388" y="1941"/>
              <a:ext cx="1681" cy="1411"/>
            </a:xfrm>
            <a:custGeom>
              <a:avLst/>
              <a:gdLst>
                <a:gd name="T0" fmla="*/ 1681 w 1681"/>
                <a:gd name="T1" fmla="*/ 1411 h 1411"/>
                <a:gd name="T2" fmla="*/ 1681 w 1681"/>
                <a:gd name="T3" fmla="*/ 0 h 1411"/>
                <a:gd name="T4" fmla="*/ 0 w 1681"/>
                <a:gd name="T5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1411">
                  <a:moveTo>
                    <a:pt x="1681" y="1411"/>
                  </a:moveTo>
                  <a:lnTo>
                    <a:pt x="168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Rectangle 35"/>
            <p:cNvSpPr>
              <a:spLocks noChangeArrowheads="1"/>
            </p:cNvSpPr>
            <p:nvPr/>
          </p:nvSpPr>
          <p:spPr bwMode="auto">
            <a:xfrm>
              <a:off x="1149" y="187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  <p:sp>
          <p:nvSpPr>
            <p:cNvPr id="87076" name="Rectangle 36"/>
            <p:cNvSpPr>
              <a:spLocks noChangeArrowheads="1"/>
            </p:cNvSpPr>
            <p:nvPr/>
          </p:nvSpPr>
          <p:spPr bwMode="auto">
            <a:xfrm>
              <a:off x="2977" y="339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80</a:t>
              </a:r>
              <a:endParaRPr lang="en-US"/>
            </a:p>
          </p:txBody>
        </p: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725488" y="3376613"/>
            <a:ext cx="1382712" cy="1217612"/>
            <a:chOff x="457" y="2127"/>
            <a:chExt cx="871" cy="767"/>
          </a:xfrm>
        </p:grpSpPr>
        <p:sp>
          <p:nvSpPr>
            <p:cNvPr id="87078" name="Line 38"/>
            <p:cNvSpPr>
              <a:spLocks noChangeShapeType="1"/>
            </p:cNvSpPr>
            <p:nvPr/>
          </p:nvSpPr>
          <p:spPr bwMode="auto">
            <a:xfrm flipV="1">
              <a:off x="862" y="2127"/>
              <a:ext cx="361" cy="28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79" name="Group 39"/>
            <p:cNvGrpSpPr>
              <a:grpSpLocks/>
            </p:cNvGrpSpPr>
            <p:nvPr/>
          </p:nvGrpSpPr>
          <p:grpSpPr bwMode="auto">
            <a:xfrm>
              <a:off x="457" y="2375"/>
              <a:ext cx="871" cy="519"/>
              <a:chOff x="457" y="2375"/>
              <a:chExt cx="871" cy="519"/>
            </a:xfrm>
          </p:grpSpPr>
          <p:sp>
            <p:nvSpPr>
              <p:cNvPr id="87080" name="Rectangle 40"/>
              <p:cNvSpPr>
                <a:spLocks noChangeArrowheads="1"/>
              </p:cNvSpPr>
              <p:nvPr/>
            </p:nvSpPr>
            <p:spPr bwMode="auto">
              <a:xfrm>
                <a:off x="457" y="2375"/>
                <a:ext cx="871" cy="519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1" name="Rectangle 41"/>
              <p:cNvSpPr>
                <a:spLocks noChangeArrowheads="1"/>
              </p:cNvSpPr>
              <p:nvPr/>
            </p:nvSpPr>
            <p:spPr bwMode="auto">
              <a:xfrm>
                <a:off x="506" y="2384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87082" name="Rectangle 42"/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87083" name="Rectangle 43"/>
              <p:cNvSpPr>
                <a:spLocks noChangeArrowheads="1"/>
              </p:cNvSpPr>
              <p:nvPr/>
            </p:nvSpPr>
            <p:spPr bwMode="auto">
              <a:xfrm>
                <a:off x="506" y="2712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87084" name="Group 44"/>
          <p:cNvGrpSpPr>
            <a:grpSpLocks/>
          </p:cNvGrpSpPr>
          <p:nvPr/>
        </p:nvGrpSpPr>
        <p:grpSpPr bwMode="auto">
          <a:xfrm>
            <a:off x="4395788" y="2393950"/>
            <a:ext cx="3270250" cy="1647825"/>
            <a:chOff x="2769" y="1508"/>
            <a:chExt cx="2060" cy="1038"/>
          </a:xfrm>
        </p:grpSpPr>
        <p:sp>
          <p:nvSpPr>
            <p:cNvPr id="87085" name="Freeform 45"/>
            <p:cNvSpPr>
              <a:spLocks/>
            </p:cNvSpPr>
            <p:nvPr/>
          </p:nvSpPr>
          <p:spPr bwMode="auto">
            <a:xfrm>
              <a:off x="2769" y="1508"/>
              <a:ext cx="1501" cy="966"/>
            </a:xfrm>
            <a:custGeom>
              <a:avLst/>
              <a:gdLst>
                <a:gd name="T0" fmla="*/ 0 w 100"/>
                <a:gd name="T1" fmla="*/ 0 h 78"/>
                <a:gd name="T2" fmla="*/ 10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0" y="0"/>
                  </a:moveTo>
                  <a:cubicBezTo>
                    <a:pt x="17" y="52"/>
                    <a:pt x="67" y="70"/>
                    <a:pt x="100" y="78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6" name="Rectangle 46"/>
            <p:cNvSpPr>
              <a:spLocks noChangeArrowheads="1"/>
            </p:cNvSpPr>
            <p:nvPr/>
          </p:nvSpPr>
          <p:spPr bwMode="auto">
            <a:xfrm>
              <a:off x="4314" y="2383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 animBg="1"/>
      <p:bldP spid="870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The Price Elasticity of Demand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1700213" y="3198813"/>
            <a:ext cx="15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2009775" y="1922463"/>
            <a:ext cx="5862638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Freeform 17"/>
          <p:cNvSpPr>
            <a:spLocks/>
          </p:cNvSpPr>
          <p:nvPr/>
        </p:nvSpPr>
        <p:spPr bwMode="auto">
          <a:xfrm>
            <a:off x="2009775" y="1922463"/>
            <a:ext cx="5862638" cy="3300412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079 h 2079"/>
              <a:gd name="T4" fmla="*/ 3693 w 3693"/>
              <a:gd name="T5" fmla="*/ 207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1843088" y="3089275"/>
            <a:ext cx="3175" cy="217488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059238" y="5418138"/>
            <a:ext cx="1001712" cy="158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2092325" y="1481138"/>
            <a:ext cx="4857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(d) Elastic Demand: Elasticity Is Greater Than 1</a:t>
            </a:r>
            <a:endParaRPr lang="en-US"/>
          </a:p>
        </p:txBody>
      </p:sp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2582863" y="2255838"/>
            <a:ext cx="4867275" cy="1376362"/>
            <a:chOff x="1627" y="1421"/>
            <a:chExt cx="3066" cy="867"/>
          </a:xfrm>
        </p:grpSpPr>
        <p:sp>
          <p:nvSpPr>
            <p:cNvPr id="86038" name="Freeform 22"/>
            <p:cNvSpPr>
              <a:spLocks/>
            </p:cNvSpPr>
            <p:nvPr/>
          </p:nvSpPr>
          <p:spPr bwMode="auto">
            <a:xfrm>
              <a:off x="1627" y="1421"/>
              <a:ext cx="2461" cy="804"/>
            </a:xfrm>
            <a:custGeom>
              <a:avLst/>
              <a:gdLst>
                <a:gd name="T0" fmla="*/ 0 w 164"/>
                <a:gd name="T1" fmla="*/ 0 h 65"/>
                <a:gd name="T2" fmla="*/ 164 w 164"/>
                <a:gd name="T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4" h="65">
                  <a:moveTo>
                    <a:pt x="0" y="0"/>
                  </a:moveTo>
                  <a:cubicBezTo>
                    <a:pt x="33" y="46"/>
                    <a:pt x="111" y="64"/>
                    <a:pt x="164" y="65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Rectangle 23"/>
            <p:cNvSpPr>
              <a:spLocks noChangeArrowheads="1"/>
            </p:cNvSpPr>
            <p:nvPr/>
          </p:nvSpPr>
          <p:spPr bwMode="auto">
            <a:xfrm>
              <a:off x="4178" y="2125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/>
            </a:p>
          </p:txBody>
        </p:sp>
      </p:grp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6846888" y="527208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1768475" y="3294063"/>
            <a:ext cx="3729038" cy="2243137"/>
            <a:chOff x="1114" y="2075"/>
            <a:chExt cx="2349" cy="1413"/>
          </a:xfrm>
        </p:grpSpPr>
        <p:sp>
          <p:nvSpPr>
            <p:cNvPr id="86042" name="Freeform 26"/>
            <p:cNvSpPr>
              <a:spLocks/>
            </p:cNvSpPr>
            <p:nvPr/>
          </p:nvSpPr>
          <p:spPr bwMode="auto">
            <a:xfrm>
              <a:off x="1266" y="2163"/>
              <a:ext cx="2102" cy="1127"/>
            </a:xfrm>
            <a:custGeom>
              <a:avLst/>
              <a:gdLst>
                <a:gd name="T0" fmla="*/ 2102 w 2102"/>
                <a:gd name="T1" fmla="*/ 1127 h 1127"/>
                <a:gd name="T2" fmla="*/ 2102 w 2102"/>
                <a:gd name="T3" fmla="*/ 0 h 1127"/>
                <a:gd name="T4" fmla="*/ 0 w 2102"/>
                <a:gd name="T5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2" h="1127">
                  <a:moveTo>
                    <a:pt x="2102" y="1127"/>
                  </a:moveTo>
                  <a:lnTo>
                    <a:pt x="210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1114" y="207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3235" y="3325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</p:grp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1776413" y="52784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1284288" y="18589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1625600" y="2857500"/>
            <a:ext cx="2159000" cy="2679700"/>
            <a:chOff x="1024" y="1800"/>
            <a:chExt cx="1360" cy="1688"/>
          </a:xfrm>
        </p:grpSpPr>
        <p:sp>
          <p:nvSpPr>
            <p:cNvPr id="86048" name="Freeform 32"/>
            <p:cNvSpPr>
              <a:spLocks/>
            </p:cNvSpPr>
            <p:nvPr/>
          </p:nvSpPr>
          <p:spPr bwMode="auto">
            <a:xfrm>
              <a:off x="1266" y="1879"/>
              <a:ext cx="1051" cy="1411"/>
            </a:xfrm>
            <a:custGeom>
              <a:avLst/>
              <a:gdLst>
                <a:gd name="T0" fmla="*/ 1051 w 1051"/>
                <a:gd name="T1" fmla="*/ 1411 h 1411"/>
                <a:gd name="T2" fmla="*/ 1051 w 1051"/>
                <a:gd name="T3" fmla="*/ 0 h 1411"/>
                <a:gd name="T4" fmla="*/ 0 w 1051"/>
                <a:gd name="T5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1" h="1411">
                  <a:moveTo>
                    <a:pt x="1051" y="1411"/>
                  </a:moveTo>
                  <a:lnTo>
                    <a:pt x="105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1024" y="1800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2232" y="332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50</a:t>
              </a:r>
              <a:endParaRPr lang="en-US"/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509588" y="3257550"/>
            <a:ext cx="1333500" cy="1238250"/>
            <a:chOff x="321" y="2052"/>
            <a:chExt cx="840" cy="780"/>
          </a:xfrm>
        </p:grpSpPr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 flipV="1">
              <a:off x="741" y="2052"/>
              <a:ext cx="360" cy="29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53" name="Group 37"/>
            <p:cNvGrpSpPr>
              <a:grpSpLocks/>
            </p:cNvGrpSpPr>
            <p:nvPr/>
          </p:nvGrpSpPr>
          <p:grpSpPr bwMode="auto">
            <a:xfrm>
              <a:off x="321" y="2310"/>
              <a:ext cx="840" cy="522"/>
              <a:chOff x="321" y="2310"/>
              <a:chExt cx="840" cy="522"/>
            </a:xfrm>
          </p:grpSpPr>
          <p:sp>
            <p:nvSpPr>
              <p:cNvPr id="86054" name="Rectangle 38"/>
              <p:cNvSpPr>
                <a:spLocks noChangeArrowheads="1"/>
              </p:cNvSpPr>
              <p:nvPr/>
            </p:nvSpPr>
            <p:spPr bwMode="auto">
              <a:xfrm>
                <a:off x="321" y="2312"/>
                <a:ext cx="840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5" name="Rectangle 39"/>
              <p:cNvSpPr>
                <a:spLocks noChangeArrowheads="1"/>
              </p:cNvSpPr>
              <p:nvPr/>
            </p:nvSpPr>
            <p:spPr bwMode="auto">
              <a:xfrm>
                <a:off x="360" y="2310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86056" name="Rectangle 40"/>
              <p:cNvSpPr>
                <a:spLocks noChangeArrowheads="1"/>
              </p:cNvSpPr>
              <p:nvPr/>
            </p:nvSpPr>
            <p:spPr bwMode="auto">
              <a:xfrm>
                <a:off x="360" y="2475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86057" name="Rectangle 41"/>
              <p:cNvSpPr>
                <a:spLocks noChangeArrowheads="1"/>
              </p:cNvSpPr>
              <p:nvPr/>
            </p:nvSpPr>
            <p:spPr bwMode="auto">
              <a:xfrm>
                <a:off x="360" y="263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86058" name="Group 42"/>
          <p:cNvGrpSpPr>
            <a:grpSpLocks/>
          </p:cNvGrpSpPr>
          <p:nvPr/>
        </p:nvGrpSpPr>
        <p:grpSpPr bwMode="auto">
          <a:xfrm>
            <a:off x="1819275" y="5457825"/>
            <a:ext cx="5348288" cy="569913"/>
            <a:chOff x="1146" y="3438"/>
            <a:chExt cx="3369" cy="359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872" y="3438"/>
              <a:ext cx="165" cy="17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0" name="Rectangle 44"/>
            <p:cNvSpPr>
              <a:spLocks noChangeArrowheads="1"/>
            </p:cNvSpPr>
            <p:nvPr/>
          </p:nvSpPr>
          <p:spPr bwMode="auto">
            <a:xfrm>
              <a:off x="1146" y="3599"/>
              <a:ext cx="3369" cy="198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1174" y="3621"/>
              <a:ext cx="326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2. . . . leads to a 67% decrease in quantity demanded.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0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200" b="1" dirty="0"/>
              <a:t>The Price Elasticity of Demand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33575" y="2017713"/>
            <a:ext cx="5862638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1914525" y="2017713"/>
            <a:ext cx="5862638" cy="3300412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079 h 2079"/>
              <a:gd name="T4" fmla="*/ 3693 w 3693"/>
              <a:gd name="T5" fmla="*/ 207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976438" y="1576388"/>
            <a:ext cx="5530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(e) Perfectly Elastic Demand: Elasticity Equals Infinity</a:t>
            </a:r>
            <a:endParaRPr lang="en-US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908800" y="536733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704975" y="53736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303338" y="19732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1592263" y="3389313"/>
            <a:ext cx="5551487" cy="271462"/>
            <a:chOff x="1003" y="2135"/>
            <a:chExt cx="3497" cy="171"/>
          </a:xfrm>
        </p:grpSpPr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003" y="213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$4</a:t>
              </a:r>
              <a:endParaRPr lang="en-US"/>
            </a:p>
          </p:txBody>
        </p:sp>
        <p:grpSp>
          <p:nvGrpSpPr>
            <p:cNvPr id="85015" name="Group 23"/>
            <p:cNvGrpSpPr>
              <a:grpSpLocks/>
            </p:cNvGrpSpPr>
            <p:nvPr/>
          </p:nvGrpSpPr>
          <p:grpSpPr bwMode="auto">
            <a:xfrm>
              <a:off x="1214" y="2143"/>
              <a:ext cx="3286" cy="163"/>
              <a:chOff x="1218" y="2143"/>
              <a:chExt cx="3286" cy="163"/>
            </a:xfrm>
          </p:grpSpPr>
          <p:sp>
            <p:nvSpPr>
              <p:cNvPr id="85016" name="Line 24"/>
              <p:cNvSpPr>
                <a:spLocks noChangeShapeType="1"/>
              </p:cNvSpPr>
              <p:nvPr/>
            </p:nvSpPr>
            <p:spPr bwMode="auto">
              <a:xfrm flipH="1">
                <a:off x="1218" y="2223"/>
                <a:ext cx="2717" cy="1"/>
              </a:xfrm>
              <a:prstGeom prst="line">
                <a:avLst/>
              </a:prstGeom>
              <a:noFill/>
              <a:ln w="7143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17" name="Rectangle 25"/>
              <p:cNvSpPr>
                <a:spLocks noChangeArrowheads="1"/>
              </p:cNvSpPr>
              <p:nvPr/>
            </p:nvSpPr>
            <p:spPr bwMode="auto">
              <a:xfrm>
                <a:off x="3989" y="214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Demand</a:t>
                </a:r>
                <a:endParaRPr lang="en-US"/>
              </a:p>
            </p:txBody>
          </p:sp>
        </p:grp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4054475" y="3608388"/>
            <a:ext cx="2025650" cy="1139825"/>
            <a:chOff x="2554" y="2273"/>
            <a:chExt cx="1276" cy="718"/>
          </a:xfrm>
        </p:grpSpPr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>
              <a:off x="3020" y="2273"/>
              <a:ext cx="180" cy="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2554" y="2471"/>
              <a:ext cx="1276" cy="52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2591" y="2489"/>
              <a:ext cx="9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2. At exactly $4,</a:t>
              </a:r>
              <a:endParaRPr lang="en-US"/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2591" y="2653"/>
              <a:ext cx="8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consumers will</a:t>
              </a:r>
              <a:endParaRPr lang="en-US"/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2591" y="2818"/>
              <a:ext cx="10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buy any quantity.</a:t>
              </a:r>
              <a:endParaRPr lang="en-US"/>
            </a:p>
          </p:txBody>
        </p:sp>
      </p:grpSp>
      <p:grpSp>
        <p:nvGrpSpPr>
          <p:cNvPr id="85024" name="Group 32"/>
          <p:cNvGrpSpPr>
            <a:grpSpLocks/>
          </p:cNvGrpSpPr>
          <p:nvPr/>
        </p:nvGrpSpPr>
        <p:grpSpPr bwMode="auto">
          <a:xfrm>
            <a:off x="2005013" y="2428875"/>
            <a:ext cx="2644775" cy="825500"/>
            <a:chOff x="1263" y="1530"/>
            <a:chExt cx="1666" cy="520"/>
          </a:xfrm>
        </p:grpSpPr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V="1">
              <a:off x="1263" y="1679"/>
              <a:ext cx="286" cy="6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519" y="1530"/>
              <a:ext cx="1410" cy="52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1568" y="1556"/>
              <a:ext cx="8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1. At any price</a:t>
              </a:r>
              <a:endParaRPr lang="en-US"/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1568" y="1720"/>
              <a:ext cx="11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above $4, quantity</a:t>
              </a:r>
              <a:endParaRPr lang="en-US"/>
            </a:p>
          </p:txBody>
        </p:sp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1568" y="1884"/>
              <a:ext cx="112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demanded is zero.</a:t>
              </a:r>
              <a:endParaRPr lang="en-US"/>
            </a:p>
          </p:txBody>
        </p:sp>
      </p:grpSp>
      <p:grpSp>
        <p:nvGrpSpPr>
          <p:cNvPr id="85030" name="Group 38"/>
          <p:cNvGrpSpPr>
            <a:grpSpLocks/>
          </p:cNvGrpSpPr>
          <p:nvPr/>
        </p:nvGrpSpPr>
        <p:grpSpPr bwMode="auto">
          <a:xfrm>
            <a:off x="481013" y="4276725"/>
            <a:ext cx="3478212" cy="1924050"/>
            <a:chOff x="303" y="2694"/>
            <a:chExt cx="2191" cy="1212"/>
          </a:xfrm>
        </p:grpSpPr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 flipV="1">
              <a:off x="468" y="2694"/>
              <a:ext cx="690" cy="87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303" y="3548"/>
              <a:ext cx="2191" cy="358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360" y="3570"/>
              <a:ext cx="13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3. At a price below $4,</a:t>
              </a:r>
              <a:endParaRPr lang="en-US"/>
            </a:p>
          </p:txBody>
        </p: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360" y="3734"/>
              <a:ext cx="17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quantity demanded is infinite.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38318"/>
            <a:ext cx="6172200" cy="2808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Some other Elasticities of Demand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Concept of Elasticity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Elasticity</a:t>
            </a:r>
            <a:r>
              <a:rPr lang="en-US" dirty="0"/>
              <a:t> is a measure of the responsiveness of one variable to another.</a:t>
            </a:r>
          </a:p>
          <a:p>
            <a:r>
              <a:rPr lang="en-US" dirty="0"/>
              <a:t>The greater the elasticity, the greater the responsiveness.</a:t>
            </a:r>
          </a:p>
          <a:p>
            <a:r>
              <a:rPr lang="en-US" dirty="0"/>
              <a:t>is a measure of how much buyers and sellers respond to changes in market conditions  </a:t>
            </a:r>
          </a:p>
          <a:p>
            <a:r>
              <a:rPr lang="en-US" dirty="0"/>
              <a:t> allows us to analyze supply and demand with greater precision.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Income Elasticity of Demand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i="1">
                <a:solidFill>
                  <a:srgbClr val="25A9A6"/>
                </a:solidFill>
              </a:rPr>
              <a:t>Income elasticity of demand</a:t>
            </a:r>
            <a:r>
              <a:rPr lang="en-US"/>
              <a:t> measures how much the quantity demanded of a good responds to a change in consumers’ income. </a:t>
            </a:r>
          </a:p>
          <a:p>
            <a:r>
              <a:rPr lang="en-US"/>
              <a:t>It is computed as the percentage change in the quantity demanded divided by the percentage change in income.</a:t>
            </a:r>
          </a:p>
        </p:txBody>
      </p:sp>
    </p:spTree>
    <p:extLst>
      <p:ext uri="{BB962C8B-B14F-4D97-AF65-F5344CB8AC3E}">
        <p14:creationId xmlns:p14="http://schemas.microsoft.com/office/powerpoint/2010/main" val="2631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Computing Income Elasticity</a:t>
            </a:r>
          </a:p>
        </p:txBody>
      </p:sp>
      <p:pic>
        <p:nvPicPr>
          <p:cNvPr id="4" name="Picture 13" descr="Parch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78750" cy="11509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5715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43000" y="5029200"/>
            <a:ext cx="7086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24" charset="0"/>
              </a:defRPr>
            </a:lvl1pPr>
            <a:lvl2pPr marL="692150" indent="-234950">
              <a:defRPr sz="2400">
                <a:solidFill>
                  <a:schemeClr val="tx1"/>
                </a:solidFill>
                <a:latin typeface="Times" pitchFamily="124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24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24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2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Positive income elasticity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normal</a:t>
            </a:r>
            <a:r>
              <a:rPr lang="en-US" sz="2000" b="1" dirty="0">
                <a:latin typeface="Times New Roman" pitchFamily="18" charset="0"/>
              </a:rPr>
              <a:t> good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Negative income elasticity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inferior</a:t>
            </a:r>
            <a:r>
              <a:rPr lang="en-US" sz="2000" b="1" dirty="0">
                <a:latin typeface="Times New Roman" pitchFamily="18" charset="0"/>
              </a:rPr>
              <a:t> good </a:t>
            </a:r>
          </a:p>
        </p:txBody>
      </p:sp>
    </p:spTree>
    <p:extLst>
      <p:ext uri="{BB962C8B-B14F-4D97-AF65-F5344CB8AC3E}">
        <p14:creationId xmlns:p14="http://schemas.microsoft.com/office/powerpoint/2010/main" val="2083116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Income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Responsiveness of consumer to change in income is called income elasticity .</a:t>
                </a:r>
              </a:p>
              <a:p>
                <a:r>
                  <a:rPr lang="en-US" dirty="0"/>
                  <a:t>Income elasticity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	</m:t>
                      </m:r>
                      <m:r>
                        <a:rPr lang="en-US" sz="3200" b="1" i="1">
                          <a:latin typeface="Cambria Math"/>
                        </a:rPr>
                        <m:t>𝑬</m:t>
                      </m:r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𝑬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𝑴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𝑸</m:t>
                          </m:r>
                        </m:den>
                      </m:f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3200" b="1" i="0" smtClean="0">
                              <a:latin typeface="Cambria Math"/>
                            </a:rPr>
                            <m:t>𝚫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l-GR" sz="3200" b="1" i="0" smtClean="0">
                              <a:latin typeface="Cambria Math"/>
                            </a:rPr>
                            <m:t>𝚫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0960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Income Elasticity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of Goods</a:t>
            </a:r>
          </a:p>
          <a:p>
            <a:pPr lvl="1"/>
            <a:r>
              <a:rPr lang="en-US"/>
              <a:t>Normal Goods</a:t>
            </a:r>
          </a:p>
          <a:p>
            <a:pPr lvl="1"/>
            <a:r>
              <a:rPr lang="en-US"/>
              <a:t>Inferior Goods</a:t>
            </a:r>
          </a:p>
          <a:p>
            <a:r>
              <a:rPr lang="en-US"/>
              <a:t>Higher income raises the quantity demanded for normal goods but lowers the quantity demanded for inferior goods. </a:t>
            </a:r>
          </a:p>
        </p:txBody>
      </p:sp>
    </p:spTree>
    <p:extLst>
      <p:ext uri="{BB962C8B-B14F-4D97-AF65-F5344CB8AC3E}">
        <p14:creationId xmlns:p14="http://schemas.microsoft.com/office/powerpoint/2010/main" val="152691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Income Elasticity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Goods consumers regard as necessities tend to be income inelastic</a:t>
            </a:r>
          </a:p>
          <a:p>
            <a:pPr lvl="1"/>
            <a:r>
              <a:rPr lang="en-US"/>
              <a:t>Examples include food, fuel, clothing, utilities, and medical services.</a:t>
            </a:r>
          </a:p>
          <a:p>
            <a:r>
              <a:rPr lang="en-US"/>
              <a:t>Goods consumers regard as luxuries tend to be income elastic.</a:t>
            </a:r>
          </a:p>
          <a:p>
            <a:pPr lvl="1"/>
            <a:r>
              <a:rPr lang="en-US"/>
              <a:t>Examples include sports cars, furs, and expensive foods.</a:t>
            </a:r>
          </a:p>
        </p:txBody>
      </p:sp>
    </p:spTree>
    <p:extLst>
      <p:ext uri="{BB962C8B-B14F-4D97-AF65-F5344CB8AC3E}">
        <p14:creationId xmlns:p14="http://schemas.microsoft.com/office/powerpoint/2010/main" val="3723934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 of the percent change in quantity demanded of a good to the percent change in the price of a substitute or a complement.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PRICE ELASTICITY of Demand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802005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30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467600" cy="1143000"/>
          </a:xfrm>
        </p:spPr>
        <p:txBody>
          <a:bodyPr/>
          <a:lstStyle/>
          <a:p>
            <a:r>
              <a:rPr lang="en-US" dirty="0"/>
              <a:t>Cross price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Responsiveness of consumer to change in price of related goods is called cross price elasticity.</a:t>
                </a:r>
              </a:p>
              <a:p>
                <a:r>
                  <a:rPr lang="en-US" dirty="0"/>
                  <a:t>Cross price elasticity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	</m:t>
                      </m:r>
                      <m:r>
                        <a:rPr lang="en-US" sz="3200" b="1" i="1">
                          <a:latin typeface="Cambria Math"/>
                        </a:rPr>
                        <m:t>𝑬</m:t>
                      </m:r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𝑬</m:t>
                      </m:r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3200" b="1">
                              <a:latin typeface="Cambria Math"/>
                            </a:rPr>
                            <m:t>𝚫</m:t>
                          </m:r>
                          <m:sSub>
                            <m:sSubPr>
                              <m:ctrlPr>
                                <a:rPr lang="el-G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l-GR" sz="3200" b="1">
                              <a:latin typeface="Cambria Math"/>
                            </a:rPr>
                            <m:t>𝚫</m:t>
                          </m:r>
                          <m:sSub>
                            <m:sSubPr>
                              <m:ctrlPr>
                                <a:rPr lang="el-GR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328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Substitutes</a:t>
            </a:r>
          </a:p>
          <a:p>
            <a:pPr marL="342900" lvl="2" indent="-342900"/>
            <a:r>
              <a:rPr lang="en-US" dirty="0"/>
              <a:t>The cross price elasticity of demand between substitutes is positive.</a:t>
            </a:r>
          </a:p>
          <a:p>
            <a:r>
              <a:rPr lang="en-US" dirty="0"/>
              <a:t>E.g.: Coke vs. Pepsi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Complements</a:t>
            </a:r>
          </a:p>
          <a:p>
            <a:pPr marL="342900" lvl="2" indent="-342900"/>
            <a:r>
              <a:rPr lang="en-US" dirty="0"/>
              <a:t>The cross price elasticity of demand between complements is negative.</a:t>
            </a:r>
          </a:p>
          <a:p>
            <a:r>
              <a:rPr lang="en-US" dirty="0"/>
              <a:t>E.g.: Tire and Tube</a:t>
            </a:r>
          </a:p>
          <a:p>
            <a:r>
              <a:rPr lang="en-US" dirty="0"/>
              <a:t>       computers and </a:t>
            </a:r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PRICE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244158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ELASTICITY OF SUPPLY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i="1" dirty="0">
                <a:solidFill>
                  <a:srgbClr val="25A9A6"/>
                </a:solidFill>
              </a:rPr>
              <a:t>Price elasticity of supply</a:t>
            </a:r>
            <a:r>
              <a:rPr lang="en-US" dirty="0"/>
              <a:t> is a measure of how much the quantity supplied of a good responds to a change in the price of that good.</a:t>
            </a:r>
          </a:p>
          <a:p>
            <a:r>
              <a:rPr lang="en-US" dirty="0"/>
              <a:t>Price elasticity of supply is the percentage change in quantity supplied resulting from a percent change in price.</a:t>
            </a:r>
          </a:p>
          <a:p>
            <a:endParaRPr lang="en-US" dirty="0"/>
          </a:p>
        </p:txBody>
      </p:sp>
      <p:pic>
        <p:nvPicPr>
          <p:cNvPr id="5" name="Picture 13" descr="Parch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" y="4953000"/>
            <a:ext cx="7831138" cy="9334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57150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14258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b="1" dirty="0"/>
              <a:t>Price Elasticity: Supply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85925"/>
            <a:ext cx="8077200" cy="1641475"/>
          </a:xfrm>
        </p:spPr>
        <p:txBody>
          <a:bodyPr/>
          <a:lstStyle/>
          <a:p>
            <a:r>
              <a:rPr lang="en-US"/>
              <a:t>Supply is </a:t>
            </a:r>
            <a:r>
              <a:rPr lang="en-US" b="1">
                <a:solidFill>
                  <a:schemeClr val="accent1"/>
                </a:solidFill>
              </a:rPr>
              <a:t>elastic</a:t>
            </a:r>
            <a:r>
              <a:rPr lang="en-US"/>
              <a:t> if the percentage change in quantity is </a:t>
            </a:r>
            <a:r>
              <a:rPr lang="en-US" i="1"/>
              <a:t>greater than </a:t>
            </a:r>
            <a:r>
              <a:rPr lang="en-US"/>
              <a:t>the percentage change in price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52600" y="3255818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Elastic supply is when 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cs typeface="Arial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 &gt; 1 </a:t>
            </a:r>
            <a:endParaRPr lang="en-US" sz="2800" baseline="-25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42900" y="4229100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Supply is </a:t>
            </a:r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inelastic</a:t>
            </a:r>
            <a:r>
              <a:rPr lang="en-US" sz="2400" dirty="0">
                <a:cs typeface="Arial" pitchFamily="34" charset="0"/>
              </a:rPr>
              <a:t> if the percentage change in quantity is </a:t>
            </a:r>
            <a:r>
              <a:rPr lang="en-US" sz="2400" i="1" dirty="0">
                <a:cs typeface="Arial" pitchFamily="34" charset="0"/>
              </a:rPr>
              <a:t>less than </a:t>
            </a:r>
            <a:r>
              <a:rPr lang="en-US" sz="2400" dirty="0">
                <a:cs typeface="Arial" pitchFamily="34" charset="0"/>
              </a:rPr>
              <a:t>the percentage change in price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05000" y="5079332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Inelastic supply is when 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cs typeface="Arial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 &lt; 1 </a:t>
            </a:r>
            <a:endParaRPr lang="en-US" sz="2800" baseline="-25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r>
              <a:rPr lang="en-US" sz="1200">
                <a:latin typeface="Times New Roman" pitchFamily="18" charset="0"/>
              </a:rPr>
              <a:t>7-</a:t>
            </a:r>
            <a:fld id="{7713F6D5-92C4-4306-8C0F-BA7BC1AC2A7F}" type="slidenum">
              <a:rPr lang="en-US" sz="1200">
                <a:latin typeface="Times New Roman" pitchFamily="18" charset="0"/>
              </a:rPr>
              <a:pPr algn="r"/>
              <a:t>39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ELASTICITY OF DEMAND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i="1">
                <a:solidFill>
                  <a:srgbClr val="25A9A6"/>
                </a:solidFill>
              </a:rPr>
              <a:t>Price elasticity of demand</a:t>
            </a:r>
            <a:r>
              <a:rPr lang="en-US"/>
              <a:t> is a measure of how much the quantity demanded of a good responds to a change in the price of that good.</a:t>
            </a:r>
          </a:p>
          <a:p>
            <a:endParaRPr lang="en-US"/>
          </a:p>
          <a:p>
            <a:r>
              <a:rPr lang="en-US"/>
              <a:t>Price elasticity of demand is the percentage change in quantity demanded given a percent change in the price.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6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The Price Elasticity of Supply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935163" y="1831975"/>
            <a:ext cx="5322887" cy="3316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Freeform 17"/>
          <p:cNvSpPr>
            <a:spLocks/>
          </p:cNvSpPr>
          <p:nvPr/>
        </p:nvSpPr>
        <p:spPr bwMode="auto">
          <a:xfrm>
            <a:off x="1935163" y="1831975"/>
            <a:ext cx="5322887" cy="3316288"/>
          </a:xfrm>
          <a:custGeom>
            <a:avLst/>
            <a:gdLst>
              <a:gd name="T0" fmla="*/ 0 w 3353"/>
              <a:gd name="T1" fmla="*/ 0 h 2089"/>
              <a:gd name="T2" fmla="*/ 0 w 3353"/>
              <a:gd name="T3" fmla="*/ 2089 h 2089"/>
              <a:gd name="T4" fmla="*/ 3353 w 3353"/>
              <a:gd name="T5" fmla="*/ 2089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53" h="2089">
                <a:moveTo>
                  <a:pt x="0" y="0"/>
                </a:moveTo>
                <a:lnTo>
                  <a:pt x="0" y="2089"/>
                </a:lnTo>
                <a:lnTo>
                  <a:pt x="3353" y="208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1781175" y="3003550"/>
            <a:ext cx="4763" cy="3159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2198688" y="1365250"/>
            <a:ext cx="4979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(a) Perfectly Inelastic Supply: Elasticity Equals 0</a:t>
            </a:r>
            <a:endParaRPr lang="en-US"/>
          </a:p>
        </p:txBody>
      </p: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1609725" y="2760663"/>
            <a:ext cx="3354388" cy="258762"/>
            <a:chOff x="1014" y="1739"/>
            <a:chExt cx="2113" cy="163"/>
          </a:xfrm>
        </p:grpSpPr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 flipH="1">
              <a:off x="1219" y="1829"/>
              <a:ext cx="1908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1014" y="173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1730375" y="3294063"/>
            <a:ext cx="3233738" cy="258762"/>
            <a:chOff x="1090" y="2075"/>
            <a:chExt cx="2037" cy="163"/>
          </a:xfrm>
        </p:grpSpPr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H="1">
              <a:off x="1219" y="2104"/>
              <a:ext cx="1908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1090" y="207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</p:grp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4964113" y="2097088"/>
            <a:ext cx="909637" cy="3051175"/>
            <a:chOff x="3127" y="1321"/>
            <a:chExt cx="573" cy="1922"/>
          </a:xfrm>
        </p:grpSpPr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 flipV="1">
              <a:off x="3127" y="1354"/>
              <a:ext cx="1" cy="1889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3187" y="1321"/>
              <a:ext cx="5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Supply</a:t>
              </a:r>
              <a:endParaRPr lang="en-US"/>
            </a:p>
          </p:txBody>
        </p:sp>
      </p:grp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6340475" y="52308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4770438" y="5230813"/>
            <a:ext cx="361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100</a:t>
            </a:r>
            <a:endParaRPr lang="en-US"/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1714500" y="5275263"/>
            <a:ext cx="2381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571500" y="3201988"/>
            <a:ext cx="1233488" cy="1230312"/>
            <a:chOff x="360" y="2017"/>
            <a:chExt cx="777" cy="775"/>
          </a:xfrm>
        </p:grpSpPr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 flipV="1">
              <a:off x="796" y="2017"/>
              <a:ext cx="273" cy="3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0" name="Group 34"/>
            <p:cNvGrpSpPr>
              <a:grpSpLocks/>
            </p:cNvGrpSpPr>
            <p:nvPr/>
          </p:nvGrpSpPr>
          <p:grpSpPr bwMode="auto">
            <a:xfrm>
              <a:off x="360" y="2267"/>
              <a:ext cx="777" cy="525"/>
              <a:chOff x="360" y="2267"/>
              <a:chExt cx="777" cy="525"/>
            </a:xfrm>
          </p:grpSpPr>
          <p:sp>
            <p:nvSpPr>
              <p:cNvPr id="80931" name="Rectangle 35"/>
              <p:cNvSpPr>
                <a:spLocks noChangeArrowheads="1"/>
              </p:cNvSpPr>
              <p:nvPr/>
            </p:nvSpPr>
            <p:spPr bwMode="auto">
              <a:xfrm>
                <a:off x="360" y="2267"/>
                <a:ext cx="777" cy="52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2" name="Rectangle 36"/>
              <p:cNvSpPr>
                <a:spLocks noChangeArrowheads="1"/>
              </p:cNvSpPr>
              <p:nvPr/>
            </p:nvSpPr>
            <p:spPr bwMode="auto">
              <a:xfrm>
                <a:off x="404" y="2276"/>
                <a:ext cx="3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An</a:t>
                </a:r>
                <a:endParaRPr lang="en-US"/>
              </a:p>
            </p:txBody>
          </p:sp>
          <p:sp>
            <p:nvSpPr>
              <p:cNvPr id="80933" name="Rectangle 37"/>
              <p:cNvSpPr>
                <a:spLocks noChangeArrowheads="1"/>
              </p:cNvSpPr>
              <p:nvPr/>
            </p:nvSpPr>
            <p:spPr bwMode="auto">
              <a:xfrm>
                <a:off x="404" y="244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80934" name="Rectangle 38"/>
              <p:cNvSpPr>
                <a:spLocks noChangeArrowheads="1"/>
              </p:cNvSpPr>
              <p:nvPr/>
            </p:nvSpPr>
            <p:spPr bwMode="auto">
              <a:xfrm>
                <a:off x="404" y="260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80935" name="Group 39"/>
          <p:cNvGrpSpPr>
            <a:grpSpLocks/>
          </p:cNvGrpSpPr>
          <p:nvPr/>
        </p:nvGrpSpPr>
        <p:grpSpPr bwMode="auto">
          <a:xfrm>
            <a:off x="2519363" y="5510213"/>
            <a:ext cx="4802187" cy="515937"/>
            <a:chOff x="1587" y="3431"/>
            <a:chExt cx="3025" cy="325"/>
          </a:xfrm>
        </p:grpSpPr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 flipH="1">
              <a:off x="3086" y="3431"/>
              <a:ext cx="68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7" name="Group 41"/>
            <p:cNvGrpSpPr>
              <a:grpSpLocks/>
            </p:cNvGrpSpPr>
            <p:nvPr/>
          </p:nvGrpSpPr>
          <p:grpSpPr bwMode="auto">
            <a:xfrm>
              <a:off x="1587" y="3556"/>
              <a:ext cx="3025" cy="200"/>
              <a:chOff x="1587" y="3556"/>
              <a:chExt cx="3025" cy="200"/>
            </a:xfrm>
          </p:grpSpPr>
          <p:sp>
            <p:nvSpPr>
              <p:cNvPr id="80938" name="Rectangle 42"/>
              <p:cNvSpPr>
                <a:spLocks noChangeArrowheads="1"/>
              </p:cNvSpPr>
              <p:nvPr/>
            </p:nvSpPr>
            <p:spPr bwMode="auto">
              <a:xfrm>
                <a:off x="1587" y="3556"/>
                <a:ext cx="302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9" name="Rectangle 43"/>
              <p:cNvSpPr>
                <a:spLocks noChangeArrowheads="1"/>
              </p:cNvSpPr>
              <p:nvPr/>
            </p:nvSpPr>
            <p:spPr bwMode="auto">
              <a:xfrm>
                <a:off x="1618" y="3571"/>
                <a:ext cx="28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leaves the quantity supplied unchanged.</a:t>
                </a:r>
                <a:endParaRPr lang="en-US"/>
              </a:p>
            </p:txBody>
          </p:sp>
        </p:grpSp>
      </p:grpSp>
      <p:sp>
        <p:nvSpPr>
          <p:cNvPr id="80940" name="Rectangle 44"/>
          <p:cNvSpPr>
            <a:spLocks noChangeArrowheads="1"/>
          </p:cNvSpPr>
          <p:nvPr/>
        </p:nvSpPr>
        <p:spPr bwMode="auto">
          <a:xfrm>
            <a:off x="1320800" y="18335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The Price Elasticity of Supply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5233988" y="5345113"/>
            <a:ext cx="252412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2179638" y="1811338"/>
            <a:ext cx="5322887" cy="333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2006600" y="3052763"/>
            <a:ext cx="1588" cy="255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Freeform 19"/>
          <p:cNvSpPr>
            <a:spLocks/>
          </p:cNvSpPr>
          <p:nvPr/>
        </p:nvSpPr>
        <p:spPr bwMode="auto">
          <a:xfrm>
            <a:off x="2160588" y="1811338"/>
            <a:ext cx="5322887" cy="3336925"/>
          </a:xfrm>
          <a:custGeom>
            <a:avLst/>
            <a:gdLst>
              <a:gd name="T0" fmla="*/ 0 w 3353"/>
              <a:gd name="T1" fmla="*/ 0 h 2102"/>
              <a:gd name="T2" fmla="*/ 0 w 3353"/>
              <a:gd name="T3" fmla="*/ 2102 h 2102"/>
              <a:gd name="T4" fmla="*/ 3353 w 3353"/>
              <a:gd name="T5" fmla="*/ 2102 h 2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53" h="2102">
                <a:moveTo>
                  <a:pt x="0" y="0"/>
                </a:moveTo>
                <a:lnTo>
                  <a:pt x="0" y="2102"/>
                </a:lnTo>
                <a:lnTo>
                  <a:pt x="3353" y="210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2505075" y="1365250"/>
            <a:ext cx="4618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(b) Inelastic Supply: Elasticity Is Less Than 1</a:t>
            </a:r>
            <a:endParaRPr lang="en-US"/>
          </a:p>
        </p:txBody>
      </p: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1811338" y="2760663"/>
            <a:ext cx="4065587" cy="2735262"/>
            <a:chOff x="1141" y="1739"/>
            <a:chExt cx="2561" cy="1723"/>
          </a:xfrm>
        </p:grpSpPr>
        <p:sp>
          <p:nvSpPr>
            <p:cNvPr id="79894" name="Freeform 22"/>
            <p:cNvSpPr>
              <a:spLocks/>
            </p:cNvSpPr>
            <p:nvPr/>
          </p:nvSpPr>
          <p:spPr bwMode="auto">
            <a:xfrm>
              <a:off x="1373" y="1817"/>
              <a:ext cx="2086" cy="1426"/>
            </a:xfrm>
            <a:custGeom>
              <a:avLst/>
              <a:gdLst>
                <a:gd name="T0" fmla="*/ 2086 w 2086"/>
                <a:gd name="T1" fmla="*/ 1426 h 1426"/>
                <a:gd name="T2" fmla="*/ 2086 w 2086"/>
                <a:gd name="T3" fmla="*/ 0 h 1426"/>
                <a:gd name="T4" fmla="*/ 0 w 2086"/>
                <a:gd name="T5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6" h="1426">
                  <a:moveTo>
                    <a:pt x="2086" y="1426"/>
                  </a:moveTo>
                  <a:lnTo>
                    <a:pt x="2086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3474" y="3299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110</a:t>
              </a:r>
              <a:endParaRPr lang="en-US"/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1141" y="173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</p:grp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1939925" y="3287713"/>
            <a:ext cx="3268663" cy="2208212"/>
            <a:chOff x="1222" y="2071"/>
            <a:chExt cx="2059" cy="1391"/>
          </a:xfrm>
        </p:grpSpPr>
        <p:sp>
          <p:nvSpPr>
            <p:cNvPr id="79898" name="Freeform 26"/>
            <p:cNvSpPr>
              <a:spLocks/>
            </p:cNvSpPr>
            <p:nvPr/>
          </p:nvSpPr>
          <p:spPr bwMode="auto">
            <a:xfrm>
              <a:off x="1373" y="2104"/>
              <a:ext cx="1908" cy="1139"/>
            </a:xfrm>
            <a:custGeom>
              <a:avLst/>
              <a:gdLst>
                <a:gd name="T0" fmla="*/ 1908 w 1908"/>
                <a:gd name="T1" fmla="*/ 1139 h 1139"/>
                <a:gd name="T2" fmla="*/ 1908 w 1908"/>
                <a:gd name="T3" fmla="*/ 0 h 1139"/>
                <a:gd name="T4" fmla="*/ 0 w 1908"/>
                <a:gd name="T5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8" h="1139">
                  <a:moveTo>
                    <a:pt x="1908" y="1139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3015" y="3299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1222" y="207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</p:grp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6559550" y="52308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1947863" y="52689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grpSp>
        <p:nvGrpSpPr>
          <p:cNvPr id="79903" name="Group 31"/>
          <p:cNvGrpSpPr>
            <a:grpSpLocks/>
          </p:cNvGrpSpPr>
          <p:nvPr/>
        </p:nvGrpSpPr>
        <p:grpSpPr bwMode="auto">
          <a:xfrm>
            <a:off x="750888" y="3181350"/>
            <a:ext cx="1298575" cy="1250950"/>
            <a:chOff x="473" y="2004"/>
            <a:chExt cx="818" cy="788"/>
          </a:xfrm>
        </p:grpSpPr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 flipV="1">
              <a:off x="882" y="2004"/>
              <a:ext cx="328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05" name="Group 33"/>
            <p:cNvGrpSpPr>
              <a:grpSpLocks/>
            </p:cNvGrpSpPr>
            <p:nvPr/>
          </p:nvGrpSpPr>
          <p:grpSpPr bwMode="auto">
            <a:xfrm>
              <a:off x="473" y="2267"/>
              <a:ext cx="818" cy="525"/>
              <a:chOff x="473" y="2267"/>
              <a:chExt cx="818" cy="525"/>
            </a:xfrm>
          </p:grpSpPr>
          <p:sp>
            <p:nvSpPr>
              <p:cNvPr id="79906" name="Rectangle 34"/>
              <p:cNvSpPr>
                <a:spLocks noChangeArrowheads="1"/>
              </p:cNvSpPr>
              <p:nvPr/>
            </p:nvSpPr>
            <p:spPr bwMode="auto">
              <a:xfrm>
                <a:off x="473" y="2267"/>
                <a:ext cx="818" cy="52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07" name="Rectangle 35"/>
              <p:cNvSpPr>
                <a:spLocks noChangeArrowheads="1"/>
              </p:cNvSpPr>
              <p:nvPr/>
            </p:nvSpPr>
            <p:spPr bwMode="auto">
              <a:xfrm>
                <a:off x="528" y="2284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79908" name="Rectangle 36"/>
              <p:cNvSpPr>
                <a:spLocks noChangeArrowheads="1"/>
              </p:cNvSpPr>
              <p:nvPr/>
            </p:nvSpPr>
            <p:spPr bwMode="auto">
              <a:xfrm>
                <a:off x="528" y="2451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79909" name="Rectangle 37"/>
              <p:cNvSpPr>
                <a:spLocks noChangeArrowheads="1"/>
              </p:cNvSpPr>
              <p:nvPr/>
            </p:nvSpPr>
            <p:spPr bwMode="auto">
              <a:xfrm>
                <a:off x="528" y="2617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1500188" y="18335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79911" name="Group 39"/>
          <p:cNvGrpSpPr>
            <a:grpSpLocks/>
          </p:cNvGrpSpPr>
          <p:nvPr/>
        </p:nvGrpSpPr>
        <p:grpSpPr bwMode="auto">
          <a:xfrm>
            <a:off x="2309813" y="5426075"/>
            <a:ext cx="5040312" cy="536575"/>
            <a:chOff x="1455" y="3418"/>
            <a:chExt cx="3175" cy="338"/>
          </a:xfrm>
        </p:grpSpPr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 flipH="1">
              <a:off x="3213" y="3418"/>
              <a:ext cx="123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3" name="Group 41"/>
            <p:cNvGrpSpPr>
              <a:grpSpLocks/>
            </p:cNvGrpSpPr>
            <p:nvPr/>
          </p:nvGrpSpPr>
          <p:grpSpPr bwMode="auto">
            <a:xfrm>
              <a:off x="1455" y="3556"/>
              <a:ext cx="3175" cy="200"/>
              <a:chOff x="1455" y="3556"/>
              <a:chExt cx="3175" cy="200"/>
            </a:xfrm>
          </p:grpSpPr>
          <p:sp>
            <p:nvSpPr>
              <p:cNvPr id="79914" name="Rectangle 42"/>
              <p:cNvSpPr>
                <a:spLocks noChangeArrowheads="1"/>
              </p:cNvSpPr>
              <p:nvPr/>
            </p:nvSpPr>
            <p:spPr bwMode="auto">
              <a:xfrm>
                <a:off x="1455" y="3556"/>
                <a:ext cx="317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5" name="Rectangle 43"/>
              <p:cNvSpPr>
                <a:spLocks noChangeArrowheads="1"/>
              </p:cNvSpPr>
              <p:nvPr/>
            </p:nvSpPr>
            <p:spPr bwMode="auto">
              <a:xfrm>
                <a:off x="1490" y="3579"/>
                <a:ext cx="308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leads to a 10% increase in quantity supplied.</a:t>
                </a:r>
                <a:endParaRPr lang="en-US"/>
              </a:p>
            </p:txBody>
          </p:sp>
        </p:grpSp>
      </p:grpSp>
      <p:grpSp>
        <p:nvGrpSpPr>
          <p:cNvPr id="79916" name="Group 44"/>
          <p:cNvGrpSpPr>
            <a:grpSpLocks/>
          </p:cNvGrpSpPr>
          <p:nvPr/>
        </p:nvGrpSpPr>
        <p:grpSpPr bwMode="auto">
          <a:xfrm>
            <a:off x="4516438" y="2366963"/>
            <a:ext cx="2027237" cy="2006600"/>
            <a:chOff x="2845" y="1491"/>
            <a:chExt cx="1277" cy="1264"/>
          </a:xfrm>
        </p:grpSpPr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H="1">
              <a:off x="2845" y="1491"/>
              <a:ext cx="832" cy="1264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Rectangle 46"/>
            <p:cNvSpPr>
              <a:spLocks noChangeArrowheads="1"/>
            </p:cNvSpPr>
            <p:nvPr/>
          </p:nvSpPr>
          <p:spPr bwMode="auto">
            <a:xfrm>
              <a:off x="3705" y="1496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Supply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1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The Price Elasticity of Supply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>
            <a:off x="5448300" y="5299075"/>
            <a:ext cx="346075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2203450" y="1785938"/>
            <a:ext cx="5322888" cy="3316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030413" y="3006725"/>
            <a:ext cx="1587" cy="2508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7" name="Freeform 19"/>
          <p:cNvSpPr>
            <a:spLocks/>
          </p:cNvSpPr>
          <p:nvPr/>
        </p:nvSpPr>
        <p:spPr bwMode="auto">
          <a:xfrm>
            <a:off x="2203450" y="1785938"/>
            <a:ext cx="5322888" cy="3316287"/>
          </a:xfrm>
          <a:custGeom>
            <a:avLst/>
            <a:gdLst>
              <a:gd name="T0" fmla="*/ 0 w 3353"/>
              <a:gd name="T1" fmla="*/ 0 h 2089"/>
              <a:gd name="T2" fmla="*/ 0 w 3353"/>
              <a:gd name="T3" fmla="*/ 2089 h 2089"/>
              <a:gd name="T4" fmla="*/ 3353 w 3353"/>
              <a:gd name="T5" fmla="*/ 2089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53" h="2089">
                <a:moveTo>
                  <a:pt x="0" y="0"/>
                </a:moveTo>
                <a:lnTo>
                  <a:pt x="0" y="2089"/>
                </a:lnTo>
                <a:lnTo>
                  <a:pt x="3353" y="208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2557463" y="1374775"/>
            <a:ext cx="43164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(c) Unit Elastic Supply: Elasticity Equals 1</a:t>
            </a:r>
            <a:endParaRPr lang="en-US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1836738" y="2768600"/>
            <a:ext cx="4368800" cy="2703513"/>
            <a:chOff x="1157" y="1744"/>
            <a:chExt cx="2752" cy="1703"/>
          </a:xfrm>
        </p:grpSpPr>
        <p:sp>
          <p:nvSpPr>
            <p:cNvPr id="78870" name="Freeform 22"/>
            <p:cNvSpPr>
              <a:spLocks/>
            </p:cNvSpPr>
            <p:nvPr/>
          </p:nvSpPr>
          <p:spPr bwMode="auto">
            <a:xfrm>
              <a:off x="1388" y="1800"/>
              <a:ext cx="2371" cy="1414"/>
            </a:xfrm>
            <a:custGeom>
              <a:avLst/>
              <a:gdLst>
                <a:gd name="T0" fmla="*/ 2371 w 2371"/>
                <a:gd name="T1" fmla="*/ 1414 h 1414"/>
                <a:gd name="T2" fmla="*/ 2371 w 2371"/>
                <a:gd name="T3" fmla="*/ 0 h 1414"/>
                <a:gd name="T4" fmla="*/ 0 w 2371"/>
                <a:gd name="T5" fmla="*/ 0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1" h="1414">
                  <a:moveTo>
                    <a:pt x="2371" y="1414"/>
                  </a:moveTo>
                  <a:lnTo>
                    <a:pt x="2371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3681" y="328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125</a:t>
              </a:r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1157" y="174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</p:grpSp>
      <p:grpSp>
        <p:nvGrpSpPr>
          <p:cNvPr id="78873" name="Group 25"/>
          <p:cNvGrpSpPr>
            <a:grpSpLocks/>
          </p:cNvGrpSpPr>
          <p:nvPr/>
        </p:nvGrpSpPr>
        <p:grpSpPr bwMode="auto">
          <a:xfrm>
            <a:off x="1966913" y="3238500"/>
            <a:ext cx="3373437" cy="2233613"/>
            <a:chOff x="1239" y="2040"/>
            <a:chExt cx="2125" cy="1407"/>
          </a:xfrm>
        </p:grpSpPr>
        <p:sp>
          <p:nvSpPr>
            <p:cNvPr id="78874" name="Freeform 26"/>
            <p:cNvSpPr>
              <a:spLocks/>
            </p:cNvSpPr>
            <p:nvPr/>
          </p:nvSpPr>
          <p:spPr bwMode="auto">
            <a:xfrm>
              <a:off x="1388" y="2076"/>
              <a:ext cx="1908" cy="1138"/>
            </a:xfrm>
            <a:custGeom>
              <a:avLst/>
              <a:gdLst>
                <a:gd name="T0" fmla="*/ 1908 w 1908"/>
                <a:gd name="T1" fmla="*/ 1138 h 1138"/>
                <a:gd name="T2" fmla="*/ 1908 w 1908"/>
                <a:gd name="T3" fmla="*/ 0 h 1138"/>
                <a:gd name="T4" fmla="*/ 0 w 1908"/>
                <a:gd name="T5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8" h="1138">
                  <a:moveTo>
                    <a:pt x="1908" y="1138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3136" y="328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1239" y="204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</p:grp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6586538" y="5207000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981200" y="52133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535113" y="17589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2030413" y="5360988"/>
            <a:ext cx="5151437" cy="555625"/>
            <a:chOff x="1279" y="3377"/>
            <a:chExt cx="3245" cy="350"/>
          </a:xfrm>
        </p:grpSpPr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 flipH="1">
              <a:off x="2942" y="3377"/>
              <a:ext cx="163" cy="1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2" name="Group 34"/>
            <p:cNvGrpSpPr>
              <a:grpSpLocks/>
            </p:cNvGrpSpPr>
            <p:nvPr/>
          </p:nvGrpSpPr>
          <p:grpSpPr bwMode="auto">
            <a:xfrm>
              <a:off x="1279" y="3527"/>
              <a:ext cx="3245" cy="200"/>
              <a:chOff x="1279" y="3527"/>
              <a:chExt cx="3245" cy="200"/>
            </a:xfrm>
          </p:grpSpPr>
          <p:sp>
            <p:nvSpPr>
              <p:cNvPr id="78883" name="Rectangle 35"/>
              <p:cNvSpPr>
                <a:spLocks noChangeArrowheads="1"/>
              </p:cNvSpPr>
              <p:nvPr/>
            </p:nvSpPr>
            <p:spPr bwMode="auto">
              <a:xfrm>
                <a:off x="1279" y="3527"/>
                <a:ext cx="324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4" name="Rectangle 36"/>
              <p:cNvSpPr>
                <a:spLocks noChangeArrowheads="1"/>
              </p:cNvSpPr>
              <p:nvPr/>
            </p:nvSpPr>
            <p:spPr bwMode="auto">
              <a:xfrm>
                <a:off x="1343" y="3548"/>
                <a:ext cx="311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 . . . leads to a 22% increase in quantity supplied.</a:t>
                </a:r>
                <a:endParaRPr lang="en-US"/>
              </a:p>
            </p:txBody>
          </p:sp>
        </p:grpSp>
      </p:grpSp>
      <p:grpSp>
        <p:nvGrpSpPr>
          <p:cNvPr id="78885" name="Group 37"/>
          <p:cNvGrpSpPr>
            <a:grpSpLocks/>
          </p:cNvGrpSpPr>
          <p:nvPr/>
        </p:nvGrpSpPr>
        <p:grpSpPr bwMode="auto">
          <a:xfrm>
            <a:off x="754063" y="3136900"/>
            <a:ext cx="1276350" cy="1250950"/>
            <a:chOff x="475" y="1976"/>
            <a:chExt cx="804" cy="788"/>
          </a:xfrm>
        </p:grpSpPr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 flipV="1">
              <a:off x="911" y="1976"/>
              <a:ext cx="327" cy="3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7" name="Group 39"/>
            <p:cNvGrpSpPr>
              <a:grpSpLocks/>
            </p:cNvGrpSpPr>
            <p:nvPr/>
          </p:nvGrpSpPr>
          <p:grpSpPr bwMode="auto">
            <a:xfrm>
              <a:off x="475" y="2226"/>
              <a:ext cx="804" cy="538"/>
              <a:chOff x="475" y="2226"/>
              <a:chExt cx="804" cy="538"/>
            </a:xfrm>
          </p:grpSpPr>
          <p:sp>
            <p:nvSpPr>
              <p:cNvPr id="78888" name="Rectangle 40"/>
              <p:cNvSpPr>
                <a:spLocks noChangeArrowheads="1"/>
              </p:cNvSpPr>
              <p:nvPr/>
            </p:nvSpPr>
            <p:spPr bwMode="auto">
              <a:xfrm>
                <a:off x="475" y="2226"/>
                <a:ext cx="804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Rectangle 41"/>
              <p:cNvSpPr>
                <a:spLocks noChangeArrowheads="1"/>
              </p:cNvSpPr>
              <p:nvPr/>
            </p:nvSpPr>
            <p:spPr bwMode="auto">
              <a:xfrm>
                <a:off x="526" y="2253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526" y="2420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78891" name="Rectangle 43"/>
              <p:cNvSpPr>
                <a:spLocks noChangeArrowheads="1"/>
              </p:cNvSpPr>
              <p:nvPr/>
            </p:nvSpPr>
            <p:spPr bwMode="auto">
              <a:xfrm>
                <a:off x="526" y="2586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2203450" y="2438400"/>
            <a:ext cx="5008563" cy="2663825"/>
            <a:chOff x="1388" y="1536"/>
            <a:chExt cx="3155" cy="1678"/>
          </a:xfrm>
        </p:grpSpPr>
        <p:sp>
          <p:nvSpPr>
            <p:cNvPr id="78893" name="Line 45"/>
            <p:cNvSpPr>
              <a:spLocks noChangeShapeType="1"/>
            </p:cNvSpPr>
            <p:nvPr/>
          </p:nvSpPr>
          <p:spPr bwMode="auto">
            <a:xfrm flipH="1">
              <a:off x="1388" y="1600"/>
              <a:ext cx="2699" cy="1614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>
              <a:off x="4126" y="1536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Supply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1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4" grpId="0" animBg="1"/>
      <p:bldP spid="788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The Price Elasticity of Supply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2335213" y="1949450"/>
            <a:ext cx="5322887" cy="3335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Freeform 17"/>
          <p:cNvSpPr>
            <a:spLocks/>
          </p:cNvSpPr>
          <p:nvPr/>
        </p:nvSpPr>
        <p:spPr bwMode="auto">
          <a:xfrm>
            <a:off x="2335213" y="1949450"/>
            <a:ext cx="5322887" cy="3335338"/>
          </a:xfrm>
          <a:custGeom>
            <a:avLst/>
            <a:gdLst>
              <a:gd name="T0" fmla="*/ 0 w 3353"/>
              <a:gd name="T1" fmla="*/ 0 h 2101"/>
              <a:gd name="T2" fmla="*/ 0 w 3353"/>
              <a:gd name="T3" fmla="*/ 2101 h 2101"/>
              <a:gd name="T4" fmla="*/ 3353 w 3353"/>
              <a:gd name="T5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53" h="2101">
                <a:moveTo>
                  <a:pt x="0" y="0"/>
                </a:moveTo>
                <a:lnTo>
                  <a:pt x="0" y="2101"/>
                </a:lnTo>
                <a:lnTo>
                  <a:pt x="3353" y="210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2182813" y="3189288"/>
            <a:ext cx="3175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4130675" y="5445125"/>
            <a:ext cx="9080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2474913" y="1547813"/>
            <a:ext cx="47259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(d) Elastic Supply: Elasticity Is Greater Than 1</a:t>
            </a:r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6727825" y="529748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2114550" y="5386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1668463" y="19240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77848" name="Group 24"/>
          <p:cNvGrpSpPr>
            <a:grpSpLocks/>
          </p:cNvGrpSpPr>
          <p:nvPr/>
        </p:nvGrpSpPr>
        <p:grpSpPr bwMode="auto">
          <a:xfrm>
            <a:off x="884238" y="3298825"/>
            <a:ext cx="1255712" cy="1271588"/>
            <a:chOff x="557" y="2078"/>
            <a:chExt cx="791" cy="801"/>
          </a:xfrm>
        </p:grpSpPr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 flipV="1">
              <a:off x="993" y="2078"/>
              <a:ext cx="328" cy="3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50" name="Group 26"/>
            <p:cNvGrpSpPr>
              <a:grpSpLocks/>
            </p:cNvGrpSpPr>
            <p:nvPr/>
          </p:nvGrpSpPr>
          <p:grpSpPr bwMode="auto">
            <a:xfrm>
              <a:off x="557" y="2341"/>
              <a:ext cx="791" cy="538"/>
              <a:chOff x="557" y="2341"/>
              <a:chExt cx="791" cy="538"/>
            </a:xfrm>
          </p:grpSpPr>
          <p:sp>
            <p:nvSpPr>
              <p:cNvPr id="77851" name="Rectangle 27"/>
              <p:cNvSpPr>
                <a:spLocks noChangeArrowheads="1"/>
              </p:cNvSpPr>
              <p:nvPr/>
            </p:nvSpPr>
            <p:spPr bwMode="auto">
              <a:xfrm>
                <a:off x="557" y="2341"/>
                <a:ext cx="791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2" name="Rectangle 28"/>
              <p:cNvSpPr>
                <a:spLocks noChangeArrowheads="1"/>
              </p:cNvSpPr>
              <p:nvPr/>
            </p:nvSpPr>
            <p:spPr bwMode="auto">
              <a:xfrm>
                <a:off x="606" y="2366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 22%</a:t>
                </a:r>
                <a:endParaRPr lang="en-US"/>
              </a:p>
            </p:txBody>
          </p:sp>
          <p:sp>
            <p:nvSpPr>
              <p:cNvPr id="77853" name="Rectangle 29"/>
              <p:cNvSpPr>
                <a:spLocks noChangeArrowheads="1"/>
              </p:cNvSpPr>
              <p:nvPr/>
            </p:nvSpPr>
            <p:spPr bwMode="auto">
              <a:xfrm>
                <a:off x="606" y="253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increase</a:t>
                </a:r>
                <a:endParaRPr lang="en-US"/>
              </a:p>
            </p:txBody>
          </p:sp>
          <p:sp>
            <p:nvSpPr>
              <p:cNvPr id="77854" name="Rectangle 30"/>
              <p:cNvSpPr>
                <a:spLocks noChangeArrowheads="1"/>
              </p:cNvSpPr>
              <p:nvPr/>
            </p:nvSpPr>
            <p:spPr bwMode="auto">
              <a:xfrm>
                <a:off x="606" y="269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in price . . .</a:t>
                </a:r>
                <a:endParaRPr lang="en-US"/>
              </a:p>
            </p:txBody>
          </p:sp>
        </p:grpSp>
      </p:grpSp>
      <p:grpSp>
        <p:nvGrpSpPr>
          <p:cNvPr id="77855" name="Group 31"/>
          <p:cNvGrpSpPr>
            <a:grpSpLocks/>
          </p:cNvGrpSpPr>
          <p:nvPr/>
        </p:nvGrpSpPr>
        <p:grpSpPr bwMode="auto">
          <a:xfrm>
            <a:off x="2290763" y="5524500"/>
            <a:ext cx="5018087" cy="574675"/>
            <a:chOff x="1443" y="3480"/>
            <a:chExt cx="3161" cy="362"/>
          </a:xfrm>
        </p:grpSpPr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2929" y="3480"/>
              <a:ext cx="150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57" name="Group 33"/>
            <p:cNvGrpSpPr>
              <a:grpSpLocks/>
            </p:cNvGrpSpPr>
            <p:nvPr/>
          </p:nvGrpSpPr>
          <p:grpSpPr bwMode="auto">
            <a:xfrm>
              <a:off x="1443" y="3642"/>
              <a:ext cx="3161" cy="200"/>
              <a:chOff x="1443" y="3642"/>
              <a:chExt cx="3161" cy="200"/>
            </a:xfrm>
          </p:grpSpPr>
          <p:sp>
            <p:nvSpPr>
              <p:cNvPr id="77858" name="Rectangle 34"/>
              <p:cNvSpPr>
                <a:spLocks noChangeArrowheads="1"/>
              </p:cNvSpPr>
              <p:nvPr/>
            </p:nvSpPr>
            <p:spPr bwMode="auto">
              <a:xfrm>
                <a:off x="1443" y="3642"/>
                <a:ext cx="3161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9" name="Rectangle 35"/>
              <p:cNvSpPr>
                <a:spLocks noChangeArrowheads="1"/>
              </p:cNvSpPr>
              <p:nvPr/>
            </p:nvSpPr>
            <p:spPr bwMode="auto">
              <a:xfrm>
                <a:off x="1473" y="3661"/>
                <a:ext cx="308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. . . leads to a 67% increase in quantity supplied.</a:t>
                </a:r>
                <a:endParaRPr lang="en-US"/>
              </a:p>
            </p:txBody>
          </p:sp>
        </p:grpSp>
      </p:grpSp>
      <p:grpSp>
        <p:nvGrpSpPr>
          <p:cNvPr id="77860" name="Group 36"/>
          <p:cNvGrpSpPr>
            <a:grpSpLocks/>
          </p:cNvGrpSpPr>
          <p:nvPr/>
        </p:nvGrpSpPr>
        <p:grpSpPr bwMode="auto">
          <a:xfrm>
            <a:off x="2108200" y="3384550"/>
            <a:ext cx="1911350" cy="2178050"/>
            <a:chOff x="1328" y="2132"/>
            <a:chExt cx="1204" cy="1372"/>
          </a:xfrm>
        </p:grpSpPr>
        <p:sp>
          <p:nvSpPr>
            <p:cNvPr id="77861" name="Freeform 37"/>
            <p:cNvSpPr>
              <a:spLocks/>
            </p:cNvSpPr>
            <p:nvPr/>
          </p:nvSpPr>
          <p:spPr bwMode="auto">
            <a:xfrm>
              <a:off x="1471" y="2191"/>
              <a:ext cx="954" cy="1138"/>
            </a:xfrm>
            <a:custGeom>
              <a:avLst/>
              <a:gdLst>
                <a:gd name="T0" fmla="*/ 954 w 954"/>
                <a:gd name="T1" fmla="*/ 1138 h 1138"/>
                <a:gd name="T2" fmla="*/ 954 w 954"/>
                <a:gd name="T3" fmla="*/ 0 h 1138"/>
                <a:gd name="T4" fmla="*/ 0 w 954"/>
                <a:gd name="T5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1138">
                  <a:moveTo>
                    <a:pt x="954" y="1138"/>
                  </a:move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1328" y="213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2304" y="3341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/>
            </a:p>
          </p:txBody>
        </p:sp>
      </p:grpSp>
      <p:grpSp>
        <p:nvGrpSpPr>
          <p:cNvPr id="77864" name="Group 40"/>
          <p:cNvGrpSpPr>
            <a:grpSpLocks/>
          </p:cNvGrpSpPr>
          <p:nvPr/>
        </p:nvGrpSpPr>
        <p:grpSpPr bwMode="auto">
          <a:xfrm>
            <a:off x="1978025" y="2941638"/>
            <a:ext cx="3554413" cy="2620962"/>
            <a:chOff x="1246" y="1853"/>
            <a:chExt cx="2239" cy="1651"/>
          </a:xfrm>
        </p:grpSpPr>
        <p:sp>
          <p:nvSpPr>
            <p:cNvPr id="77865" name="Freeform 41"/>
            <p:cNvSpPr>
              <a:spLocks/>
            </p:cNvSpPr>
            <p:nvPr/>
          </p:nvSpPr>
          <p:spPr bwMode="auto">
            <a:xfrm>
              <a:off x="1471" y="1916"/>
              <a:ext cx="1908" cy="1413"/>
            </a:xfrm>
            <a:custGeom>
              <a:avLst/>
              <a:gdLst>
                <a:gd name="T0" fmla="*/ 1908 w 1908"/>
                <a:gd name="T1" fmla="*/ 1413 h 1413"/>
                <a:gd name="T2" fmla="*/ 1908 w 1908"/>
                <a:gd name="T3" fmla="*/ 0 h 1413"/>
                <a:gd name="T4" fmla="*/ 0 w 1908"/>
                <a:gd name="T5" fmla="*/ 0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8" h="1413">
                  <a:moveTo>
                    <a:pt x="1908" y="1413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1246" y="185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$5</a:t>
              </a:r>
              <a:endParaRPr lang="en-US"/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3257" y="3341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/>
            </a:p>
          </p:txBody>
        </p:sp>
      </p:grpSp>
      <p:grpSp>
        <p:nvGrpSpPr>
          <p:cNvPr id="77868" name="Group 44"/>
          <p:cNvGrpSpPr>
            <a:grpSpLocks/>
          </p:cNvGrpSpPr>
          <p:nvPr/>
        </p:nvGrpSpPr>
        <p:grpSpPr bwMode="auto">
          <a:xfrm>
            <a:off x="2551113" y="2479675"/>
            <a:ext cx="5011737" cy="1395413"/>
            <a:chOff x="1607" y="1562"/>
            <a:chExt cx="3157" cy="879"/>
          </a:xfrm>
        </p:grpSpPr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 flipH="1">
              <a:off x="1607" y="1640"/>
              <a:ext cx="2699" cy="801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Rectangle 46"/>
            <p:cNvSpPr>
              <a:spLocks noChangeArrowheads="1"/>
            </p:cNvSpPr>
            <p:nvPr/>
          </p:nvSpPr>
          <p:spPr bwMode="auto">
            <a:xfrm>
              <a:off x="4347" y="1562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Supply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0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2" grpId="0" animBg="1"/>
      <p:bldP spid="778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The Price Elasticity of Supply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 rot="-21600000"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Copyright©2003  Southwestern/Thomson Learning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1970088" y="2025650"/>
            <a:ext cx="5322887" cy="3335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7" name="Freeform 17"/>
          <p:cNvSpPr>
            <a:spLocks/>
          </p:cNvSpPr>
          <p:nvPr/>
        </p:nvSpPr>
        <p:spPr bwMode="auto">
          <a:xfrm>
            <a:off x="1957388" y="2025650"/>
            <a:ext cx="5322887" cy="3335338"/>
          </a:xfrm>
          <a:custGeom>
            <a:avLst/>
            <a:gdLst>
              <a:gd name="T0" fmla="*/ 0 w 3353"/>
              <a:gd name="T1" fmla="*/ 0 h 2101"/>
              <a:gd name="T2" fmla="*/ 0 w 3353"/>
              <a:gd name="T3" fmla="*/ 2101 h 2101"/>
              <a:gd name="T4" fmla="*/ 3353 w 3353"/>
              <a:gd name="T5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53" h="2101">
                <a:moveTo>
                  <a:pt x="0" y="0"/>
                </a:moveTo>
                <a:lnTo>
                  <a:pt x="0" y="2101"/>
                </a:lnTo>
                <a:lnTo>
                  <a:pt x="3353" y="210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1744663" y="1624013"/>
            <a:ext cx="53990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(e) Perfectly Elastic Supply: Elasticity Equals Infinity</a:t>
            </a:r>
            <a:endParaRPr lang="en-US"/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350000" y="545623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1766888" y="54625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1319213" y="20002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/>
          </a:p>
        </p:txBody>
      </p:sp>
      <p:grpSp>
        <p:nvGrpSpPr>
          <p:cNvPr id="76822" name="Group 22"/>
          <p:cNvGrpSpPr>
            <a:grpSpLocks/>
          </p:cNvGrpSpPr>
          <p:nvPr/>
        </p:nvGrpSpPr>
        <p:grpSpPr bwMode="auto">
          <a:xfrm>
            <a:off x="1630363" y="3460750"/>
            <a:ext cx="5086350" cy="265113"/>
            <a:chOff x="1027" y="2180"/>
            <a:chExt cx="3204" cy="167"/>
          </a:xfrm>
        </p:grpSpPr>
        <p:sp>
          <p:nvSpPr>
            <p:cNvPr id="76823" name="Rectangle 23"/>
            <p:cNvSpPr>
              <a:spLocks noChangeArrowheads="1"/>
            </p:cNvSpPr>
            <p:nvPr/>
          </p:nvSpPr>
          <p:spPr bwMode="auto">
            <a:xfrm>
              <a:off x="1027" y="2180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$4</a:t>
              </a:r>
              <a:endParaRPr lang="en-US"/>
            </a:p>
          </p:txBody>
        </p:sp>
        <p:grpSp>
          <p:nvGrpSpPr>
            <p:cNvPr id="76824" name="Group 24"/>
            <p:cNvGrpSpPr>
              <a:grpSpLocks/>
            </p:cNvGrpSpPr>
            <p:nvPr/>
          </p:nvGrpSpPr>
          <p:grpSpPr bwMode="auto">
            <a:xfrm>
              <a:off x="1241" y="2184"/>
              <a:ext cx="2990" cy="163"/>
              <a:chOff x="1241" y="2184"/>
              <a:chExt cx="2990" cy="163"/>
            </a:xfrm>
          </p:grpSpPr>
          <p:sp>
            <p:nvSpPr>
              <p:cNvPr id="76825" name="Line 25"/>
              <p:cNvSpPr>
                <a:spLocks noChangeShapeType="1"/>
              </p:cNvSpPr>
              <p:nvPr/>
            </p:nvSpPr>
            <p:spPr bwMode="auto">
              <a:xfrm flipH="1">
                <a:off x="1241" y="2239"/>
                <a:ext cx="2467" cy="1"/>
              </a:xfrm>
              <a:prstGeom prst="line">
                <a:avLst/>
              </a:prstGeom>
              <a:noFill/>
              <a:ln w="6508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26" name="Rectangle 26"/>
              <p:cNvSpPr>
                <a:spLocks noChangeArrowheads="1"/>
              </p:cNvSpPr>
              <p:nvPr/>
            </p:nvSpPr>
            <p:spPr bwMode="auto">
              <a:xfrm>
                <a:off x="3814" y="2184"/>
                <a:ext cx="41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Supply</a:t>
                </a:r>
                <a:endParaRPr lang="en-US"/>
              </a:p>
            </p:txBody>
          </p:sp>
        </p:grpSp>
      </p:grpSp>
      <p:grpSp>
        <p:nvGrpSpPr>
          <p:cNvPr id="76827" name="Group 27"/>
          <p:cNvGrpSpPr>
            <a:grpSpLocks/>
          </p:cNvGrpSpPr>
          <p:nvPr/>
        </p:nvGrpSpPr>
        <p:grpSpPr bwMode="auto">
          <a:xfrm>
            <a:off x="650875" y="4308475"/>
            <a:ext cx="2876550" cy="1966913"/>
            <a:chOff x="410" y="2714"/>
            <a:chExt cx="1812" cy="1239"/>
          </a:xfrm>
        </p:grpSpPr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560" y="2714"/>
              <a:ext cx="627" cy="8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29" name="Group 29"/>
            <p:cNvGrpSpPr>
              <a:grpSpLocks/>
            </p:cNvGrpSpPr>
            <p:nvPr/>
          </p:nvGrpSpPr>
          <p:grpSpPr bwMode="auto">
            <a:xfrm>
              <a:off x="410" y="3578"/>
              <a:ext cx="1812" cy="375"/>
              <a:chOff x="410" y="3578"/>
              <a:chExt cx="1812" cy="375"/>
            </a:xfrm>
          </p:grpSpPr>
          <p:sp>
            <p:nvSpPr>
              <p:cNvPr id="76830" name="Rectangle 30"/>
              <p:cNvSpPr>
                <a:spLocks noChangeArrowheads="1"/>
              </p:cNvSpPr>
              <p:nvPr/>
            </p:nvSpPr>
            <p:spPr bwMode="auto">
              <a:xfrm>
                <a:off x="410" y="3578"/>
                <a:ext cx="1812" cy="37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1" name="Rectangle 31"/>
              <p:cNvSpPr>
                <a:spLocks noChangeArrowheads="1"/>
              </p:cNvSpPr>
              <p:nvPr/>
            </p:nvSpPr>
            <p:spPr bwMode="auto">
              <a:xfrm>
                <a:off x="464" y="3596"/>
                <a:ext cx="135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3. At a price below $4,</a:t>
                </a:r>
                <a:endParaRPr lang="en-US"/>
              </a:p>
            </p:txBody>
          </p:sp>
          <p:sp>
            <p:nvSpPr>
              <p:cNvPr id="76832" name="Rectangle 32"/>
              <p:cNvSpPr>
                <a:spLocks noChangeArrowheads="1"/>
              </p:cNvSpPr>
              <p:nvPr/>
            </p:nvSpPr>
            <p:spPr bwMode="auto">
              <a:xfrm>
                <a:off x="464" y="3763"/>
                <a:ext cx="15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quantity supplied is zero.</a:t>
                </a:r>
                <a:endParaRPr lang="en-US"/>
              </a:p>
            </p:txBody>
          </p:sp>
        </p:grpSp>
      </p:grpSp>
      <p:grpSp>
        <p:nvGrpSpPr>
          <p:cNvPr id="76833" name="Group 33"/>
          <p:cNvGrpSpPr>
            <a:grpSpLocks/>
          </p:cNvGrpSpPr>
          <p:nvPr/>
        </p:nvGrpSpPr>
        <p:grpSpPr bwMode="auto">
          <a:xfrm>
            <a:off x="3895725" y="3633788"/>
            <a:ext cx="2143125" cy="1171575"/>
            <a:chOff x="2454" y="2289"/>
            <a:chExt cx="1350" cy="738"/>
          </a:xfrm>
        </p:grpSpPr>
        <p:sp>
          <p:nvSpPr>
            <p:cNvPr id="76834" name="Line 34"/>
            <p:cNvSpPr>
              <a:spLocks noChangeShapeType="1"/>
            </p:cNvSpPr>
            <p:nvPr/>
          </p:nvSpPr>
          <p:spPr bwMode="auto">
            <a:xfrm>
              <a:off x="2877" y="2289"/>
              <a:ext cx="163" cy="2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5" name="Group 35"/>
            <p:cNvGrpSpPr>
              <a:grpSpLocks/>
            </p:cNvGrpSpPr>
            <p:nvPr/>
          </p:nvGrpSpPr>
          <p:grpSpPr bwMode="auto">
            <a:xfrm>
              <a:off x="2454" y="2489"/>
              <a:ext cx="1350" cy="538"/>
              <a:chOff x="2454" y="2489"/>
              <a:chExt cx="1350" cy="538"/>
            </a:xfrm>
          </p:grpSpPr>
          <p:sp>
            <p:nvSpPr>
              <p:cNvPr id="76836" name="Rectangle 36"/>
              <p:cNvSpPr>
                <a:spLocks noChangeArrowheads="1"/>
              </p:cNvSpPr>
              <p:nvPr/>
            </p:nvSpPr>
            <p:spPr bwMode="auto">
              <a:xfrm>
                <a:off x="2454" y="2489"/>
                <a:ext cx="1350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Rectangle 37"/>
              <p:cNvSpPr>
                <a:spLocks noChangeArrowheads="1"/>
              </p:cNvSpPr>
              <p:nvPr/>
            </p:nvSpPr>
            <p:spPr bwMode="auto">
              <a:xfrm>
                <a:off x="2493" y="2514"/>
                <a:ext cx="97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2. At exactly $4,</a:t>
                </a:r>
                <a:endParaRPr lang="en-US"/>
              </a:p>
            </p:txBody>
          </p:sp>
          <p:sp>
            <p:nvSpPr>
              <p:cNvPr id="76838" name="Rectangle 38"/>
              <p:cNvSpPr>
                <a:spLocks noChangeArrowheads="1"/>
              </p:cNvSpPr>
              <p:nvPr/>
            </p:nvSpPr>
            <p:spPr bwMode="auto">
              <a:xfrm>
                <a:off x="2493" y="2680"/>
                <a:ext cx="83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producers will</a:t>
                </a:r>
                <a:endParaRPr lang="en-US"/>
              </a:p>
            </p:txBody>
          </p:sp>
          <p:sp>
            <p:nvSpPr>
              <p:cNvPr id="76839" name="Rectangle 39"/>
              <p:cNvSpPr>
                <a:spLocks noChangeArrowheads="1"/>
              </p:cNvSpPr>
              <p:nvPr/>
            </p:nvSpPr>
            <p:spPr bwMode="auto">
              <a:xfrm>
                <a:off x="2493" y="2847"/>
                <a:ext cx="12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supply any quantity.</a:t>
                </a:r>
                <a:endParaRPr lang="en-US"/>
              </a:p>
            </p:txBody>
          </p:sp>
        </p:grpSp>
      </p:grpSp>
      <p:grpSp>
        <p:nvGrpSpPr>
          <p:cNvPr id="76840" name="Group 40"/>
          <p:cNvGrpSpPr>
            <a:grpSpLocks/>
          </p:cNvGrpSpPr>
          <p:nvPr/>
        </p:nvGrpSpPr>
        <p:grpSpPr bwMode="auto">
          <a:xfrm>
            <a:off x="2035175" y="2441575"/>
            <a:ext cx="2444750" cy="854075"/>
            <a:chOff x="1282" y="1538"/>
            <a:chExt cx="1540" cy="538"/>
          </a:xfrm>
        </p:grpSpPr>
        <p:sp>
          <p:nvSpPr>
            <p:cNvPr id="76841" name="Line 41"/>
            <p:cNvSpPr>
              <a:spLocks noChangeShapeType="1"/>
            </p:cNvSpPr>
            <p:nvPr/>
          </p:nvSpPr>
          <p:spPr bwMode="auto">
            <a:xfrm flipV="1">
              <a:off x="1282" y="1688"/>
              <a:ext cx="259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42" name="Group 42"/>
            <p:cNvGrpSpPr>
              <a:grpSpLocks/>
            </p:cNvGrpSpPr>
            <p:nvPr/>
          </p:nvGrpSpPr>
          <p:grpSpPr bwMode="auto">
            <a:xfrm>
              <a:off x="1514" y="1538"/>
              <a:ext cx="1308" cy="538"/>
              <a:chOff x="1514" y="1538"/>
              <a:chExt cx="1308" cy="538"/>
            </a:xfrm>
          </p:grpSpPr>
          <p:sp>
            <p:nvSpPr>
              <p:cNvPr id="76843" name="Rectangle 43"/>
              <p:cNvSpPr>
                <a:spLocks noChangeArrowheads="1"/>
              </p:cNvSpPr>
              <p:nvPr/>
            </p:nvSpPr>
            <p:spPr bwMode="auto">
              <a:xfrm>
                <a:off x="1514" y="1538"/>
                <a:ext cx="1308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Rectangle 44"/>
              <p:cNvSpPr>
                <a:spLocks noChangeArrowheads="1"/>
              </p:cNvSpPr>
              <p:nvPr/>
            </p:nvSpPr>
            <p:spPr bwMode="auto">
              <a:xfrm>
                <a:off x="1562" y="1569"/>
                <a:ext cx="8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1. At any price</a:t>
                </a:r>
                <a:endParaRPr lang="en-US"/>
              </a:p>
            </p:txBody>
          </p:sp>
          <p:sp>
            <p:nvSpPr>
              <p:cNvPr id="76845" name="Rectangle 45"/>
              <p:cNvSpPr>
                <a:spLocks noChangeArrowheads="1"/>
              </p:cNvSpPr>
              <p:nvPr/>
            </p:nvSpPr>
            <p:spPr bwMode="auto">
              <a:xfrm>
                <a:off x="1562" y="1736"/>
                <a:ext cx="11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above $4, quantity</a:t>
                </a:r>
                <a:endParaRPr lang="en-US"/>
              </a:p>
            </p:txBody>
          </p:sp>
          <p:sp>
            <p:nvSpPr>
              <p:cNvPr id="76846" name="Rectangle 46"/>
              <p:cNvSpPr>
                <a:spLocks noChangeArrowheads="1"/>
              </p:cNvSpPr>
              <p:nvPr/>
            </p:nvSpPr>
            <p:spPr bwMode="auto">
              <a:xfrm>
                <a:off x="1562" y="1902"/>
                <a:ext cx="111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supplied is infinite.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Determinants of Elasticity of Supply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Ability of sellers to change the amount of the good they produce.</a:t>
            </a:r>
          </a:p>
          <a:p>
            <a:pPr lvl="1"/>
            <a:r>
              <a:rPr lang="en-US"/>
              <a:t>Beach-front land is inelastic.</a:t>
            </a:r>
          </a:p>
          <a:p>
            <a:pPr lvl="1"/>
            <a:r>
              <a:rPr lang="en-US"/>
              <a:t>Books, cars, or manufactured goods are elastic.</a:t>
            </a:r>
          </a:p>
          <a:p>
            <a:r>
              <a:rPr lang="en-US"/>
              <a:t>Time period. </a:t>
            </a:r>
          </a:p>
          <a:p>
            <a:pPr lvl="1"/>
            <a:r>
              <a:rPr lang="en-US"/>
              <a:t>Supply is more elastic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918636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ELASTICITY OF SUPPLY</a:t>
            </a:r>
            <a:endParaRPr lang="en-CA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878387"/>
          </a:xfrm>
        </p:spPr>
        <p:txBody>
          <a:bodyPr>
            <a:normAutofit lnSpcReduction="10000"/>
          </a:bodyPr>
          <a:lstStyle/>
          <a:p>
            <a:pPr marL="393700" lvl="1" indent="0">
              <a:buNone/>
            </a:pPr>
            <a:r>
              <a:rPr lang="en-US" b="1" i="1" dirty="0"/>
              <a:t>Substitution effects</a:t>
            </a:r>
          </a:p>
          <a:p>
            <a:pPr marL="396875" lvl="1" indent="-3175"/>
            <a:endParaRPr lang="en-US" b="0" dirty="0">
              <a:solidFill>
                <a:schemeClr val="bg1"/>
              </a:solidFill>
            </a:endParaRPr>
          </a:p>
          <a:p>
            <a:pPr marL="396875" lvl="1" indent="-3175"/>
            <a:r>
              <a:rPr lang="en-US" sz="2000" b="0" dirty="0">
                <a:solidFill>
                  <a:schemeClr val="tx1"/>
                </a:solidFill>
              </a:rPr>
              <a:t>If it is easy for sellers to switch production and sales to another good, if they have good alternative uses for their productive inputs, then, </a:t>
            </a:r>
            <a:r>
              <a:rPr lang="en-US" sz="2000" b="0" i="1" dirty="0">
                <a:solidFill>
                  <a:schemeClr val="tx1"/>
                </a:solidFill>
              </a:rPr>
              <a:t>ceteris paribus</a:t>
            </a:r>
            <a:r>
              <a:rPr lang="en-US" sz="2000" b="0" dirty="0">
                <a:solidFill>
                  <a:schemeClr val="tx1"/>
                </a:solidFill>
              </a:rPr>
              <a:t>, the supply of the good tends to be more elastic or less inelastic. </a:t>
            </a:r>
          </a:p>
          <a:p>
            <a:pPr marL="396875" lvl="1" indent="-3175"/>
            <a:endParaRPr lang="en-US" sz="2000" b="0" dirty="0">
              <a:solidFill>
                <a:schemeClr val="bg1"/>
              </a:solidFill>
            </a:endParaRPr>
          </a:p>
          <a:p>
            <a:pPr marL="511175" lvl="2" indent="11113"/>
            <a:r>
              <a:rPr lang="en-US" i="1" dirty="0"/>
              <a:t>More or better substitutes </a:t>
            </a:r>
            <a:r>
              <a:rPr lang="en-US" i="1" dirty="0">
                <a:sym typeface="Symbol" pitchFamily="18" charset="2"/>
              </a:rPr>
              <a:t> Higher elasticity</a:t>
            </a:r>
            <a:endParaRPr lang="en-US" sz="1800" b="1" dirty="0"/>
          </a:p>
          <a:p>
            <a:pPr marL="396875" lvl="1" indent="-3175"/>
            <a:endParaRPr lang="en-US" sz="2000" b="0" dirty="0">
              <a:solidFill>
                <a:schemeClr val="bg1"/>
              </a:solidFill>
            </a:endParaRPr>
          </a:p>
          <a:p>
            <a:pPr marL="396875" lvl="1" indent="-3175"/>
            <a:r>
              <a:rPr lang="en-US" sz="2000" b="0" dirty="0">
                <a:solidFill>
                  <a:schemeClr val="tx1"/>
                </a:solidFill>
              </a:rPr>
              <a:t>If it is harder for sellers to switch to production and sales of alternative goods, if inputs tend to be more specialized, then, </a:t>
            </a:r>
            <a:r>
              <a:rPr lang="en-US" sz="2000" b="0" i="1" dirty="0">
                <a:solidFill>
                  <a:schemeClr val="tx1"/>
                </a:solidFill>
              </a:rPr>
              <a:t>ceteris paribus</a:t>
            </a:r>
            <a:r>
              <a:rPr lang="en-US" sz="2000" b="0" dirty="0">
                <a:solidFill>
                  <a:schemeClr val="tx1"/>
                </a:solidFill>
              </a:rPr>
              <a:t>, the supply of the good tends to be more inelastic or less elastic.</a:t>
            </a:r>
          </a:p>
          <a:p>
            <a:pPr marL="396875" lvl="1" indent="-3175"/>
            <a:endParaRPr lang="en-US" sz="2000" b="0" dirty="0">
              <a:solidFill>
                <a:schemeClr val="bg1"/>
              </a:solidFill>
            </a:endParaRPr>
          </a:p>
          <a:p>
            <a:pPr marL="511175" lvl="2" indent="11113"/>
            <a:r>
              <a:rPr lang="en-US" i="1" dirty="0"/>
              <a:t>Few or poorer substitutes </a:t>
            </a:r>
            <a:r>
              <a:rPr lang="en-US" i="1" dirty="0">
                <a:sym typeface="Symbol" pitchFamily="18" charset="2"/>
              </a:rPr>
              <a:t> Lower elasticity</a:t>
            </a:r>
          </a:p>
        </p:txBody>
      </p:sp>
    </p:spTree>
    <p:extLst>
      <p:ext uri="{BB962C8B-B14F-4D97-AF65-F5344CB8AC3E}">
        <p14:creationId xmlns:p14="http://schemas.microsoft.com/office/powerpoint/2010/main" val="1988580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determining Price Elasticity of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elasticity of demand on the following factors</a:t>
            </a:r>
          </a:p>
          <a:p>
            <a:pPr lvl="1"/>
            <a:r>
              <a:rPr lang="en-US" dirty="0"/>
              <a:t>Nature of product</a:t>
            </a:r>
          </a:p>
          <a:p>
            <a:pPr lvl="1"/>
            <a:r>
              <a:rPr lang="en-US" dirty="0"/>
              <a:t>Extent of usage</a:t>
            </a:r>
          </a:p>
          <a:p>
            <a:pPr lvl="1"/>
            <a:r>
              <a:rPr lang="en-US" dirty="0"/>
              <a:t>Availability of substitutes</a:t>
            </a:r>
          </a:p>
          <a:p>
            <a:pPr lvl="1"/>
            <a:r>
              <a:rPr lang="en-US" dirty="0"/>
              <a:t>Income level of people</a:t>
            </a:r>
          </a:p>
          <a:p>
            <a:pPr lvl="1"/>
            <a:r>
              <a:rPr lang="en-US" dirty="0"/>
              <a:t>Proportion of the income spent on the product</a:t>
            </a:r>
          </a:p>
          <a:p>
            <a:pPr lvl="1"/>
            <a:r>
              <a:rPr lang="en-US" dirty="0"/>
              <a:t>Urgency of demand durability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58734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 of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Relationship between changes </a:t>
            </a:r>
            <a:br>
              <a:rPr lang="en-US" sz="3200" dirty="0"/>
            </a:br>
            <a:r>
              <a:rPr lang="en-US" sz="3200" dirty="0"/>
              <a:t>in price and total revenue</a:t>
            </a:r>
          </a:p>
          <a:p>
            <a:r>
              <a:rPr lang="en-US" sz="3200" dirty="0"/>
              <a:t>Importance in determining </a:t>
            </a:r>
            <a:br>
              <a:rPr lang="en-US" sz="3200" dirty="0"/>
            </a:br>
            <a:r>
              <a:rPr lang="en-US" sz="3200" dirty="0"/>
              <a:t>what goods to tax (tax revenue)</a:t>
            </a:r>
          </a:p>
          <a:p>
            <a:r>
              <a:rPr lang="en-US" sz="3200" dirty="0"/>
              <a:t>Importance in analyzing time lags in production</a:t>
            </a:r>
          </a:p>
          <a:p>
            <a:r>
              <a:rPr lang="en-US" sz="3200" dirty="0"/>
              <a:t>Influences the behavior of a firm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673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b="1" dirty="0"/>
              <a:t>Price Elasticity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</a:rPr>
              <a:t>price elasticity of demand</a:t>
            </a:r>
            <a:r>
              <a:rPr lang="en-US" dirty="0"/>
              <a:t> is the percentage change in quantity demanded divided by the percentage change in price.</a:t>
            </a:r>
          </a:p>
          <a:p>
            <a:endParaRPr lang="en-US" dirty="0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91845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1019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03188"/>
            <a:ext cx="8226425" cy="1143000"/>
          </a:xfrm>
        </p:spPr>
        <p:txBody>
          <a:bodyPr>
            <a:normAutofit/>
          </a:bodyPr>
          <a:lstStyle/>
          <a:p>
            <a:r>
              <a:rPr lang="en-US" b="1" dirty="0"/>
              <a:t>Sign of Price Elasticity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223963"/>
            <a:ext cx="8229600" cy="3387725"/>
          </a:xfrm>
          <a:noFill/>
        </p:spPr>
        <p:txBody>
          <a:bodyPr>
            <a:spAutoFit/>
          </a:bodyPr>
          <a:lstStyle/>
          <a:p>
            <a:r>
              <a:rPr lang="en-US"/>
              <a:t>According to the law of demand, whenever the price rises, the quantity demanded falls. </a:t>
            </a:r>
            <a:r>
              <a:rPr lang="en-US" b="1">
                <a:solidFill>
                  <a:srgbClr val="0033CC"/>
                </a:solidFill>
              </a:rPr>
              <a:t>Thus the price elasticity of demand is always negative.</a:t>
            </a:r>
            <a:br>
              <a:rPr lang="en-US" b="1">
                <a:solidFill>
                  <a:srgbClr val="0033CC"/>
                </a:solidFill>
              </a:rPr>
            </a:br>
            <a:endParaRPr lang="en-US" sz="1800" b="1">
              <a:solidFill>
                <a:srgbClr val="0033CC"/>
              </a:solidFill>
            </a:endParaRPr>
          </a:p>
          <a:p>
            <a:r>
              <a:rPr lang="en-US"/>
              <a:t>Because it is always negative, economists usually state the value without the sign. </a:t>
            </a:r>
          </a:p>
        </p:txBody>
      </p:sp>
    </p:spTree>
    <p:extLst>
      <p:ext uri="{BB962C8B-B14F-4D97-AF65-F5344CB8AC3E}">
        <p14:creationId xmlns:p14="http://schemas.microsoft.com/office/powerpoint/2010/main" val="36921613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Responsiveness of consumer to change in price is called price elasticity of demand.</a:t>
                </a:r>
              </a:p>
              <a:p>
                <a:r>
                  <a:rPr lang="en-US" dirty="0"/>
                  <a:t>Price elasticity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	</m:t>
                      </m:r>
                      <m:r>
                        <a:rPr lang="en-US" sz="3200" b="1" i="1" smtClean="0">
                          <a:latin typeface="Cambria Math"/>
                        </a:rPr>
                        <m:t>𝑬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%∆ 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𝒊𝒏</m:t>
                          </m:r>
                          <m:r>
                            <a:rPr lang="en-US" sz="3200" b="1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r>
                  <a:rPr lang="en-US" dirty="0"/>
                  <a:t>Elasticity can be divided into three kinds</a:t>
                </a:r>
              </a:p>
              <a:p>
                <a:pPr marL="0" indent="0">
                  <a:buNone/>
                </a:pPr>
                <a:r>
                  <a:rPr lang="en-US" dirty="0"/>
                  <a:t>1)Elastic demand curve</a:t>
                </a:r>
              </a:p>
              <a:p>
                <a:pPr marL="0" indent="0">
                  <a:buNone/>
                </a:pPr>
                <a:r>
                  <a:rPr lang="en-US" dirty="0"/>
                  <a:t>2) Unity elastic demand curve</a:t>
                </a:r>
              </a:p>
              <a:p>
                <a:pPr marL="0" indent="0">
                  <a:buNone/>
                </a:pPr>
                <a:r>
                  <a:rPr lang="en-US" dirty="0"/>
                  <a:t>3)Inelastic demand curve	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7699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Curves of the elasticity of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6725" y="154764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Up Arrow 3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400000" flipH="1">
            <a:off x="4274205" y="406846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048000" y="3390296"/>
            <a:ext cx="2000251" cy="223375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76600" y="3088481"/>
            <a:ext cx="1161131" cy="24875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57500" y="3671140"/>
            <a:ext cx="3086100" cy="190490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35500" y="4876800"/>
            <a:ext cx="927100" cy="26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7500" y="447144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E=1</a:t>
            </a:r>
          </a:p>
          <a:p>
            <a:r>
              <a:rPr lang="en-US" dirty="0"/>
              <a:t> (unity elastic demand curve)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24400" y="4431030"/>
            <a:ext cx="1143000" cy="36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39505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E&gt;1 </a:t>
            </a:r>
          </a:p>
          <a:p>
            <a:r>
              <a:rPr lang="en-US" dirty="0"/>
              <a:t>(elastic demand curve)</a:t>
            </a:r>
          </a:p>
        </p:txBody>
      </p:sp>
      <p:cxnSp>
        <p:nvCxnSpPr>
          <p:cNvPr id="19" name="Straight Arrow Connector 18"/>
          <p:cNvCxnSpPr>
            <a:endCxn id="45" idx="0"/>
          </p:cNvCxnSpPr>
          <p:nvPr/>
        </p:nvCxnSpPr>
        <p:spPr>
          <a:xfrm>
            <a:off x="4437731" y="5427464"/>
            <a:ext cx="15246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5179466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E&lt;1</a:t>
            </a:r>
          </a:p>
          <a:p>
            <a:r>
              <a:rPr lang="en-US" dirty="0"/>
              <a:t> (inelastic demand curve)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514599" y="4291542"/>
            <a:ext cx="1342566" cy="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57165" y="4291542"/>
            <a:ext cx="0" cy="162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14600" y="52578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72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244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5257800"/>
            <a:ext cx="0" cy="708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67907" y="5052298"/>
                <a:ext cx="468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5052298"/>
                <a:ext cx="46865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872724" y="55026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83189" y="2736413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89" y="2736413"/>
                <a:ext cx="49757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02702" y="4106876"/>
                <a:ext cx="47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02" y="4106876"/>
                <a:ext cx="47397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924" y="5427464"/>
                <a:ext cx="502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24" y="5427464"/>
                <a:ext cx="50289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0424" y="553489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24" y="5534898"/>
                <a:ext cx="49757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38399" y="3486474"/>
                <a:ext cx="502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3486474"/>
                <a:ext cx="50289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42389" y="3009055"/>
                <a:ext cx="41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9" y="3009055"/>
                <a:ext cx="4158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631975" y="6052066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75" y="6052066"/>
                <a:ext cx="41615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499210" y="6116598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10" y="6116598"/>
                <a:ext cx="4161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47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0425" y="6019800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6019800"/>
                <a:ext cx="4161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68074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elastic and inelastic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Up Arrow 3"/>
          <p:cNvSpPr/>
          <p:nvPr/>
        </p:nvSpPr>
        <p:spPr>
          <a:xfrm>
            <a:off x="2438399" y="2895600"/>
            <a:ext cx="76200" cy="307086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400000" flipH="1">
            <a:off x="4274205" y="4068465"/>
            <a:ext cx="99060" cy="36969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840050" y="3105745"/>
            <a:ext cx="40711" cy="251830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941293" y="4295240"/>
            <a:ext cx="2926107" cy="369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6782" y="2384649"/>
            <a:ext cx="410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E=0</a:t>
            </a:r>
          </a:p>
          <a:p>
            <a:r>
              <a:rPr lang="en-US" dirty="0"/>
              <a:t> (perfectly inelastic demand curve)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4894" y="4009780"/>
            <a:ext cx="39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E=</a:t>
            </a:r>
            <a:r>
              <a:rPr lang="en-US" dirty="0">
                <a:latin typeface="Vivaldi"/>
              </a:rPr>
              <a:t>∞</a:t>
            </a:r>
            <a:r>
              <a:rPr lang="en-US" dirty="0"/>
              <a:t> </a:t>
            </a:r>
          </a:p>
          <a:p>
            <a:r>
              <a:rPr lang="en-US" dirty="0"/>
              <a:t>(perfectly elastic demand curve)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40114" y="3030980"/>
            <a:ext cx="219011" cy="240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38195" y="3663745"/>
            <a:ext cx="1342566" cy="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459946" y="4938486"/>
            <a:ext cx="1366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4298938"/>
            <a:ext cx="0" cy="1568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4297089"/>
            <a:ext cx="0" cy="16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86772" y="4692134"/>
                <a:ext cx="468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72" y="4692134"/>
                <a:ext cx="46865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9923" y="3482776"/>
                <a:ext cx="47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23" y="3482776"/>
                <a:ext cx="473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28800" y="4114272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14272"/>
                <a:ext cx="39786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3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5897" y="606618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897" y="6066189"/>
                <a:ext cx="4635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00051" y="6019800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51" y="6019800"/>
                <a:ext cx="4161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7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59125" y="6066189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125" y="6066189"/>
                <a:ext cx="41615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94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40425" y="6019800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6019800"/>
                <a:ext cx="41615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07" y="2856655"/>
                <a:ext cx="41615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03263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299</TotalTime>
  <Words>1964</Words>
  <Application>Microsoft Office PowerPoint</Application>
  <PresentationFormat>On-screen Show (4:3)</PresentationFormat>
  <Paragraphs>406</Paragraphs>
  <Slides>48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Adjacency</vt:lpstr>
      <vt:lpstr>Equation</vt:lpstr>
      <vt:lpstr>Elasticity  Examples and  Applications</vt:lpstr>
      <vt:lpstr>Law of demand</vt:lpstr>
      <vt:lpstr>The Concept of Elasticity</vt:lpstr>
      <vt:lpstr>THE ELASTICITY OF DEMAND</vt:lpstr>
      <vt:lpstr>Price Elasticity </vt:lpstr>
      <vt:lpstr>Sign of Price Elasticity</vt:lpstr>
      <vt:lpstr>elasticity</vt:lpstr>
      <vt:lpstr>Curves of the elasticity of demand</vt:lpstr>
      <vt:lpstr>Perfectly elastic and inelastic curve</vt:lpstr>
      <vt:lpstr>Types of elasticity</vt:lpstr>
      <vt:lpstr>Point elasticity</vt:lpstr>
      <vt:lpstr>Arc elasticity</vt:lpstr>
      <vt:lpstr>Mathematical approach </vt:lpstr>
      <vt:lpstr>Graphical approach</vt:lpstr>
      <vt:lpstr>Computing the Price Elasticity of Demand</vt:lpstr>
      <vt:lpstr>Price elasticity of demand for Arc elasticity</vt:lpstr>
      <vt:lpstr>Formula method</vt:lpstr>
      <vt:lpstr>Total revenue /total expenditure method</vt:lpstr>
      <vt:lpstr>Elasticity of Demand  (Some details with examples) </vt:lpstr>
      <vt:lpstr>Classifying Demand and Supply as Elastic or Inelastic</vt:lpstr>
      <vt:lpstr>Elastic Demand</vt:lpstr>
      <vt:lpstr>Inelastic Demand</vt:lpstr>
      <vt:lpstr>The Variety of Demand Curves</vt:lpstr>
      <vt:lpstr>The Price Elasticity of Demand</vt:lpstr>
      <vt:lpstr>The Price Elasticity of Demand</vt:lpstr>
      <vt:lpstr>The Price Elasticity of Demand</vt:lpstr>
      <vt:lpstr>The Price Elasticity of Demand</vt:lpstr>
      <vt:lpstr>The Price Elasticity of Demand</vt:lpstr>
      <vt:lpstr>Some other Elasticities of Demand  </vt:lpstr>
      <vt:lpstr>Income Elasticity of Demand</vt:lpstr>
      <vt:lpstr> Computing Income Elasticity</vt:lpstr>
      <vt:lpstr>Income Elasticity</vt:lpstr>
      <vt:lpstr>Income Elasticity</vt:lpstr>
      <vt:lpstr>Income Elasticity</vt:lpstr>
      <vt:lpstr>CROSS PRICE ELASTICITY of Demand</vt:lpstr>
      <vt:lpstr>Cross price elasticity</vt:lpstr>
      <vt:lpstr>CROSS PRICE ELASTICITY of Demand</vt:lpstr>
      <vt:lpstr>THE ELASTICITY OF SUPPLY</vt:lpstr>
      <vt:lpstr>Price Elasticity: Supply</vt:lpstr>
      <vt:lpstr>The Price Elasticity of Supply</vt:lpstr>
      <vt:lpstr>The Price Elasticity of Supply</vt:lpstr>
      <vt:lpstr>The Price Elasticity of Supply</vt:lpstr>
      <vt:lpstr>The Price Elasticity of Supply</vt:lpstr>
      <vt:lpstr>The Price Elasticity of Supply</vt:lpstr>
      <vt:lpstr>Determinants of Elasticity of Supply</vt:lpstr>
      <vt:lpstr>PRICE ELASTICITY OF SUPPLY</vt:lpstr>
      <vt:lpstr>Factors determining Price Elasticity of demand</vt:lpstr>
      <vt:lpstr>Importance  of elasticity</vt:lpstr>
    </vt:vector>
  </TitlesOfParts>
  <Company>Personal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and Its Applications</dc:title>
  <dc:creator>Zainab Zeeshan</dc:creator>
  <cp:lastModifiedBy>Zainab Zeeshan</cp:lastModifiedBy>
  <cp:revision>14</cp:revision>
  <dcterms:created xsi:type="dcterms:W3CDTF">2021-11-10T07:48:50Z</dcterms:created>
  <dcterms:modified xsi:type="dcterms:W3CDTF">2022-03-29T13:24:27Z</dcterms:modified>
</cp:coreProperties>
</file>